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0"/>
  </p:notesMasterIdLst>
  <p:handoutMasterIdLst>
    <p:handoutMasterId r:id="rId11"/>
  </p:handoutMasterIdLst>
  <p:sldIdLst>
    <p:sldId id="257" r:id="rId5"/>
    <p:sldId id="321" r:id="rId6"/>
    <p:sldId id="317" r:id="rId7"/>
    <p:sldId id="270" r:id="rId8"/>
    <p:sldId id="39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46" autoAdjust="0"/>
  </p:normalViewPr>
  <p:slideViewPr>
    <p:cSldViewPr snapToGrid="0">
      <p:cViewPr varScale="1">
        <p:scale>
          <a:sx n="89" d="100"/>
          <a:sy n="89" d="100"/>
        </p:scale>
        <p:origin x="1374" y="78"/>
      </p:cViewPr>
      <p:guideLst>
        <p:guide pos="3840"/>
        <p:guide orient="horz" pos="2160"/>
      </p:guideLst>
    </p:cSldViewPr>
  </p:slideViewPr>
  <p:outlineViewPr>
    <p:cViewPr>
      <p:scale>
        <a:sx n="33" d="100"/>
        <a:sy n="33" d="100"/>
      </p:scale>
      <p:origin x="0" y="-2709"/>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10/15/2025</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Interested in becoming an Assistant Legislative Researcher at the Legislative Reference Bureau Systems Office.  We have full-time temporary positions.  Positions begin January 2</a:t>
            </a:r>
            <a:r>
              <a:rPr lang="en-US"/>
              <a:t>, 2026, </a:t>
            </a:r>
            <a:r>
              <a:rPr lang="en-US" dirty="0"/>
              <a:t>and end in early May of 2026.</a:t>
            </a:r>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Legislative Reference Bureau is a non-partisan legislative service agency that provides a wide variety of services to Hawaii legislators, legislative committees, and in some limited cases, other government agencies and members of the public.</a:t>
            </a:r>
          </a:p>
          <a:p>
            <a:r>
              <a:rPr lang="en-US" dirty="0"/>
              <a:t>The Assistant Legislative Researchers (who are the Bill Status Information Specialists and Bill Summary Specialists) provide information about the Legislature, the legislative process, the measures considered by the Legislature, and the Hawaii Revised Statutes.  We create and maintain bill status databases and utilize the databases to provide research and create reports.  While both the Bill Summary Specialist and Bill Status Information Specialist are Assistant Legislative Researchers, their duties are distinct and covered on the next page.</a:t>
            </a:r>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Bill Status/Information Specialist staffs an information desk; retrieves legislative information quickly and efficiently; monitors the legislative session attentively and notes legislative actions; inputs data with speed and accuracy; verifies data effectively; and creates customized bill status reports.</a:t>
            </a:r>
          </a:p>
          <a:p>
            <a:r>
              <a:rPr lang="en-US" dirty="0"/>
              <a:t>A Bill Summary Specialist drafts descriptions of legislative measures and assigns keywords; inputs and retrieve legislative information quickly and efficiently; tracks legislative measures; and proofreads and formats documents.</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qualification requirements</a:t>
            </a:r>
          </a:p>
          <a:p>
            <a:r>
              <a:rPr lang="en-US" dirty="0"/>
              <a:t>Legal authorization to work requirement:  The State of Hawaii requires all persons seeking employment with the government of the State shall be citizens, nationals, or permanent resident aliens of the United States, or eligible under federal law for unrestricted employment in the United States.</a:t>
            </a:r>
          </a:p>
          <a:p>
            <a:r>
              <a:rPr lang="en-US" dirty="0"/>
              <a:t>Applicants should be reliable &amp; punctual;</a:t>
            </a:r>
          </a:p>
          <a:p>
            <a:r>
              <a:rPr lang="en-US" dirty="0"/>
              <a:t>Must be available evenings, weekends, and holidays as workload and deadlines may demand;</a:t>
            </a:r>
          </a:p>
          <a:p>
            <a:r>
              <a:rPr lang="en-US" dirty="0"/>
              <a:t>Applicant should possess a professional attitude &amp; appearance;</a:t>
            </a:r>
          </a:p>
          <a:p>
            <a:r>
              <a:rPr lang="en-US" dirty="0"/>
              <a:t>Has proficient PC experience with Windows, database software, and online productivity tools;</a:t>
            </a:r>
          </a:p>
          <a:p>
            <a:r>
              <a:rPr lang="en-US" dirty="0"/>
              <a:t>Type 45-55 wpm accurately;</a:t>
            </a:r>
          </a:p>
          <a:p>
            <a:r>
              <a:rPr lang="en-US" dirty="0"/>
              <a:t>Quickly grasps concepts;</a:t>
            </a:r>
          </a:p>
          <a:p>
            <a:r>
              <a:rPr lang="en-US" dirty="0"/>
              <a:t>Works well under pressure;</a:t>
            </a:r>
          </a:p>
          <a:p>
            <a:r>
              <a:rPr lang="en-US" dirty="0"/>
              <a:t>Able to maintain confidentiality;</a:t>
            </a:r>
          </a:p>
          <a:p>
            <a:r>
              <a:rPr lang="en-US" dirty="0"/>
              <a:t>Able to prioritize and multi-task;</a:t>
            </a:r>
          </a:p>
          <a:p>
            <a:r>
              <a:rPr lang="en-US" dirty="0"/>
              <a:t>Possesses effective verbal &amp; written communication skills;</a:t>
            </a:r>
          </a:p>
          <a:p>
            <a:r>
              <a:rPr lang="en-US" dirty="0"/>
              <a:t>Is able to follow instructions and procedures while paying attention to accuracy &amp; details;</a:t>
            </a:r>
          </a:p>
          <a:p>
            <a:r>
              <a:rPr lang="en-US" dirty="0"/>
              <a:t>Is self-motivated to complete time-sensitive requests in a professional &amp; timely manner;</a:t>
            </a:r>
          </a:p>
          <a:p>
            <a:r>
              <a:rPr lang="en-US" dirty="0"/>
              <a:t>Is able to work effectively with others as part of a team;</a:t>
            </a:r>
          </a:p>
          <a:p>
            <a:r>
              <a:rPr lang="en-US" dirty="0"/>
              <a:t>Is flexible and adaptable to changing priorities;</a:t>
            </a:r>
          </a:p>
          <a:p>
            <a:r>
              <a:rPr lang="en-US" dirty="0"/>
              <a:t>Knowledge of the Hawaii legislature and the legislative process preferred;</a:t>
            </a:r>
          </a:p>
          <a:p>
            <a:r>
              <a:rPr lang="en-US" dirty="0"/>
              <a:t>Has experience with office equipment like business phones, multi-function devices otherwise known as printer/copier machines;</a:t>
            </a:r>
          </a:p>
          <a:p>
            <a:r>
              <a:rPr lang="en-US" dirty="0"/>
              <a:t>High school degree or equivalent required; College degree preferred.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Information</a:t>
            </a:r>
          </a:p>
          <a:p>
            <a:r>
              <a:rPr lang="en-US" dirty="0"/>
              <a:t>Current COVID-19 vaccination encouraged; and</a:t>
            </a:r>
          </a:p>
          <a:p>
            <a:r>
              <a:rPr lang="en-US" dirty="0"/>
              <a:t>Training is provided.</a:t>
            </a:r>
          </a:p>
          <a:p>
            <a:endParaRPr lang="en-US" dirty="0"/>
          </a:p>
          <a:p>
            <a:r>
              <a:rPr lang="en-US" dirty="0"/>
              <a:t>The monthly gross salary is $3,400.00.</a:t>
            </a:r>
          </a:p>
          <a:p>
            <a:r>
              <a:rPr lang="en-US" dirty="0"/>
              <a:t>Benefits available are: health, prescription drug, vision, and dental insurance.</a:t>
            </a:r>
          </a:p>
          <a:p>
            <a:r>
              <a:rPr lang="en-US" dirty="0"/>
              <a:t>This position is exempt from civil service and considered temporary in nature.  If appointed, employment will be “at will,” which means that the employee’s term of service will be terminated at the end of the stated employment period, or the employee may be discharged from employment at the prerogative of the department head or designee at any time for cause.</a:t>
            </a:r>
          </a:p>
          <a:p>
            <a:endParaRPr lang="en-US" dirty="0"/>
          </a:p>
          <a:p>
            <a:r>
              <a:rPr lang="en-US" dirty="0"/>
              <a:t>To apply:</a:t>
            </a:r>
          </a:p>
          <a:p>
            <a:r>
              <a:rPr lang="en-US" dirty="0"/>
              <a:t>Email cover letter, resume, and three references to:  lrbbill1@capitol.hawaii.gov. Please indicate that you are applying for the Bill Status/Information Specialist  or Bill Summary Specialist position or both on your cover letter.</a:t>
            </a:r>
          </a:p>
          <a:p>
            <a:endParaRPr lang="en-US" dirty="0"/>
          </a:p>
          <a:p>
            <a:r>
              <a:rPr lang="en-US" dirty="0"/>
              <a:t>Please direct all inquiries regarding this position to:</a:t>
            </a:r>
          </a:p>
          <a:p>
            <a:r>
              <a:rPr lang="en-US" dirty="0"/>
              <a:t>Session Staff Supervisor at (808) 587-0700, Monday – Friday, between 7:45 am to 4:30 pm (</a:t>
            </a:r>
            <a:r>
              <a:rPr lang="en-US" dirty="0" err="1"/>
              <a:t>HST</a:t>
            </a:r>
            <a:r>
              <a:rPr lang="en-US" dirty="0"/>
              <a:t>)</a:t>
            </a:r>
          </a:p>
          <a:p>
            <a:endParaRPr lang="en-US" dirty="0"/>
          </a:p>
          <a:p>
            <a:r>
              <a:rPr lang="en-US" dirty="0"/>
              <a:t>Thank you for your interest and we look forward to receiving your resume.  Thank you again!</a:t>
            </a:r>
          </a:p>
        </p:txBody>
      </p:sp>
      <p:sp>
        <p:nvSpPr>
          <p:cNvPr id="4" name="Slide Number Placeholder 3"/>
          <p:cNvSpPr>
            <a:spLocks noGrp="1"/>
          </p:cNvSpPr>
          <p:nvPr>
            <p:ph type="sldNum" sz="quarter" idx="5"/>
          </p:nvPr>
        </p:nvSpPr>
        <p:spPr/>
        <p:txBody>
          <a:bodyPr/>
          <a:lstStyle/>
          <a:p>
            <a:fld id="{E7CCE34D-CFF1-4FFE-815B-D050E7ED2DFD}" type="slidenum">
              <a:rPr lang="en-US" smtClean="0"/>
              <a:t>5</a:t>
            </a:fld>
            <a:endParaRPr lang="en-US"/>
          </a:p>
        </p:txBody>
      </p:sp>
    </p:spTree>
    <p:extLst>
      <p:ext uri="{BB962C8B-B14F-4D97-AF65-F5344CB8AC3E}">
        <p14:creationId xmlns:p14="http://schemas.microsoft.com/office/powerpoint/2010/main" val="6687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6.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jpeg"/><Relationship Id="rId5" Type="http://schemas.openxmlformats.org/officeDocument/2006/relationships/hyperlink" Target="mailto:lrbbill1@capitol.hawaii.gov"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Autofit/>
          </a:bodyPr>
          <a:lstStyle/>
          <a:p>
            <a:r>
              <a:rPr lang="en-US" sz="4400" dirty="0">
                <a:latin typeface="Times New Roman" panose="02020603050405020304" pitchFamily="18" charset="0"/>
                <a:cs typeface="Times New Roman" panose="02020603050405020304" pitchFamily="18" charset="0"/>
              </a:rPr>
              <a:t>Assistant Legislative Researcher</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a:stretch/>
        </p:blipFill>
        <p:spPr>
          <a:xfrm>
            <a:off x="2286" y="7449"/>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fontScale="92500" lnSpcReduction="20000"/>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LEGISLATIVE REFERENCE BUREAU SYSTEMS OFFICE</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FULL-TIME TEMPORARY POSITIONS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(January 2026 to May 2026)</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p:txBody>
      </p:sp>
      <p:pic>
        <p:nvPicPr>
          <p:cNvPr id="5" name="ttsmaker-file-2025-10-13-16-47-0 page1">
            <a:hlinkClick r:id="" action="ppaction://media"/>
            <a:extLst>
              <a:ext uri="{FF2B5EF4-FFF2-40B4-BE49-F238E27FC236}">
                <a16:creationId xmlns:a16="http://schemas.microsoft.com/office/drawing/2014/main" id="{75DA02D7-A5A0-087B-5557-DB975ED799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60137" y="6096000"/>
            <a:ext cx="609600" cy="609600"/>
          </a:xfrm>
          <a:prstGeom prst="rect">
            <a:avLst/>
          </a:prstGeom>
        </p:spPr>
      </p:pic>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4="http://schemas.microsoft.com/office/powerpoint/2010/main">
    <mc:Choice Requires="p14">
      <p:transition spd="slow" p14:dur="2000" advTm="33227"/>
    </mc:Choice>
    <mc:Fallback xmlns="">
      <p:transition spd="slow" advTm="33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246255"/>
            <a:ext cx="4500562" cy="1881878"/>
          </a:xfrm>
        </p:spPr>
        <p:txBody>
          <a:bodyPr/>
          <a:lstStyle/>
          <a:p>
            <a:r>
              <a:rPr lang="en-US" dirty="0">
                <a:latin typeface="Times New Roman" panose="02020603050405020304" pitchFamily="18" charset="0"/>
                <a:cs typeface="Times New Roman" panose="02020603050405020304" pitchFamily="18" charset="0"/>
              </a:rPr>
              <a:t>Legislative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Reference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Bureau</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4114800" y="4246255"/>
            <a:ext cx="7526337" cy="1998681"/>
          </a:xfrm>
        </p:spPr>
        <p:txBody>
          <a:bodyPr>
            <a:normAutofit fontScale="25000" lnSpcReduction="20000"/>
          </a:bodyPr>
          <a:lstStyle/>
          <a:p>
            <a:pPr marL="0" marR="0" algn="just">
              <a:spcBef>
                <a:spcPts val="0"/>
              </a:spcBef>
              <a:spcAft>
                <a:spcPts val="0"/>
              </a:spcAft>
            </a:pPr>
            <a:r>
              <a:rPr lang="en-US" sz="5600" dirty="0">
                <a:effectLst/>
                <a:latin typeface="Arial" panose="020B0604020202020204" pitchFamily="34" charset="0"/>
                <a:ea typeface="Calibri" panose="020F0502020204030204" pitchFamily="34" charset="0"/>
                <a:cs typeface="Arial" panose="020B0604020202020204" pitchFamily="34" charset="0"/>
              </a:rPr>
              <a:t>The Legislative Reference Bureau is a non-partisan legislative service agency that provides a wide variety of services to Hawaii legislators, legislative committees, and in some limited cases, other government agencies and members of the public.</a:t>
            </a:r>
          </a:p>
          <a:p>
            <a:pPr marL="0" marR="0" algn="just">
              <a:spcBef>
                <a:spcPts val="0"/>
              </a:spcBef>
              <a:spcAft>
                <a:spcPts val="0"/>
              </a:spcAft>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5600" dirty="0">
                <a:effectLst/>
                <a:latin typeface="Arial" panose="020B0604020202020204" pitchFamily="34" charset="0"/>
                <a:ea typeface="Calibri" panose="020F0502020204030204" pitchFamily="34" charset="0"/>
                <a:cs typeface="Arial" panose="020B0604020202020204" pitchFamily="34" charset="0"/>
              </a:rPr>
              <a:t>The Assistant Legislative Researchers (Bill Status/Information Specialists and Bill Summary Specialists) provide information about the Legislature, the legislative process, the measures considered by the Legislature, and the Hawaii Revised Statutes. We create and maintain bill status databases and utilize the databases to provide research and create reports. While both the Bill Summary Specialist and Bill Status/Information Specialist are Assistant Legislative Researchers, their duties are distinct and are on the next page.</a:t>
            </a:r>
            <a:br>
              <a:rPr lang="en-US" sz="1800" dirty="0">
                <a:effectLst/>
                <a:latin typeface="Arial" panose="020B0604020202020204" pitchFamily="34" charset="0"/>
                <a:ea typeface="Calibri" panose="020F0502020204030204" pitchFamily="34" charset="0"/>
                <a:cs typeface="Courier New" panose="02070309020205020404" pitchFamily="49" charset="0"/>
              </a:rPr>
            </a:br>
            <a:br>
              <a:rPr lang="en-US" sz="1800" dirty="0">
                <a:effectLst/>
                <a:latin typeface="Arial" panose="020B0604020202020204" pitchFamily="34" charset="0"/>
                <a:ea typeface="Calibri" panose="020F0502020204030204" pitchFamily="34" charset="0"/>
                <a:cs typeface="Courier New" panose="02070309020205020404" pitchFamily="49" charset="0"/>
              </a:rPr>
            </a:br>
            <a:r>
              <a:rPr lang="en-US" sz="1800" dirty="0">
                <a:effectLst/>
                <a:latin typeface="Arial" panose="020B060402020202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Courier New" panose="02070309020205020404" pitchFamily="49" charset="0"/>
              </a:rPr>
            </a:br>
            <a:endParaRPr lang="en-US" dirty="0"/>
          </a:p>
          <a:p>
            <a:endParaRPr lang="en-US" dirty="0"/>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Friday, October 10, 2025</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LRB Systems Office Temporary Positions for Regular Session of 2026</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pic>
        <p:nvPicPr>
          <p:cNvPr id="7" name="ttsmaker-file-2025-10-14-7-14-40page2">
            <a:hlinkClick r:id="" action="ppaction://media"/>
            <a:extLst>
              <a:ext uri="{FF2B5EF4-FFF2-40B4-BE49-F238E27FC236}">
                <a16:creationId xmlns:a16="http://schemas.microsoft.com/office/drawing/2014/main" id="{49E6C322-3C47-BBE5-5C24-62C1DEFB6B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52150" y="6202412"/>
            <a:ext cx="609600" cy="609600"/>
          </a:xfrm>
          <a:prstGeom prst="rect">
            <a:avLst/>
          </a:prstGeom>
        </p:spPr>
      </p:pic>
    </p:spTree>
    <p:extLst>
      <p:ext uri="{BB962C8B-B14F-4D97-AF65-F5344CB8AC3E}">
        <p14:creationId xmlns:p14="http://schemas.microsoft.com/office/powerpoint/2010/main" val="3521561301"/>
      </p:ext>
    </p:extLst>
  </p:cSld>
  <p:clrMapOvr>
    <a:masterClrMapping/>
  </p:clrMapOvr>
  <mc:AlternateContent xmlns:mc="http://schemas.openxmlformats.org/markup-compatibility/2006" xmlns:p14="http://schemas.microsoft.com/office/powerpoint/2010/main">
    <mc:Choice Requires="p14">
      <p:transition spd="slow" p14:dur="2000" advTm="94122"/>
    </mc:Choice>
    <mc:Fallback xmlns="">
      <p:transition spd="slow" advTm="941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9275"/>
            <a:ext cx="5287874" cy="3154815"/>
          </a:xfrm>
        </p:spPr>
        <p:txBody>
          <a:bodyPr vert="horz" wrap="square" lIns="0" tIns="0" rIns="0" bIns="0" rtlCol="0" anchor="b" anchorCtr="0">
            <a:normAutofit/>
          </a:bodyPr>
          <a:lstStyle/>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Courier New" panose="02070309020205020404" pitchFamily="49" charset="0"/>
              </a:rPr>
              <a:t>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00175" y="285005"/>
            <a:ext cx="6251343" cy="6095860"/>
          </a:xfrm>
        </p:spPr>
        <p:txBody>
          <a:bodyPr vert="horz" wrap="square" lIns="0" tIns="0" rIns="0" bIns="0" rtlCol="0">
            <a:normAutofit/>
          </a:bodyPr>
          <a:lstStyle/>
          <a:p>
            <a:pPr marL="0" marR="0">
              <a:spcBef>
                <a:spcPts val="0"/>
              </a:spcBef>
              <a:spcAft>
                <a:spcPts val="0"/>
              </a:spcAft>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Bill Status/Information Specialist Duties: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staffs an information desk;</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retrieves legislative information quickly and efficiently;</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monitors the legislative session attentively and notes legislative actions;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inputs data with speed and accuracy;</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verifies data effectively; and</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creates customized bill status reports.</a:t>
            </a:r>
          </a:p>
          <a:p>
            <a:pPr marL="0" marR="0">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Bill Summary Specialist Duties: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drafts descriptions from legislative measures and assigns keywords;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inputs and retrieves legislative information quickly and efficiently;</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tracks legislative measures; and</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proofreads and formats documents.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Courier New" panose="02070309020205020404" pitchFamily="49" charset="0"/>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Friday, October 10, 2025</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dirty="0"/>
              <a:t>LRB Systems Office Temporary Positions for Regular Session of 2026</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pic>
        <p:nvPicPr>
          <p:cNvPr id="5" name="ttsmaker-file-2025-10-13-16-49-40 page3">
            <a:hlinkClick r:id="" action="ppaction://media"/>
            <a:extLst>
              <a:ext uri="{FF2B5EF4-FFF2-40B4-BE49-F238E27FC236}">
                <a16:creationId xmlns:a16="http://schemas.microsoft.com/office/drawing/2014/main" id="{39B1D97F-BAD7-BCCE-89E5-D86F2FA90D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25119" y="5897612"/>
            <a:ext cx="609600" cy="609600"/>
          </a:xfrm>
          <a:prstGeom prst="rect">
            <a:avLst/>
          </a:prstGeom>
        </p:spPr>
      </p:pic>
    </p:spTree>
    <p:extLst>
      <p:ext uri="{BB962C8B-B14F-4D97-AF65-F5344CB8AC3E}">
        <p14:creationId xmlns:p14="http://schemas.microsoft.com/office/powerpoint/2010/main" val="560021826"/>
      </p:ext>
    </p:extLst>
  </p:cSld>
  <p:clrMapOvr>
    <a:masterClrMapping/>
  </p:clrMapOvr>
  <mc:AlternateContent xmlns:mc="http://schemas.openxmlformats.org/markup-compatibility/2006" xmlns:p14="http://schemas.microsoft.com/office/powerpoint/2010/main">
    <mc:Choice Requires="p14">
      <p:transition spd="slow" p14:dur="2000" advTm="76645"/>
    </mc:Choice>
    <mc:Fallback xmlns="">
      <p:transition spd="slow" advTm="76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fontScale="90000"/>
          </a:bodyPr>
          <a:lstStyle/>
          <a:p>
            <a:pPr marL="0" marR="0">
              <a:spcBef>
                <a:spcPts val="0"/>
              </a:spcBef>
              <a:spcAft>
                <a:spcPts val="0"/>
              </a:spcAft>
            </a:pPr>
            <a:r>
              <a:rPr lang="en-US" sz="1800" b="1" dirty="0">
                <a:effectLst/>
                <a:latin typeface="Tahoma,Bold"/>
                <a:ea typeface="Calibri" panose="020F0502020204030204" pitchFamily="34" charset="0"/>
                <a:cs typeface="Tahoma,Bold"/>
              </a:rPr>
              <a:t>MINIMUM QUALIFICATION REQUIREMENTS</a:t>
            </a:r>
            <a:br>
              <a:rPr lang="en-US" sz="1800" dirty="0">
                <a:effectLst/>
                <a:latin typeface="Arial" panose="020B0604020202020204" pitchFamily="34" charset="0"/>
                <a:ea typeface="Calibri" panose="020F0502020204030204" pitchFamily="34" charset="0"/>
                <a:cs typeface="Courier New" panose="02070309020205020404" pitchFamily="49" charset="0"/>
              </a:rPr>
            </a:br>
            <a:r>
              <a:rPr lang="en-US" sz="1800" dirty="0">
                <a:effectLst/>
                <a:latin typeface="Tahoma" panose="020B0604030504040204" pitchFamily="34" charset="0"/>
                <a:ea typeface="Calibri" panose="020F0502020204030204" pitchFamily="34" charset="0"/>
                <a:cs typeface="Courier New" panose="02070309020205020404" pitchFamily="49" charset="0"/>
              </a:rPr>
              <a:t>LEGAL AUTHORIZATION TO WORK REQUIREMENT: The State of Hawaii requires all persons seeking employment with the government of the State shall be citizens, nationals, or permanent resident aliens of the United States, or eligible under federal law for unrestricted employment in the United States.</a:t>
            </a:r>
            <a:br>
              <a:rPr lang="en-US" sz="1800" dirty="0">
                <a:effectLst/>
                <a:latin typeface="Arial" panose="020B0604020202020204" pitchFamily="34" charset="0"/>
                <a:ea typeface="Calibri" panose="020F0502020204030204" pitchFamily="34" charset="0"/>
                <a:cs typeface="Courier New" panose="02070309020205020404" pitchFamily="49" charset="0"/>
              </a:rPr>
            </a:br>
            <a:r>
              <a:rPr lang="en-US" sz="1800" dirty="0">
                <a:effectLst/>
                <a:latin typeface="Tahoma" panose="020B0604030504040204" pitchFamily="34" charset="0"/>
                <a:ea typeface="Calibri" panose="020F0502020204030204" pitchFamily="34" charset="0"/>
                <a:cs typeface="Courier New" panose="02070309020205020404" pitchFamily="49" charset="0"/>
              </a:rPr>
              <a:t> </a:t>
            </a:r>
            <a:br>
              <a:rPr lang="en-US" sz="1800" dirty="0">
                <a:effectLst/>
                <a:latin typeface="Arial" panose="020B0604020202020204" pitchFamily="34" charset="0"/>
                <a:ea typeface="Calibri" panose="020F0502020204030204" pitchFamily="34" charset="0"/>
                <a:cs typeface="Courier New" panose="02070309020205020404" pitchFamily="49" charset="0"/>
              </a:rPr>
            </a:b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1731375"/>
            <a:ext cx="5306356" cy="4577350"/>
          </a:xfrm>
        </p:spPr>
        <p:txBody>
          <a:bodyPr/>
          <a:lstStyle/>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Reliable and punctual;</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Must be available evenings, weekends, and holidays as workload and deadlines may demand;</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Possess a professional attitude and appearance;</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Proficient PC experience (Windows, database software, and online productivity tools);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Type 45-55 wpm accurately;</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Quickly grasps concepts;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Works well under pressure;</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Able to maintain confidentiality;</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Able to prioritize and multi-task;</a:t>
            </a:r>
          </a:p>
          <a:p>
            <a:pPr marL="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Possess effective verbal and written communication skills;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endParaRPr lang="en-US" dirty="0"/>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04746" y="1671222"/>
            <a:ext cx="5436391" cy="4033292"/>
          </a:xfrm>
        </p:spPr>
        <p:txBody>
          <a:bodyPr/>
          <a:lstStyle/>
          <a:p>
            <a:pPr marL="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Able to follow instructions and procedures while paying attention to accuracy and details;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Self-motivated to complete time-sensitive requests in a professional and timely manner;</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Work effectively with others as part of a team;</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Be flexible and adaptable to changing priorities;</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Knowledge of the Hawaii legislature and the legislative process preferred;</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Experience with office equipment (business phones, multi-function devices</a:t>
            </a:r>
            <a:r>
              <a:rPr lang="en-US" sz="1800" dirty="0">
                <a:latin typeface="Tahoma" panose="020B0604030504040204" pitchFamily="34" charset="0"/>
                <a:ea typeface="Calibri" panose="020F0502020204030204" pitchFamily="34" charset="0"/>
                <a:cs typeface="Courier New" panose="02070309020205020404" pitchFamily="49" charset="0"/>
              </a:rPr>
              <a:t> -- printer/copier machines</a:t>
            </a:r>
            <a:r>
              <a:rPr lang="en-US" sz="1800" dirty="0">
                <a:effectLst/>
                <a:latin typeface="Tahoma" panose="020B0604030504040204" pitchFamily="34" charset="0"/>
                <a:ea typeface="Calibri" panose="020F0502020204030204" pitchFamily="34" charset="0"/>
                <a:cs typeface="Courier New" panose="02070309020205020404" pitchFamily="49" charset="0"/>
              </a:rPr>
              <a:t>);</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cs typeface="Courier New" panose="02070309020205020404" pitchFamily="49" charset="0"/>
              </a:rPr>
              <a:t>High school degree or equivalent required; College degree </a:t>
            </a:r>
            <a:r>
              <a:rPr lang="en-US" sz="1800" dirty="0">
                <a:latin typeface="Tahoma" panose="020B0604030504040204" pitchFamily="34" charset="0"/>
                <a:ea typeface="Calibri" panose="020F0502020204030204" pitchFamily="34" charset="0"/>
                <a:cs typeface="Courier New" panose="02070309020205020404" pitchFamily="49" charset="0"/>
              </a:rPr>
              <a:t>preferred</a:t>
            </a:r>
            <a:r>
              <a:rPr lang="en-US" sz="1800" dirty="0">
                <a:effectLst/>
                <a:latin typeface="Tahoma" panose="020B0604030504040204" pitchFamily="34" charset="0"/>
                <a:ea typeface="Calibri" panose="020F0502020204030204" pitchFamily="34" charset="0"/>
                <a:cs typeface="Courier New" panose="02070309020205020404" pitchFamily="49" charset="0"/>
              </a:rPr>
              <a:t>.</a:t>
            </a:r>
            <a:endParaRPr lang="en-US" sz="1800" dirty="0">
              <a:effectLst/>
              <a:latin typeface="Arial" panose="020B0604020202020204" pitchFamily="34" charset="0"/>
              <a:ea typeface="Calibri" panose="020F0502020204030204" pitchFamily="34" charset="0"/>
              <a:cs typeface="Courier New" panose="02070309020205020404" pitchFamily="49" charset="0"/>
            </a:endParaRP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Friday, October 10, 2025</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LRB Systems Office Temporary Positions for Regular Session of 2026</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ttsmaker-file-2025-10-14-7-22-27page4">
            <a:hlinkClick r:id="" action="ppaction://media"/>
            <a:extLst>
              <a:ext uri="{FF2B5EF4-FFF2-40B4-BE49-F238E27FC236}">
                <a16:creationId xmlns:a16="http://schemas.microsoft.com/office/drawing/2014/main" id="{8A559CB7-05BE-0348-7385-B9412E532E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0200" y="5916488"/>
            <a:ext cx="609600" cy="609600"/>
          </a:xfrm>
          <a:prstGeom prst="rect">
            <a:avLst/>
          </a:prstGeom>
        </p:spPr>
      </p:pic>
    </p:spTree>
    <p:extLst>
      <p:ext uri="{BB962C8B-B14F-4D97-AF65-F5344CB8AC3E}">
        <p14:creationId xmlns:p14="http://schemas.microsoft.com/office/powerpoint/2010/main" val="3891345585"/>
      </p:ext>
    </p:extLst>
  </p:cSld>
  <p:clrMapOvr>
    <a:masterClrMapping/>
  </p:clrMapOvr>
  <mc:AlternateContent xmlns:mc="http://schemas.openxmlformats.org/markup-compatibility/2006" xmlns:p14="http://schemas.microsoft.com/office/powerpoint/2010/main">
    <mc:Choice Requires="p14">
      <p:transition spd="slow" p14:dur="2000" advTm="167648"/>
    </mc:Choice>
    <mc:Fallback xmlns="">
      <p:transition spd="slow" advTm="167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4"/>
            <a:ext cx="5777201" cy="5760086"/>
          </a:xfrm>
        </p:spPr>
        <p:txBody>
          <a:bodyPr/>
          <a:lstStyle/>
          <a:p>
            <a:pPr marL="0" marR="0">
              <a:spcBef>
                <a:spcPts val="0"/>
              </a:spcBef>
              <a:spcAft>
                <a:spcPts val="0"/>
              </a:spcAft>
            </a:pPr>
            <a:br>
              <a:rPr lang="en-US" sz="1800" b="1" dirty="0">
                <a:effectLst/>
                <a:latin typeface="Tahoma,Bold"/>
                <a:ea typeface="Calibri" panose="020F0502020204030204" pitchFamily="34" charset="0"/>
                <a:cs typeface="Tahoma,Bold"/>
              </a:rPr>
            </a:br>
            <a:br>
              <a:rPr lang="en-US" sz="1800" b="1" dirty="0">
                <a:effectLst/>
                <a:latin typeface="Tahoma,Bold"/>
                <a:ea typeface="Calibri" panose="020F0502020204030204" pitchFamily="34" charset="0"/>
                <a:cs typeface="Tahoma,Bold"/>
              </a:rPr>
            </a:br>
            <a:br>
              <a:rPr lang="en-US" sz="1800" b="1" dirty="0">
                <a:effectLst/>
                <a:latin typeface="Tahoma,Bold"/>
                <a:ea typeface="Calibri" panose="020F0502020204030204" pitchFamily="34" charset="0"/>
                <a:cs typeface="Tahoma,Bold"/>
              </a:rPr>
            </a:br>
            <a:br>
              <a:rPr lang="en-US" sz="1800" b="1" dirty="0">
                <a:effectLst/>
                <a:latin typeface="Tahoma,Bold"/>
                <a:ea typeface="Calibri" panose="020F0502020204030204" pitchFamily="34" charset="0"/>
                <a:cs typeface="Tahoma,Bold"/>
              </a:rPr>
            </a:br>
            <a:br>
              <a:rPr lang="en-US" sz="1800" b="1" dirty="0">
                <a:effectLst/>
                <a:latin typeface="Tahoma,Bold"/>
                <a:ea typeface="Calibri" panose="020F0502020204030204" pitchFamily="34" charset="0"/>
                <a:cs typeface="Tahoma,Bold"/>
              </a:rPr>
            </a:br>
            <a:r>
              <a:rPr lang="en-US" sz="1800" b="1" dirty="0">
                <a:effectLst/>
                <a:latin typeface="Tahoma,Bold"/>
                <a:ea typeface="Calibri" panose="020F0502020204030204" pitchFamily="34" charset="0"/>
                <a:cs typeface="Tahoma,Bold"/>
              </a:rPr>
              <a:t>OTHER INFORMATION</a:t>
            </a:r>
            <a:br>
              <a:rPr lang="en-US" sz="18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Tahoma" panose="020B0604030504040204" pitchFamily="34" charset="0"/>
                <a:ea typeface="Calibri" panose="020F0502020204030204" pitchFamily="34" charset="0"/>
                <a:cs typeface="Courier New" panose="02070309020205020404" pitchFamily="49" charset="0"/>
              </a:rPr>
              <a:t>· Current COVID-19/flu vaccination encouraged; and</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Tahoma" panose="020B0604030504040204" pitchFamily="34" charset="0"/>
                <a:ea typeface="Calibri" panose="020F0502020204030204" pitchFamily="34" charset="0"/>
                <a:cs typeface="Courier New" panose="02070309020205020404" pitchFamily="49" charset="0"/>
              </a:rPr>
              <a:t>· Training is provided</a:t>
            </a:r>
            <a:r>
              <a:rPr lang="en-US" sz="1600" dirty="0">
                <a:latin typeface="Tahoma" panose="020B0604030504040204" pitchFamily="34" charset="0"/>
                <a:ea typeface="Calibri" panose="020F0502020204030204" pitchFamily="34" charset="0"/>
                <a:cs typeface="Courier New" panose="02070309020205020404" pitchFamily="49" charset="0"/>
              </a:rPr>
              <a:t>.</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800" dirty="0">
                <a:effectLst/>
                <a:latin typeface="Tahoma" panose="020B0604030504040204" pitchFamily="34" charset="0"/>
                <a:ea typeface="Calibri" panose="020F0502020204030204" pitchFamily="34" charset="0"/>
                <a:cs typeface="Courier New" panose="02070309020205020404" pitchFamily="49" charset="0"/>
              </a:rPr>
              <a:t> </a:t>
            </a:r>
            <a:br>
              <a:rPr lang="en-US" sz="18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Arial" panose="020B0604020202020204" pitchFamily="34" charset="0"/>
                <a:ea typeface="Calibri" panose="020F0502020204030204" pitchFamily="34" charset="0"/>
                <a:cs typeface="Courier New" panose="02070309020205020404" pitchFamily="49" charset="0"/>
              </a:rPr>
              <a:t>Monthly gross salary: $3,400.00</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Arial" panose="020B0604020202020204" pitchFamily="34" charset="0"/>
                <a:ea typeface="Calibri" panose="020F0502020204030204" pitchFamily="34" charset="0"/>
                <a:cs typeface="Courier New" panose="02070309020205020404" pitchFamily="49" charset="0"/>
              </a:rPr>
              <a:t>Benefits available:  health, prescription drug, vision,</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Arial" panose="020B0604020202020204" pitchFamily="34" charset="0"/>
                <a:ea typeface="Calibri" panose="020F0502020204030204" pitchFamily="34" charset="0"/>
                <a:cs typeface="Courier New" panose="02070309020205020404" pitchFamily="49" charset="0"/>
              </a:rPr>
              <a:t>and dental insurance.</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Tahoma" panose="020B0604030504040204" pitchFamily="34" charset="0"/>
                <a:ea typeface="Calibri" panose="020F0502020204030204" pitchFamily="34" charset="0"/>
                <a:cs typeface="Courier New" panose="02070309020205020404" pitchFamily="49" charset="0"/>
              </a:rPr>
              <a:t>This position is exempt from the civil service and considered temporary in nature. If appointed, employment will be "at will," which means that the employee's term of service will be terminated at the end of the stated employment period, or the employee may be discharged from employment at the prerogative of the department head or designee at any time for cause.</a:t>
            </a:r>
            <a:br>
              <a:rPr lang="en-US" sz="1600" dirty="0">
                <a:effectLst/>
                <a:latin typeface="Arial" panose="020B0604020202020204" pitchFamily="34" charset="0"/>
                <a:ea typeface="Calibri" panose="020F0502020204030204" pitchFamily="34" charset="0"/>
                <a:cs typeface="Courier New" panose="02070309020205020404" pitchFamily="49" charset="0"/>
              </a:rPr>
            </a:br>
            <a:br>
              <a:rPr lang="en-US" sz="1600" dirty="0">
                <a:effectLst/>
                <a:latin typeface="Arial" panose="020B0604020202020204" pitchFamily="34" charset="0"/>
                <a:ea typeface="Calibri" panose="020F0502020204030204" pitchFamily="34" charset="0"/>
                <a:cs typeface="Courier New" panose="02070309020205020404" pitchFamily="49" charset="0"/>
              </a:rPr>
            </a:br>
            <a:br>
              <a:rPr lang="en-US" sz="1600" i="1" dirty="0">
                <a:effectLst/>
                <a:latin typeface="Tahoma" panose="020B0604030504040204" pitchFamily="34" charset="0"/>
                <a:ea typeface="Calibri" panose="020F0502020204030204" pitchFamily="34" charset="0"/>
                <a:cs typeface="Courier New" panose="02070309020205020404" pitchFamily="49" charset="0"/>
              </a:rPr>
            </a:br>
            <a:r>
              <a:rPr lang="en-US" sz="1600" i="1" dirty="0">
                <a:effectLst/>
                <a:latin typeface="Tahoma" panose="020B0604030504040204" pitchFamily="34" charset="0"/>
                <a:ea typeface="Calibri" panose="020F0502020204030204" pitchFamily="34" charset="0"/>
                <a:cs typeface="Courier New" panose="02070309020205020404" pitchFamily="49" charset="0"/>
              </a:rPr>
              <a:t>Thank you for your interest.  To apply:</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latin typeface="Tahoma" panose="020B0604030504040204" pitchFamily="34" charset="0"/>
                <a:ea typeface="Calibri" panose="020F0502020204030204" pitchFamily="34" charset="0"/>
                <a:cs typeface="Courier New" panose="02070309020205020404" pitchFamily="49" charset="0"/>
              </a:rPr>
              <a:t>Email cover letter, resume, and three references to:</a:t>
            </a:r>
            <a:br>
              <a:rPr lang="en-US" sz="1600" dirty="0">
                <a:latin typeface="Arial" panose="020B0604020202020204" pitchFamily="34" charset="0"/>
                <a:ea typeface="Calibri" panose="020F0502020204030204" pitchFamily="34" charset="0"/>
                <a:cs typeface="Courier New" panose="02070309020205020404" pitchFamily="49" charset="0"/>
              </a:rPr>
            </a:br>
            <a:r>
              <a:rPr lang="en-US" sz="1600" u="sng" dirty="0">
                <a:solidFill>
                  <a:srgbClr val="0000FF"/>
                </a:solidFill>
                <a:latin typeface="Tahoma" panose="020B0604030504040204" pitchFamily="34" charset="0"/>
                <a:ea typeface="Calibri" panose="020F0502020204030204" pitchFamily="34" charset="0"/>
                <a:cs typeface="Courier New" panose="02070309020205020404" pitchFamily="49" charset="0"/>
                <a:hlinkClick r:id="rId5"/>
              </a:rPr>
              <a:t>lrbbill1@capitol.hawaii.gov</a:t>
            </a:r>
            <a:r>
              <a:rPr lang="en-US" sz="1600" u="sng" dirty="0">
                <a:solidFill>
                  <a:srgbClr val="0000FF"/>
                </a:solidFill>
                <a:latin typeface="Tahoma" panose="020B0604030504040204" pitchFamily="34" charset="0"/>
                <a:ea typeface="Calibri" panose="020F0502020204030204" pitchFamily="34" charset="0"/>
                <a:cs typeface="Courier New" panose="02070309020205020404" pitchFamily="49" charset="0"/>
              </a:rPr>
              <a:t>. </a:t>
            </a:r>
            <a:r>
              <a:rPr lang="en-US" sz="1600" dirty="0">
                <a:effectLst/>
                <a:latin typeface="Tahoma" panose="020B0604030504040204" pitchFamily="34" charset="0"/>
                <a:ea typeface="Calibri" panose="020F0502020204030204" pitchFamily="34" charset="0"/>
                <a:cs typeface="Courier New" panose="02070309020205020404" pitchFamily="49" charset="0"/>
              </a:rPr>
              <a:t>Please indicate that you are applying for the Bill Status/Information Specialist or Bill Summary Specialist position or both on your cover letter.  </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Tahoma" panose="020B0604030504040204" pitchFamily="34" charset="0"/>
                <a:ea typeface="Calibri" panose="020F0502020204030204" pitchFamily="34" charset="0"/>
                <a:cs typeface="Courier New" panose="02070309020205020404" pitchFamily="49" charset="0"/>
              </a:rPr>
              <a:t> </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dirty="0">
                <a:effectLst/>
                <a:latin typeface="Tahoma" panose="020B0604030504040204" pitchFamily="34" charset="0"/>
                <a:ea typeface="Calibri" panose="020F0502020204030204" pitchFamily="34" charset="0"/>
                <a:cs typeface="Courier New" panose="02070309020205020404" pitchFamily="49" charset="0"/>
              </a:rPr>
              <a:t>Direct all inquiries regarding this position to:</a:t>
            </a:r>
            <a:br>
              <a:rPr lang="en-US" sz="1600" dirty="0">
                <a:effectLst/>
                <a:latin typeface="Arial" panose="020B0604020202020204" pitchFamily="34" charset="0"/>
                <a:ea typeface="Calibri" panose="020F0502020204030204" pitchFamily="34" charset="0"/>
                <a:cs typeface="Courier New" panose="02070309020205020404" pitchFamily="49" charset="0"/>
              </a:rPr>
            </a:br>
            <a:r>
              <a:rPr lang="en-US" sz="1600" i="1" dirty="0">
                <a:effectLst/>
                <a:latin typeface="Tahoma" panose="020B0604030504040204" pitchFamily="34" charset="0"/>
                <a:ea typeface="Calibri" panose="020F0502020204030204" pitchFamily="34" charset="0"/>
                <a:cs typeface="Courier New" panose="02070309020205020404" pitchFamily="49" charset="0"/>
              </a:rPr>
              <a:t>Session Staff Supervisor at (808) 587-0700, Monday - Friday, 7:45 a.m. to 4:30 p.m. (</a:t>
            </a:r>
            <a:r>
              <a:rPr lang="en-US" sz="1600" i="1" dirty="0" err="1">
                <a:effectLst/>
                <a:latin typeface="Tahoma" panose="020B0604030504040204" pitchFamily="34" charset="0"/>
                <a:ea typeface="Calibri" panose="020F0502020204030204" pitchFamily="34" charset="0"/>
                <a:cs typeface="Courier New" panose="02070309020205020404" pitchFamily="49" charset="0"/>
              </a:rPr>
              <a:t>HST</a:t>
            </a:r>
            <a:r>
              <a:rPr lang="en-US" sz="1600" i="1" dirty="0">
                <a:effectLst/>
                <a:latin typeface="Tahoma" panose="020B0604030504040204" pitchFamily="34" charset="0"/>
                <a:ea typeface="Calibri" panose="020F0502020204030204" pitchFamily="34" charset="0"/>
                <a:cs typeface="Courier New" panose="02070309020205020404" pitchFamily="49" charset="0"/>
              </a:rPr>
              <a:t>)</a:t>
            </a:r>
            <a:endParaRPr lang="en-US" sz="1600" dirty="0">
              <a:effectLst/>
              <a:latin typeface="Arial" panose="020B0604020202020204" pitchFamily="34" charset="0"/>
              <a:ea typeface="Calibri" panose="020F0502020204030204" pitchFamily="34" charset="0"/>
              <a:cs typeface="Courier New" panose="02070309020205020404" pitchFamily="49" charset="0"/>
            </a:endParaRP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7"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dirty="0"/>
              <a:t>Friday, October 10, 2025</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dirty="0"/>
              <a:t>LRB Systems Office Temporary Positions for Regular Session of 2026</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pic>
        <p:nvPicPr>
          <p:cNvPr id="2" name="ttsmaker-file-2025-10-13-17-5-54 page5">
            <a:hlinkClick r:id="" action="ppaction://media"/>
            <a:extLst>
              <a:ext uri="{FF2B5EF4-FFF2-40B4-BE49-F238E27FC236}">
                <a16:creationId xmlns:a16="http://schemas.microsoft.com/office/drawing/2014/main" id="{10FFEE4A-80E5-E515-6EC3-ED24A0B33CB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47798845"/>
      </p:ext>
    </p:extLst>
  </p:cSld>
  <p:clrMapOvr>
    <a:masterClrMapping/>
  </p:clrMapOvr>
  <mc:AlternateContent xmlns:mc="http://schemas.openxmlformats.org/markup-compatibility/2006" xmlns:p14="http://schemas.microsoft.com/office/powerpoint/2010/main">
    <mc:Choice Requires="p14">
      <p:transition spd="slow" p14:dur="2000" advTm="202533"/>
    </mc:Choice>
    <mc:Fallback xmlns="">
      <p:transition spd="slow" advTm="202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11A92-D464-4AC4-A396-BA73B10CEEAC}">
  <ds:schemaRefs>
    <ds:schemaRef ds:uri="http://www.w3.org/XML/1998/namespace"/>
    <ds:schemaRef ds:uri="http://schemas.microsoft.com/sharepoint/v3"/>
    <ds:schemaRef ds:uri="http://schemas.microsoft.com/office/2006/documentManagement/types"/>
    <ds:schemaRef ds:uri="71af3243-3dd4-4a8d-8c0d-dd76da1f02a5"/>
    <ds:schemaRef ds:uri="16c05727-aa75-4e4a-9b5f-8a80a1165891"/>
    <ds:schemaRef ds:uri="http://purl.org/dc/dcmitype/"/>
    <ds:schemaRef ds:uri="http://schemas.microsoft.com/office/infopath/2007/PartnerControls"/>
    <ds:schemaRef ds:uri="http://schemas.openxmlformats.org/package/2006/metadata/core-properties"/>
    <ds:schemaRef ds:uri="http://purl.org/dc/elements/1.1/"/>
    <ds:schemaRef ds:uri="230e9df3-be65-4c73-a93b-d1236ebd677e"/>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{1C238281-690B-420D-9229-98F560D23FC6}tf33713516_win32</Template>
  <TotalTime>442</TotalTime>
  <Words>1399</Words>
  <Application>Microsoft Office PowerPoint</Application>
  <PresentationFormat>Widescreen</PresentationFormat>
  <Paragraphs>102</Paragraphs>
  <Slides>5</Slides>
  <Notes>5</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Gill Sans MT</vt:lpstr>
      <vt:lpstr>Tahoma</vt:lpstr>
      <vt:lpstr>Tahoma,Bold</vt:lpstr>
      <vt:lpstr>Times New Roman</vt:lpstr>
      <vt:lpstr>Walbaum Display</vt:lpstr>
      <vt:lpstr>3DFloatVTI</vt:lpstr>
      <vt:lpstr>Assistant Legislative Researcher </vt:lpstr>
      <vt:lpstr>Legislative Reference Bureau</vt:lpstr>
      <vt:lpstr> </vt:lpstr>
      <vt:lpstr>MINIMUM QUALIFICATION REQUIREMENTS LEGAL AUTHORIZATION TO WORK REQUIREMENT: The State of Hawaii requires all persons seeking employment with the government of the State shall be citizens, nationals, or permanent resident aliens of the United States, or eligible under federal law for unrestricted employment in the United States.   </vt:lpstr>
      <vt:lpstr>     OTHER INFORMATION · Current COVID-19/flu vaccination encouraged; and · Training is provided.   Monthly gross salary: $3,400.00 Benefits available:  health, prescription drug, vision, and dental insurance. This position is exempt from the civil service and considered temporary in nature. If appointed, employment will be "at will," which means that the employee's term of service will be terminated at the end of the stated employment period, or the employee may be discharged from employment at the prerogative of the department head or designee at any time for cause.   Thank you for your interest.  To apply: Email cover letter, resume, and three references to: lrbbill1@capitol.hawaii.gov. Please indicate that you are applying for the Bill Status/Information Specialist or Bill Summary Specialist position or both on your cover letter.     Direct all inquiries regarding this position to: Session Staff Supervisor at (808) 587-0700, Monday - Friday, 7:45 a.m. to 4:30 p.m. (HST)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Assistant Legislative Researcher</dc:title>
  <dc:creator/>
  <cp:lastModifiedBy>Jessica Caniglia</cp:lastModifiedBy>
  <cp:revision>64</cp:revision>
  <cp:lastPrinted>2023-11-20T18:44:41Z</cp:lastPrinted>
  <dcterms:created xsi:type="dcterms:W3CDTF">2023-11-19T22:14:18Z</dcterms:created>
  <dcterms:modified xsi:type="dcterms:W3CDTF">2025-10-15T19:29:50Z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