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7"/>
  </p:notesMasterIdLst>
  <p:handoutMasterIdLst>
    <p:handoutMasterId r:id="rId58"/>
  </p:handoutMasterIdLst>
  <p:sldIdLst>
    <p:sldId id="256" r:id="rId2"/>
    <p:sldId id="294" r:id="rId3"/>
    <p:sldId id="315" r:id="rId4"/>
    <p:sldId id="257" r:id="rId5"/>
    <p:sldId id="295" r:id="rId6"/>
    <p:sldId id="285" r:id="rId7"/>
    <p:sldId id="297" r:id="rId8"/>
    <p:sldId id="282" r:id="rId9"/>
    <p:sldId id="293" r:id="rId10"/>
    <p:sldId id="258" r:id="rId11"/>
    <p:sldId id="275" r:id="rId12"/>
    <p:sldId id="319" r:id="rId13"/>
    <p:sldId id="259" r:id="rId14"/>
    <p:sldId id="907" r:id="rId15"/>
    <p:sldId id="908" r:id="rId16"/>
    <p:sldId id="909" r:id="rId17"/>
    <p:sldId id="910" r:id="rId18"/>
    <p:sldId id="912" r:id="rId19"/>
    <p:sldId id="913" r:id="rId20"/>
    <p:sldId id="914" r:id="rId21"/>
    <p:sldId id="911" r:id="rId22"/>
    <p:sldId id="300" r:id="rId23"/>
    <p:sldId id="266" r:id="rId24"/>
    <p:sldId id="276" r:id="rId25"/>
    <p:sldId id="320" r:id="rId26"/>
    <p:sldId id="277" r:id="rId27"/>
    <p:sldId id="302" r:id="rId28"/>
    <p:sldId id="309" r:id="rId29"/>
    <p:sldId id="323" r:id="rId30"/>
    <p:sldId id="310" r:id="rId31"/>
    <p:sldId id="311" r:id="rId32"/>
    <p:sldId id="316" r:id="rId33"/>
    <p:sldId id="291" r:id="rId34"/>
    <p:sldId id="290" r:id="rId35"/>
    <p:sldId id="304" r:id="rId36"/>
    <p:sldId id="305" r:id="rId37"/>
    <p:sldId id="906" r:id="rId38"/>
    <p:sldId id="261" r:id="rId39"/>
    <p:sldId id="270" r:id="rId40"/>
    <p:sldId id="324" r:id="rId41"/>
    <p:sldId id="268" r:id="rId42"/>
    <p:sldId id="325" r:id="rId43"/>
    <p:sldId id="280" r:id="rId44"/>
    <p:sldId id="905" r:id="rId45"/>
    <p:sldId id="318" r:id="rId46"/>
    <p:sldId id="904" r:id="rId47"/>
    <p:sldId id="263" r:id="rId48"/>
    <p:sldId id="281" r:id="rId49"/>
    <p:sldId id="317" r:id="rId50"/>
    <p:sldId id="306" r:id="rId51"/>
    <p:sldId id="307" r:id="rId52"/>
    <p:sldId id="308" r:id="rId53"/>
    <p:sldId id="271" r:id="rId54"/>
    <p:sldId id="296" r:id="rId55"/>
    <p:sldId id="273" r:id="rId5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cess2" initials="access2" lastIdx="2" clrIdx="0">
    <p:extLst>
      <p:ext uri="{19B8F6BF-5375-455C-9EA6-DF929625EA0E}">
        <p15:presenceInfo xmlns:p15="http://schemas.microsoft.com/office/powerpoint/2012/main" userId="access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747A"/>
    <a:srgbClr val="006600"/>
    <a:srgbClr val="000000"/>
    <a:srgbClr val="FF3300"/>
    <a:srgbClr val="FF9900"/>
    <a:srgbClr val="0E05B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7" autoAdjust="0"/>
    <p:restoredTop sz="86587" autoAdjust="0"/>
  </p:normalViewPr>
  <p:slideViewPr>
    <p:cSldViewPr>
      <p:cViewPr varScale="1">
        <p:scale>
          <a:sx n="95" d="100"/>
          <a:sy n="95" d="100"/>
        </p:scale>
        <p:origin x="1284" y="84"/>
      </p:cViewPr>
      <p:guideLst>
        <p:guide orient="horz" pos="2160"/>
        <p:guide pos="2880"/>
      </p:guideLst>
    </p:cSldViewPr>
  </p:slideViewPr>
  <p:outlineViewPr>
    <p:cViewPr>
      <p:scale>
        <a:sx n="33" d="100"/>
        <a:sy n="33" d="100"/>
      </p:scale>
      <p:origin x="0" y="-2462"/>
    </p:cViewPr>
  </p:outlineViewPr>
  <p:notesTextViewPr>
    <p:cViewPr>
      <p:scale>
        <a:sx n="100" d="100"/>
        <a:sy n="100" d="100"/>
      </p:scale>
      <p:origin x="0" y="0"/>
    </p:cViewPr>
  </p:notesTextViewPr>
  <p:sorterViewPr>
    <p:cViewPr>
      <p:scale>
        <a:sx n="100" d="100"/>
        <a:sy n="100" d="100"/>
      </p:scale>
      <p:origin x="0" y="-1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Of the bills that passed </a:t>
            </a:r>
          </a:p>
          <a:p>
            <a:pPr>
              <a:defRPr/>
            </a:pPr>
            <a:r>
              <a:rPr lang="en-US"/>
              <a:t>2nd Crossover in 2013...</a:t>
            </a:r>
          </a:p>
        </c:rich>
      </c:tx>
      <c:layout>
        <c:manualLayout>
          <c:xMode val="edge"/>
          <c:yMode val="edge"/>
          <c:x val="6.9061679790026323E-2"/>
          <c:y val="4.569372097718559E-2"/>
        </c:manualLayout>
      </c:layout>
      <c:overlay val="0"/>
    </c:title>
    <c:autoTitleDeleted val="0"/>
    <c:plotArea>
      <c:layout/>
      <c:pieChart>
        <c:varyColors val="1"/>
        <c:ser>
          <c:idx val="0"/>
          <c:order val="0"/>
          <c:dLbls>
            <c:dLbl>
              <c:idx val="0"/>
              <c:layout>
                <c:manualLayout>
                  <c:x val="3.3898305084745783E-2"/>
                  <c:y val="7.8846355743993526E-2"/>
                </c:manualLayout>
              </c:layout>
              <c:tx>
                <c:rich>
                  <a:bodyPr/>
                  <a:lstStyle/>
                  <a:p>
                    <a:r>
                      <a:rPr lang="en-US"/>
                      <a:t>12% the bills were not changed in the non-originating chamber  </a:t>
                    </a:r>
                  </a:p>
                </c:rich>
              </c:tx>
              <c:showLegendKey val="0"/>
              <c:showVal val="1"/>
              <c:showCatName val="0"/>
              <c:showSerName val="0"/>
              <c:showPercent val="0"/>
              <c:showBubbleSize val="0"/>
              <c:extLst>
                <c:ext xmlns:c15="http://schemas.microsoft.com/office/drawing/2012/chart" uri="{CE6537A1-D6FC-4f65-9D91-7224C49458BB}">
                  <c15:layout>
                    <c:manualLayout>
                      <c:w val="0.30413841807909603"/>
                      <c:h val="0.24338461538461534"/>
                    </c:manualLayout>
                  </c15:layout>
                  <c15:showDataLabelsRange val="0"/>
                </c:ext>
                <c:ext xmlns:c16="http://schemas.microsoft.com/office/drawing/2014/chart" uri="{C3380CC4-5D6E-409C-BE32-E72D297353CC}">
                  <c16:uniqueId val="{00000000-48EF-4A7F-B0F1-93A8FD5E7359}"/>
                </c:ext>
              </c:extLst>
            </c:dLbl>
            <c:dLbl>
              <c:idx val="1"/>
              <c:layout>
                <c:manualLayout>
                  <c:x val="-8.6988745050936428E-2"/>
                  <c:y val="-7.307682212800333E-2"/>
                </c:manualLayout>
              </c:layout>
              <c:tx>
                <c:rich>
                  <a:bodyPr/>
                  <a:lstStyle/>
                  <a:p>
                    <a:r>
                      <a:rPr lang="en-US"/>
                      <a:t> 88% of the bills were changed in the non-originating chamber</a:t>
                    </a:r>
                  </a:p>
                </c:rich>
              </c:tx>
              <c:showLegendKey val="0"/>
              <c:showVal val="1"/>
              <c:showCatName val="0"/>
              <c:showSerName val="0"/>
              <c:showPercent val="0"/>
              <c:showBubbleSize val="0"/>
              <c:extLst>
                <c:ext xmlns:c15="http://schemas.microsoft.com/office/drawing/2012/chart" uri="{CE6537A1-D6FC-4f65-9D91-7224C49458BB}">
                  <c15:layout>
                    <c:manualLayout>
                      <c:w val="0.30493026825036706"/>
                      <c:h val="0.23688370684433671"/>
                    </c:manualLayout>
                  </c15:layout>
                  <c15:showDataLabelsRange val="0"/>
                </c:ext>
                <c:ext xmlns:c16="http://schemas.microsoft.com/office/drawing/2014/chart" uri="{C3380CC4-5D6E-409C-BE32-E72D297353CC}">
                  <c16:uniqueId val="{00000001-48EF-4A7F-B0F1-93A8FD5E7359}"/>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52</c:v>
                </c:pt>
                <c:pt idx="1">
                  <c:v>369</c:v>
                </c:pt>
              </c:numCache>
            </c:numRef>
          </c:val>
          <c:extLst>
            <c:ext xmlns:c16="http://schemas.microsoft.com/office/drawing/2014/chart" uri="{C3380CC4-5D6E-409C-BE32-E72D297353CC}">
              <c16:uniqueId val="{00000002-48EF-4A7F-B0F1-93A8FD5E7359}"/>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Bills eligible for conference (changed in non-originating chamber)</c:v>
                </c:pt>
              </c:strCache>
            </c:strRef>
          </c:tx>
          <c:dLbls>
            <c:dLbl>
              <c:idx val="0"/>
              <c:layout>
                <c:manualLayout>
                  <c:x val="0.25265441819772527"/>
                  <c:y val="0.3389830508474578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FC9-4BF8-AA63-2292260193FB}"/>
                </c:ext>
              </c:extLst>
            </c:dLbl>
            <c:dLbl>
              <c:idx val="1"/>
              <c:layout>
                <c:manualLayout>
                  <c:x val="0.27203226256010027"/>
                  <c:y val="-0.444025312513901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C9-4BF8-AA63-2292260193FB}"/>
                </c:ext>
              </c:extLst>
            </c:dLbl>
            <c:spPr>
              <a:noFill/>
              <a:ln>
                <a:noFill/>
              </a:ln>
              <a:effectLst/>
            </c:spPr>
            <c:txPr>
              <a:bodyPr/>
              <a:lstStyle/>
              <a:p>
                <a:pPr>
                  <a:defRPr sz="2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Agree to changes</c:v>
                </c:pt>
                <c:pt idx="1">
                  <c:v>Disagree with changes</c:v>
                </c:pt>
              </c:strCache>
            </c:strRef>
          </c:cat>
          <c:val>
            <c:numRef>
              <c:f>Sheet1!$B$2:$B$3</c:f>
              <c:numCache>
                <c:formatCode>General</c:formatCode>
                <c:ptCount val="2"/>
                <c:pt idx="0">
                  <c:v>6</c:v>
                </c:pt>
                <c:pt idx="1">
                  <c:v>363</c:v>
                </c:pt>
              </c:numCache>
            </c:numRef>
          </c:val>
          <c:extLst>
            <c:ext xmlns:c16="http://schemas.microsoft.com/office/drawing/2014/chart" uri="{C3380CC4-5D6E-409C-BE32-E72D297353CC}">
              <c16:uniqueId val="{00000002-BFC9-4BF8-AA63-2292260193FB}"/>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59791901012373461"/>
          <c:y val="0.37010876818363836"/>
          <c:w val="0.39890633836516315"/>
          <c:h val="0.17297941272965878"/>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2AD68-67B1-4028-9634-B66564FC67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150F85F-557E-427B-909D-1F79A11DB9DA}">
      <dgm:prSet phldrT="[Text]"/>
      <dgm:spPr>
        <a:solidFill>
          <a:srgbClr val="008000"/>
        </a:solidFill>
      </dgm:spPr>
      <dgm:t>
        <a:bodyPr/>
        <a:lstStyle/>
        <a:p>
          <a:r>
            <a:rPr lang="en-US" dirty="0"/>
            <a:t>Executive Budget – Monday, April 22</a:t>
          </a:r>
        </a:p>
      </dgm:t>
    </dgm:pt>
    <dgm:pt modelId="{9DF356D0-07AA-456E-A219-07657D57978E}" type="parTrans" cxnId="{DAA88F64-FB8B-4644-868B-4A8FE9D20D33}">
      <dgm:prSet/>
      <dgm:spPr/>
      <dgm:t>
        <a:bodyPr/>
        <a:lstStyle/>
        <a:p>
          <a:endParaRPr lang="en-US"/>
        </a:p>
      </dgm:t>
    </dgm:pt>
    <dgm:pt modelId="{F2342ACE-D80C-4F82-9AC4-A8F0872DF5A9}" type="sibTrans" cxnId="{DAA88F64-FB8B-4644-868B-4A8FE9D20D33}">
      <dgm:prSet/>
      <dgm:spPr/>
      <dgm:t>
        <a:bodyPr/>
        <a:lstStyle/>
        <a:p>
          <a:endParaRPr lang="en-US"/>
        </a:p>
      </dgm:t>
    </dgm:pt>
    <dgm:pt modelId="{5092C6FF-901B-42BB-A558-967A804F4C87}">
      <dgm:prSet/>
      <dgm:spPr>
        <a:solidFill>
          <a:srgbClr val="00B050"/>
        </a:solidFill>
      </dgm:spPr>
      <dgm:t>
        <a:bodyPr/>
        <a:lstStyle/>
        <a:p>
          <a:r>
            <a:rPr lang="en-US" dirty="0"/>
            <a:t>Fiscal Bills – Friday, April 26</a:t>
          </a:r>
        </a:p>
      </dgm:t>
    </dgm:pt>
    <dgm:pt modelId="{48CF7B4C-B1BD-4966-B4A2-286B2D7164E5}" type="parTrans" cxnId="{71421118-1A20-4140-B92D-9AF3814D2F60}">
      <dgm:prSet/>
      <dgm:spPr/>
      <dgm:t>
        <a:bodyPr/>
        <a:lstStyle/>
        <a:p>
          <a:endParaRPr lang="en-US"/>
        </a:p>
      </dgm:t>
    </dgm:pt>
    <dgm:pt modelId="{8993CB20-0FA6-4E3D-ACA7-1CA0A10261A5}" type="sibTrans" cxnId="{71421118-1A20-4140-B92D-9AF3814D2F60}">
      <dgm:prSet/>
      <dgm:spPr/>
      <dgm:t>
        <a:bodyPr/>
        <a:lstStyle/>
        <a:p>
          <a:endParaRPr lang="en-US"/>
        </a:p>
      </dgm:t>
    </dgm:pt>
    <dgm:pt modelId="{2F8EE683-F2D4-432E-A561-F3A23C120817}">
      <dgm:prSet/>
      <dgm:spPr/>
      <dgm:t>
        <a:bodyPr/>
        <a:lstStyle/>
        <a:p>
          <a:r>
            <a:rPr lang="en-US" dirty="0"/>
            <a:t>Non-Fiscal Bills – Thursday, April 25</a:t>
          </a:r>
        </a:p>
      </dgm:t>
    </dgm:pt>
    <dgm:pt modelId="{3E515564-28D0-4358-BAAD-8B170691E6B4}" type="parTrans" cxnId="{4F1162CC-BE3E-45F5-84FA-F6A3FCBA181E}">
      <dgm:prSet/>
      <dgm:spPr/>
      <dgm:t>
        <a:bodyPr/>
        <a:lstStyle/>
        <a:p>
          <a:endParaRPr lang="en-US"/>
        </a:p>
      </dgm:t>
    </dgm:pt>
    <dgm:pt modelId="{93C17860-09CB-4E96-88D4-26457FB4FFC1}" type="sibTrans" cxnId="{4F1162CC-BE3E-45F5-84FA-F6A3FCBA181E}">
      <dgm:prSet/>
      <dgm:spPr/>
      <dgm:t>
        <a:bodyPr/>
        <a:lstStyle/>
        <a:p>
          <a:endParaRPr lang="en-US"/>
        </a:p>
      </dgm:t>
    </dgm:pt>
    <dgm:pt modelId="{E1B496C1-7F98-4B88-9057-EC02A709DBB0}" type="pres">
      <dgm:prSet presAssocID="{78E2AD68-67B1-4028-9634-B66564FC67A7}" presName="Name0" presStyleCnt="0">
        <dgm:presLayoutVars>
          <dgm:chMax val="7"/>
          <dgm:chPref val="7"/>
          <dgm:dir/>
        </dgm:presLayoutVars>
      </dgm:prSet>
      <dgm:spPr/>
    </dgm:pt>
    <dgm:pt modelId="{8E3425E4-A21D-4264-AFFF-7DFACE0CA92E}" type="pres">
      <dgm:prSet presAssocID="{78E2AD68-67B1-4028-9634-B66564FC67A7}" presName="Name1" presStyleCnt="0"/>
      <dgm:spPr/>
    </dgm:pt>
    <dgm:pt modelId="{79B96091-562D-4649-BA92-9E5FA9988DCB}" type="pres">
      <dgm:prSet presAssocID="{78E2AD68-67B1-4028-9634-B66564FC67A7}" presName="cycle" presStyleCnt="0"/>
      <dgm:spPr/>
    </dgm:pt>
    <dgm:pt modelId="{5B89F38B-2D78-4A19-8118-C4F1963F617A}" type="pres">
      <dgm:prSet presAssocID="{78E2AD68-67B1-4028-9634-B66564FC67A7}" presName="srcNode" presStyleLbl="node1" presStyleIdx="0" presStyleCnt="3"/>
      <dgm:spPr/>
    </dgm:pt>
    <dgm:pt modelId="{D80F3442-EE58-4778-9E30-369F95F001B9}" type="pres">
      <dgm:prSet presAssocID="{78E2AD68-67B1-4028-9634-B66564FC67A7}" presName="conn" presStyleLbl="parChTrans1D2" presStyleIdx="0" presStyleCnt="1"/>
      <dgm:spPr/>
    </dgm:pt>
    <dgm:pt modelId="{D40E9B60-5307-4E34-B450-AC54BB91E626}" type="pres">
      <dgm:prSet presAssocID="{78E2AD68-67B1-4028-9634-B66564FC67A7}" presName="extraNode" presStyleLbl="node1" presStyleIdx="0" presStyleCnt="3"/>
      <dgm:spPr/>
    </dgm:pt>
    <dgm:pt modelId="{CAEFF6FA-9516-4AAD-A689-81C6D8112A97}" type="pres">
      <dgm:prSet presAssocID="{78E2AD68-67B1-4028-9634-B66564FC67A7}" presName="dstNode" presStyleLbl="node1" presStyleIdx="0" presStyleCnt="3"/>
      <dgm:spPr/>
    </dgm:pt>
    <dgm:pt modelId="{95733413-19B5-4E65-AF44-069C480DD176}" type="pres">
      <dgm:prSet presAssocID="{7150F85F-557E-427B-909D-1F79A11DB9DA}" presName="text_1" presStyleLbl="node1" presStyleIdx="0" presStyleCnt="3">
        <dgm:presLayoutVars>
          <dgm:bulletEnabled val="1"/>
        </dgm:presLayoutVars>
      </dgm:prSet>
      <dgm:spPr/>
    </dgm:pt>
    <dgm:pt modelId="{34204AA7-7799-4665-B586-3037F3CE2161}" type="pres">
      <dgm:prSet presAssocID="{7150F85F-557E-427B-909D-1F79A11DB9DA}" presName="accent_1" presStyleCnt="0"/>
      <dgm:spPr/>
    </dgm:pt>
    <dgm:pt modelId="{90F00C29-CFB7-439B-9A71-BB2616783C6A}" type="pres">
      <dgm:prSet presAssocID="{7150F85F-557E-427B-909D-1F79A11DB9DA}" presName="accentRepeatNode" presStyleLbl="solidFgAcc1" presStyleIdx="0" presStyleCnt="3" custLinFactNeighborX="1200" custLinFactNeighborY="-16043"/>
      <dgm:spPr/>
    </dgm:pt>
    <dgm:pt modelId="{EB15B05F-34EE-42F6-9C8F-34BA753B4E05}" type="pres">
      <dgm:prSet presAssocID="{2F8EE683-F2D4-432E-A561-F3A23C120817}" presName="text_2" presStyleLbl="node1" presStyleIdx="1" presStyleCnt="3">
        <dgm:presLayoutVars>
          <dgm:bulletEnabled val="1"/>
        </dgm:presLayoutVars>
      </dgm:prSet>
      <dgm:spPr/>
    </dgm:pt>
    <dgm:pt modelId="{F793A278-6DF2-48A9-BF99-424C054E3DC1}" type="pres">
      <dgm:prSet presAssocID="{2F8EE683-F2D4-432E-A561-F3A23C120817}" presName="accent_2" presStyleCnt="0"/>
      <dgm:spPr/>
    </dgm:pt>
    <dgm:pt modelId="{6FAD5DD1-F7D9-43E8-992F-51FAE8D47235}" type="pres">
      <dgm:prSet presAssocID="{2F8EE683-F2D4-432E-A561-F3A23C120817}" presName="accentRepeatNode" presStyleLbl="solidFgAcc1" presStyleIdx="1" presStyleCnt="3"/>
      <dgm:spPr/>
    </dgm:pt>
    <dgm:pt modelId="{E807821E-A130-4F01-94EC-315BF6FD5287}" type="pres">
      <dgm:prSet presAssocID="{5092C6FF-901B-42BB-A558-967A804F4C87}" presName="text_3" presStyleLbl="node1" presStyleIdx="2" presStyleCnt="3">
        <dgm:presLayoutVars>
          <dgm:bulletEnabled val="1"/>
        </dgm:presLayoutVars>
      </dgm:prSet>
      <dgm:spPr/>
    </dgm:pt>
    <dgm:pt modelId="{B99A69B5-6321-43FA-AC51-9E5933186480}" type="pres">
      <dgm:prSet presAssocID="{5092C6FF-901B-42BB-A558-967A804F4C87}" presName="accent_3" presStyleCnt="0"/>
      <dgm:spPr/>
    </dgm:pt>
    <dgm:pt modelId="{212A195F-A04B-43CD-8B9D-696312E5134A}" type="pres">
      <dgm:prSet presAssocID="{5092C6FF-901B-42BB-A558-967A804F4C87}" presName="accentRepeatNode" presStyleLbl="solidFgAcc1" presStyleIdx="2" presStyleCnt="3"/>
      <dgm:spPr/>
    </dgm:pt>
  </dgm:ptLst>
  <dgm:cxnLst>
    <dgm:cxn modelId="{15656302-B636-4561-A067-B5DE9D6FF746}" type="presOf" srcId="{5092C6FF-901B-42BB-A558-967A804F4C87}" destId="{E807821E-A130-4F01-94EC-315BF6FD5287}" srcOrd="0" destOrd="0" presId="urn:microsoft.com/office/officeart/2008/layout/VerticalCurvedList"/>
    <dgm:cxn modelId="{FB4B1603-DC65-4B2E-A1D9-862FDA6F9BDC}" type="presOf" srcId="{7150F85F-557E-427B-909D-1F79A11DB9DA}" destId="{95733413-19B5-4E65-AF44-069C480DD176}" srcOrd="0" destOrd="0" presId="urn:microsoft.com/office/officeart/2008/layout/VerticalCurvedList"/>
    <dgm:cxn modelId="{71421118-1A20-4140-B92D-9AF3814D2F60}" srcId="{78E2AD68-67B1-4028-9634-B66564FC67A7}" destId="{5092C6FF-901B-42BB-A558-967A804F4C87}" srcOrd="2" destOrd="0" parTransId="{48CF7B4C-B1BD-4966-B4A2-286B2D7164E5}" sibTransId="{8993CB20-0FA6-4E3D-ACA7-1CA0A10261A5}"/>
    <dgm:cxn modelId="{FB8B033B-5C68-4081-B020-090F6DC16724}" type="presOf" srcId="{F2342ACE-D80C-4F82-9AC4-A8F0872DF5A9}" destId="{D80F3442-EE58-4778-9E30-369F95F001B9}" srcOrd="0" destOrd="0" presId="urn:microsoft.com/office/officeart/2008/layout/VerticalCurvedList"/>
    <dgm:cxn modelId="{DAA88F64-FB8B-4644-868B-4A8FE9D20D33}" srcId="{78E2AD68-67B1-4028-9634-B66564FC67A7}" destId="{7150F85F-557E-427B-909D-1F79A11DB9DA}" srcOrd="0" destOrd="0" parTransId="{9DF356D0-07AA-456E-A219-07657D57978E}" sibTransId="{F2342ACE-D80C-4F82-9AC4-A8F0872DF5A9}"/>
    <dgm:cxn modelId="{D80D1687-C228-407B-9470-67111C89FD43}" type="presOf" srcId="{2F8EE683-F2D4-432E-A561-F3A23C120817}" destId="{EB15B05F-34EE-42F6-9C8F-34BA753B4E05}" srcOrd="0" destOrd="0" presId="urn:microsoft.com/office/officeart/2008/layout/VerticalCurvedList"/>
    <dgm:cxn modelId="{4F1162CC-BE3E-45F5-84FA-F6A3FCBA181E}" srcId="{78E2AD68-67B1-4028-9634-B66564FC67A7}" destId="{2F8EE683-F2D4-432E-A561-F3A23C120817}" srcOrd="1" destOrd="0" parTransId="{3E515564-28D0-4358-BAAD-8B170691E6B4}" sibTransId="{93C17860-09CB-4E96-88D4-26457FB4FFC1}"/>
    <dgm:cxn modelId="{4162AAF5-1A8F-4039-ADEE-F0C24D69510B}" type="presOf" srcId="{78E2AD68-67B1-4028-9634-B66564FC67A7}" destId="{E1B496C1-7F98-4B88-9057-EC02A709DBB0}" srcOrd="0" destOrd="0" presId="urn:microsoft.com/office/officeart/2008/layout/VerticalCurvedList"/>
    <dgm:cxn modelId="{6A26A5AE-BB4B-4B27-A1F9-F029E5DDFD7A}" type="presParOf" srcId="{E1B496C1-7F98-4B88-9057-EC02A709DBB0}" destId="{8E3425E4-A21D-4264-AFFF-7DFACE0CA92E}" srcOrd="0" destOrd="0" presId="urn:microsoft.com/office/officeart/2008/layout/VerticalCurvedList"/>
    <dgm:cxn modelId="{8449CB8A-9FBD-4B52-9954-BC23D804C035}" type="presParOf" srcId="{8E3425E4-A21D-4264-AFFF-7DFACE0CA92E}" destId="{79B96091-562D-4649-BA92-9E5FA9988DCB}" srcOrd="0" destOrd="0" presId="urn:microsoft.com/office/officeart/2008/layout/VerticalCurvedList"/>
    <dgm:cxn modelId="{83F61B6D-C7F5-41AE-9C74-8D6AEFDA0C14}" type="presParOf" srcId="{79B96091-562D-4649-BA92-9E5FA9988DCB}" destId="{5B89F38B-2D78-4A19-8118-C4F1963F617A}" srcOrd="0" destOrd="0" presId="urn:microsoft.com/office/officeart/2008/layout/VerticalCurvedList"/>
    <dgm:cxn modelId="{6E2027E5-1D08-4015-807F-E3DBC1A504E1}" type="presParOf" srcId="{79B96091-562D-4649-BA92-9E5FA9988DCB}" destId="{D80F3442-EE58-4778-9E30-369F95F001B9}" srcOrd="1" destOrd="0" presId="urn:microsoft.com/office/officeart/2008/layout/VerticalCurvedList"/>
    <dgm:cxn modelId="{0D871C2C-63B0-4BD2-B876-FAD8F6082B8A}" type="presParOf" srcId="{79B96091-562D-4649-BA92-9E5FA9988DCB}" destId="{D40E9B60-5307-4E34-B450-AC54BB91E626}" srcOrd="2" destOrd="0" presId="urn:microsoft.com/office/officeart/2008/layout/VerticalCurvedList"/>
    <dgm:cxn modelId="{6035C9A1-0D89-404F-8736-29EFCCF03136}" type="presParOf" srcId="{79B96091-562D-4649-BA92-9E5FA9988DCB}" destId="{CAEFF6FA-9516-4AAD-A689-81C6D8112A97}" srcOrd="3" destOrd="0" presId="urn:microsoft.com/office/officeart/2008/layout/VerticalCurvedList"/>
    <dgm:cxn modelId="{ECB505EB-BA30-4BA9-8F66-020E0F20B8D7}" type="presParOf" srcId="{8E3425E4-A21D-4264-AFFF-7DFACE0CA92E}" destId="{95733413-19B5-4E65-AF44-069C480DD176}" srcOrd="1" destOrd="0" presId="urn:microsoft.com/office/officeart/2008/layout/VerticalCurvedList"/>
    <dgm:cxn modelId="{C479B8CF-8EF6-4684-87F2-EE1BC8623452}" type="presParOf" srcId="{8E3425E4-A21D-4264-AFFF-7DFACE0CA92E}" destId="{34204AA7-7799-4665-B586-3037F3CE2161}" srcOrd="2" destOrd="0" presId="urn:microsoft.com/office/officeart/2008/layout/VerticalCurvedList"/>
    <dgm:cxn modelId="{84265677-F550-4C34-8238-F638B39EA4A8}" type="presParOf" srcId="{34204AA7-7799-4665-B586-3037F3CE2161}" destId="{90F00C29-CFB7-439B-9A71-BB2616783C6A}" srcOrd="0" destOrd="0" presId="urn:microsoft.com/office/officeart/2008/layout/VerticalCurvedList"/>
    <dgm:cxn modelId="{C9E57245-C214-48DE-8ECC-E333889A482D}" type="presParOf" srcId="{8E3425E4-A21D-4264-AFFF-7DFACE0CA92E}" destId="{EB15B05F-34EE-42F6-9C8F-34BA753B4E05}" srcOrd="3" destOrd="0" presId="urn:microsoft.com/office/officeart/2008/layout/VerticalCurvedList"/>
    <dgm:cxn modelId="{946AFD78-1551-490D-BA20-6B5A9B088DFC}" type="presParOf" srcId="{8E3425E4-A21D-4264-AFFF-7DFACE0CA92E}" destId="{F793A278-6DF2-48A9-BF99-424C054E3DC1}" srcOrd="4" destOrd="0" presId="urn:microsoft.com/office/officeart/2008/layout/VerticalCurvedList"/>
    <dgm:cxn modelId="{1E8B9DF3-1C08-4D5F-A831-D6F4DB030253}" type="presParOf" srcId="{F793A278-6DF2-48A9-BF99-424C054E3DC1}" destId="{6FAD5DD1-F7D9-43E8-992F-51FAE8D47235}" srcOrd="0" destOrd="0" presId="urn:microsoft.com/office/officeart/2008/layout/VerticalCurvedList"/>
    <dgm:cxn modelId="{A3C99224-429C-4AB7-98CB-5B3A810DB2F9}" type="presParOf" srcId="{8E3425E4-A21D-4264-AFFF-7DFACE0CA92E}" destId="{E807821E-A130-4F01-94EC-315BF6FD5287}" srcOrd="5" destOrd="0" presId="urn:microsoft.com/office/officeart/2008/layout/VerticalCurvedList"/>
    <dgm:cxn modelId="{57AC2F9F-061D-4FFF-A192-A3FC55C461AC}" type="presParOf" srcId="{8E3425E4-A21D-4264-AFFF-7DFACE0CA92E}" destId="{B99A69B5-6321-43FA-AC51-9E5933186480}" srcOrd="6" destOrd="0" presId="urn:microsoft.com/office/officeart/2008/layout/VerticalCurvedList"/>
    <dgm:cxn modelId="{2E755259-6B98-4F9D-BA44-0A1CEFDAB1E2}" type="presParOf" srcId="{B99A69B5-6321-43FA-AC51-9E5933186480}" destId="{212A195F-A04B-43CD-8B9D-696312E5134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F3442-EE58-4778-9E30-369F95F001B9}">
      <dsp:nvSpPr>
        <dsp:cNvPr id="0" name=""/>
        <dsp:cNvSpPr/>
      </dsp:nvSpPr>
      <dsp:spPr>
        <a:xfrm>
          <a:off x="-4594335" y="-704407"/>
          <a:ext cx="5472816" cy="5472816"/>
        </a:xfrm>
        <a:prstGeom prst="blockArc">
          <a:avLst>
            <a:gd name="adj1" fmla="val 18900000"/>
            <a:gd name="adj2" fmla="val 2700000"/>
            <a:gd name="adj3" fmla="val 395"/>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33413-19B5-4E65-AF44-069C480DD176}">
      <dsp:nvSpPr>
        <dsp:cNvPr id="0" name=""/>
        <dsp:cNvSpPr/>
      </dsp:nvSpPr>
      <dsp:spPr>
        <a:xfrm>
          <a:off x="564979" y="406400"/>
          <a:ext cx="5475833" cy="812800"/>
        </a:xfrm>
        <a:prstGeom prst="rect">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Executive Budget – Monday, April 22</a:t>
          </a:r>
        </a:p>
      </dsp:txBody>
      <dsp:txXfrm>
        <a:off x="564979" y="406400"/>
        <a:ext cx="5475833" cy="812800"/>
      </dsp:txXfrm>
    </dsp:sp>
    <dsp:sp modelId="{90F00C29-CFB7-439B-9A71-BB2616783C6A}">
      <dsp:nvSpPr>
        <dsp:cNvPr id="0" name=""/>
        <dsp:cNvSpPr/>
      </dsp:nvSpPr>
      <dsp:spPr>
        <a:xfrm>
          <a:off x="69171" y="141803"/>
          <a:ext cx="1016000" cy="101600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15B05F-34EE-42F6-9C8F-34BA753B4E05}">
      <dsp:nvSpPr>
        <dsp:cNvPr id="0" name=""/>
        <dsp:cNvSpPr/>
      </dsp:nvSpPr>
      <dsp:spPr>
        <a:xfrm>
          <a:off x="860432" y="1625599"/>
          <a:ext cx="5180380" cy="8128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Non-Fiscal Bills – Thursday, April 25</a:t>
          </a:r>
        </a:p>
      </dsp:txBody>
      <dsp:txXfrm>
        <a:off x="860432" y="1625599"/>
        <a:ext cx="5180380" cy="812800"/>
      </dsp:txXfrm>
    </dsp:sp>
    <dsp:sp modelId="{6FAD5DD1-F7D9-43E8-992F-51FAE8D47235}">
      <dsp:nvSpPr>
        <dsp:cNvPr id="0" name=""/>
        <dsp:cNvSpPr/>
      </dsp:nvSpPr>
      <dsp:spPr>
        <a:xfrm>
          <a:off x="352432" y="1523999"/>
          <a:ext cx="1016000" cy="101600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7821E-A130-4F01-94EC-315BF6FD5287}">
      <dsp:nvSpPr>
        <dsp:cNvPr id="0" name=""/>
        <dsp:cNvSpPr/>
      </dsp:nvSpPr>
      <dsp:spPr>
        <a:xfrm>
          <a:off x="564979" y="2844800"/>
          <a:ext cx="5475833" cy="812800"/>
        </a:xfrm>
        <a:prstGeom prst="rect">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Fiscal Bills – Friday, April 26</a:t>
          </a:r>
        </a:p>
      </dsp:txBody>
      <dsp:txXfrm>
        <a:off x="564979" y="2844800"/>
        <a:ext cx="5475833" cy="812800"/>
      </dsp:txXfrm>
    </dsp:sp>
    <dsp:sp modelId="{212A195F-A04B-43CD-8B9D-696312E5134A}">
      <dsp:nvSpPr>
        <dsp:cNvPr id="0" name=""/>
        <dsp:cNvSpPr/>
      </dsp:nvSpPr>
      <dsp:spPr>
        <a:xfrm>
          <a:off x="56979" y="2743200"/>
          <a:ext cx="1016000" cy="101600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0.04237</cdr:x>
      <cdr:y>0.63077</cdr:y>
    </cdr:from>
    <cdr:to>
      <cdr:x>0.33898</cdr:x>
      <cdr:y>0.95385</cdr:y>
    </cdr:to>
    <cdr:sp macro="" textlink="">
      <cdr:nvSpPr>
        <cdr:cNvPr id="2" name="TextBox 1"/>
        <cdr:cNvSpPr txBox="1"/>
      </cdr:nvSpPr>
      <cdr:spPr>
        <a:xfrm xmlns:a="http://schemas.openxmlformats.org/drawingml/2006/main">
          <a:off x="381000" y="3124200"/>
          <a:ext cx="2667000" cy="160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06AB8FF-108F-429F-94C4-4D789117515A}" type="datetimeFigureOut">
              <a:rPr lang="en-US" smtClean="0"/>
              <a:t>4/14/2024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3AE3BED-747F-4617-981B-B1C3D3737C41}" type="slidenum">
              <a:rPr lang="en-US" smtClean="0"/>
              <a:t>‹#›</a:t>
            </a:fld>
            <a:endParaRPr lang="en-US"/>
          </a:p>
        </p:txBody>
      </p:sp>
    </p:spTree>
    <p:extLst>
      <p:ext uri="{BB962C8B-B14F-4D97-AF65-F5344CB8AC3E}">
        <p14:creationId xmlns:p14="http://schemas.microsoft.com/office/powerpoint/2010/main" val="182268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658"/>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6658"/>
          </a:xfrm>
          <a:prstGeom prst="rect">
            <a:avLst/>
          </a:prstGeom>
        </p:spPr>
        <p:txBody>
          <a:bodyPr vert="horz" lIns="93324" tIns="46662" rIns="93324" bIns="46662" rtlCol="0"/>
          <a:lstStyle>
            <a:lvl1pPr algn="r">
              <a:defRPr sz="1200"/>
            </a:lvl1pPr>
          </a:lstStyle>
          <a:p>
            <a:fld id="{7A21B8F0-9072-4C41-ABC8-27E047BB4514}" type="datetimeFigureOut">
              <a:rPr lang="en-US" smtClean="0"/>
              <a:pPr/>
              <a:t>4/14/2024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555"/>
            <a:ext cx="5618480" cy="366430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443"/>
            <a:ext cx="3043343" cy="466658"/>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443"/>
            <a:ext cx="3043343" cy="466658"/>
          </a:xfrm>
          <a:prstGeom prst="rect">
            <a:avLst/>
          </a:prstGeom>
        </p:spPr>
        <p:txBody>
          <a:bodyPr vert="horz" lIns="93324" tIns="46662" rIns="93324" bIns="46662" rtlCol="0" anchor="b"/>
          <a:lstStyle>
            <a:lvl1pPr algn="r">
              <a:defRPr sz="1200"/>
            </a:lvl1pPr>
          </a:lstStyle>
          <a:p>
            <a:fld id="{DA1A1C8B-0363-4692-AD1B-42CD9ACDCFEA}" type="slidenum">
              <a:rPr lang="en-US" smtClean="0"/>
              <a:pPr/>
              <a:t>‹#›</a:t>
            </a:fld>
            <a:endParaRPr lang="en-US"/>
          </a:p>
        </p:txBody>
      </p:sp>
    </p:spTree>
    <p:extLst>
      <p:ext uri="{BB962C8B-B14F-4D97-AF65-F5344CB8AC3E}">
        <p14:creationId xmlns:p14="http://schemas.microsoft.com/office/powerpoint/2010/main" val="232618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Conference Committees:</a:t>
            </a:r>
          </a:p>
          <a:p>
            <a:pPr marL="171450" indent="-171450">
              <a:buFont typeface="Arial" panose="020B0604020202020204" pitchFamily="34" charset="0"/>
              <a:buChar char="•"/>
            </a:pPr>
            <a:r>
              <a:rPr lang="en-US" dirty="0"/>
              <a:t>How do they work?  </a:t>
            </a:r>
          </a:p>
          <a:p>
            <a:pPr marL="171450" indent="-171450">
              <a:buFont typeface="Arial" panose="020B0604020202020204" pitchFamily="34" charset="0"/>
              <a:buChar char="•"/>
            </a:pPr>
            <a:r>
              <a:rPr lang="en-US" dirty="0"/>
              <a:t>When do they meet? </a:t>
            </a:r>
          </a:p>
          <a:p>
            <a:pPr marL="171450" indent="-171450">
              <a:buFont typeface="Arial" panose="020B0604020202020204" pitchFamily="34" charset="0"/>
              <a:buChar char="•"/>
            </a:pPr>
            <a:r>
              <a:rPr lang="en-US" dirty="0"/>
              <a:t>How do I find them?</a:t>
            </a:r>
          </a:p>
          <a:p>
            <a:pPr marL="171450" indent="-171450">
              <a:buFont typeface="Arial" panose="020B0604020202020204" pitchFamily="34" charset="0"/>
              <a:buChar char="•"/>
            </a:pPr>
            <a:r>
              <a:rPr lang="en-US" dirty="0"/>
              <a:t>What now?!</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1</a:t>
            </a:fld>
            <a:endParaRPr lang="en-US"/>
          </a:p>
        </p:txBody>
      </p:sp>
    </p:spTree>
    <p:extLst>
      <p:ext uri="{BB962C8B-B14F-4D97-AF65-F5344CB8AC3E}">
        <p14:creationId xmlns:p14="http://schemas.microsoft.com/office/powerpoint/2010/main" val="313611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Why Conference?</a:t>
            </a:r>
          </a:p>
          <a:p>
            <a:pPr marL="171450" indent="-171450">
              <a:buFont typeface="Arial" panose="020B0604020202020204" pitchFamily="34" charset="0"/>
              <a:buChar char="•"/>
            </a:pPr>
            <a:r>
              <a:rPr lang="en-US" dirty="0"/>
              <a:t>When the Senate and House pass different versions of a bill, it poses a problem: only </a:t>
            </a:r>
            <a:r>
              <a:rPr lang="en-US" b="1" i="1" u="sng" dirty="0"/>
              <a:t>one</a:t>
            </a:r>
            <a:r>
              <a:rPr lang="en-US" dirty="0"/>
              <a:t> version can go off to the Governor for consideration.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 a result, unless the originating chamber agrees to the other's version, the bill moves into the </a:t>
            </a:r>
            <a:r>
              <a:rPr lang="en-US" sz="1200" i="1" dirty="0"/>
              <a:t>conference committee process</a:t>
            </a:r>
            <a:r>
              <a:rPr lang="en-US" sz="1200" dirty="0"/>
              <a:t>.</a:t>
            </a:r>
          </a:p>
          <a:p>
            <a:pPr>
              <a:buNone/>
            </a:pPr>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10</a:t>
            </a:fld>
            <a:endParaRPr lang="en-US"/>
          </a:p>
        </p:txBody>
      </p:sp>
    </p:spTree>
    <p:extLst>
      <p:ext uri="{BB962C8B-B14F-4D97-AF65-F5344CB8AC3E}">
        <p14:creationId xmlns:p14="http://schemas.microsoft.com/office/powerpoint/2010/main" val="60507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Conference Committee?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a:t>
            </a:r>
            <a:r>
              <a:rPr lang="en-US" b="1" dirty="0"/>
              <a:t>each bill </a:t>
            </a:r>
            <a:r>
              <a:rPr lang="en-US" dirty="0"/>
              <a:t>that reaches this stage, conference committees (one for the House, one for the Senate) may be formed with members appointed from each chamber.</a:t>
            </a:r>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11</a:t>
            </a:fld>
            <a:endParaRPr lang="en-US"/>
          </a:p>
        </p:txBody>
      </p:sp>
    </p:spTree>
    <p:extLst>
      <p:ext uri="{BB962C8B-B14F-4D97-AF65-F5344CB8AC3E}">
        <p14:creationId xmlns:p14="http://schemas.microsoft.com/office/powerpoint/2010/main" val="117088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guaranteed…</a:t>
            </a:r>
          </a:p>
          <a:p>
            <a:pPr marL="171450" indent="-171450">
              <a:buFont typeface="Arial" panose="020B0604020202020204" pitchFamily="34" charset="0"/>
              <a:buChar char="•"/>
            </a:pPr>
            <a:r>
              <a:rPr lang="en-US" dirty="0"/>
              <a:t>Some bills reach this point, and the conferees for one or the other chamber are </a:t>
            </a:r>
            <a:r>
              <a:rPr lang="en-US" b="1" u="sng" dirty="0"/>
              <a:t>not</a:t>
            </a:r>
            <a:r>
              <a:rPr lang="en-US" dirty="0"/>
              <a:t> appointed.</a:t>
            </a:r>
          </a:p>
          <a:p>
            <a:pPr marL="171450" indent="-171450">
              <a:buFont typeface="Arial" panose="020B0604020202020204" pitchFamily="34" charset="0"/>
              <a:buChar char="•"/>
            </a:pPr>
            <a:r>
              <a:rPr lang="en-US" dirty="0"/>
              <a:t>Then, the bill dies unless something extraordinary happens.</a:t>
            </a:r>
          </a:p>
          <a:p>
            <a:pPr marL="171450" indent="-171450">
              <a:buFont typeface="Arial" panose="020B0604020202020204" pitchFamily="34" charset="0"/>
              <a:buChar char="•"/>
            </a:pPr>
            <a:r>
              <a:rPr lang="en-US" dirty="0"/>
              <a:t>If previous conferees were “discharged,” new ones must be named.</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12</a:t>
            </a:fld>
            <a:endParaRPr lang="en-US"/>
          </a:p>
        </p:txBody>
      </p:sp>
    </p:spTree>
    <p:extLst>
      <p:ext uri="{BB962C8B-B14F-4D97-AF65-F5344CB8AC3E}">
        <p14:creationId xmlns:p14="http://schemas.microsoft.com/office/powerpoint/2010/main" val="239088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r>
              <a:rPr lang="en-US" dirty="0"/>
              <a:t>Who are the conferees?</a:t>
            </a:r>
          </a:p>
          <a:p>
            <a:pPr marL="171450" indent="-171450" defTabSz="933237">
              <a:buFont typeface="Arial" panose="020B0604020202020204" pitchFamily="34" charset="0"/>
              <a:buChar char="•"/>
              <a:defRPr/>
            </a:pPr>
            <a:r>
              <a:rPr lang="en-US" dirty="0"/>
              <a:t>Members are often called </a:t>
            </a:r>
            <a:r>
              <a:rPr lang="en-US" b="1" dirty="0">
                <a:solidFill>
                  <a:schemeClr val="tx1"/>
                </a:solidFill>
              </a:rPr>
              <a:t>“managers” or “conferees.” </a:t>
            </a:r>
            <a:r>
              <a:rPr lang="en-US" b="0" dirty="0">
                <a:solidFill>
                  <a:schemeClr val="tx1"/>
                </a:solidFill>
              </a:rPr>
              <a:t>The numbers vary.</a:t>
            </a:r>
            <a:endParaRPr lang="en-US" dirty="0"/>
          </a:p>
          <a:p>
            <a:pPr marL="171450" indent="-171450" defTabSz="933237">
              <a:buFont typeface="Arial" panose="020B0604020202020204" pitchFamily="34" charset="0"/>
              <a:buChar char="•"/>
              <a:defRPr/>
            </a:pPr>
            <a:r>
              <a:rPr lang="en-US" dirty="0"/>
              <a:t>Members of both chambers are </a:t>
            </a:r>
            <a:r>
              <a:rPr lang="en-US" b="1" dirty="0">
                <a:solidFill>
                  <a:schemeClr val="tx1"/>
                </a:solidFill>
              </a:rPr>
              <a:t>appointed by the Senate President and the House Speaker</a:t>
            </a:r>
            <a:r>
              <a:rPr lang="en-US" dirty="0"/>
              <a:t>. (Minority leadership may be consulted for minority appointments.)</a:t>
            </a:r>
          </a:p>
          <a:p>
            <a:pPr marL="171450" indent="-171450" defTabSz="933237">
              <a:buFont typeface="Arial" panose="020B0604020202020204" pitchFamily="34" charset="0"/>
              <a:buChar char="•"/>
              <a:defRPr/>
            </a:pPr>
            <a:r>
              <a:rPr lang="en-US" dirty="0"/>
              <a:t>The House and Senate </a:t>
            </a:r>
            <a:r>
              <a:rPr lang="en-US" b="1" dirty="0">
                <a:solidFill>
                  <a:schemeClr val="tx1"/>
                </a:solidFill>
              </a:rPr>
              <a:t>Chairs</a:t>
            </a:r>
            <a:r>
              <a:rPr lang="en-US" dirty="0"/>
              <a:t> of the conference committee are usually the subject matter committee chairs for a given measure (typically the bill's first committee referrals).</a:t>
            </a:r>
          </a:p>
          <a:p>
            <a:pPr marL="171450" indent="-171450">
              <a:buFont typeface="Arial" panose="020B0604020202020204" pitchFamily="34" charset="0"/>
              <a:buChar char="•"/>
            </a:pPr>
            <a:r>
              <a:rPr lang="en-US" dirty="0"/>
              <a:t>You can frequently find more than one Chair for a measure depending on the referral, or you may even find a Vice-Chair heading-up a Conference Committee.</a:t>
            </a:r>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13</a:t>
            </a:fld>
            <a:endParaRPr lang="en-US"/>
          </a:p>
        </p:txBody>
      </p:sp>
    </p:spTree>
    <p:extLst>
      <p:ext uri="{BB962C8B-B14F-4D97-AF65-F5344CB8AC3E}">
        <p14:creationId xmlns:p14="http://schemas.microsoft.com/office/powerpoint/2010/main" val="349121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14</a:t>
            </a:fld>
            <a:endParaRPr lang="en-US"/>
          </a:p>
        </p:txBody>
      </p:sp>
    </p:spTree>
    <p:extLst>
      <p:ext uri="{BB962C8B-B14F-4D97-AF65-F5344CB8AC3E}">
        <p14:creationId xmlns:p14="http://schemas.microsoft.com/office/powerpoint/2010/main" val="407286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15</a:t>
            </a:fld>
            <a:endParaRPr lang="en-US"/>
          </a:p>
        </p:txBody>
      </p:sp>
    </p:spTree>
    <p:extLst>
      <p:ext uri="{BB962C8B-B14F-4D97-AF65-F5344CB8AC3E}">
        <p14:creationId xmlns:p14="http://schemas.microsoft.com/office/powerpoint/2010/main" val="127430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16</a:t>
            </a:fld>
            <a:endParaRPr lang="en-US"/>
          </a:p>
        </p:txBody>
      </p:sp>
    </p:spTree>
    <p:extLst>
      <p:ext uri="{BB962C8B-B14F-4D97-AF65-F5344CB8AC3E}">
        <p14:creationId xmlns:p14="http://schemas.microsoft.com/office/powerpoint/2010/main" val="219082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20</a:t>
            </a:fld>
            <a:endParaRPr lang="en-US"/>
          </a:p>
        </p:txBody>
      </p:sp>
    </p:spTree>
    <p:extLst>
      <p:ext uri="{BB962C8B-B14F-4D97-AF65-F5344CB8AC3E}">
        <p14:creationId xmlns:p14="http://schemas.microsoft.com/office/powerpoint/2010/main" val="1542861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21</a:t>
            </a:fld>
            <a:endParaRPr lang="en-US"/>
          </a:p>
        </p:txBody>
      </p:sp>
    </p:spTree>
    <p:extLst>
      <p:ext uri="{BB962C8B-B14F-4D97-AF65-F5344CB8AC3E}">
        <p14:creationId xmlns:p14="http://schemas.microsoft.com/office/powerpoint/2010/main" val="3302137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committees…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speak of “the conference committee for HB123” but we’re actually talking about </a:t>
            </a:r>
            <a:r>
              <a:rPr lang="en-US" u="sng" dirty="0"/>
              <a:t>two</a:t>
            </a:r>
            <a:r>
              <a:rPr lang="en-US" dirty="0"/>
              <a:t> committees: the House conference committee for HB123 and Senate conference committee for HB123.</a:t>
            </a:r>
          </a:p>
          <a:p>
            <a:pPr marL="171450" indent="-171450">
              <a:buFont typeface="Arial" panose="020B0604020202020204" pitchFamily="34" charset="0"/>
              <a:buChar char="•"/>
            </a:pPr>
            <a:r>
              <a:rPr lang="en-US" dirty="0"/>
              <a:t>They meet together to discuss, confer and make decisions- but the </a:t>
            </a:r>
            <a:r>
              <a:rPr lang="en-US" b="1" u="sng" dirty="0"/>
              <a:t>votes are taken separately</a:t>
            </a:r>
            <a:r>
              <a:rPr lang="en-US" dirty="0"/>
              <a:t>, and each committee must meet its chamber’s quorum requirements.</a:t>
            </a:r>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22</a:t>
            </a:fld>
            <a:endParaRPr lang="en-US"/>
          </a:p>
        </p:txBody>
      </p:sp>
    </p:spTree>
    <p:extLst>
      <p:ext uri="{BB962C8B-B14F-4D97-AF65-F5344CB8AC3E}">
        <p14:creationId xmlns:p14="http://schemas.microsoft.com/office/powerpoint/2010/main" val="349121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If you’ve made it to Conference, you’ve</a:t>
            </a:r>
            <a:r>
              <a:rPr lang="en-US" baseline="0" dirty="0"/>
              <a:t> come quite a way in the “bill to law” process. Most bills never reach this point!</a:t>
            </a:r>
            <a:endParaRPr lang="en-US" dirty="0"/>
          </a:p>
          <a:p>
            <a:pPr marL="171450" indent="-171450">
              <a:spcAft>
                <a:spcPts val="612"/>
              </a:spcAft>
              <a:buFont typeface="Arial" panose="020B0604020202020204" pitchFamily="34" charset="0"/>
              <a:buChar char="•"/>
            </a:pPr>
            <a:r>
              <a:rPr lang="en-US" dirty="0"/>
              <a:t>Process can appear </a:t>
            </a:r>
            <a:r>
              <a:rPr lang="en-US" b="1" dirty="0"/>
              <a:t>opaque</a:t>
            </a:r>
            <a:r>
              <a:rPr lang="en-US" dirty="0"/>
              <a:t> to the public.</a:t>
            </a:r>
          </a:p>
          <a:p>
            <a:pPr marL="171450" indent="-171450">
              <a:spcAft>
                <a:spcPts val="612"/>
              </a:spcAft>
              <a:buFont typeface="Arial" panose="020B0604020202020204" pitchFamily="34" charset="0"/>
              <a:buChar char="•"/>
            </a:pPr>
            <a:r>
              <a:rPr lang="en-US" dirty="0"/>
              <a:t>Lots of </a:t>
            </a:r>
            <a:r>
              <a:rPr lang="en-US" b="1" dirty="0"/>
              <a:t>action</a:t>
            </a:r>
            <a:r>
              <a:rPr lang="en-US" dirty="0"/>
              <a:t> – sometimes challenging to figure out who/what/where/how to focus energies.</a:t>
            </a:r>
          </a:p>
          <a:p>
            <a:pPr marL="171450" indent="-171450">
              <a:spcAft>
                <a:spcPts val="612"/>
              </a:spcAft>
              <a:buFont typeface="Arial" panose="020B0604020202020204" pitchFamily="34" charset="0"/>
              <a:buChar char="•"/>
            </a:pPr>
            <a:r>
              <a:rPr lang="en-US" dirty="0"/>
              <a:t>Comes at the end of a long session – advocates may be </a:t>
            </a:r>
            <a:r>
              <a:rPr lang="en-US" b="1" dirty="0"/>
              <a:t>tired</a:t>
            </a:r>
            <a:r>
              <a:rPr lang="en-US" dirty="0"/>
              <a:t>, but this is a crucial phase of the process.</a:t>
            </a:r>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2</a:t>
            </a:fld>
            <a:endParaRPr lang="en-US"/>
          </a:p>
        </p:txBody>
      </p:sp>
    </p:spTree>
    <p:extLst>
      <p:ext uri="{BB962C8B-B14F-4D97-AF65-F5344CB8AC3E}">
        <p14:creationId xmlns:p14="http://schemas.microsoft.com/office/powerpoint/2010/main" val="3745272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Procedures:</a:t>
            </a:r>
          </a:p>
          <a:p>
            <a:pPr marL="171450" indent="-171450">
              <a:buFont typeface="Arial" panose="020B0604020202020204" pitchFamily="34" charset="0"/>
              <a:buChar char="•"/>
            </a:pPr>
            <a:r>
              <a:rPr lang="en-US" dirty="0"/>
              <a:t>Conference committee procedures are usually agreed upon in early-mid April.</a:t>
            </a:r>
          </a:p>
          <a:p>
            <a:pPr marL="171450" indent="-171450">
              <a:buFont typeface="Arial" panose="020B0604020202020204" pitchFamily="34" charset="0"/>
              <a:buChar char="•"/>
            </a:pPr>
            <a:r>
              <a:rPr lang="en-US" dirty="0"/>
              <a:t>Once available, they can be found under </a:t>
            </a:r>
            <a:r>
              <a:rPr lang="en-US" dirty="0">
                <a:solidFill>
                  <a:schemeClr val="tx1"/>
                </a:solidFill>
              </a:rPr>
              <a:t>“</a:t>
            </a:r>
            <a:r>
              <a:rPr lang="en-US" b="1" dirty="0">
                <a:solidFill>
                  <a:schemeClr val="tx1"/>
                </a:solidFill>
              </a:rPr>
              <a:t>Legislative Information</a:t>
            </a:r>
            <a:r>
              <a:rPr lang="en-US" dirty="0">
                <a:solidFill>
                  <a:schemeClr val="tx1"/>
                </a:solidFill>
              </a:rPr>
              <a:t>" found on the drop-down menu under the “Laws &amp; Research” tab</a:t>
            </a:r>
            <a:r>
              <a:rPr lang="en-US" dirty="0"/>
              <a:t>.</a:t>
            </a:r>
          </a:p>
        </p:txBody>
      </p:sp>
      <p:sp>
        <p:nvSpPr>
          <p:cNvPr id="4" name="Slide Number Placeholder 3"/>
          <p:cNvSpPr>
            <a:spLocks noGrp="1"/>
          </p:cNvSpPr>
          <p:nvPr>
            <p:ph type="sldNum" sz="quarter" idx="10"/>
          </p:nvPr>
        </p:nvSpPr>
        <p:spPr/>
        <p:txBody>
          <a:bodyPr/>
          <a:lstStyle/>
          <a:p>
            <a:fld id="{DA1A1C8B-0363-4692-AD1B-42CD9ACDCFEA}" type="slidenum">
              <a:rPr lang="en-US" smtClean="0"/>
              <a:pPr/>
              <a:t>23</a:t>
            </a:fld>
            <a:endParaRPr lang="en-US"/>
          </a:p>
        </p:txBody>
      </p:sp>
    </p:spTree>
    <p:extLst>
      <p:ext uri="{BB962C8B-B14F-4D97-AF65-F5344CB8AC3E}">
        <p14:creationId xmlns:p14="http://schemas.microsoft.com/office/powerpoint/2010/main" val="1209485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Legislators</a:t>
            </a:r>
            <a:r>
              <a:rPr lang="en-US" baseline="0" dirty="0">
                <a:solidFill>
                  <a:schemeClr val="tx1"/>
                </a:solidFill>
              </a:rPr>
              <a:t> may serve on numerous committees and scheduling votes can be a challenge for legislative staff.</a:t>
            </a:r>
          </a:p>
          <a:p>
            <a:r>
              <a:rPr lang="en-US" dirty="0">
                <a:solidFill>
                  <a:schemeClr val="tx1"/>
                </a:solidFill>
              </a:rPr>
              <a:t>Procedures: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rPr>
              <a:t>24-hours notice </a:t>
            </a:r>
            <a:r>
              <a:rPr lang="en-US" dirty="0">
                <a:solidFill>
                  <a:schemeClr val="tx1"/>
                </a:solidFill>
              </a:rPr>
              <a:t>given for 1</a:t>
            </a:r>
            <a:r>
              <a:rPr lang="en-US" baseline="30000" dirty="0">
                <a:solidFill>
                  <a:schemeClr val="tx1"/>
                </a:solidFill>
              </a:rPr>
              <a:t>st</a:t>
            </a:r>
            <a:r>
              <a:rPr lang="en-US" dirty="0">
                <a:solidFill>
                  <a:schemeClr val="tx1"/>
                </a:solidFill>
              </a:rPr>
              <a:t> meeting; subsequently, they can just announce reconvene times and 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rPr>
              <a:t>Votes are taken separately </a:t>
            </a:r>
            <a:r>
              <a:rPr lang="en-US" dirty="0">
                <a:solidFill>
                  <a:schemeClr val="tx1"/>
                </a:solidFill>
              </a:rPr>
              <a:t>(i.e., House conferees vote amongst themselves, Senate conferees amongst themselves).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Rules specify </a:t>
            </a:r>
            <a:r>
              <a:rPr lang="en-US" b="1" dirty="0">
                <a:solidFill>
                  <a:schemeClr val="tx1"/>
                </a:solidFill>
              </a:rPr>
              <a:t>quorum</a:t>
            </a:r>
            <a:r>
              <a:rPr lang="en-US" dirty="0">
                <a:solidFill>
                  <a:schemeClr val="tx1"/>
                </a:solidFill>
              </a:rPr>
              <a:t> needed for convening and decision making.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DA1A1C8B-0363-4692-AD1B-42CD9ACDCFEA}" type="slidenum">
              <a:rPr lang="en-US" smtClean="0"/>
              <a:pPr/>
              <a:t>24</a:t>
            </a:fld>
            <a:endParaRPr lang="en-US"/>
          </a:p>
        </p:txBody>
      </p:sp>
    </p:spTree>
    <p:extLst>
      <p:ext uri="{BB962C8B-B14F-4D97-AF65-F5344CB8AC3E}">
        <p14:creationId xmlns:p14="http://schemas.microsoft.com/office/powerpoint/2010/main" val="858896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spcBef>
                <a:spcPts val="300"/>
              </a:spcBef>
              <a:buClr>
                <a:schemeClr val="accent3"/>
              </a:buClr>
              <a:buFont typeface="Georgia"/>
              <a:buNone/>
              <a:defRPr/>
            </a:pPr>
            <a:r>
              <a:rPr lang="en-US" sz="1200" b="0" dirty="0">
                <a:solidFill>
                  <a:schemeClr val="tx1"/>
                </a:solidFill>
              </a:rPr>
              <a:t>Procedures:</a:t>
            </a:r>
            <a:endParaRPr lang="en-US" sz="1200" b="1" dirty="0">
              <a:solidFill>
                <a:schemeClr val="tx1"/>
              </a:solidFill>
            </a:endParaRPr>
          </a:p>
          <a:p>
            <a:pPr marL="281178" lvl="0" indent="-171450">
              <a:spcBef>
                <a:spcPts val="300"/>
              </a:spcBef>
              <a:buClr>
                <a:schemeClr val="accent3"/>
              </a:buClr>
              <a:buFont typeface="Arial" panose="020B0604020202020204" pitchFamily="34" charset="0"/>
              <a:buChar char="•"/>
              <a:defRPr/>
            </a:pPr>
            <a:r>
              <a:rPr lang="en-US" sz="1200" b="1" dirty="0">
                <a:solidFill>
                  <a:schemeClr val="tx1"/>
                </a:solidFill>
              </a:rPr>
              <a:t>Originating chamber’s subject committee chair </a:t>
            </a:r>
            <a:r>
              <a:rPr kumimoji="0" lang="en-US" sz="1200" b="0" i="0" u="none" strike="noStrike" kern="1200" cap="none" spc="0" normalizeH="0" baseline="0" noProof="0" dirty="0">
                <a:ln>
                  <a:noFill/>
                </a:ln>
                <a:solidFill>
                  <a:schemeClr val="tx1"/>
                </a:solidFill>
                <a:effectLst/>
                <a:uLnTx/>
                <a:uFillTx/>
                <a:latin typeface="+mn-lt"/>
                <a:ea typeface="+mn-ea"/>
                <a:cs typeface="+mn-cs"/>
              </a:rPr>
              <a:t>is usually the originating chamber’s lead chair, and </a:t>
            </a:r>
            <a:r>
              <a:rPr kumimoji="0" lang="en-US" sz="1200" b="1" i="0" u="none" strike="noStrike" kern="1200" cap="none" spc="0" normalizeH="0" baseline="0" noProof="0" dirty="0">
                <a:ln>
                  <a:noFill/>
                </a:ln>
                <a:solidFill>
                  <a:schemeClr val="tx1"/>
                </a:solidFill>
                <a:effectLst/>
                <a:uLnTx/>
                <a:uFillTx/>
              </a:rPr>
              <a:t>responsible for scheduling the </a:t>
            </a:r>
            <a:r>
              <a:rPr lang="en-US" sz="1200" b="1" dirty="0">
                <a:solidFill>
                  <a:schemeClr val="tx1"/>
                </a:solidFill>
              </a:rPr>
              <a:t>meetings.</a:t>
            </a:r>
          </a:p>
          <a:p>
            <a:pPr marL="281178" lvl="0" indent="-171450">
              <a:spcBef>
                <a:spcPts val="300"/>
              </a:spcBef>
              <a:buClr>
                <a:schemeClr val="accent3"/>
              </a:buClr>
              <a:buFont typeface="Arial" panose="020B0604020202020204" pitchFamily="34" charset="0"/>
              <a:buChar char="•"/>
              <a:defRPr/>
            </a:pPr>
            <a:r>
              <a:rPr kumimoji="0" lang="en-US" sz="1200" b="0" i="0" u="none" strike="noStrike" kern="1200" cap="none" spc="0" normalizeH="0" baseline="0" noProof="0" dirty="0">
                <a:ln>
                  <a:noFill/>
                </a:ln>
                <a:solidFill>
                  <a:schemeClr val="tx1"/>
                </a:solidFill>
                <a:effectLst/>
                <a:uLnTx/>
                <a:uFillTx/>
              </a:rPr>
              <a:t>Usually, the </a:t>
            </a:r>
            <a:r>
              <a:rPr kumimoji="0" lang="en-US" sz="1200" b="1" i="0" u="none" strike="noStrike" kern="1200" cap="none" spc="0" normalizeH="0" baseline="0" noProof="0" dirty="0">
                <a:ln>
                  <a:noFill/>
                </a:ln>
                <a:solidFill>
                  <a:schemeClr val="tx1"/>
                </a:solidFill>
                <a:effectLst/>
                <a:uLnTx/>
                <a:uFillTx/>
              </a:rPr>
              <a:t>lead chairs </a:t>
            </a:r>
            <a:r>
              <a:rPr kumimoji="0" lang="en-US" sz="1200" b="0" i="0" u="none" strike="noStrike" kern="1200" cap="none" spc="0" normalizeH="0" baseline="0" noProof="0" dirty="0">
                <a:ln>
                  <a:noFill/>
                </a:ln>
                <a:solidFill>
                  <a:schemeClr val="tx1"/>
                </a:solidFill>
                <a:effectLst/>
                <a:uLnTx/>
                <a:uFillTx/>
              </a:rPr>
              <a:t>are the only ones who speak at the meetings.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DA1A1C8B-0363-4692-AD1B-42CD9ACDCFEA}" type="slidenum">
              <a:rPr lang="en-US" smtClean="0"/>
              <a:pPr/>
              <a:t>25</a:t>
            </a:fld>
            <a:endParaRPr lang="en-US"/>
          </a:p>
        </p:txBody>
      </p:sp>
    </p:spTree>
    <p:extLst>
      <p:ext uri="{BB962C8B-B14F-4D97-AF65-F5344CB8AC3E}">
        <p14:creationId xmlns:p14="http://schemas.microsoft.com/office/powerpoint/2010/main" val="287605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Procedures: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rPr>
              <a:t>No new subject matter</a:t>
            </a:r>
            <a:r>
              <a:rPr lang="en-US" dirty="0">
                <a:solidFill>
                  <a:schemeClr val="tx1"/>
                </a:solidFill>
              </a:rPr>
              <a:t> should be inserted </a:t>
            </a:r>
            <a:r>
              <a:rPr lang="en-US" i="1" dirty="0">
                <a:solidFill>
                  <a:schemeClr val="tx1"/>
                </a:solidFill>
              </a:rPr>
              <a:t>[except for the budget bills (Executive, Judiciary and Office of Hawaiian Affairs)]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rPr>
              <a:t>Not allowed to merge </a:t>
            </a:r>
            <a:r>
              <a:rPr lang="en-US" dirty="0">
                <a:solidFill>
                  <a:schemeClr val="tx1"/>
                </a:solidFill>
              </a:rPr>
              <a:t>two or more distinct but related measures into one encompassing measure</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DA1A1C8B-0363-4692-AD1B-42CD9ACDCFEA}" type="slidenum">
              <a:rPr lang="en-US" smtClean="0"/>
              <a:pPr/>
              <a:t>26</a:t>
            </a:fld>
            <a:endParaRPr lang="en-US"/>
          </a:p>
        </p:txBody>
      </p:sp>
    </p:spTree>
    <p:extLst>
      <p:ext uri="{BB962C8B-B14F-4D97-AF65-F5344CB8AC3E}">
        <p14:creationId xmlns:p14="http://schemas.microsoft.com/office/powerpoint/2010/main" val="3858322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 regarding Fiscal Bills:</a:t>
            </a:r>
          </a:p>
          <a:p>
            <a:pPr marL="171450" indent="-171450">
              <a:buFont typeface="Arial" panose="020B0604020202020204" pitchFamily="34" charset="0"/>
              <a:buChar char="•"/>
            </a:pPr>
            <a:r>
              <a:rPr lang="en-US" b="1" dirty="0"/>
              <a:t>Bills with fiscal implications must get approval by money chairs. </a:t>
            </a:r>
            <a:r>
              <a:rPr lang="en-US" b="0" dirty="0"/>
              <a:t>This includes all bills that have a </a:t>
            </a:r>
            <a:r>
              <a:rPr lang="en-US" b="1" dirty="0"/>
              <a:t>FIN or WAM referral.</a:t>
            </a:r>
          </a:p>
          <a:p>
            <a:pPr marL="171450" indent="-171450">
              <a:buFont typeface="Arial" panose="020B0604020202020204" pitchFamily="34" charset="0"/>
              <a:buChar char="•"/>
            </a:pPr>
            <a:r>
              <a:rPr lang="en-US" dirty="0"/>
              <a:t>This means that even if you’ve got loads of support from the other conferees, the fate of your bill – and whether or not it comes out of conference – may not be known until the </a:t>
            </a:r>
            <a:r>
              <a:rPr lang="en-US" b="1" dirty="0"/>
              <a:t>evening</a:t>
            </a:r>
            <a:r>
              <a:rPr lang="en-US" dirty="0"/>
              <a:t> </a:t>
            </a:r>
            <a:r>
              <a:rPr lang="en-US" b="1" dirty="0"/>
              <a:t>of the Final Decking </a:t>
            </a:r>
            <a:r>
              <a:rPr lang="en-US" dirty="0"/>
              <a:t>deadline for fiscal bills. </a:t>
            </a:r>
            <a:endParaRPr lang="en-US" b="1"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27</a:t>
            </a:fld>
            <a:endParaRPr lang="en-US"/>
          </a:p>
        </p:txBody>
      </p:sp>
    </p:spTree>
    <p:extLst>
      <p:ext uri="{BB962C8B-B14F-4D97-AF65-F5344CB8AC3E}">
        <p14:creationId xmlns:p14="http://schemas.microsoft.com/office/powerpoint/2010/main" val="3858322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 public testify?</a:t>
            </a:r>
          </a:p>
          <a:p>
            <a:pPr marL="171450" indent="-171450">
              <a:buFont typeface="Arial" panose="020B0604020202020204" pitchFamily="34" charset="0"/>
              <a:buChar char="•"/>
            </a:pPr>
            <a:r>
              <a:rPr lang="en-US" dirty="0"/>
              <a:t>No. The opportunity for public testimony was during the committee hearing process.</a:t>
            </a:r>
          </a:p>
          <a:p>
            <a:pPr marL="171450" indent="-171450">
              <a:buFont typeface="Arial" panose="020B0604020202020204" pitchFamily="34" charset="0"/>
              <a:buChar char="•"/>
            </a:pPr>
            <a:r>
              <a:rPr lang="en-US" dirty="0"/>
              <a:t>Conference is the time when legislators </a:t>
            </a:r>
            <a:r>
              <a:rPr lang="en-US" b="1" dirty="0"/>
              <a:t>work out compromises </a:t>
            </a:r>
            <a:r>
              <a:rPr lang="en-US" dirty="0"/>
              <a:t>among themselves.</a:t>
            </a:r>
          </a:p>
          <a:p>
            <a:pPr marL="171450" indent="-171450">
              <a:buFont typeface="Arial" panose="020B0604020202020204" pitchFamily="34" charset="0"/>
              <a:buChar char="•"/>
            </a:pPr>
            <a:r>
              <a:rPr lang="en-US" dirty="0"/>
              <a:t>The meetings are </a:t>
            </a:r>
            <a:r>
              <a:rPr lang="en-US" b="1" dirty="0"/>
              <a:t>open</a:t>
            </a:r>
            <a:r>
              <a:rPr lang="en-US" dirty="0"/>
              <a:t> to the public. All meetings will be streamed and saved on YouTube.</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28</a:t>
            </a:fld>
            <a:endParaRPr lang="en-US"/>
          </a:p>
        </p:txBody>
      </p:sp>
    </p:spTree>
    <p:extLst>
      <p:ext uri="{BB962C8B-B14F-4D97-AF65-F5344CB8AC3E}">
        <p14:creationId xmlns:p14="http://schemas.microsoft.com/office/powerpoint/2010/main" val="2412835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 attend Conference Committee meetings?</a:t>
            </a:r>
          </a:p>
          <a:p>
            <a:pPr marL="365760" marR="0" lvl="0" indent="-256032" algn="l" defTabSz="914400" rtl="0" eaLnBrk="1" fontAlgn="auto" latinLnBrk="0" hangingPunct="1">
              <a:lnSpc>
                <a:spcPct val="100000"/>
              </a:lnSpc>
              <a:spcBef>
                <a:spcPts val="300"/>
              </a:spcBef>
              <a:spcAft>
                <a:spcPts val="1200"/>
              </a:spcAft>
              <a:buClr>
                <a:schemeClr val="accent3"/>
              </a:buClr>
              <a:buSzTx/>
              <a:buFont typeface="Georgia"/>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Being</a:t>
            </a:r>
            <a:r>
              <a:rPr kumimoji="0" lang="en-US" sz="1200" b="1" i="0" u="none" strike="noStrike" kern="1200" cap="none" spc="0" normalizeH="0" baseline="0" noProof="0" dirty="0">
                <a:ln>
                  <a:noFill/>
                </a:ln>
                <a:solidFill>
                  <a:schemeClr val="tx1"/>
                </a:solidFill>
                <a:effectLst/>
                <a:uLnTx/>
                <a:uFillTx/>
                <a:latin typeface="+mn-lt"/>
                <a:ea typeface="+mn-ea"/>
                <a:cs typeface="+mn-cs"/>
              </a:rPr>
              <a:t> present</a:t>
            </a:r>
            <a:r>
              <a:rPr lang="en-US" sz="1200" b="1" dirty="0"/>
              <a:t> </a:t>
            </a:r>
            <a:r>
              <a:rPr lang="en-US" sz="1200" dirty="0"/>
              <a:t>allows you to follow any discussions during the meetings.</a:t>
            </a:r>
          </a:p>
          <a:p>
            <a:pPr marL="365760" indent="-256032">
              <a:spcBef>
                <a:spcPts val="0"/>
              </a:spcBef>
              <a:spcAft>
                <a:spcPts val="1200"/>
              </a:spcAft>
              <a:buClr>
                <a:schemeClr val="accent3"/>
              </a:buClr>
              <a:buFont typeface="Georgia"/>
              <a:buChar char="•"/>
              <a:defRPr/>
            </a:pPr>
            <a:r>
              <a:rPr lang="en-US" sz="1200" dirty="0"/>
              <a:t>It is always good for advocates and/or opponents to be present as a statement of the bill’s importance</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29</a:t>
            </a:fld>
            <a:endParaRPr lang="en-US"/>
          </a:p>
        </p:txBody>
      </p:sp>
    </p:spTree>
    <p:extLst>
      <p:ext uri="{BB962C8B-B14F-4D97-AF65-F5344CB8AC3E}">
        <p14:creationId xmlns:p14="http://schemas.microsoft.com/office/powerpoint/2010/main" val="1749192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 attend Conference Committee meetings?</a:t>
            </a:r>
          </a:p>
          <a:p>
            <a:pPr marL="365760" marR="0" lvl="0" indent="-256032" algn="l" defTabSz="914400" rtl="0" eaLnBrk="1" fontAlgn="auto" latinLnBrk="0" hangingPunct="1">
              <a:lnSpc>
                <a:spcPct val="100000"/>
              </a:lnSpc>
              <a:spcBef>
                <a:spcPts val="300"/>
              </a:spcBef>
              <a:spcAft>
                <a:spcPts val="1200"/>
              </a:spcAft>
              <a:buClr>
                <a:schemeClr val="accent3"/>
              </a:buClr>
              <a:buSzTx/>
              <a:buFont typeface="Georgia"/>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Being</a:t>
            </a:r>
            <a:r>
              <a:rPr kumimoji="0" lang="en-US" sz="1200" b="1" i="0" u="none" strike="noStrike" kern="1200" cap="none" spc="0" normalizeH="0" baseline="0" noProof="0" dirty="0">
                <a:ln>
                  <a:noFill/>
                </a:ln>
                <a:solidFill>
                  <a:schemeClr val="tx1"/>
                </a:solidFill>
                <a:effectLst/>
                <a:uLnTx/>
                <a:uFillTx/>
                <a:latin typeface="+mn-lt"/>
                <a:ea typeface="+mn-ea"/>
                <a:cs typeface="+mn-cs"/>
              </a:rPr>
              <a:t> present</a:t>
            </a:r>
            <a:r>
              <a:rPr lang="en-US" sz="1200" b="1" dirty="0"/>
              <a:t> </a:t>
            </a:r>
            <a:r>
              <a:rPr lang="en-US" sz="1200" dirty="0"/>
              <a:t>allows you to follow any discussions during the meetings.</a:t>
            </a:r>
          </a:p>
          <a:p>
            <a:pPr marL="365760" indent="-256032">
              <a:spcBef>
                <a:spcPts val="0"/>
              </a:spcBef>
              <a:spcAft>
                <a:spcPts val="1200"/>
              </a:spcAft>
              <a:buClr>
                <a:schemeClr val="accent3"/>
              </a:buClr>
              <a:buFont typeface="Georgia"/>
              <a:buChar char="•"/>
              <a:defRPr/>
            </a:pPr>
            <a:r>
              <a:rPr lang="en-US" sz="1200" dirty="0"/>
              <a:t>It is always good for advocates and/or opponents to be present as a statement of the bill’s importance</a:t>
            </a:r>
          </a:p>
        </p:txBody>
      </p:sp>
      <p:sp>
        <p:nvSpPr>
          <p:cNvPr id="4" name="Slide Number Placeholder 3"/>
          <p:cNvSpPr>
            <a:spLocks noGrp="1"/>
          </p:cNvSpPr>
          <p:nvPr>
            <p:ph type="sldNum" sz="quarter" idx="5"/>
          </p:nvPr>
        </p:nvSpPr>
        <p:spPr/>
        <p:txBody>
          <a:bodyPr/>
          <a:lstStyle/>
          <a:p>
            <a:fld id="{DA1A1C8B-0363-4692-AD1B-42CD9ACDCFEA}" type="slidenum">
              <a:rPr lang="en-US" smtClean="0"/>
              <a:pPr/>
              <a:t>30</a:t>
            </a:fld>
            <a:endParaRPr lang="en-US"/>
          </a:p>
        </p:txBody>
      </p:sp>
    </p:spTree>
    <p:extLst>
      <p:ext uri="{BB962C8B-B14F-4D97-AF65-F5344CB8AC3E}">
        <p14:creationId xmlns:p14="http://schemas.microsoft.com/office/powerpoint/2010/main" val="4202935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How can I advocate at this stage?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Contact the conference members </a:t>
            </a:r>
            <a:r>
              <a:rPr kumimoji="0" lang="en-US" sz="1200" b="0" i="0" u="none" strike="noStrike" kern="1200" cap="none" spc="0" normalizeH="0" baseline="0" noProof="0" dirty="0">
                <a:ln>
                  <a:noFill/>
                </a:ln>
                <a:solidFill>
                  <a:schemeClr val="tx1"/>
                </a:solidFill>
                <a:effectLst/>
                <a:uLnTx/>
                <a:uFillTx/>
                <a:latin typeface="+mn-lt"/>
                <a:ea typeface="+mn-ea"/>
                <a:cs typeface="+mn-cs"/>
              </a:rPr>
              <a:t>independently and concisely communicate what aspect of the bill you believe is a “must have” or an “absolutely not” to any final version they come up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Ask your own</a:t>
            </a:r>
            <a:r>
              <a:rPr kumimoji="0" lang="en-US" sz="1200" b="1" i="0" u="none" strike="noStrike" kern="1200" cap="none" spc="0" normalizeH="0" noProof="0" dirty="0">
                <a:ln>
                  <a:noFill/>
                </a:ln>
                <a:solidFill>
                  <a:schemeClr val="tx1"/>
                </a:solidFill>
                <a:effectLst/>
                <a:uLnTx/>
                <a:uFillTx/>
                <a:latin typeface="+mn-lt"/>
                <a:ea typeface="+mn-ea"/>
                <a:cs typeface="+mn-cs"/>
              </a:rPr>
              <a:t> Senator or Representative </a:t>
            </a:r>
            <a:r>
              <a:rPr kumimoji="0" lang="en-US" sz="1200" b="0" i="0" u="none" strike="noStrike" kern="1200" cap="none" spc="0" normalizeH="0" noProof="0" dirty="0">
                <a:ln>
                  <a:noFill/>
                </a:ln>
                <a:solidFill>
                  <a:schemeClr val="tx1"/>
                </a:solidFill>
                <a:effectLst/>
                <a:uLnTx/>
                <a:uFillTx/>
                <a:latin typeface="+mn-lt"/>
                <a:ea typeface="+mn-ea"/>
                <a:cs typeface="+mn-cs"/>
              </a:rPr>
              <a:t>for assistance in influencing the legislation.</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DA1A1C8B-0363-4692-AD1B-42CD9ACDCFEA}" type="slidenum">
              <a:rPr lang="en-US" smtClean="0"/>
              <a:pPr/>
              <a:t>31</a:t>
            </a:fld>
            <a:endParaRPr lang="en-US"/>
          </a:p>
        </p:txBody>
      </p:sp>
    </p:spTree>
    <p:extLst>
      <p:ext uri="{BB962C8B-B14F-4D97-AF65-F5344CB8AC3E}">
        <p14:creationId xmlns:p14="http://schemas.microsoft.com/office/powerpoint/2010/main" val="3577733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How can I advocate at this stage?</a:t>
            </a:r>
          </a:p>
          <a:p>
            <a:pPr marL="171450" indent="-171450">
              <a:spcAft>
                <a:spcPts val="0"/>
              </a:spcAft>
              <a:buFont typeface="Arial" panose="020B0604020202020204" pitchFamily="34" charset="0"/>
              <a:buChar char="•"/>
            </a:pPr>
            <a:r>
              <a:rPr lang="en-US" b="1" dirty="0">
                <a:solidFill>
                  <a:schemeClr val="tx1"/>
                </a:solidFill>
              </a:rPr>
              <a:t>Encourage constituents </a:t>
            </a:r>
            <a:r>
              <a:rPr lang="en-US" dirty="0">
                <a:solidFill>
                  <a:schemeClr val="tx1"/>
                </a:solidFill>
              </a:rPr>
              <a:t>from the conferees' districts to communicate with their legislators about the legislation.</a:t>
            </a:r>
          </a:p>
          <a:p>
            <a:pPr marL="171450" indent="-171450">
              <a:buFont typeface="Arial" panose="020B0604020202020204" pitchFamily="34" charset="0"/>
              <a:buChar char="•"/>
            </a:pPr>
            <a:r>
              <a:rPr lang="en-US" dirty="0">
                <a:solidFill>
                  <a:schemeClr val="tx1"/>
                </a:solidFill>
              </a:rPr>
              <a:t>Talk to </a:t>
            </a:r>
            <a:r>
              <a:rPr lang="en-US" b="1" dirty="0">
                <a:solidFill>
                  <a:schemeClr val="tx1"/>
                </a:solidFill>
              </a:rPr>
              <a:t>anyone you’ve developed a good relationship with at the Legislature </a:t>
            </a:r>
            <a:r>
              <a:rPr lang="en-US" dirty="0">
                <a:solidFill>
                  <a:schemeClr val="tx1"/>
                </a:solidFill>
              </a:rPr>
              <a:t>to see if they can influence the situation!</a:t>
            </a:r>
          </a:p>
        </p:txBody>
      </p:sp>
      <p:sp>
        <p:nvSpPr>
          <p:cNvPr id="4" name="Slide Number Placeholder 3"/>
          <p:cNvSpPr>
            <a:spLocks noGrp="1"/>
          </p:cNvSpPr>
          <p:nvPr>
            <p:ph type="sldNum" sz="quarter" idx="5"/>
          </p:nvPr>
        </p:nvSpPr>
        <p:spPr/>
        <p:txBody>
          <a:bodyPr/>
          <a:lstStyle/>
          <a:p>
            <a:fld id="{DA1A1C8B-0363-4692-AD1B-42CD9ACDCFEA}" type="slidenum">
              <a:rPr lang="en-US" smtClean="0"/>
              <a:pPr/>
              <a:t>32</a:t>
            </a:fld>
            <a:endParaRPr lang="en-US"/>
          </a:p>
        </p:txBody>
      </p:sp>
    </p:spTree>
    <p:extLst>
      <p:ext uri="{BB962C8B-B14F-4D97-AF65-F5344CB8AC3E}">
        <p14:creationId xmlns:p14="http://schemas.microsoft.com/office/powerpoint/2010/main" val="294055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this complicated looking part of the process that we’re focusing on today.</a:t>
            </a:r>
          </a:p>
        </p:txBody>
      </p:sp>
      <p:sp>
        <p:nvSpPr>
          <p:cNvPr id="4" name="Slide Number Placeholder 3"/>
          <p:cNvSpPr>
            <a:spLocks noGrp="1"/>
          </p:cNvSpPr>
          <p:nvPr>
            <p:ph type="sldNum" sz="quarter" idx="10"/>
          </p:nvPr>
        </p:nvSpPr>
        <p:spPr/>
        <p:txBody>
          <a:bodyPr/>
          <a:lstStyle/>
          <a:p>
            <a:fld id="{DA1A1C8B-0363-4692-AD1B-42CD9ACDCFEA}" type="slidenum">
              <a:rPr lang="en-US" smtClean="0"/>
              <a:pPr/>
              <a:t>3</a:t>
            </a:fld>
            <a:endParaRPr lang="en-US"/>
          </a:p>
        </p:txBody>
      </p:sp>
    </p:spTree>
    <p:extLst>
      <p:ext uri="{BB962C8B-B14F-4D97-AF65-F5344CB8AC3E}">
        <p14:creationId xmlns:p14="http://schemas.microsoft.com/office/powerpoint/2010/main" val="3581209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Action:</a:t>
            </a:r>
          </a:p>
          <a:p>
            <a:pPr marL="171450" indent="-171450">
              <a:buFont typeface="Arial" panose="020B0604020202020204" pitchFamily="34" charset="0"/>
              <a:buChar char="•"/>
            </a:pPr>
            <a:r>
              <a:rPr lang="en-US" dirty="0"/>
              <a:t>Conferees will use </a:t>
            </a:r>
            <a:r>
              <a:rPr lang="en-US" b="1" dirty="0"/>
              <a:t>‘</a:t>
            </a:r>
            <a:r>
              <a:rPr lang="en-US" b="1" i="0" dirty="0"/>
              <a:t>comparison sheets</a:t>
            </a:r>
            <a:r>
              <a:rPr lang="en-US" dirty="0"/>
              <a:t>’ which cite the differences in the language of the two drafts.</a:t>
            </a:r>
          </a:p>
          <a:p>
            <a:pPr marL="171450" indent="-171450">
              <a:buFont typeface="Arial" panose="020B0604020202020204" pitchFamily="34" charset="0"/>
              <a:buChar char="•"/>
            </a:pPr>
            <a:r>
              <a:rPr lang="en-US" dirty="0"/>
              <a:t>These </a:t>
            </a:r>
            <a:r>
              <a:rPr lang="en-US" b="0" i="0" dirty="0"/>
              <a:t>sheets</a:t>
            </a:r>
            <a:r>
              <a:rPr lang="en-US" i="1" dirty="0"/>
              <a:t> </a:t>
            </a:r>
            <a:r>
              <a:rPr lang="en-US" dirty="0"/>
              <a:t>list the pages and lines of dissimilar verbiage in the drafts, which the Conferees will then refer to in their hearings.</a:t>
            </a:r>
          </a:p>
          <a:p>
            <a:pPr marL="171450" indent="-171450">
              <a:buFont typeface="Arial" panose="020B0604020202020204" pitchFamily="34" charset="0"/>
              <a:buChar char="•"/>
            </a:pPr>
            <a:r>
              <a:rPr lang="en-US" dirty="0"/>
              <a:t>This tool is used to confine the efforts of the committee members to the points that have not been agreed to. </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33</a:t>
            </a:fld>
            <a:endParaRPr lang="en-US"/>
          </a:p>
        </p:txBody>
      </p:sp>
    </p:spTree>
    <p:extLst>
      <p:ext uri="{BB962C8B-B14F-4D97-AF65-F5344CB8AC3E}">
        <p14:creationId xmlns:p14="http://schemas.microsoft.com/office/powerpoint/2010/main" val="1450120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r>
              <a:rPr lang="en-US" dirty="0"/>
              <a:t>Here’s a sample from a comparison sheet… </a:t>
            </a:r>
          </a:p>
          <a:p>
            <a:pPr marL="171450" indent="-171450" defTabSz="933237">
              <a:buFont typeface="Arial" panose="020B0604020202020204" pitchFamily="34" charset="0"/>
              <a:buChar char="•"/>
              <a:defRPr/>
            </a:pPr>
            <a:r>
              <a:rPr lang="en-US" dirty="0"/>
              <a:t>This tool is used to confine the efforts of the committee members to the points that have not been agreed to and eliminates the need to compare the drafts of the measures as a whole.</a:t>
            </a:r>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34</a:t>
            </a:fld>
            <a:endParaRPr lang="en-US"/>
          </a:p>
        </p:txBody>
      </p:sp>
    </p:spTree>
    <p:extLst>
      <p:ext uri="{BB962C8B-B14F-4D97-AF65-F5344CB8AC3E}">
        <p14:creationId xmlns:p14="http://schemas.microsoft.com/office/powerpoint/2010/main" val="2173354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Conference Committee discussion moves at a swift pace. You may want to create a </a:t>
            </a:r>
            <a:r>
              <a:rPr lang="en-US" b="1" dirty="0"/>
              <a:t>tracking chart </a:t>
            </a:r>
            <a:r>
              <a:rPr lang="en-US" dirty="0"/>
              <a:t>to help keep track of all of your bills, and their re-convene times.</a:t>
            </a:r>
          </a:p>
          <a:p>
            <a:endParaRPr lang="en-US" dirty="0"/>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35</a:t>
            </a:fld>
            <a:endParaRPr lang="en-US"/>
          </a:p>
        </p:txBody>
      </p:sp>
    </p:spTree>
    <p:extLst>
      <p:ext uri="{BB962C8B-B14F-4D97-AF65-F5344CB8AC3E}">
        <p14:creationId xmlns:p14="http://schemas.microsoft.com/office/powerpoint/2010/main" val="800410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an example of a tracking chart.</a:t>
            </a:r>
          </a:p>
        </p:txBody>
      </p:sp>
      <p:sp>
        <p:nvSpPr>
          <p:cNvPr id="4" name="Slide Number Placeholder 3"/>
          <p:cNvSpPr>
            <a:spLocks noGrp="1"/>
          </p:cNvSpPr>
          <p:nvPr>
            <p:ph type="sldNum" sz="quarter" idx="5"/>
          </p:nvPr>
        </p:nvSpPr>
        <p:spPr/>
        <p:txBody>
          <a:bodyPr/>
          <a:lstStyle/>
          <a:p>
            <a:fld id="{DA1A1C8B-0363-4692-AD1B-42CD9ACDCFEA}" type="slidenum">
              <a:rPr lang="en-US" smtClean="0"/>
              <a:pPr/>
              <a:t>36</a:t>
            </a:fld>
            <a:endParaRPr lang="en-US"/>
          </a:p>
        </p:txBody>
      </p:sp>
    </p:spTree>
    <p:extLst>
      <p:ext uri="{BB962C8B-B14F-4D97-AF65-F5344CB8AC3E}">
        <p14:creationId xmlns:p14="http://schemas.microsoft.com/office/powerpoint/2010/main" val="4136653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37</a:t>
            </a:fld>
            <a:endParaRPr lang="en-US"/>
          </a:p>
        </p:txBody>
      </p:sp>
    </p:spTree>
    <p:extLst>
      <p:ext uri="{BB962C8B-B14F-4D97-AF65-F5344CB8AC3E}">
        <p14:creationId xmlns:p14="http://schemas.microsoft.com/office/powerpoint/2010/main" val="2613534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Where can I stay informed about conference committee actions?</a:t>
            </a:r>
          </a:p>
          <a:p>
            <a:pPr marL="171450" indent="-171450" defTabSz="933237">
              <a:buFont typeface="Arial" panose="020B0604020202020204" pitchFamily="34" charset="0"/>
              <a:buChar char="•"/>
              <a:defRPr/>
            </a:pPr>
            <a:r>
              <a:rPr lang="en-US" dirty="0"/>
              <a:t>The bill’s status sheet will be updated as its conferees are assigned, and meetings scheduled.  </a:t>
            </a:r>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38</a:t>
            </a:fld>
            <a:endParaRPr lang="en-US"/>
          </a:p>
        </p:txBody>
      </p:sp>
    </p:spTree>
    <p:extLst>
      <p:ext uri="{BB962C8B-B14F-4D97-AF65-F5344CB8AC3E}">
        <p14:creationId xmlns:p14="http://schemas.microsoft.com/office/powerpoint/2010/main" val="2218788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Where can I stay informed about conference committee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 to the </a:t>
            </a:r>
            <a:r>
              <a:rPr lang="en-US" b="1" dirty="0"/>
              <a:t>Reports and Lists </a:t>
            </a:r>
            <a:r>
              <a:rPr lang="en-US" b="0" dirty="0"/>
              <a:t>button on the Legislature’s website (capitol.hawaii.gov). It’s the last gray box on the homepage.</a:t>
            </a:r>
          </a:p>
        </p:txBody>
      </p:sp>
      <p:sp>
        <p:nvSpPr>
          <p:cNvPr id="4" name="Slide Number Placeholder 3"/>
          <p:cNvSpPr>
            <a:spLocks noGrp="1"/>
          </p:cNvSpPr>
          <p:nvPr>
            <p:ph type="sldNum" sz="quarter" idx="5"/>
          </p:nvPr>
        </p:nvSpPr>
        <p:spPr/>
        <p:txBody>
          <a:bodyPr/>
          <a:lstStyle/>
          <a:p>
            <a:fld id="{DA1A1C8B-0363-4692-AD1B-42CD9ACDCFEA}" type="slidenum">
              <a:rPr lang="en-US" smtClean="0"/>
              <a:pPr/>
              <a:t>39</a:t>
            </a:fld>
            <a:endParaRPr lang="en-US"/>
          </a:p>
        </p:txBody>
      </p:sp>
    </p:spTree>
    <p:extLst>
      <p:ext uri="{BB962C8B-B14F-4D97-AF65-F5344CB8AC3E}">
        <p14:creationId xmlns:p14="http://schemas.microsoft.com/office/powerpoint/2010/main" val="4263202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get to the “Reports and Lists” page by using the drop-down menu under the “Laws &amp; Research” tab.</a:t>
            </a:r>
          </a:p>
        </p:txBody>
      </p:sp>
      <p:sp>
        <p:nvSpPr>
          <p:cNvPr id="4" name="Slide Number Placeholder 3"/>
          <p:cNvSpPr>
            <a:spLocks noGrp="1"/>
          </p:cNvSpPr>
          <p:nvPr>
            <p:ph type="sldNum" sz="quarter" idx="5"/>
          </p:nvPr>
        </p:nvSpPr>
        <p:spPr/>
        <p:txBody>
          <a:bodyPr/>
          <a:lstStyle/>
          <a:p>
            <a:fld id="{DA1A1C8B-0363-4692-AD1B-42CD9ACDCFEA}" type="slidenum">
              <a:rPr lang="en-US" smtClean="0"/>
              <a:pPr/>
              <a:t>40</a:t>
            </a:fld>
            <a:endParaRPr lang="en-US"/>
          </a:p>
        </p:txBody>
      </p:sp>
    </p:spTree>
    <p:extLst>
      <p:ext uri="{BB962C8B-B14F-4D97-AF65-F5344CB8AC3E}">
        <p14:creationId xmlns:p14="http://schemas.microsoft.com/office/powerpoint/2010/main" val="3264416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On the Reports and Lists page, click </a:t>
            </a:r>
            <a:r>
              <a:rPr lang="en-US" b="1" dirty="0"/>
              <a:t>“Conference Committee.”</a:t>
            </a:r>
          </a:p>
        </p:txBody>
      </p:sp>
      <p:sp>
        <p:nvSpPr>
          <p:cNvPr id="4" name="Slide Number Placeholder 3"/>
          <p:cNvSpPr>
            <a:spLocks noGrp="1"/>
          </p:cNvSpPr>
          <p:nvPr>
            <p:ph type="sldNum" sz="quarter" idx="10"/>
          </p:nvPr>
        </p:nvSpPr>
        <p:spPr/>
        <p:txBody>
          <a:bodyPr/>
          <a:lstStyle/>
          <a:p>
            <a:fld id="{DA1A1C8B-0363-4692-AD1B-42CD9ACDCFEA}" type="slidenum">
              <a:rPr lang="en-US" smtClean="0"/>
              <a:pPr/>
              <a:t>41</a:t>
            </a:fld>
            <a:endParaRPr lang="en-US"/>
          </a:p>
        </p:txBody>
      </p:sp>
    </p:spTree>
    <p:extLst>
      <p:ext uri="{BB962C8B-B14F-4D97-AF65-F5344CB8AC3E}">
        <p14:creationId xmlns:p14="http://schemas.microsoft.com/office/powerpoint/2010/main" val="122598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see this screen.</a:t>
            </a:r>
          </a:p>
        </p:txBody>
      </p:sp>
      <p:sp>
        <p:nvSpPr>
          <p:cNvPr id="4" name="Slide Number Placeholder 3"/>
          <p:cNvSpPr>
            <a:spLocks noGrp="1"/>
          </p:cNvSpPr>
          <p:nvPr>
            <p:ph type="sldNum" sz="quarter" idx="5"/>
          </p:nvPr>
        </p:nvSpPr>
        <p:spPr/>
        <p:txBody>
          <a:bodyPr/>
          <a:lstStyle/>
          <a:p>
            <a:fld id="{DA1A1C8B-0363-4692-AD1B-42CD9ACDCFEA}" type="slidenum">
              <a:rPr lang="en-US" smtClean="0"/>
              <a:pPr/>
              <a:t>42</a:t>
            </a:fld>
            <a:endParaRPr lang="en-US"/>
          </a:p>
        </p:txBody>
      </p:sp>
    </p:spTree>
    <p:extLst>
      <p:ext uri="{BB962C8B-B14F-4D97-AF65-F5344CB8AC3E}">
        <p14:creationId xmlns:p14="http://schemas.microsoft.com/office/powerpoint/2010/main" val="391687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Here’s a brief glimpse of what a bill needs to go through to become a law….</a:t>
            </a:r>
          </a:p>
          <a:p>
            <a:pPr marL="171450" indent="-171450">
              <a:buFont typeface="Arial" panose="020B0604020202020204" pitchFamily="34" charset="0"/>
              <a:buChar char="•"/>
            </a:pPr>
            <a:r>
              <a:rPr lang="en-US" dirty="0"/>
              <a:t>A bill</a:t>
            </a:r>
            <a:r>
              <a:rPr lang="en-US" baseline="0" dirty="0"/>
              <a:t> has to have made it through all the committees it was referred to (which is when the public got to offer testimony at hearings) and passed three readings (or votes) on the floor of both the House and the Senate. </a:t>
            </a:r>
          </a:p>
          <a:p>
            <a:pPr marL="171450" indent="-171450" defTabSz="933237">
              <a:buFont typeface="Arial" panose="020B0604020202020204" pitchFamily="34" charset="0"/>
              <a:buChar char="•"/>
              <a:defRPr/>
            </a:pPr>
            <a:r>
              <a:rPr lang="en-US" baseline="0" dirty="0"/>
              <a:t>Now we’re to the third item on this list – agreeing on the exact wording of the bill that will go off to the Governor.</a:t>
            </a:r>
            <a:endParaRPr lang="en-US" dirty="0"/>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4</a:t>
            </a:fld>
            <a:endParaRPr lang="en-US"/>
          </a:p>
        </p:txBody>
      </p:sp>
    </p:spTree>
    <p:extLst>
      <p:ext uri="{BB962C8B-B14F-4D97-AF65-F5344CB8AC3E}">
        <p14:creationId xmlns:p14="http://schemas.microsoft.com/office/powerpoint/2010/main" val="233323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33237">
              <a:spcBef>
                <a:spcPts val="0"/>
              </a:spcBef>
              <a:spcAft>
                <a:spcPts val="0"/>
              </a:spcAft>
              <a:defRPr/>
            </a:pPr>
            <a:r>
              <a:rPr lang="en-US" sz="1200" dirty="0"/>
              <a:t>You can find all sorts of helpful information…</a:t>
            </a:r>
            <a:endParaRPr lang="en-US" sz="1600" dirty="0"/>
          </a:p>
          <a:p>
            <a:pPr marL="171450" indent="-171450">
              <a:spcBef>
                <a:spcPts val="0"/>
              </a:spcBef>
              <a:spcAft>
                <a:spcPts val="0"/>
              </a:spcAft>
              <a:buFont typeface="Arial" panose="020B0604020202020204" pitchFamily="34" charset="0"/>
              <a:buChar char="•"/>
            </a:pPr>
            <a:r>
              <a:rPr lang="en-US" dirty="0"/>
              <a:t>Find all conference meetings for the day…</a:t>
            </a:r>
          </a:p>
          <a:p>
            <a:pPr marL="171450" indent="-171450">
              <a:spcBef>
                <a:spcPts val="0"/>
              </a:spcBef>
              <a:spcAft>
                <a:spcPts val="0"/>
              </a:spcAft>
              <a:buFont typeface="Arial" panose="020B0604020202020204" pitchFamily="34" charset="0"/>
              <a:buChar char="•"/>
            </a:pPr>
            <a:r>
              <a:rPr lang="en-US" dirty="0"/>
              <a:t>Track down legislators based on their conference assignments…</a:t>
            </a:r>
          </a:p>
          <a:p>
            <a:pPr marL="171450" indent="-171450">
              <a:spcBef>
                <a:spcPts val="0"/>
              </a:spcBef>
              <a:spcAft>
                <a:spcPts val="0"/>
              </a:spcAft>
              <a:buFont typeface="Arial" panose="020B0604020202020204" pitchFamily="34" charset="0"/>
              <a:buChar char="•"/>
            </a:pPr>
            <a:r>
              <a:rPr lang="en-US" dirty="0"/>
              <a:t>Get lists of all measures in conferences and their current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You’ll also find a list of room assignments there, arranged according to subject matter committees.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43</a:t>
            </a:fld>
            <a:endParaRPr lang="en-US"/>
          </a:p>
        </p:txBody>
      </p:sp>
    </p:spTree>
    <p:extLst>
      <p:ext uri="{BB962C8B-B14F-4D97-AF65-F5344CB8AC3E}">
        <p14:creationId xmlns:p14="http://schemas.microsoft.com/office/powerpoint/2010/main" val="3109288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44</a:t>
            </a:fld>
            <a:endParaRPr lang="en-US"/>
          </a:p>
        </p:txBody>
      </p:sp>
    </p:spTree>
    <p:extLst>
      <p:ext uri="{BB962C8B-B14F-4D97-AF65-F5344CB8AC3E}">
        <p14:creationId xmlns:p14="http://schemas.microsoft.com/office/powerpoint/2010/main" val="3904876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What’s a conference meeting like? </a:t>
            </a:r>
          </a:p>
          <a:p>
            <a:pPr marL="365760" lvl="0" indent="-256032">
              <a:spcBef>
                <a:spcPts val="300"/>
              </a:spcBef>
              <a:buClr>
                <a:schemeClr val="accent3"/>
              </a:buClr>
              <a:buFont typeface="Georgia"/>
              <a:buChar char="•"/>
              <a:defRPr/>
            </a:pPr>
            <a:r>
              <a:rPr kumimoji="0" lang="en-US" sz="1200" b="1" i="0" u="none" strike="noStrike" kern="1200" cap="none" spc="0" normalizeH="0" baseline="0" noProof="0" dirty="0">
                <a:ln>
                  <a:noFill/>
                </a:ln>
                <a:solidFill>
                  <a:schemeClr val="tx1"/>
                </a:solidFill>
                <a:effectLst/>
                <a:uLnTx/>
                <a:uFillTx/>
                <a:latin typeface="+mn-lt"/>
                <a:ea typeface="+mn-ea"/>
                <a:cs typeface="+mn-cs"/>
              </a:rPr>
              <a:t>Chairs</a:t>
            </a:r>
            <a:r>
              <a:rPr kumimoji="0" lang="en-US" sz="1200" b="0" i="0" u="none" strike="noStrike" kern="1200" cap="none" spc="0" normalizeH="0" baseline="0" noProof="0" dirty="0">
                <a:ln>
                  <a:noFill/>
                </a:ln>
                <a:solidFill>
                  <a:schemeClr val="tx1"/>
                </a:solidFill>
                <a:effectLst/>
                <a:uLnTx/>
                <a:uFillTx/>
                <a:latin typeface="+mn-lt"/>
                <a:ea typeface="+mn-ea"/>
                <a:cs typeface="+mn-cs"/>
              </a:rPr>
              <a:t> are usually</a:t>
            </a:r>
            <a:r>
              <a:rPr kumimoji="0" lang="en-US" sz="1200" b="0" i="0" u="none" strike="noStrike" kern="1200" cap="none" spc="0" normalizeH="0" noProof="0" dirty="0">
                <a:ln>
                  <a:noFill/>
                </a:ln>
                <a:solidFill>
                  <a:schemeClr val="tx1"/>
                </a:solidFill>
                <a:effectLst/>
                <a:uLnTx/>
                <a:uFillTx/>
                <a:latin typeface="+mn-lt"/>
                <a:ea typeface="+mn-ea"/>
                <a:cs typeface="+mn-cs"/>
              </a:rPr>
              <a:t> the only ones speaking</a:t>
            </a:r>
          </a:p>
          <a:p>
            <a:pPr marL="365760" lvl="0" indent="-256032">
              <a:spcBef>
                <a:spcPts val="300"/>
              </a:spcBef>
              <a:buClr>
                <a:schemeClr val="accent3"/>
              </a:buClr>
              <a:buFont typeface="Georgia"/>
              <a:buChar char="•"/>
              <a:defRPr/>
            </a:pPr>
            <a:r>
              <a:rPr lang="en-US" sz="1200" noProof="0" dirty="0">
                <a:solidFill>
                  <a:schemeClr val="tx1"/>
                </a:solidFill>
              </a:rPr>
              <a:t>Meetings often grouped together – gavel out of one bill, and into another</a:t>
            </a:r>
          </a:p>
          <a:p>
            <a:pPr marL="365760" lvl="0" indent="-256032">
              <a:spcBef>
                <a:spcPts val="300"/>
              </a:spcBef>
              <a:buClr>
                <a:schemeClr val="accent3"/>
              </a:buClr>
              <a:buFont typeface="Georgia"/>
              <a:buChar char="•"/>
              <a:defRPr/>
            </a:pPr>
            <a:r>
              <a:rPr kumimoji="0" lang="en-US" sz="1200" b="0" i="0" u="none" strike="noStrike" kern="1200" cap="none" spc="0" normalizeH="0" baseline="0" dirty="0">
                <a:ln>
                  <a:noFill/>
                </a:ln>
                <a:solidFill>
                  <a:schemeClr val="tx1"/>
                </a:solidFill>
                <a:effectLst/>
                <a:uLnTx/>
                <a:uFillTx/>
                <a:latin typeface="+mn-lt"/>
                <a:ea typeface="+mn-ea"/>
                <a:cs typeface="+mn-cs"/>
              </a:rPr>
              <a:t>Often only discussion is whether</a:t>
            </a:r>
            <a:r>
              <a:rPr kumimoji="0" lang="en-US" sz="1200" b="0" i="0" u="none" strike="noStrike" kern="1200" cap="none" spc="0" normalizeH="0" dirty="0">
                <a:ln>
                  <a:noFill/>
                </a:ln>
                <a:solidFill>
                  <a:schemeClr val="tx1"/>
                </a:solidFill>
                <a:effectLst/>
                <a:uLnTx/>
                <a:uFillTx/>
                <a:latin typeface="+mn-lt"/>
                <a:ea typeface="+mn-ea"/>
                <a:cs typeface="+mn-cs"/>
              </a:rPr>
              <a:t> agreement has been reached – if not, another time to meet is set</a:t>
            </a:r>
          </a:p>
          <a:p>
            <a:pPr marL="365760" lvl="0" indent="-256032">
              <a:spcBef>
                <a:spcPts val="300"/>
              </a:spcBef>
              <a:buClr>
                <a:schemeClr val="accent3"/>
              </a:buClr>
              <a:buFont typeface="Georgia"/>
              <a:buChar char="•"/>
              <a:defRPr/>
            </a:pPr>
            <a:r>
              <a:rPr lang="en-US" sz="1200" baseline="0" noProof="0" dirty="0">
                <a:solidFill>
                  <a:schemeClr val="tx1"/>
                </a:solidFill>
              </a:rPr>
              <a:t>Sometimes,</a:t>
            </a:r>
            <a:r>
              <a:rPr lang="en-US" sz="1200" noProof="0" dirty="0">
                <a:solidFill>
                  <a:schemeClr val="tx1"/>
                </a:solidFill>
              </a:rPr>
              <a:t> one or both sides decide an agreement is not going to be forthcoming (the bill dies)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DA1A1C8B-0363-4692-AD1B-42CD9ACDCFEA}" type="slidenum">
              <a:rPr lang="en-US" smtClean="0"/>
              <a:pPr/>
              <a:t>45</a:t>
            </a:fld>
            <a:endParaRPr lang="en-US"/>
          </a:p>
        </p:txBody>
      </p:sp>
    </p:spTree>
    <p:extLst>
      <p:ext uri="{BB962C8B-B14F-4D97-AF65-F5344CB8AC3E}">
        <p14:creationId xmlns:p14="http://schemas.microsoft.com/office/powerpoint/2010/main" val="3462500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money bills will have to have the okay from the FIN and WAM chairs. The deadlines for coming out of conference are posted on the session calendar.</a:t>
            </a:r>
            <a:endParaRPr lang="en-US" baseline="0" dirty="0"/>
          </a:p>
          <a:p>
            <a:endParaRPr lang="en-US" baseline="0" dirty="0"/>
          </a:p>
          <a:p>
            <a:r>
              <a:rPr lang="en-US" baseline="0" dirty="0"/>
              <a:t>Advocacy at this stage requires contacting anyone who may have influence – the conferees, your own legislators, the subject matter chairs, etc. – and getting others to do the same.</a:t>
            </a:r>
          </a:p>
          <a:p>
            <a:endParaRPr lang="en-US" baseline="0" dirty="0"/>
          </a:p>
          <a:p>
            <a:r>
              <a:rPr lang="en-US" baseline="0" dirty="0"/>
              <a:t>Here are the deadlines for bills to come out of conference and be delivered to the Chief Clerks’ offices: </a:t>
            </a:r>
          </a:p>
          <a:p>
            <a:endParaRPr lang="en-US" baseline="0" dirty="0"/>
          </a:p>
          <a:p>
            <a:r>
              <a:rPr lang="en-US" baseline="0" dirty="0"/>
              <a:t>HB1800 (the budget bill): Monday, April 22</a:t>
            </a:r>
          </a:p>
          <a:p>
            <a:r>
              <a:rPr lang="en-US" baseline="0" dirty="0"/>
              <a:t>Non-Fiscal Bills (those not referred to FIN or WAM): Thursday, April 25</a:t>
            </a:r>
          </a:p>
          <a:p>
            <a:r>
              <a:rPr lang="en-US" baseline="0" dirty="0"/>
              <a:t>Fiscal Bills (those that were referred to FIN or WAM): Friday, April 26</a:t>
            </a:r>
            <a:endParaRPr lang="en-US" dirty="0"/>
          </a:p>
        </p:txBody>
      </p:sp>
      <p:sp>
        <p:nvSpPr>
          <p:cNvPr id="4" name="Slide Number Placeholder 3"/>
          <p:cNvSpPr>
            <a:spLocks noGrp="1"/>
          </p:cNvSpPr>
          <p:nvPr>
            <p:ph type="sldNum" sz="quarter" idx="10"/>
          </p:nvPr>
        </p:nvSpPr>
        <p:spPr/>
        <p:txBody>
          <a:bodyPr/>
          <a:lstStyle/>
          <a:p>
            <a:pPr>
              <a:defRPr/>
            </a:pPr>
            <a:fld id="{B8E075DC-D647-488E-8269-A40C10191594}" type="slidenum">
              <a:rPr lang="en-US" smtClean="0"/>
              <a:pPr>
                <a:defRPr/>
              </a:pPr>
              <a:t>46</a:t>
            </a:fld>
            <a:endParaRPr lang="en-US"/>
          </a:p>
        </p:txBody>
      </p:sp>
    </p:spTree>
    <p:extLst>
      <p:ext uri="{BB962C8B-B14F-4D97-AF65-F5344CB8AC3E}">
        <p14:creationId xmlns:p14="http://schemas.microsoft.com/office/powerpoint/2010/main" val="2046233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deadline for the conference committee to come to a decision:</a:t>
            </a:r>
          </a:p>
          <a:p>
            <a:pPr marL="628650" lvl="1" indent="-171450">
              <a:buFont typeface="Arial" panose="020B0604020202020204" pitchFamily="34" charset="0"/>
              <a:buChar char="•"/>
            </a:pPr>
            <a:r>
              <a:rPr lang="en-US" dirty="0"/>
              <a:t>April 22</a:t>
            </a:r>
            <a:r>
              <a:rPr lang="en-US" baseline="30000" dirty="0"/>
              <a:t>nd</a:t>
            </a:r>
            <a:r>
              <a:rPr lang="en-US" dirty="0"/>
              <a:t> Decking for non-fiscal bills</a:t>
            </a:r>
          </a:p>
          <a:p>
            <a:pPr marL="628650" lvl="1" indent="-171450">
              <a:buFont typeface="Arial" panose="020B0604020202020204" pitchFamily="34" charset="0"/>
              <a:buChar char="•"/>
            </a:pPr>
            <a:r>
              <a:rPr lang="en-US" dirty="0"/>
              <a:t>April 23</a:t>
            </a:r>
            <a:r>
              <a:rPr lang="en-US" baseline="30000" dirty="0"/>
              <a:t>rd</a:t>
            </a:r>
            <a:r>
              <a:rPr lang="en-US" dirty="0"/>
              <a:t> Decking for fiscal bills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Any conference draft or decision on final form must be </a:t>
            </a:r>
            <a:r>
              <a:rPr lang="en-US" sz="1200" b="1" dirty="0"/>
              <a:t>delivered</a:t>
            </a:r>
            <a:r>
              <a:rPr lang="en-US" sz="1200" dirty="0"/>
              <a:t> </a:t>
            </a:r>
            <a:r>
              <a:rPr lang="en-US" sz="1200" b="1" dirty="0"/>
              <a:t>to the House and/or Senate Chief Clerk</a:t>
            </a:r>
            <a:r>
              <a:rPr lang="en-US" sz="1200" dirty="0"/>
              <a:t> by then (placed on the clerks’ “decks” or desks). </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47</a:t>
            </a:fld>
            <a:endParaRPr lang="en-US"/>
          </a:p>
        </p:txBody>
      </p:sp>
    </p:spTree>
    <p:extLst>
      <p:ext uri="{BB962C8B-B14F-4D97-AF65-F5344CB8AC3E}">
        <p14:creationId xmlns:p14="http://schemas.microsoft.com/office/powerpoint/2010/main" val="2512832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What’s the deadline for the conference committee to come to a decision?</a:t>
            </a:r>
            <a:endParaRPr lang="en-US" dirty="0"/>
          </a:p>
          <a:p>
            <a:pPr>
              <a:spcAft>
                <a:spcPts val="1200"/>
              </a:spcAft>
              <a:buNone/>
            </a:pPr>
            <a:r>
              <a:rPr lang="en-US" b="1" dirty="0"/>
              <a:t>They set deadlines more specifically… for example…</a:t>
            </a:r>
            <a:endParaRPr lang="en-US" b="1" u="sng" dirty="0">
              <a:solidFill>
                <a:srgbClr val="C00000"/>
              </a:solidFill>
            </a:endParaRPr>
          </a:p>
          <a:p>
            <a:pPr marL="171450" indent="-171450">
              <a:spcAft>
                <a:spcPts val="600"/>
              </a:spcAft>
              <a:buFont typeface="Arial" panose="020B0604020202020204" pitchFamily="34" charset="0"/>
              <a:buChar char="•"/>
              <a:tabLst>
                <a:tab pos="2520950" algn="l"/>
              </a:tabLst>
            </a:pPr>
            <a:r>
              <a:rPr lang="en-US" b="0" dirty="0">
                <a:solidFill>
                  <a:srgbClr val="C00000"/>
                </a:solidFill>
              </a:rPr>
              <a:t>6:00 p.m. </a:t>
            </a:r>
            <a:r>
              <a:rPr lang="en-US" b="0" dirty="0"/>
              <a:t>= conclude negotiations</a:t>
            </a:r>
          </a:p>
          <a:p>
            <a:pPr marL="171450" indent="-171450">
              <a:buFont typeface="Arial" panose="020B0604020202020204" pitchFamily="34" charset="0"/>
              <a:buChar char="•"/>
              <a:tabLst>
                <a:tab pos="2520950" algn="l"/>
              </a:tabLst>
            </a:pPr>
            <a:r>
              <a:rPr lang="en-US" b="0" dirty="0">
                <a:solidFill>
                  <a:srgbClr val="C00000"/>
                </a:solidFill>
              </a:rPr>
              <a:t>9:00 p.m. </a:t>
            </a:r>
            <a:r>
              <a:rPr lang="en-US" b="0" dirty="0"/>
              <a:t>= committee report available for review and signature</a:t>
            </a:r>
          </a:p>
          <a:p>
            <a:pPr marL="171450" indent="-171450">
              <a:buFont typeface="Arial" panose="020B0604020202020204" pitchFamily="34" charset="0"/>
              <a:buChar char="•"/>
              <a:tabLst>
                <a:tab pos="2520950" algn="l"/>
              </a:tabLst>
            </a:pPr>
            <a:r>
              <a:rPr lang="en-US" b="0" dirty="0">
                <a:solidFill>
                  <a:srgbClr val="C00000"/>
                </a:solidFill>
              </a:rPr>
              <a:t>11:30 p.m. </a:t>
            </a:r>
            <a:r>
              <a:rPr lang="en-US" b="0" dirty="0"/>
              <a:t>= file committee report and bill draft with Chief Clerk</a:t>
            </a:r>
          </a:p>
          <a:p>
            <a:pPr marL="0" indent="0">
              <a:buFont typeface="Arial" panose="020B0604020202020204" pitchFamily="34" charset="0"/>
              <a:buNone/>
              <a:tabLst>
                <a:tab pos="2520950" algn="l"/>
              </a:tabLst>
            </a:pPr>
            <a:r>
              <a:rPr lang="en-US" b="0" dirty="0"/>
              <a:t>This year’s may be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48</a:t>
            </a:fld>
            <a:endParaRPr lang="en-US"/>
          </a:p>
        </p:txBody>
      </p:sp>
    </p:spTree>
    <p:extLst>
      <p:ext uri="{BB962C8B-B14F-4D97-AF65-F5344CB8AC3E}">
        <p14:creationId xmlns:p14="http://schemas.microsoft.com/office/powerpoint/2010/main" val="2870961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fate of the bill…</a:t>
            </a:r>
          </a:p>
        </p:txBody>
      </p:sp>
      <p:sp>
        <p:nvSpPr>
          <p:cNvPr id="4" name="Slide Number Placeholder 3"/>
          <p:cNvSpPr>
            <a:spLocks noGrp="1"/>
          </p:cNvSpPr>
          <p:nvPr>
            <p:ph type="sldNum" sz="quarter" idx="5"/>
          </p:nvPr>
        </p:nvSpPr>
        <p:spPr/>
        <p:txBody>
          <a:bodyPr/>
          <a:lstStyle/>
          <a:p>
            <a:fld id="{DA1A1C8B-0363-4692-AD1B-42CD9ACDCFEA}" type="slidenum">
              <a:rPr lang="en-US" smtClean="0"/>
              <a:pPr/>
              <a:t>49</a:t>
            </a:fld>
            <a:endParaRPr lang="en-US"/>
          </a:p>
        </p:txBody>
      </p:sp>
    </p:spTree>
    <p:extLst>
      <p:ext uri="{BB962C8B-B14F-4D97-AF65-F5344CB8AC3E}">
        <p14:creationId xmlns:p14="http://schemas.microsoft.com/office/powerpoint/2010/main" val="999833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fate of the bill…</a:t>
            </a:r>
          </a:p>
          <a:p>
            <a:pPr marL="171450" indent="-171450">
              <a:spcAft>
                <a:spcPts val="1200"/>
              </a:spcAft>
              <a:buFont typeface="Arial" panose="020B0604020202020204" pitchFamily="34" charset="0"/>
              <a:buChar char="•"/>
            </a:pPr>
            <a:r>
              <a:rPr lang="en-US" dirty="0"/>
              <a:t>The conferees may come to an agreement on a </a:t>
            </a:r>
            <a:r>
              <a:rPr lang="en-US" b="1" dirty="0"/>
              <a:t>new version of the bill</a:t>
            </a:r>
            <a:r>
              <a:rPr lang="en-US" dirty="0"/>
              <a:t>. </a:t>
            </a:r>
          </a:p>
          <a:p>
            <a:pPr marL="171450" indent="-171450">
              <a:spcAft>
                <a:spcPts val="1200"/>
              </a:spcAft>
              <a:buFont typeface="Arial" panose="020B0604020202020204" pitchFamily="34" charset="0"/>
              <a:buChar char="•"/>
            </a:pPr>
            <a:r>
              <a:rPr lang="en-US" dirty="0"/>
              <a:t>Both the House conferees and the Senate conferees vote to pass a CD1 (conference draft #1) version of the measure. </a:t>
            </a:r>
          </a:p>
          <a:p>
            <a:pPr marL="171450" indent="-171450">
              <a:spcAft>
                <a:spcPts val="1200"/>
              </a:spcAft>
              <a:buFont typeface="Arial" panose="020B0604020202020204" pitchFamily="34" charset="0"/>
              <a:buChar char="•"/>
            </a:pPr>
            <a:r>
              <a:rPr lang="en-US" dirty="0"/>
              <a:t>The chairs write a committee report that will accompany the new draft and present it to the Speaker and President recommending it be scheduled for a Final Reading vote in each chamber.</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50</a:t>
            </a:fld>
            <a:endParaRPr lang="en-US"/>
          </a:p>
        </p:txBody>
      </p:sp>
    </p:spTree>
    <p:extLst>
      <p:ext uri="{BB962C8B-B14F-4D97-AF65-F5344CB8AC3E}">
        <p14:creationId xmlns:p14="http://schemas.microsoft.com/office/powerpoint/2010/main" val="2338156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fate of the bill…</a:t>
            </a:r>
          </a:p>
          <a:p>
            <a:pPr marL="171450" indent="-171450">
              <a:spcAft>
                <a:spcPts val="1200"/>
              </a:spcAft>
              <a:buFont typeface="Arial" panose="020B0604020202020204" pitchFamily="34" charset="0"/>
              <a:buChar char="•"/>
            </a:pPr>
            <a:r>
              <a:rPr lang="en-US" dirty="0"/>
              <a:t>The originating chamber’s conferees may vote to </a:t>
            </a:r>
            <a:r>
              <a:rPr lang="en-US" b="1" dirty="0"/>
              <a:t>go along with the non-originating chamber’s version (the current version) of the bill</a:t>
            </a:r>
            <a:r>
              <a:rPr lang="en-US" dirty="0"/>
              <a:t>.</a:t>
            </a:r>
          </a:p>
          <a:p>
            <a:pPr marL="171450" indent="-171450">
              <a:spcAft>
                <a:spcPts val="1200"/>
              </a:spcAft>
              <a:buFont typeface="Arial" panose="020B0604020202020204" pitchFamily="34" charset="0"/>
              <a:buChar char="•"/>
            </a:pPr>
            <a:r>
              <a:rPr lang="en-US" dirty="0"/>
              <a:t>A vote is taken on the floor of the originating chamber to change the previous decision of “Disagree” to an “Agree;” the bill gets scheduled for a Final Reading vote in the originating chamber.</a:t>
            </a:r>
          </a:p>
          <a:p>
            <a:pPr marL="0" indent="0">
              <a:spcAft>
                <a:spcPts val="1200"/>
              </a:spcAft>
              <a:buFont typeface="Arial" panose="020B0604020202020204" pitchFamily="34" charset="0"/>
              <a:buNone/>
            </a:pPr>
            <a:r>
              <a:rPr lang="en-US" i="1" dirty="0"/>
              <a:t>Note: No action is required by the non-originating chamber and its conferees.</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51</a:t>
            </a:fld>
            <a:endParaRPr lang="en-US"/>
          </a:p>
        </p:txBody>
      </p:sp>
    </p:spTree>
    <p:extLst>
      <p:ext uri="{BB962C8B-B14F-4D97-AF65-F5344CB8AC3E}">
        <p14:creationId xmlns:p14="http://schemas.microsoft.com/office/powerpoint/2010/main" val="451138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0"/>
              </a:spcAft>
            </a:pPr>
            <a:r>
              <a:rPr lang="en-US" dirty="0"/>
              <a:t>The fate of the bill… </a:t>
            </a:r>
          </a:p>
          <a:p>
            <a:pPr marL="171450" indent="-171450">
              <a:spcAft>
                <a:spcPts val="0"/>
              </a:spcAft>
              <a:buFont typeface="Arial" panose="020B0604020202020204" pitchFamily="34" charset="0"/>
              <a:buChar char="•"/>
            </a:pPr>
            <a:r>
              <a:rPr lang="en-US" dirty="0"/>
              <a:t>The conferees may </a:t>
            </a:r>
            <a:r>
              <a:rPr lang="en-US" b="1" dirty="0"/>
              <a:t>fail to come to an agreement </a:t>
            </a:r>
            <a:r>
              <a:rPr lang="en-US" dirty="0"/>
              <a:t>prior to the decking deadline.</a:t>
            </a:r>
          </a:p>
          <a:p>
            <a:pPr marL="171450" indent="-171450">
              <a:spcAft>
                <a:spcPts val="0"/>
              </a:spcAft>
              <a:buFont typeface="Arial" panose="020B0604020202020204" pitchFamily="34" charset="0"/>
              <a:buChar char="•"/>
            </a:pPr>
            <a:r>
              <a:rPr lang="en-US" dirty="0"/>
              <a:t>The bill “dies in conference.” </a:t>
            </a:r>
          </a:p>
          <a:p>
            <a:pPr marL="171450" indent="-171450">
              <a:spcAft>
                <a:spcPts val="0"/>
              </a:spcAft>
              <a:buFont typeface="Arial" panose="020B0604020202020204" pitchFamily="34" charset="0"/>
              <a:buChar char="•"/>
            </a:pPr>
            <a:r>
              <a:rPr lang="en-US" dirty="0"/>
              <a:t>If it is the first year of the biennium, it will carryover to the next year’s session. There is always the possibility that conferees may resume negotiations and move it forward. (Conferees may be discharged at the start of the 2</a:t>
            </a:r>
            <a:r>
              <a:rPr lang="en-US" baseline="30000" dirty="0"/>
              <a:t>nd</a:t>
            </a:r>
            <a:r>
              <a:rPr lang="en-US" dirty="0"/>
              <a:t> year’s session – requiring action to get negotiations moving again.)</a:t>
            </a:r>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52</a:t>
            </a:fld>
            <a:endParaRPr lang="en-US"/>
          </a:p>
        </p:txBody>
      </p:sp>
    </p:spTree>
    <p:extLst>
      <p:ext uri="{BB962C8B-B14F-4D97-AF65-F5344CB8AC3E}">
        <p14:creationId xmlns:p14="http://schemas.microsoft.com/office/powerpoint/2010/main" val="108182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Agreeing on the exact wording…</a:t>
            </a:r>
          </a:p>
          <a:p>
            <a:pPr marL="171450" indent="-171450">
              <a:buFont typeface="Arial" panose="020B0604020202020204" pitchFamily="34" charset="0"/>
              <a:buChar char="•"/>
            </a:pPr>
            <a:r>
              <a:rPr lang="en-US" dirty="0"/>
              <a:t>Now this isn’t even an issue if the non-originating chamber did not make any changes…</a:t>
            </a:r>
          </a:p>
        </p:txBody>
      </p:sp>
      <p:sp>
        <p:nvSpPr>
          <p:cNvPr id="4" name="Slide Number Placeholder 3"/>
          <p:cNvSpPr>
            <a:spLocks noGrp="1"/>
          </p:cNvSpPr>
          <p:nvPr>
            <p:ph type="sldNum" sz="quarter" idx="10"/>
          </p:nvPr>
        </p:nvSpPr>
        <p:spPr/>
        <p:txBody>
          <a:bodyPr/>
          <a:lstStyle/>
          <a:p>
            <a:fld id="{DA1A1C8B-0363-4692-AD1B-42CD9ACDCFEA}" type="slidenum">
              <a:rPr lang="en-US" smtClean="0"/>
              <a:pPr/>
              <a:t>5</a:t>
            </a:fld>
            <a:endParaRPr lang="en-US"/>
          </a:p>
        </p:txBody>
      </p:sp>
    </p:spTree>
    <p:extLst>
      <p:ext uri="{BB962C8B-B14F-4D97-AF65-F5344CB8AC3E}">
        <p14:creationId xmlns:p14="http://schemas.microsoft.com/office/powerpoint/2010/main" val="233323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Final Reading:</a:t>
            </a:r>
          </a:p>
          <a:p>
            <a:pPr marL="171450" indent="-171450">
              <a:spcAft>
                <a:spcPts val="0"/>
              </a:spcAft>
              <a:buFont typeface="Arial" panose="020B0604020202020204" pitchFamily="34" charset="0"/>
              <a:buChar char="•"/>
            </a:pPr>
            <a:r>
              <a:rPr lang="en-US" dirty="0"/>
              <a:t>Must happen before end of session </a:t>
            </a:r>
            <a:r>
              <a:rPr lang="en-US" i="1" dirty="0"/>
              <a:t>(adjournment sine die).</a:t>
            </a:r>
          </a:p>
          <a:p>
            <a:pPr marL="171450" indent="-171450">
              <a:spcAft>
                <a:spcPts val="0"/>
              </a:spcAft>
              <a:buFont typeface="Arial" panose="020B0604020202020204" pitchFamily="34" charset="0"/>
              <a:buChar char="•"/>
            </a:pPr>
            <a:r>
              <a:rPr lang="en-US" b="1" dirty="0">
                <a:solidFill>
                  <a:schemeClr val="tx1"/>
                </a:solidFill>
              </a:rPr>
              <a:t>Not over ‘til it’s over</a:t>
            </a:r>
            <a:r>
              <a:rPr lang="en-US" dirty="0"/>
              <a:t>… a bill then needs to go off to the Governor, who may sign the bill into law, allow it to become law without signature, or veto the bill. (There is a mechanism by which the Legislature can override the Governor’s veto.)</a:t>
            </a:r>
          </a:p>
          <a:p>
            <a:pPr marL="0" indent="0">
              <a:spcAft>
                <a:spcPts val="0"/>
              </a:spcAft>
              <a:buFont typeface="Arial" panose="020B0604020202020204" pitchFamily="34" charset="0"/>
              <a:buNone/>
            </a:pPr>
            <a:r>
              <a:rPr lang="en-US" i="1" dirty="0"/>
              <a:t>Note: Exception is a bill that proposes a constitutional amendment; instead of going to the governor, it goes on the ballot.</a:t>
            </a:r>
          </a:p>
          <a:p>
            <a:endParaRPr lang="en-US" dirty="0"/>
          </a:p>
        </p:txBody>
      </p:sp>
      <p:sp>
        <p:nvSpPr>
          <p:cNvPr id="4" name="Slide Number Placeholder 3"/>
          <p:cNvSpPr>
            <a:spLocks noGrp="1"/>
          </p:cNvSpPr>
          <p:nvPr>
            <p:ph type="sldNum" sz="quarter" idx="5"/>
          </p:nvPr>
        </p:nvSpPr>
        <p:spPr/>
        <p:txBody>
          <a:bodyPr/>
          <a:lstStyle/>
          <a:p>
            <a:fld id="{DA1A1C8B-0363-4692-AD1B-42CD9ACDCFEA}" type="slidenum">
              <a:rPr lang="en-US" smtClean="0"/>
              <a:pPr/>
              <a:t>53</a:t>
            </a:fld>
            <a:endParaRPr lang="en-US"/>
          </a:p>
        </p:txBody>
      </p:sp>
    </p:spTree>
    <p:extLst>
      <p:ext uri="{BB962C8B-B14F-4D97-AF65-F5344CB8AC3E}">
        <p14:creationId xmlns:p14="http://schemas.microsoft.com/office/powerpoint/2010/main" val="2713614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5760" marR="0" lvl="0" indent="-256032" algn="l" defTabSz="914400" rtl="0" eaLnBrk="1" fontAlgn="auto" latinLnBrk="0" hangingPunct="1">
              <a:lnSpc>
                <a:spcPct val="100000"/>
              </a:lnSpc>
              <a:spcBef>
                <a:spcPts val="0"/>
              </a:spcBef>
              <a:spcAft>
                <a:spcPts val="0"/>
              </a:spcAft>
              <a:buClr>
                <a:schemeClr val="accent3"/>
              </a:buClr>
              <a:buSzTx/>
              <a:buFont typeface="Georgia"/>
              <a:buChar char="•"/>
              <a:tabLst/>
              <a:defRPr/>
            </a:pPr>
            <a:r>
              <a:rPr lang="en-US" sz="1200" dirty="0"/>
              <a:t>Use the tools available to follow what you </a:t>
            </a:r>
            <a:r>
              <a:rPr lang="en-US" sz="1200" i="1" dirty="0"/>
              <a:t>can</a:t>
            </a:r>
            <a:endParaRPr kumimoji="0" lang="en-US" sz="1200" b="0" i="1"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0"/>
              </a:spcBef>
              <a:spcAft>
                <a:spcPts val="0"/>
              </a:spcAft>
              <a:buClr>
                <a:schemeClr val="accent3"/>
              </a:buClr>
              <a:buSzTx/>
              <a:buFont typeface="Georgia"/>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Call on</a:t>
            </a:r>
            <a:r>
              <a:rPr kumimoji="0" lang="en-US" sz="1200" b="0" i="0" u="none" strike="noStrike" kern="1200" cap="none" spc="0" normalizeH="0" noProof="0" dirty="0">
                <a:ln>
                  <a:noFill/>
                </a:ln>
                <a:solidFill>
                  <a:schemeClr val="tx1"/>
                </a:solidFill>
                <a:effectLst/>
                <a:uLnTx/>
                <a:uFillTx/>
                <a:latin typeface="+mn-lt"/>
                <a:ea typeface="+mn-ea"/>
                <a:cs typeface="+mn-cs"/>
              </a:rPr>
              <a:t> the relationships you’ve developed with </a:t>
            </a:r>
            <a:r>
              <a:rPr kumimoji="0" lang="en-US" sz="1200" b="0" i="0" u="none" strike="noStrike" kern="1200" cap="none" spc="0" normalizeH="0" baseline="0" noProof="0" dirty="0">
                <a:ln>
                  <a:noFill/>
                </a:ln>
                <a:solidFill>
                  <a:schemeClr val="tx1"/>
                </a:solidFill>
                <a:effectLst/>
                <a:uLnTx/>
                <a:uFillTx/>
                <a:latin typeface="+mn-lt"/>
                <a:ea typeface="+mn-ea"/>
                <a:cs typeface="+mn-cs"/>
              </a:rPr>
              <a:t>colleagues and allies</a:t>
            </a:r>
          </a:p>
          <a:p>
            <a:pPr marL="365760" marR="0" lvl="0" indent="-256032" algn="l" defTabSz="914400" rtl="0" eaLnBrk="1" fontAlgn="auto" latinLnBrk="0" hangingPunct="1">
              <a:lnSpc>
                <a:spcPct val="100000"/>
              </a:lnSpc>
              <a:spcBef>
                <a:spcPts val="0"/>
              </a:spcBef>
              <a:spcAft>
                <a:spcPts val="0"/>
              </a:spcAft>
              <a:buClr>
                <a:schemeClr val="accent3"/>
              </a:buClr>
              <a:buSzTx/>
              <a:buFont typeface="Georgia"/>
              <a:buChar char="•"/>
              <a:tabLst/>
              <a:defRPr/>
            </a:pPr>
            <a:r>
              <a:rPr lang="en-US" sz="1200" dirty="0"/>
              <a:t>Keep up the effort!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54</a:t>
            </a:fld>
            <a:endParaRPr lang="en-US"/>
          </a:p>
        </p:txBody>
      </p:sp>
    </p:spTree>
    <p:extLst>
      <p:ext uri="{BB962C8B-B14F-4D97-AF65-F5344CB8AC3E}">
        <p14:creationId xmlns:p14="http://schemas.microsoft.com/office/powerpoint/2010/main" val="3046668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1905"/>
                <a:solidFill>
                  <a:schemeClr val="tx1"/>
                </a:solidFill>
                <a:effectLst>
                  <a:innerShdw blurRad="69850" dist="43180" dir="5400000">
                    <a:srgbClr val="000000">
                      <a:alpha val="65000"/>
                    </a:srgbClr>
                  </a:innerShdw>
                </a:effectLst>
              </a:rPr>
              <a:t>Pau!</a:t>
            </a:r>
          </a:p>
          <a:p>
            <a:pPr algn="l"/>
            <a:endParaRPr lang="en-US" sz="1200" b="0" cap="none" spc="0" dirty="0">
              <a:ln w="1905"/>
              <a:solidFill>
                <a:schemeClr val="tx1"/>
              </a:solidFill>
              <a:effectLst>
                <a:innerShdw blurRad="69850" dist="43180" dir="5400000">
                  <a:srgbClr val="000000">
                    <a:alpha val="65000"/>
                  </a:srgbClr>
                </a:innerShdw>
              </a:effectLst>
            </a:endParaRPr>
          </a:p>
          <a:p>
            <a:pPr algn="l"/>
            <a:r>
              <a:rPr lang="en-US" sz="1200" b="0" cap="none" spc="0" dirty="0">
                <a:ln w="1905"/>
                <a:solidFill>
                  <a:schemeClr val="tx1"/>
                </a:solidFill>
                <a:effectLst>
                  <a:innerShdw blurRad="69850" dist="43180" dir="5400000">
                    <a:srgbClr val="000000">
                      <a:alpha val="65000"/>
                    </a:srgbClr>
                  </a:innerShdw>
                </a:effectLst>
              </a:rPr>
              <a:t>Public Access Room (PAR)</a:t>
            </a:r>
          </a:p>
          <a:p>
            <a:pPr algn="l"/>
            <a:r>
              <a:rPr lang="en-US" sz="1200" b="0" dirty="0">
                <a:ln w="1905"/>
                <a:solidFill>
                  <a:schemeClr val="tx1"/>
                </a:solidFill>
                <a:effectLst>
                  <a:innerShdw blurRad="69850" dist="43180" dir="5400000">
                    <a:srgbClr val="000000">
                      <a:alpha val="65000"/>
                    </a:srgbClr>
                  </a:innerShdw>
                </a:effectLst>
              </a:rPr>
              <a:t>587-0478</a:t>
            </a:r>
          </a:p>
          <a:p>
            <a:pPr algn="l"/>
            <a:r>
              <a:rPr lang="en-US" sz="1200" b="0" cap="none" spc="0" dirty="0">
                <a:ln w="1905"/>
                <a:solidFill>
                  <a:schemeClr val="tx1"/>
                </a:solidFill>
                <a:effectLst>
                  <a:innerShdw blurRad="69850" dist="43180" dir="5400000">
                    <a:srgbClr val="000000">
                      <a:alpha val="65000"/>
                    </a:srgbClr>
                  </a:innerShdw>
                </a:effectLst>
              </a:rPr>
              <a:t>par@capitol.hawaii.gov</a:t>
            </a:r>
          </a:p>
          <a:p>
            <a:r>
              <a:rPr lang="en-US" dirty="0"/>
              <a:t>https://lrb.hawaii.gov/par</a:t>
            </a:r>
          </a:p>
        </p:txBody>
      </p:sp>
      <p:sp>
        <p:nvSpPr>
          <p:cNvPr id="4" name="Slide Number Placeholder 3"/>
          <p:cNvSpPr>
            <a:spLocks noGrp="1"/>
          </p:cNvSpPr>
          <p:nvPr>
            <p:ph type="sldNum" sz="quarter" idx="5"/>
          </p:nvPr>
        </p:nvSpPr>
        <p:spPr/>
        <p:txBody>
          <a:bodyPr/>
          <a:lstStyle/>
          <a:p>
            <a:fld id="{DA1A1C8B-0363-4692-AD1B-42CD9ACDCFEA}" type="slidenum">
              <a:rPr lang="en-US" smtClean="0"/>
              <a:pPr/>
              <a:t>55</a:t>
            </a:fld>
            <a:endParaRPr lang="en-US"/>
          </a:p>
        </p:txBody>
      </p:sp>
    </p:spTree>
    <p:extLst>
      <p:ext uri="{BB962C8B-B14F-4D97-AF65-F5344CB8AC3E}">
        <p14:creationId xmlns:p14="http://schemas.microsoft.com/office/powerpoint/2010/main" val="38944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But at this point, most bills have been changed.</a:t>
            </a:r>
          </a:p>
          <a:p>
            <a:pPr marL="171450" indent="-171450">
              <a:buFont typeface="Arial" panose="020B0604020202020204" pitchFamily="34" charset="0"/>
              <a:buChar char="•"/>
            </a:pPr>
            <a:r>
              <a:rPr lang="en-US" dirty="0"/>
              <a:t>In 2013, 88% of the bills that passed Second Crossover were changed and 12% were not changed in the non-originating chamber.</a:t>
            </a:r>
          </a:p>
        </p:txBody>
      </p:sp>
      <p:sp>
        <p:nvSpPr>
          <p:cNvPr id="4" name="Slide Number Placeholder 3"/>
          <p:cNvSpPr>
            <a:spLocks noGrp="1"/>
          </p:cNvSpPr>
          <p:nvPr>
            <p:ph type="sldNum" sz="quarter" idx="10"/>
          </p:nvPr>
        </p:nvSpPr>
        <p:spPr/>
        <p:txBody>
          <a:bodyPr/>
          <a:lstStyle/>
          <a:p>
            <a:fld id="{DA1A1C8B-0363-4692-AD1B-42CD9ACDCFEA}" type="slidenum">
              <a:rPr lang="en-US" smtClean="0"/>
              <a:pPr/>
              <a:t>6</a:t>
            </a:fld>
            <a:endParaRPr lang="en-US"/>
          </a:p>
        </p:txBody>
      </p:sp>
    </p:spTree>
    <p:extLst>
      <p:ext uri="{BB962C8B-B14F-4D97-AF65-F5344CB8AC3E}">
        <p14:creationId xmlns:p14="http://schemas.microsoft.com/office/powerpoint/2010/main" val="41571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And- almost always- those changes are </a:t>
            </a:r>
            <a:r>
              <a:rPr lang="en-US" b="1" dirty="0"/>
              <a:t>not “agreed to” </a:t>
            </a:r>
            <a:r>
              <a:rPr lang="en-US" dirty="0"/>
              <a:t>by the originating chamber.</a:t>
            </a:r>
          </a:p>
          <a:p>
            <a:pPr marL="171450" indent="-171450">
              <a:buFont typeface="Arial" panose="020B0604020202020204" pitchFamily="34" charset="0"/>
              <a:buChar char="•"/>
            </a:pPr>
            <a:r>
              <a:rPr lang="en-US" dirty="0"/>
              <a:t>Of bills passing Second Crossover with changes in 2013, 98% had the changes </a:t>
            </a:r>
            <a:r>
              <a:rPr lang="en-US" b="1" dirty="0"/>
              <a:t>“disagreed to.”</a:t>
            </a:r>
          </a:p>
          <a:p>
            <a:pPr marL="171450" indent="-171450">
              <a:buFont typeface="Arial" panose="020B0604020202020204" pitchFamily="34" charset="0"/>
              <a:buChar char="•"/>
            </a:pPr>
            <a:r>
              <a:rPr lang="en-US" dirty="0"/>
              <a:t>Only 2% were </a:t>
            </a:r>
            <a:r>
              <a:rPr lang="en-US" b="1" dirty="0"/>
              <a:t>“agreed to.”</a:t>
            </a:r>
          </a:p>
        </p:txBody>
      </p:sp>
      <p:sp>
        <p:nvSpPr>
          <p:cNvPr id="4" name="Slide Number Placeholder 3"/>
          <p:cNvSpPr>
            <a:spLocks noGrp="1"/>
          </p:cNvSpPr>
          <p:nvPr>
            <p:ph type="sldNum" sz="quarter" idx="10"/>
          </p:nvPr>
        </p:nvSpPr>
        <p:spPr/>
        <p:txBody>
          <a:bodyPr/>
          <a:lstStyle/>
          <a:p>
            <a:fld id="{DA1A1C8B-0363-4692-AD1B-42CD9ACDCFEA}" type="slidenum">
              <a:rPr lang="en-US" smtClean="0"/>
              <a:pPr/>
              <a:t>7</a:t>
            </a:fld>
            <a:endParaRPr lang="en-US"/>
          </a:p>
        </p:txBody>
      </p:sp>
    </p:spTree>
    <p:extLst>
      <p:ext uri="{BB962C8B-B14F-4D97-AF65-F5344CB8AC3E}">
        <p14:creationId xmlns:p14="http://schemas.microsoft.com/office/powerpoint/2010/main" val="215519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Instead, the originating chamber chooses to </a:t>
            </a:r>
            <a:r>
              <a:rPr lang="en-US" b="1" dirty="0">
                <a:solidFill>
                  <a:schemeClr val="tx1"/>
                </a:solidFill>
              </a:rPr>
              <a:t>“disagree” </a:t>
            </a:r>
            <a:r>
              <a:rPr lang="en-US" dirty="0">
                <a:solidFill>
                  <a:schemeClr val="tx1"/>
                </a:solidFill>
              </a:rPr>
              <a:t>with the changes made… </a:t>
            </a:r>
            <a:endParaRPr lang="en-US" dirty="0"/>
          </a:p>
          <a:p>
            <a:pPr marL="171450" indent="-171450" defTabSz="933237">
              <a:buFont typeface="Arial" panose="020B0604020202020204" pitchFamily="34" charset="0"/>
              <a:buChar char="•"/>
              <a:defRPr/>
            </a:pPr>
            <a:r>
              <a:rPr lang="en-US" dirty="0"/>
              <a:t>Conference Committees start meeting the week </a:t>
            </a:r>
            <a:r>
              <a:rPr lang="en-US"/>
              <a:t>after Second </a:t>
            </a:r>
            <a:r>
              <a:rPr lang="en-US" dirty="0"/>
              <a:t>C</a:t>
            </a:r>
            <a:r>
              <a:rPr lang="en-US"/>
              <a:t>rossover</a:t>
            </a:r>
            <a:r>
              <a:rPr lang="en-US" dirty="0"/>
              <a:t>.</a:t>
            </a:r>
          </a:p>
          <a:p>
            <a:pPr defTabSz="933237">
              <a:defRPr/>
            </a:pPr>
            <a:endParaRPr lang="en-US" dirty="0"/>
          </a:p>
        </p:txBody>
      </p:sp>
      <p:sp>
        <p:nvSpPr>
          <p:cNvPr id="4" name="Slide Number Placeholder 3"/>
          <p:cNvSpPr>
            <a:spLocks noGrp="1"/>
          </p:cNvSpPr>
          <p:nvPr>
            <p:ph type="sldNum" sz="quarter" idx="10"/>
          </p:nvPr>
        </p:nvSpPr>
        <p:spPr/>
        <p:txBody>
          <a:bodyPr/>
          <a:lstStyle/>
          <a:p>
            <a:fld id="{DA1A1C8B-0363-4692-AD1B-42CD9ACDCFEA}" type="slidenum">
              <a:rPr lang="en-US" smtClean="0"/>
              <a:pPr/>
              <a:t>8</a:t>
            </a:fld>
            <a:endParaRPr lang="en-US"/>
          </a:p>
        </p:txBody>
      </p:sp>
    </p:spTree>
    <p:extLst>
      <p:ext uri="{BB962C8B-B14F-4D97-AF65-F5344CB8AC3E}">
        <p14:creationId xmlns:p14="http://schemas.microsoft.com/office/powerpoint/2010/main" val="307234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the originating chamber </a:t>
            </a:r>
            <a:r>
              <a:rPr lang="en-US" b="1" dirty="0"/>
              <a:t>disagrees </a:t>
            </a:r>
            <a:r>
              <a:rPr lang="en-US" dirty="0"/>
              <a:t>with the changes made by the non-originating chamber, it goes to conference.</a:t>
            </a:r>
          </a:p>
        </p:txBody>
      </p:sp>
      <p:sp>
        <p:nvSpPr>
          <p:cNvPr id="4" name="Slide Number Placeholder 3"/>
          <p:cNvSpPr>
            <a:spLocks noGrp="1"/>
          </p:cNvSpPr>
          <p:nvPr>
            <p:ph type="sldNum" sz="quarter" idx="5"/>
          </p:nvPr>
        </p:nvSpPr>
        <p:spPr/>
        <p:txBody>
          <a:bodyPr/>
          <a:lstStyle/>
          <a:p>
            <a:fld id="{DA1A1C8B-0363-4692-AD1B-42CD9ACDCFEA}" type="slidenum">
              <a:rPr lang="en-US" smtClean="0"/>
              <a:pPr/>
              <a:t>9</a:t>
            </a:fld>
            <a:endParaRPr lang="en-US"/>
          </a:p>
        </p:txBody>
      </p:sp>
    </p:spTree>
    <p:extLst>
      <p:ext uri="{BB962C8B-B14F-4D97-AF65-F5344CB8AC3E}">
        <p14:creationId xmlns:p14="http://schemas.microsoft.com/office/powerpoint/2010/main" val="9355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7F42253-6D7B-4E70-9494-D1B571EA7972}" type="datetimeFigureOut">
              <a:rPr lang="en-US" smtClean="0"/>
              <a:pPr/>
              <a:t>4/14/2024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22C655-9BD4-4505-ACAE-2FE611366F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F42253-6D7B-4E70-9494-D1B571EA7972}"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C655-9BD4-4505-ACAE-2FE611366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F42253-6D7B-4E70-9494-D1B571EA7972}"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C655-9BD4-4505-ACAE-2FE611366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F42253-6D7B-4E70-9494-D1B571EA7972}"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C655-9BD4-4505-ACAE-2FE611366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F42253-6D7B-4E70-9494-D1B571EA7972}"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C655-9BD4-4505-ACAE-2FE611366F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F42253-6D7B-4E70-9494-D1B571EA7972}"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C655-9BD4-4505-ACAE-2FE611366F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7F42253-6D7B-4E70-9494-D1B571EA7972}" type="datetimeFigureOut">
              <a:rPr lang="en-US" smtClean="0"/>
              <a:pPr/>
              <a:t>4/14/2024</a:t>
            </a:fld>
            <a:endParaRPr lang="en-US"/>
          </a:p>
        </p:txBody>
      </p:sp>
      <p:sp>
        <p:nvSpPr>
          <p:cNvPr id="27" name="Slide Number Placeholder 26"/>
          <p:cNvSpPr>
            <a:spLocks noGrp="1"/>
          </p:cNvSpPr>
          <p:nvPr>
            <p:ph type="sldNum" sz="quarter" idx="11"/>
          </p:nvPr>
        </p:nvSpPr>
        <p:spPr/>
        <p:txBody>
          <a:bodyPr rtlCol="0"/>
          <a:lstStyle/>
          <a:p>
            <a:fld id="{7222C655-9BD4-4505-ACAE-2FE611366FC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7F42253-6D7B-4E70-9494-D1B571EA7972}" type="datetimeFigureOut">
              <a:rPr lang="en-US" smtClean="0"/>
              <a:pPr/>
              <a:t>4/14/2024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222C655-9BD4-4505-ACAE-2FE611366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42253-6D7B-4E70-9494-D1B571EA7972}" type="datetimeFigureOut">
              <a:rPr lang="en-US" smtClean="0"/>
              <a:pPr/>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2C655-9BD4-4505-ACAE-2FE611366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F42253-6D7B-4E70-9494-D1B571EA7972}"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C655-9BD4-4505-ACAE-2FE611366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F42253-6D7B-4E70-9494-D1B571EA7972}"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C655-9BD4-4505-ACAE-2FE611366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F42253-6D7B-4E70-9494-D1B571EA7972}" type="datetimeFigureOut">
              <a:rPr lang="en-US" smtClean="0"/>
              <a:pPr/>
              <a:t>4/14/2024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22C655-9BD4-4505-ACAE-2FE611366F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wmf"/><Relationship Id="rId7" Type="http://schemas.openxmlformats.org/officeDocument/2006/relationships/diagramColors" Target="../diagrams/colors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hyperlink" Target="mailto:par@capitol.hawaii.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lrb.hawaii.gov/par"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Conference Committees</a:t>
            </a:r>
          </a:p>
        </p:txBody>
      </p:sp>
      <p:sp>
        <p:nvSpPr>
          <p:cNvPr id="3" name="Subtitle 2"/>
          <p:cNvSpPr>
            <a:spLocks noGrp="1"/>
          </p:cNvSpPr>
          <p:nvPr>
            <p:ph type="subTitle" idx="1"/>
          </p:nvPr>
        </p:nvSpPr>
        <p:spPr>
          <a:xfrm>
            <a:off x="1981200" y="4343400"/>
            <a:ext cx="5334000" cy="1752600"/>
          </a:xfrm>
        </p:spPr>
        <p:txBody>
          <a:bodyPr/>
          <a:lstStyle/>
          <a:p>
            <a:r>
              <a:rPr lang="en-US" dirty="0"/>
              <a:t>How do they work?  </a:t>
            </a:r>
          </a:p>
          <a:p>
            <a:r>
              <a:rPr lang="en-US" dirty="0"/>
              <a:t>    When do they meet? </a:t>
            </a:r>
          </a:p>
          <a:p>
            <a:r>
              <a:rPr lang="en-US" dirty="0"/>
              <a:t>        How do I find them?</a:t>
            </a:r>
          </a:p>
          <a:p>
            <a:pPr marL="1033463"/>
            <a:r>
              <a:rPr lang="en-US" dirty="0"/>
              <a:t>What now?!</a:t>
            </a:r>
          </a:p>
        </p:txBody>
      </p:sp>
      <p:pic>
        <p:nvPicPr>
          <p:cNvPr id="4" name="Picture 3">
            <a:extLst>
              <a:ext uri="{C183D7F6-B498-43B3-948B-1728B52AA6E4}">
                <adec:decorative xmlns:adec="http://schemas.microsoft.com/office/drawing/2017/decorative" val="1"/>
              </a:ext>
            </a:extLst>
          </p:cNvPr>
          <p:cNvPicPr/>
          <p:nvPr/>
        </p:nvPicPr>
        <p:blipFill>
          <a:blip r:embed="rId3" cstate="print"/>
          <a:srcRect/>
          <a:stretch>
            <a:fillRect/>
          </a:stretch>
        </p:blipFill>
        <p:spPr bwMode="auto">
          <a:xfrm>
            <a:off x="5334000" y="457200"/>
            <a:ext cx="33528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Conference?</a:t>
            </a:r>
          </a:p>
        </p:txBody>
      </p:sp>
      <p:sp>
        <p:nvSpPr>
          <p:cNvPr id="3" name="Content Placeholder 2"/>
          <p:cNvSpPr>
            <a:spLocks noGrp="1"/>
          </p:cNvSpPr>
          <p:nvPr>
            <p:ph idx="1"/>
          </p:nvPr>
        </p:nvSpPr>
        <p:spPr>
          <a:xfrm>
            <a:off x="457200" y="2362200"/>
            <a:ext cx="8229600" cy="1600200"/>
          </a:xfrm>
        </p:spPr>
        <p:txBody>
          <a:bodyPr>
            <a:normAutofit fontScale="92500"/>
          </a:bodyPr>
          <a:lstStyle/>
          <a:p>
            <a:pPr>
              <a:buNone/>
            </a:pPr>
            <a:r>
              <a:rPr lang="en-US" dirty="0"/>
              <a:t>When the Senate and House pass different versions of a bill, it poses a problem: only </a:t>
            </a:r>
            <a:r>
              <a:rPr lang="en-US" i="1" u="sng" dirty="0"/>
              <a:t>one</a:t>
            </a:r>
            <a:r>
              <a:rPr lang="en-US" dirty="0"/>
              <a:t> version can go off to the Governor for consideration. </a:t>
            </a:r>
          </a:p>
        </p:txBody>
      </p:sp>
      <p:sp>
        <p:nvSpPr>
          <p:cNvPr id="4" name="TextBox 3"/>
          <p:cNvSpPr txBox="1"/>
          <p:nvPr/>
        </p:nvSpPr>
        <p:spPr>
          <a:xfrm>
            <a:off x="838200" y="4038600"/>
            <a:ext cx="7543800" cy="1384995"/>
          </a:xfrm>
          <a:prstGeom prst="rect">
            <a:avLst/>
          </a:prstGeom>
          <a:noFill/>
          <a:ln cmpd="sng">
            <a:solidFill>
              <a:schemeClr val="accent6">
                <a:lumMod val="75000"/>
              </a:schemeClr>
            </a:solidFill>
          </a:ln>
        </p:spPr>
        <p:txBody>
          <a:bodyPr wrap="square" rtlCol="0">
            <a:spAutoFit/>
          </a:bodyPr>
          <a:lstStyle/>
          <a:p>
            <a:pPr>
              <a:buNone/>
            </a:pPr>
            <a:r>
              <a:rPr lang="en-US" sz="2800" dirty="0"/>
              <a:t>As a result, unless the originating chamber agrees to the other's version, the bill moves into the </a:t>
            </a:r>
            <a:r>
              <a:rPr lang="en-US" sz="2800" i="1" dirty="0"/>
              <a:t>conference committee process</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Conference Committee?</a:t>
            </a:r>
          </a:p>
        </p:txBody>
      </p:sp>
      <p:sp>
        <p:nvSpPr>
          <p:cNvPr id="3" name="Content Placeholder 2"/>
          <p:cNvSpPr>
            <a:spLocks noGrp="1"/>
          </p:cNvSpPr>
          <p:nvPr>
            <p:ph idx="1"/>
          </p:nvPr>
        </p:nvSpPr>
        <p:spPr>
          <a:xfrm>
            <a:off x="457200" y="2362200"/>
            <a:ext cx="8229600" cy="1600200"/>
          </a:xfrm>
        </p:spPr>
        <p:txBody>
          <a:bodyPr>
            <a:normAutofit/>
          </a:bodyPr>
          <a:lstStyle/>
          <a:p>
            <a:pPr>
              <a:buNone/>
            </a:pPr>
            <a:r>
              <a:rPr lang="en-US" dirty="0"/>
              <a:t>For </a:t>
            </a:r>
            <a:r>
              <a:rPr lang="en-US" b="1" dirty="0"/>
              <a:t>each bill </a:t>
            </a:r>
            <a:r>
              <a:rPr lang="en-US" dirty="0"/>
              <a:t>that reaches this stage, conference committees may be formed with members appointed from each chamber</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2819400" y="4983480"/>
            <a:ext cx="3048000" cy="1417320"/>
          </a:xfrm>
          <a:prstGeom prst="rect">
            <a:avLst/>
          </a:prstGeom>
        </p:spPr>
      </p:pic>
      <p:sp>
        <p:nvSpPr>
          <p:cNvPr id="8" name="Pentagon 7"/>
          <p:cNvSpPr/>
          <p:nvPr/>
        </p:nvSpPr>
        <p:spPr>
          <a:xfrm>
            <a:off x="5638800" y="3810000"/>
            <a:ext cx="3429000" cy="1219200"/>
          </a:xfrm>
          <a:prstGeom prst="homePlate">
            <a:avLst/>
          </a:prstGeom>
          <a:noFill/>
        </p:spPr>
        <p:txBody>
          <a:bodyPr wrap="none" lIns="91440" tIns="45720" rIns="91440" bIns="45720">
            <a:prstTxWarp prst="textFadeLeft">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chemeClr val="accent6">
                    <a:lumMod val="50000"/>
                  </a:schemeClr>
                </a:solidFill>
                <a:effectLst/>
              </a:rPr>
              <a:t>Members from House</a:t>
            </a:r>
          </a:p>
        </p:txBody>
      </p:sp>
      <p:sp>
        <p:nvSpPr>
          <p:cNvPr id="10" name="Pentagon 9"/>
          <p:cNvSpPr/>
          <p:nvPr/>
        </p:nvSpPr>
        <p:spPr>
          <a:xfrm>
            <a:off x="228600" y="3810000"/>
            <a:ext cx="3048000" cy="1219200"/>
          </a:xfrm>
          <a:prstGeom prst="homePlate">
            <a:avLst/>
          </a:prstGeom>
          <a:noFill/>
        </p:spPr>
        <p:txBody>
          <a:bodyPr wrap="none" lIns="91440" tIns="45720" rIns="91440" bIns="45720">
            <a:prstTxWarp prst="textFadeRight">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en-US" sz="5400" b="1" cap="none" spc="0" dirty="0">
                <a:ln/>
                <a:solidFill>
                  <a:schemeClr val="accent6">
                    <a:lumMod val="50000"/>
                  </a:schemeClr>
                </a:solidFill>
                <a:effectLst/>
              </a:rPr>
              <a:t>Members from Senate</a:t>
            </a:r>
          </a:p>
        </p:txBody>
      </p:sp>
      <p:sp>
        <p:nvSpPr>
          <p:cNvPr id="11" name="TextBox 10"/>
          <p:cNvSpPr txBox="1"/>
          <p:nvPr/>
        </p:nvSpPr>
        <p:spPr>
          <a:xfrm>
            <a:off x="3200400" y="3879771"/>
            <a:ext cx="2209800" cy="987623"/>
          </a:xfrm>
          <a:prstGeom prst="verticalScroll">
            <a:avLst/>
          </a:prstGeom>
          <a:noFill/>
          <a:ln w="19050">
            <a:solidFill>
              <a:schemeClr val="accent2">
                <a:lumMod val="50000"/>
              </a:schemeClr>
            </a:solidFill>
          </a:ln>
        </p:spPr>
        <p:txBody>
          <a:bodyPr wrap="square" rtlCol="0">
            <a:spAutoFit/>
          </a:bodyPr>
          <a:lstStyle/>
          <a:p>
            <a:pPr algn="ctr"/>
            <a:r>
              <a:rPr lang="en-US" dirty="0"/>
              <a:t>Bill #SB2394 SD1  …. HD1</a:t>
            </a:r>
          </a:p>
          <a:p>
            <a:pPr algn="ct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guaranteed…</a:t>
            </a:r>
          </a:p>
        </p:txBody>
      </p:sp>
      <p:sp>
        <p:nvSpPr>
          <p:cNvPr id="3" name="Content Placeholder 2"/>
          <p:cNvSpPr txBox="1">
            <a:spLocks/>
          </p:cNvSpPr>
          <p:nvPr/>
        </p:nvSpPr>
        <p:spPr>
          <a:xfrm>
            <a:off x="457200" y="2362200"/>
            <a:ext cx="8229600" cy="3352800"/>
          </a:xfrm>
          <a:prstGeom prst="rect">
            <a:avLst/>
          </a:prstGeom>
        </p:spPr>
        <p:txBody>
          <a:bodyPr>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Some bills reach this point, and the conferees for one or the other chamber are </a:t>
            </a:r>
            <a:r>
              <a:rPr lang="en-US" u="sng" dirty="0"/>
              <a:t>not</a:t>
            </a:r>
            <a:r>
              <a:rPr lang="en-US" dirty="0"/>
              <a:t> appointed</a:t>
            </a:r>
          </a:p>
          <a:p>
            <a:pPr marL="109728" indent="0">
              <a:buNone/>
            </a:pPr>
            <a:endParaRPr lang="en-US" dirty="0"/>
          </a:p>
          <a:p>
            <a:r>
              <a:rPr lang="en-US" dirty="0"/>
              <a:t>Then, the bill dies unless something extraordinary happens</a:t>
            </a:r>
          </a:p>
          <a:p>
            <a:endParaRPr lang="en-US" dirty="0"/>
          </a:p>
          <a:p>
            <a:r>
              <a:rPr lang="en-US" dirty="0"/>
              <a:t>If previous conferees were “discharged,” new ones must be named</a:t>
            </a:r>
          </a:p>
          <a:p>
            <a:endParaRPr lang="en-US" dirty="0"/>
          </a:p>
        </p:txBody>
      </p:sp>
    </p:spTree>
    <p:extLst>
      <p:ext uri="{BB962C8B-B14F-4D97-AF65-F5344CB8AC3E}">
        <p14:creationId xmlns:p14="http://schemas.microsoft.com/office/powerpoint/2010/main" val="85688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Who are the conferees?</a:t>
            </a:r>
          </a:p>
        </p:txBody>
      </p:sp>
      <p:sp>
        <p:nvSpPr>
          <p:cNvPr id="3" name="Content Placeholder 2"/>
          <p:cNvSpPr>
            <a:spLocks noGrp="1"/>
          </p:cNvSpPr>
          <p:nvPr>
            <p:ph idx="1"/>
          </p:nvPr>
        </p:nvSpPr>
        <p:spPr>
          <a:xfrm>
            <a:off x="457200" y="5105400"/>
            <a:ext cx="8686800" cy="1219200"/>
          </a:xfrm>
        </p:spPr>
        <p:txBody>
          <a:bodyPr>
            <a:normAutofit/>
          </a:bodyPr>
          <a:lstStyle/>
          <a:p>
            <a:r>
              <a:rPr lang="en-US" sz="3000" b="1" dirty="0">
                <a:solidFill>
                  <a:schemeClr val="accent1">
                    <a:lumMod val="50000"/>
                  </a:schemeClr>
                </a:solidFill>
              </a:rPr>
              <a:t>“managers” </a:t>
            </a:r>
            <a:r>
              <a:rPr lang="en-US" sz="3000" dirty="0"/>
              <a:t>or</a:t>
            </a:r>
            <a:r>
              <a:rPr lang="en-US" sz="3000" b="1" dirty="0">
                <a:solidFill>
                  <a:schemeClr val="accent1">
                    <a:lumMod val="50000"/>
                  </a:schemeClr>
                </a:solidFill>
              </a:rPr>
              <a:t> “conferees” </a:t>
            </a:r>
            <a:r>
              <a:rPr lang="en-US" sz="3000" dirty="0"/>
              <a:t>– numbers vary</a:t>
            </a:r>
          </a:p>
        </p:txBody>
      </p:sp>
      <p:sp>
        <p:nvSpPr>
          <p:cNvPr id="4" name="Content Placeholder 2"/>
          <p:cNvSpPr txBox="1">
            <a:spLocks/>
          </p:cNvSpPr>
          <p:nvPr/>
        </p:nvSpPr>
        <p:spPr>
          <a:xfrm>
            <a:off x="457200" y="2743200"/>
            <a:ext cx="8458200" cy="1295400"/>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3000" b="1" i="0" u="none" strike="noStrike" kern="1200" cap="none" spc="0" normalizeH="0" baseline="0" noProof="0" dirty="0">
                <a:ln>
                  <a:noFill/>
                </a:ln>
                <a:solidFill>
                  <a:schemeClr val="accent1">
                    <a:lumMod val="50000"/>
                  </a:schemeClr>
                </a:solidFill>
                <a:effectLst/>
                <a:uLnTx/>
                <a:uFillTx/>
                <a:latin typeface="+mn-lt"/>
                <a:ea typeface="+mn-ea"/>
                <a:cs typeface="+mn-cs"/>
              </a:rPr>
              <a:t>appointed by leadership</a:t>
            </a:r>
            <a:endParaRPr kumimoji="0" lang="en-US" sz="3000" i="0" u="none" strike="noStrike" kern="1200" cap="none" spc="0" normalizeH="0" baseline="0" noProof="0" dirty="0">
              <a:ln>
                <a:noFill/>
              </a:ln>
              <a:effectLst/>
              <a:uLnTx/>
              <a:uFillTx/>
              <a:latin typeface="+mn-lt"/>
              <a:ea typeface="+mn-ea"/>
              <a:cs typeface="+mn-cs"/>
            </a:endParaRPr>
          </a:p>
        </p:txBody>
      </p:sp>
      <p:sp>
        <p:nvSpPr>
          <p:cNvPr id="7" name="Content Placeholder 2"/>
          <p:cNvSpPr txBox="1">
            <a:spLocks/>
          </p:cNvSpPr>
          <p:nvPr/>
        </p:nvSpPr>
        <p:spPr>
          <a:xfrm>
            <a:off x="457200" y="3733800"/>
            <a:ext cx="8458200" cy="1371600"/>
          </a:xfrm>
          <a:prstGeom prst="rect">
            <a:avLst/>
          </a:prstGeom>
        </p:spPr>
        <p:txBody>
          <a:bodyPr vert="horz">
            <a:normAutofit/>
          </a:bodyPr>
          <a:lstStyle/>
          <a:p>
            <a:pPr marL="365760" lvl="0" indent="-256032">
              <a:spcBef>
                <a:spcPts val="300"/>
              </a:spcBef>
              <a:buClr>
                <a:schemeClr val="accent3"/>
              </a:buClr>
              <a:buFont typeface="Georgia"/>
              <a:buChar char="•"/>
              <a:defRPr/>
            </a:pPr>
            <a:r>
              <a:rPr lang="en-US" sz="2800" b="1" dirty="0">
                <a:solidFill>
                  <a:schemeClr val="accent1">
                    <a:lumMod val="50000"/>
                  </a:schemeClr>
                </a:solidFill>
              </a:rPr>
              <a:t>c</a:t>
            </a:r>
            <a:r>
              <a:rPr kumimoji="0" lang="en-US" sz="2800" b="1" i="0" u="none" strike="noStrike" kern="1200" cap="none" spc="0" normalizeH="0" baseline="0" noProof="0" dirty="0">
                <a:ln>
                  <a:noFill/>
                </a:ln>
                <a:solidFill>
                  <a:schemeClr val="accent1">
                    <a:lumMod val="50000"/>
                  </a:schemeClr>
                </a:solidFill>
                <a:effectLst/>
                <a:uLnTx/>
                <a:uFillTx/>
                <a:latin typeface="+mn-lt"/>
                <a:ea typeface="+mn-ea"/>
                <a:cs typeface="+mn-cs"/>
              </a:rPr>
              <a:t>hairs</a:t>
            </a:r>
            <a:r>
              <a:rPr kumimoji="0" lang="en-US" sz="2800" b="0" i="0" u="none" strike="noStrike" kern="1200" cap="none" spc="0" normalizeH="0" baseline="0" noProof="0" dirty="0">
                <a:ln>
                  <a:noFill/>
                </a:ln>
                <a:solidFill>
                  <a:schemeClr val="tx1"/>
                </a:solidFill>
                <a:effectLst/>
                <a:uLnTx/>
                <a:uFillTx/>
                <a:latin typeface="+mn-lt"/>
                <a:ea typeface="+mn-ea"/>
                <a:cs typeface="+mn-cs"/>
              </a:rPr>
              <a:t> = usually the subject matter chairs (typically the bill's first committee referrals)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EE65EC-33C5-A1E2-7CAC-1C5D96A8E020}"/>
              </a:ext>
            </a:extLst>
          </p:cNvPr>
          <p:cNvPicPr>
            <a:picLocks noChangeAspect="1"/>
          </p:cNvPicPr>
          <p:nvPr/>
        </p:nvPicPr>
        <p:blipFill rotWithShape="1">
          <a:blip r:embed="rId3"/>
          <a:srcRect l="15833" t="18000" r="15833" b="6000"/>
          <a:stretch/>
        </p:blipFill>
        <p:spPr>
          <a:xfrm>
            <a:off x="514016" y="838200"/>
            <a:ext cx="8115968" cy="5641588"/>
          </a:xfrm>
          <a:prstGeom prst="rect">
            <a:avLst/>
          </a:prstGeom>
        </p:spPr>
      </p:pic>
    </p:spTree>
    <p:extLst>
      <p:ext uri="{BB962C8B-B14F-4D97-AF65-F5344CB8AC3E}">
        <p14:creationId xmlns:p14="http://schemas.microsoft.com/office/powerpoint/2010/main" val="41204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F6F766-CBCA-EFFC-2679-0FDC22FAD89C}"/>
              </a:ext>
            </a:extLst>
          </p:cNvPr>
          <p:cNvPicPr>
            <a:picLocks noChangeAspect="1"/>
          </p:cNvPicPr>
          <p:nvPr/>
        </p:nvPicPr>
        <p:blipFill rotWithShape="1">
          <a:blip r:embed="rId3"/>
          <a:srcRect l="14797" t="26001" r="36869" b="22000"/>
          <a:stretch/>
        </p:blipFill>
        <p:spPr>
          <a:xfrm>
            <a:off x="519723" y="914400"/>
            <a:ext cx="8104554" cy="5449614"/>
          </a:xfrm>
          <a:prstGeom prst="rect">
            <a:avLst/>
          </a:prstGeom>
        </p:spPr>
      </p:pic>
      <p:cxnSp>
        <p:nvCxnSpPr>
          <p:cNvPr id="7" name="Straight Arrow Connector 6">
            <a:extLst>
              <a:ext uri="{FF2B5EF4-FFF2-40B4-BE49-F238E27FC236}">
                <a16:creationId xmlns:a16="http://schemas.microsoft.com/office/drawing/2014/main" id="{25834FA1-F553-7F59-9316-13D1A668DE62}"/>
              </a:ext>
            </a:extLst>
          </p:cNvPr>
          <p:cNvCxnSpPr/>
          <p:nvPr/>
        </p:nvCxnSpPr>
        <p:spPr>
          <a:xfrm>
            <a:off x="1219200" y="2057400"/>
            <a:ext cx="2438400" cy="91440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E4DE06E-9737-E112-73B4-B9894D9C4DCE}"/>
              </a:ext>
            </a:extLst>
          </p:cNvPr>
          <p:cNvCxnSpPr/>
          <p:nvPr/>
        </p:nvCxnSpPr>
        <p:spPr>
          <a:xfrm flipH="1">
            <a:off x="4191000" y="838200"/>
            <a:ext cx="3733800" cy="213360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0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58BC3-295F-8AAD-3243-D0C1C704DEA6}"/>
              </a:ext>
            </a:extLst>
          </p:cNvPr>
          <p:cNvPicPr>
            <a:picLocks noChangeAspect="1"/>
          </p:cNvPicPr>
          <p:nvPr/>
        </p:nvPicPr>
        <p:blipFill rotWithShape="1">
          <a:blip r:embed="rId3"/>
          <a:srcRect l="14038" t="33333" r="39295" b="39820"/>
          <a:stretch/>
        </p:blipFill>
        <p:spPr>
          <a:xfrm>
            <a:off x="59531" y="1143000"/>
            <a:ext cx="8901110" cy="3200399"/>
          </a:xfrm>
          <a:prstGeom prst="rect">
            <a:avLst/>
          </a:prstGeom>
        </p:spPr>
      </p:pic>
      <p:cxnSp>
        <p:nvCxnSpPr>
          <p:cNvPr id="10" name="Straight Arrow Connector 9">
            <a:extLst>
              <a:ext uri="{FF2B5EF4-FFF2-40B4-BE49-F238E27FC236}">
                <a16:creationId xmlns:a16="http://schemas.microsoft.com/office/drawing/2014/main" id="{C70016C0-2F17-3957-3013-235ACFFB01FE}"/>
              </a:ext>
            </a:extLst>
          </p:cNvPr>
          <p:cNvCxnSpPr/>
          <p:nvPr/>
        </p:nvCxnSpPr>
        <p:spPr>
          <a:xfrm>
            <a:off x="762000" y="1066800"/>
            <a:ext cx="2819400" cy="20574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9D550B-12CD-B725-0A6C-A328157DE678}"/>
              </a:ext>
            </a:extLst>
          </p:cNvPr>
          <p:cNvCxnSpPr/>
          <p:nvPr/>
        </p:nvCxnSpPr>
        <p:spPr>
          <a:xfrm flipH="1">
            <a:off x="4343400" y="838200"/>
            <a:ext cx="2971800" cy="2286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50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8557DB-81BB-8671-2D01-0BAD9DA7E9AA}"/>
              </a:ext>
            </a:extLst>
          </p:cNvPr>
          <p:cNvPicPr>
            <a:picLocks noChangeAspect="1"/>
          </p:cNvPicPr>
          <p:nvPr/>
        </p:nvPicPr>
        <p:blipFill rotWithShape="1">
          <a:blip r:embed="rId2"/>
          <a:srcRect b="29577"/>
          <a:stretch/>
        </p:blipFill>
        <p:spPr>
          <a:xfrm>
            <a:off x="334914" y="1066800"/>
            <a:ext cx="8474172" cy="4144253"/>
          </a:xfrm>
          <a:prstGeom prst="rect">
            <a:avLst/>
          </a:prstGeom>
        </p:spPr>
      </p:pic>
      <p:sp>
        <p:nvSpPr>
          <p:cNvPr id="5" name="Oval 4">
            <a:extLst>
              <a:ext uri="{FF2B5EF4-FFF2-40B4-BE49-F238E27FC236}">
                <a16:creationId xmlns:a16="http://schemas.microsoft.com/office/drawing/2014/main" id="{26847D6B-B2E1-AE96-84BE-5A09A5FBFF03}"/>
              </a:ext>
            </a:extLst>
          </p:cNvPr>
          <p:cNvSpPr/>
          <p:nvPr/>
        </p:nvSpPr>
        <p:spPr>
          <a:xfrm>
            <a:off x="334914" y="1066800"/>
            <a:ext cx="960486" cy="4572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91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9C6105-F793-09A8-A2E7-A4A5EC3884F9}"/>
              </a:ext>
            </a:extLst>
          </p:cNvPr>
          <p:cNvPicPr>
            <a:picLocks noChangeAspect="1"/>
          </p:cNvPicPr>
          <p:nvPr/>
        </p:nvPicPr>
        <p:blipFill>
          <a:blip r:embed="rId2"/>
          <a:stretch>
            <a:fillRect/>
          </a:stretch>
        </p:blipFill>
        <p:spPr>
          <a:xfrm>
            <a:off x="517808" y="703852"/>
            <a:ext cx="8108383" cy="5450296"/>
          </a:xfrm>
          <a:prstGeom prst="rect">
            <a:avLst/>
          </a:prstGeom>
        </p:spPr>
      </p:pic>
      <p:sp>
        <p:nvSpPr>
          <p:cNvPr id="6" name="Oval 5">
            <a:extLst>
              <a:ext uri="{FF2B5EF4-FFF2-40B4-BE49-F238E27FC236}">
                <a16:creationId xmlns:a16="http://schemas.microsoft.com/office/drawing/2014/main" id="{E22516D1-05A1-6E1B-426B-7166A7DBE802}"/>
              </a:ext>
            </a:extLst>
          </p:cNvPr>
          <p:cNvSpPr/>
          <p:nvPr/>
        </p:nvSpPr>
        <p:spPr>
          <a:xfrm>
            <a:off x="3352800" y="2590800"/>
            <a:ext cx="533400" cy="4572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2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4CA21-B608-B064-5223-C919C7B35208}"/>
              </a:ext>
            </a:extLst>
          </p:cNvPr>
          <p:cNvPicPr>
            <a:picLocks noChangeAspect="1"/>
          </p:cNvPicPr>
          <p:nvPr/>
        </p:nvPicPr>
        <p:blipFill rotWithShape="1">
          <a:blip r:embed="rId2"/>
          <a:srcRect l="15000" t="12667" r="37500" b="59333"/>
          <a:stretch/>
        </p:blipFill>
        <p:spPr>
          <a:xfrm>
            <a:off x="125185" y="1143000"/>
            <a:ext cx="8893629" cy="3276600"/>
          </a:xfrm>
          <a:prstGeom prst="rect">
            <a:avLst/>
          </a:prstGeom>
        </p:spPr>
      </p:pic>
      <p:sp>
        <p:nvSpPr>
          <p:cNvPr id="6" name="Oval 5">
            <a:extLst>
              <a:ext uri="{FF2B5EF4-FFF2-40B4-BE49-F238E27FC236}">
                <a16:creationId xmlns:a16="http://schemas.microsoft.com/office/drawing/2014/main" id="{3748DFC2-8C02-D35B-07FB-CBFD9784B468}"/>
              </a:ext>
            </a:extLst>
          </p:cNvPr>
          <p:cNvSpPr/>
          <p:nvPr/>
        </p:nvSpPr>
        <p:spPr>
          <a:xfrm>
            <a:off x="3276600" y="3200400"/>
            <a:ext cx="533400" cy="381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31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en-US" dirty="0"/>
              <a:t>Going to Conference…</a:t>
            </a:r>
          </a:p>
        </p:txBody>
      </p:sp>
      <p:sp>
        <p:nvSpPr>
          <p:cNvPr id="3" name="Content Placeholder 2"/>
          <p:cNvSpPr>
            <a:spLocks noGrp="1"/>
          </p:cNvSpPr>
          <p:nvPr>
            <p:ph idx="1"/>
          </p:nvPr>
        </p:nvSpPr>
        <p:spPr>
          <a:xfrm>
            <a:off x="457200" y="2354460"/>
            <a:ext cx="5791200" cy="838043"/>
          </a:xfrm>
        </p:spPr>
        <p:txBody>
          <a:bodyPr>
            <a:normAutofit/>
          </a:bodyPr>
          <a:lstStyle/>
          <a:p>
            <a:pPr>
              <a:spcAft>
                <a:spcPts val="600"/>
              </a:spcAft>
            </a:pPr>
            <a:r>
              <a:rPr lang="en-US" dirty="0"/>
              <a:t>Opaque</a:t>
            </a:r>
          </a:p>
        </p:txBody>
      </p:sp>
      <p:sp>
        <p:nvSpPr>
          <p:cNvPr id="4098" name="AutoShape 2" descr="Image result for opaque glass tex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rcRect r="31319" b="23488"/>
          <a:stretch>
            <a:fillRect/>
          </a:stretch>
        </p:blipFill>
        <p:spPr>
          <a:xfrm>
            <a:off x="6096000" y="1674628"/>
            <a:ext cx="2770632" cy="4768064"/>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a:off x="6096000" y="1143000"/>
            <a:ext cx="2773680" cy="1722474"/>
            <a:chOff x="6096000" y="1143000"/>
            <a:chExt cx="2773680" cy="1722474"/>
          </a:xfrm>
        </p:grpSpPr>
        <p:pic>
          <p:nvPicPr>
            <p:cNvPr id="5" name="Picture 4" descr="opaque.jpg"/>
            <p:cNvPicPr>
              <a:picLocks noChangeAspect="1"/>
            </p:cNvPicPr>
            <p:nvPr/>
          </p:nvPicPr>
          <p:blipFill>
            <a:blip r:embed="rId4" cstate="print"/>
            <a:stretch>
              <a:fillRect/>
            </a:stretch>
          </p:blipFill>
          <p:spPr>
            <a:xfrm>
              <a:off x="6096000" y="1143000"/>
              <a:ext cx="2773680" cy="1722474"/>
            </a:xfrm>
            <a:prstGeom prst="rect">
              <a:avLst/>
            </a:prstGeom>
          </p:spPr>
        </p:pic>
        <p:sp>
          <p:nvSpPr>
            <p:cNvPr id="7" name="TextBox 6"/>
            <p:cNvSpPr txBox="1"/>
            <p:nvPr/>
          </p:nvSpPr>
          <p:spPr>
            <a:xfrm>
              <a:off x="6096000" y="1688195"/>
              <a:ext cx="2743199" cy="523220"/>
            </a:xfrm>
            <a:prstGeom prst="rect">
              <a:avLst/>
            </a:prstGeom>
            <a:noFill/>
          </p:spPr>
          <p:txBody>
            <a:bodyPr wrap="square" rtlCol="0">
              <a:spAutoFit/>
            </a:bodyPr>
            <a:lstStyle/>
            <a:p>
              <a:pPr algn="ctr"/>
              <a:r>
                <a:rPr lang="en-US" sz="2800" dirty="0">
                  <a:latin typeface="Algerian" pitchFamily="82" charset="0"/>
                </a:rPr>
                <a:t>Conference</a:t>
              </a:r>
            </a:p>
          </p:txBody>
        </p:sp>
      </p:grpSp>
      <p:sp>
        <p:nvSpPr>
          <p:cNvPr id="9" name="Content Placeholder 2"/>
          <p:cNvSpPr txBox="1">
            <a:spLocks/>
          </p:cNvSpPr>
          <p:nvPr/>
        </p:nvSpPr>
        <p:spPr>
          <a:xfrm>
            <a:off x="457200" y="3276757"/>
            <a:ext cx="5791200" cy="838043"/>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600"/>
              </a:spcAft>
            </a:pPr>
            <a:r>
              <a:rPr lang="en-US" dirty="0"/>
              <a:t>Lots of activity</a:t>
            </a:r>
          </a:p>
        </p:txBody>
      </p:sp>
      <p:sp>
        <p:nvSpPr>
          <p:cNvPr id="10" name="Content Placeholder 2"/>
          <p:cNvSpPr txBox="1">
            <a:spLocks/>
          </p:cNvSpPr>
          <p:nvPr/>
        </p:nvSpPr>
        <p:spPr>
          <a:xfrm>
            <a:off x="457200" y="4191157"/>
            <a:ext cx="5791200" cy="838043"/>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600"/>
              </a:spcAft>
            </a:pPr>
            <a:r>
              <a:rPr lang="en-US" dirty="0"/>
              <a:t>It’s been a long session…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B60C62-8F3C-D835-A3C6-0CB91A8B0918}"/>
              </a:ext>
            </a:extLst>
          </p:cNvPr>
          <p:cNvPicPr>
            <a:picLocks noChangeAspect="1"/>
          </p:cNvPicPr>
          <p:nvPr/>
        </p:nvPicPr>
        <p:blipFill rotWithShape="1">
          <a:blip r:embed="rId3"/>
          <a:srcRect l="5833" t="11333" r="1666" b="20667"/>
          <a:stretch/>
        </p:blipFill>
        <p:spPr>
          <a:xfrm>
            <a:off x="201705" y="1219200"/>
            <a:ext cx="8955741" cy="4114800"/>
          </a:xfrm>
          <a:prstGeom prst="rect">
            <a:avLst/>
          </a:prstGeom>
        </p:spPr>
      </p:pic>
    </p:spTree>
    <p:extLst>
      <p:ext uri="{BB962C8B-B14F-4D97-AF65-F5344CB8AC3E}">
        <p14:creationId xmlns:p14="http://schemas.microsoft.com/office/powerpoint/2010/main" val="251193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80C95C-835C-C63D-5515-FC21FB24794A}"/>
              </a:ext>
            </a:extLst>
          </p:cNvPr>
          <p:cNvPicPr>
            <a:picLocks noChangeAspect="1"/>
          </p:cNvPicPr>
          <p:nvPr/>
        </p:nvPicPr>
        <p:blipFill rotWithShape="1">
          <a:blip r:embed="rId3"/>
          <a:srcRect l="14780" t="54667" r="39386" b="4666"/>
          <a:stretch/>
        </p:blipFill>
        <p:spPr>
          <a:xfrm>
            <a:off x="134910" y="1510146"/>
            <a:ext cx="8475689" cy="4700154"/>
          </a:xfrm>
          <a:prstGeom prst="rect">
            <a:avLst/>
          </a:prstGeom>
        </p:spPr>
      </p:pic>
      <p:sp>
        <p:nvSpPr>
          <p:cNvPr id="9" name="Oval 8">
            <a:extLst>
              <a:ext uri="{FF2B5EF4-FFF2-40B4-BE49-F238E27FC236}">
                <a16:creationId xmlns:a16="http://schemas.microsoft.com/office/drawing/2014/main" id="{8A0C1B03-4DF0-6538-F45E-877F0194B6F1}"/>
              </a:ext>
            </a:extLst>
          </p:cNvPr>
          <p:cNvSpPr/>
          <p:nvPr/>
        </p:nvSpPr>
        <p:spPr>
          <a:xfrm>
            <a:off x="1447800" y="3886200"/>
            <a:ext cx="6705600" cy="1295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9AE81A9-8993-B07A-2072-F3A06528E574}"/>
              </a:ext>
            </a:extLst>
          </p:cNvPr>
          <p:cNvSpPr/>
          <p:nvPr/>
        </p:nvSpPr>
        <p:spPr>
          <a:xfrm>
            <a:off x="1447800" y="2667000"/>
            <a:ext cx="6629400" cy="1143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8E0D140-F499-FFD2-814F-9FC3B94FD107}"/>
              </a:ext>
            </a:extLst>
          </p:cNvPr>
          <p:cNvCxnSpPr>
            <a:cxnSpLocks/>
          </p:cNvCxnSpPr>
          <p:nvPr/>
        </p:nvCxnSpPr>
        <p:spPr>
          <a:xfrm>
            <a:off x="571500" y="1203613"/>
            <a:ext cx="1752600" cy="945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3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Two committees</a:t>
            </a:r>
          </a:p>
        </p:txBody>
      </p:sp>
      <p:sp>
        <p:nvSpPr>
          <p:cNvPr id="3" name="Content Placeholder 2"/>
          <p:cNvSpPr>
            <a:spLocks noGrp="1"/>
          </p:cNvSpPr>
          <p:nvPr>
            <p:ph idx="1"/>
          </p:nvPr>
        </p:nvSpPr>
        <p:spPr>
          <a:xfrm>
            <a:off x="457200" y="1828800"/>
            <a:ext cx="8229600" cy="1219200"/>
          </a:xfrm>
        </p:spPr>
        <p:txBody>
          <a:bodyPr>
            <a:noAutofit/>
          </a:bodyPr>
          <a:lstStyle/>
          <a:p>
            <a:r>
              <a:rPr lang="en-US" dirty="0"/>
              <a:t>We speak of “the conference committee for HB123” but it’s easier to think of it as </a:t>
            </a:r>
            <a:r>
              <a:rPr lang="en-US" u="sng" dirty="0"/>
              <a:t>two</a:t>
            </a:r>
            <a:r>
              <a:rPr lang="en-US" dirty="0"/>
              <a:t> committees… </a:t>
            </a:r>
          </a:p>
          <a:p>
            <a:pPr marL="402336" lvl="1" indent="0">
              <a:buNone/>
            </a:pPr>
            <a:r>
              <a:rPr lang="en-US" dirty="0"/>
              <a:t>the </a:t>
            </a:r>
            <a:r>
              <a:rPr lang="en-US" u="sng" dirty="0"/>
              <a:t>House</a:t>
            </a:r>
            <a:r>
              <a:rPr lang="en-US" dirty="0"/>
              <a:t> conference committee for HB123 and </a:t>
            </a:r>
          </a:p>
          <a:p>
            <a:pPr marL="402336" lvl="1" indent="0">
              <a:buNone/>
            </a:pPr>
            <a:r>
              <a:rPr lang="en-US" dirty="0"/>
              <a:t>the </a:t>
            </a:r>
            <a:r>
              <a:rPr lang="en-US" u="sng" dirty="0"/>
              <a:t>Senate</a:t>
            </a:r>
            <a:r>
              <a:rPr lang="en-US" dirty="0"/>
              <a:t> conference committee for HB123</a:t>
            </a:r>
            <a:r>
              <a:rPr lang="en-US" u="sng" dirty="0"/>
              <a:t> </a:t>
            </a:r>
            <a:endParaRPr lang="en-US" b="1" u="sng" dirty="0">
              <a:solidFill>
                <a:schemeClr val="accent1">
                  <a:lumMod val="50000"/>
                </a:schemeClr>
              </a:solidFill>
            </a:endParaRPr>
          </a:p>
        </p:txBody>
      </p:sp>
      <p:sp>
        <p:nvSpPr>
          <p:cNvPr id="4" name="Content Placeholder 2"/>
          <p:cNvSpPr txBox="1">
            <a:spLocks/>
          </p:cNvSpPr>
          <p:nvPr/>
        </p:nvSpPr>
        <p:spPr>
          <a:xfrm>
            <a:off x="457200" y="4343400"/>
            <a:ext cx="8382000" cy="2133600"/>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They meet together – to discuss, confer, and make decisions – but the </a:t>
            </a:r>
            <a:r>
              <a:rPr kumimoji="0" lang="en-US" sz="2800" b="1" i="0" u="none" strike="noStrike" kern="1200" cap="none" spc="0" normalizeH="0" noProof="0" dirty="0">
                <a:ln>
                  <a:noFill/>
                </a:ln>
                <a:solidFill>
                  <a:schemeClr val="accent2">
                    <a:lumMod val="75000"/>
                  </a:schemeClr>
                </a:solidFill>
                <a:effectLst/>
                <a:uLnTx/>
                <a:uFillTx/>
                <a:latin typeface="+mn-lt"/>
                <a:ea typeface="+mn-ea"/>
                <a:cs typeface="+mn-cs"/>
              </a:rPr>
              <a:t>votes are taken separately</a:t>
            </a:r>
            <a:r>
              <a:rPr kumimoji="0" lang="en-US" sz="2800" b="0" i="0" u="none" strike="noStrike" kern="1200" cap="none" spc="0" normalizeH="0" noProof="0" dirty="0">
                <a:ln>
                  <a:noFill/>
                </a:ln>
                <a:solidFill>
                  <a:schemeClr val="tx1"/>
                </a:solidFill>
                <a:effectLst/>
                <a:uLnTx/>
                <a:uFillTx/>
                <a:latin typeface="+mn-lt"/>
                <a:ea typeface="+mn-ea"/>
                <a:cs typeface="+mn-cs"/>
              </a:rPr>
              <a:t>, and each committee must </a:t>
            </a:r>
            <a:r>
              <a:rPr lang="en-US" sz="2800" dirty="0"/>
              <a:t>meet its chamber’s </a:t>
            </a:r>
            <a:r>
              <a:rPr kumimoji="0" lang="en-US" sz="2800" b="0" i="0" u="none" strike="noStrike" kern="1200" cap="none" spc="0" normalizeH="0" noProof="0" dirty="0">
                <a:ln>
                  <a:noFill/>
                </a:ln>
                <a:solidFill>
                  <a:schemeClr val="tx1"/>
                </a:solidFill>
                <a:effectLst/>
                <a:uLnTx/>
                <a:uFillTx/>
                <a:latin typeface="+mn-lt"/>
                <a:ea typeface="+mn-ea"/>
                <a:cs typeface="+mn-cs"/>
              </a:rPr>
              <a:t>quorum requirements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4A5D8E-DE56-D308-A400-38634A95C57F}"/>
              </a:ext>
            </a:extLst>
          </p:cNvPr>
          <p:cNvPicPr>
            <a:picLocks noChangeAspect="1"/>
          </p:cNvPicPr>
          <p:nvPr/>
        </p:nvPicPr>
        <p:blipFill rotWithShape="1">
          <a:blip r:embed="rId3"/>
          <a:srcRect l="9167" t="11666" r="12500" b="15002"/>
          <a:stretch/>
        </p:blipFill>
        <p:spPr>
          <a:xfrm>
            <a:off x="3810000" y="621354"/>
            <a:ext cx="4648200" cy="2719691"/>
          </a:xfrm>
          <a:prstGeom prst="rect">
            <a:avLst/>
          </a:prstGeom>
        </p:spPr>
      </p:pic>
      <p:sp>
        <p:nvSpPr>
          <p:cNvPr id="2" name="Title 1"/>
          <p:cNvSpPr>
            <a:spLocks noGrp="1"/>
          </p:cNvSpPr>
          <p:nvPr>
            <p:ph type="title"/>
          </p:nvPr>
        </p:nvSpPr>
        <p:spPr>
          <a:xfrm>
            <a:off x="457200" y="990600"/>
            <a:ext cx="8229600" cy="1219200"/>
          </a:xfrm>
        </p:spPr>
        <p:txBody>
          <a:bodyPr/>
          <a:lstStyle/>
          <a:p>
            <a:r>
              <a:rPr lang="en-US" dirty="0"/>
              <a:t>Procedures</a:t>
            </a:r>
          </a:p>
        </p:txBody>
      </p:sp>
      <p:sp>
        <p:nvSpPr>
          <p:cNvPr id="3" name="Content Placeholder 2"/>
          <p:cNvSpPr>
            <a:spLocks noGrp="1"/>
          </p:cNvSpPr>
          <p:nvPr>
            <p:ph idx="1"/>
          </p:nvPr>
        </p:nvSpPr>
        <p:spPr>
          <a:xfrm>
            <a:off x="457200" y="2971800"/>
            <a:ext cx="3352800" cy="3733800"/>
          </a:xfrm>
        </p:spPr>
        <p:txBody>
          <a:bodyPr>
            <a:normAutofit/>
          </a:bodyPr>
          <a:lstStyle/>
          <a:p>
            <a:pPr marL="52388" indent="3175" algn="ctr">
              <a:buNone/>
            </a:pPr>
            <a:r>
              <a:rPr lang="en-US" dirty="0"/>
              <a:t>Once available, they can be found under “</a:t>
            </a:r>
            <a:r>
              <a:rPr lang="en-US" b="1" dirty="0">
                <a:solidFill>
                  <a:schemeClr val="accent1">
                    <a:lumMod val="50000"/>
                  </a:schemeClr>
                </a:solidFill>
              </a:rPr>
              <a:t>Legislative Information</a:t>
            </a:r>
            <a:r>
              <a:rPr lang="en-US" dirty="0"/>
              <a:t>" found on the drop- down menu under “Laws &amp; Research”</a:t>
            </a:r>
          </a:p>
        </p:txBody>
      </p:sp>
      <p:cxnSp>
        <p:nvCxnSpPr>
          <p:cNvPr id="12" name="Straight Arrow Connector 11">
            <a:extLst>
              <a:ext uri="{FF2B5EF4-FFF2-40B4-BE49-F238E27FC236}">
                <a16:creationId xmlns:a16="http://schemas.microsoft.com/office/drawing/2014/main" id="{FD79C1E0-3DC1-4F67-831B-0F22E259A328}"/>
              </a:ext>
              <a:ext uri="{C183D7F6-B498-43B3-948B-1728B52AA6E4}">
                <adec:decorative xmlns:adec="http://schemas.microsoft.com/office/drawing/2017/decorative" val="1"/>
              </a:ext>
            </a:extLst>
          </p:cNvPr>
          <p:cNvCxnSpPr>
            <a:cxnSpLocks/>
          </p:cNvCxnSpPr>
          <p:nvPr/>
        </p:nvCxnSpPr>
        <p:spPr>
          <a:xfrm>
            <a:off x="2362200" y="1981200"/>
            <a:ext cx="144780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A418163-5024-01A2-765C-D465E01BCAAC}"/>
              </a:ext>
            </a:extLst>
          </p:cNvPr>
          <p:cNvPicPr>
            <a:picLocks noChangeAspect="1"/>
          </p:cNvPicPr>
          <p:nvPr/>
        </p:nvPicPr>
        <p:blipFill rotWithShape="1">
          <a:blip r:embed="rId4"/>
          <a:srcRect l="20834" t="15794" r="22500" b="4205"/>
          <a:stretch/>
        </p:blipFill>
        <p:spPr>
          <a:xfrm>
            <a:off x="3810000" y="2971800"/>
            <a:ext cx="51816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lstStyle/>
          <a:p>
            <a:r>
              <a:rPr lang="en-US" dirty="0"/>
              <a:t>Procedures</a:t>
            </a:r>
          </a:p>
        </p:txBody>
      </p:sp>
      <p:sp>
        <p:nvSpPr>
          <p:cNvPr id="3" name="Content Placeholder 2"/>
          <p:cNvSpPr>
            <a:spLocks noGrp="1"/>
          </p:cNvSpPr>
          <p:nvPr>
            <p:ph idx="1"/>
          </p:nvPr>
        </p:nvSpPr>
        <p:spPr>
          <a:xfrm>
            <a:off x="457200" y="1371600"/>
            <a:ext cx="8229600" cy="1905000"/>
          </a:xfrm>
        </p:spPr>
        <p:txBody>
          <a:bodyPr>
            <a:normAutofit/>
          </a:bodyPr>
          <a:lstStyle/>
          <a:p>
            <a:pPr>
              <a:buNone/>
            </a:pPr>
            <a:endParaRPr lang="en-US" sz="2000" dirty="0"/>
          </a:p>
          <a:p>
            <a:pPr>
              <a:spcAft>
                <a:spcPts val="1200"/>
              </a:spcAft>
            </a:pPr>
            <a:r>
              <a:rPr lang="en-US" b="1" dirty="0">
                <a:solidFill>
                  <a:schemeClr val="accent1">
                    <a:lumMod val="50000"/>
                  </a:schemeClr>
                </a:solidFill>
              </a:rPr>
              <a:t>24-hours notice </a:t>
            </a:r>
            <a:r>
              <a:rPr lang="en-US" dirty="0"/>
              <a:t>given for 1</a:t>
            </a:r>
            <a:r>
              <a:rPr lang="en-US" baseline="30000" dirty="0"/>
              <a:t>st</a:t>
            </a:r>
            <a:r>
              <a:rPr lang="en-US" dirty="0"/>
              <a:t> meeting; subsequently, can just announce reconvene times and locations.</a:t>
            </a:r>
          </a:p>
        </p:txBody>
      </p:sp>
      <p:pic>
        <p:nvPicPr>
          <p:cNvPr id="4101"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629525" y="685800"/>
            <a:ext cx="1285875" cy="1552575"/>
          </a:xfrm>
          <a:prstGeom prst="rect">
            <a:avLst/>
          </a:prstGeom>
          <a:noFill/>
        </p:spPr>
      </p:pic>
      <p:grpSp>
        <p:nvGrpSpPr>
          <p:cNvPr id="4" name="Group 3">
            <a:extLst>
              <a:ext uri="{C183D7F6-B498-43B3-948B-1728B52AA6E4}">
                <adec:decorative xmlns:adec="http://schemas.microsoft.com/office/drawing/2017/decorative" val="1"/>
              </a:ext>
            </a:extLst>
          </p:cNvPr>
          <p:cNvGrpSpPr/>
          <p:nvPr/>
        </p:nvGrpSpPr>
        <p:grpSpPr>
          <a:xfrm>
            <a:off x="1324007" y="5050665"/>
            <a:ext cx="1800193" cy="1287299"/>
            <a:chOff x="1324007" y="5050665"/>
            <a:chExt cx="1800193" cy="1287299"/>
          </a:xfrm>
        </p:grpSpPr>
        <p:pic>
          <p:nvPicPr>
            <p:cNvPr id="4100" name="Picture 4" descr="C:\Users\beck\AppData\Local\Microsoft\Windows\Temporary Internet Files\Content.IE5\P29L0MJ4\MC900078715[1].wmf"/>
            <p:cNvPicPr>
              <a:picLocks noChangeAspect="1" noChangeArrowheads="1"/>
            </p:cNvPicPr>
            <p:nvPr/>
          </p:nvPicPr>
          <p:blipFill>
            <a:blip r:embed="rId4" cstate="print"/>
            <a:srcRect/>
            <a:stretch>
              <a:fillRect/>
            </a:stretch>
          </p:blipFill>
          <p:spPr bwMode="auto">
            <a:xfrm rot="780000">
              <a:off x="1324007" y="5529381"/>
              <a:ext cx="650787" cy="808583"/>
            </a:xfrm>
            <a:prstGeom prst="rect">
              <a:avLst/>
            </a:prstGeom>
            <a:noFill/>
          </p:spPr>
        </p:pic>
        <p:pic>
          <p:nvPicPr>
            <p:cNvPr id="4102" name="Picture 6" descr="C:\Users\beck\AppData\Local\Microsoft\Windows\Temporary Internet Files\Content.IE5\JULLH4TD\MC900330154[1].wmf"/>
            <p:cNvPicPr>
              <a:picLocks noChangeAspect="1" noChangeArrowheads="1"/>
            </p:cNvPicPr>
            <p:nvPr/>
          </p:nvPicPr>
          <p:blipFill>
            <a:blip r:embed="rId5" cstate="print"/>
            <a:srcRect/>
            <a:stretch>
              <a:fillRect/>
            </a:stretch>
          </p:blipFill>
          <p:spPr bwMode="auto">
            <a:xfrm>
              <a:off x="2362200" y="5050665"/>
              <a:ext cx="762000" cy="1273935"/>
            </a:xfrm>
            <a:prstGeom prst="rect">
              <a:avLst/>
            </a:prstGeom>
            <a:noFill/>
          </p:spPr>
        </p:pic>
      </p:grpSp>
      <p:sp>
        <p:nvSpPr>
          <p:cNvPr id="7" name="Content Placeholder 2"/>
          <p:cNvSpPr txBox="1">
            <a:spLocks/>
          </p:cNvSpPr>
          <p:nvPr/>
        </p:nvSpPr>
        <p:spPr>
          <a:xfrm>
            <a:off x="457200" y="2819400"/>
            <a:ext cx="8229600" cy="18288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Georgia"/>
              <a:buNone/>
            </a:pPr>
            <a:endParaRPr lang="en-US" sz="2000" dirty="0"/>
          </a:p>
          <a:p>
            <a:pPr>
              <a:spcAft>
                <a:spcPts val="1200"/>
              </a:spcAft>
            </a:pPr>
            <a:r>
              <a:rPr lang="en-US" b="1" dirty="0">
                <a:solidFill>
                  <a:schemeClr val="accent1">
                    <a:lumMod val="50000"/>
                  </a:schemeClr>
                </a:solidFill>
              </a:rPr>
              <a:t>Votes are taken separately </a:t>
            </a:r>
            <a:r>
              <a:rPr lang="en-US" dirty="0"/>
              <a:t>(i.e., House conferees vote amongst themselves, Senate conferees amongst themselves). </a:t>
            </a:r>
          </a:p>
        </p:txBody>
      </p:sp>
      <p:sp>
        <p:nvSpPr>
          <p:cNvPr id="8" name="Content Placeholder 2"/>
          <p:cNvSpPr txBox="1">
            <a:spLocks/>
          </p:cNvSpPr>
          <p:nvPr/>
        </p:nvSpPr>
        <p:spPr>
          <a:xfrm>
            <a:off x="457200" y="4267200"/>
            <a:ext cx="8229600" cy="23622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Georgia"/>
              <a:buNone/>
            </a:pPr>
            <a:endParaRPr lang="en-US" sz="2000" dirty="0"/>
          </a:p>
          <a:p>
            <a:pPr marL="3086100" indent="-255588"/>
            <a:r>
              <a:rPr lang="en-US" dirty="0"/>
              <a:t>Rules specify </a:t>
            </a:r>
            <a:r>
              <a:rPr lang="en-US" b="1" dirty="0">
                <a:solidFill>
                  <a:schemeClr val="accent1">
                    <a:lumMod val="50000"/>
                  </a:schemeClr>
                </a:solidFill>
              </a:rPr>
              <a:t>quorum</a:t>
            </a:r>
            <a:r>
              <a:rPr lang="en-US" dirty="0"/>
              <a:t> needed for convening and decision making.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01"/>
                                        </p:tgtEl>
                                        <p:attrNameLst>
                                          <p:attrName>style.visibility</p:attrName>
                                        </p:attrNameLst>
                                      </p:cBhvr>
                                      <p:to>
                                        <p:strVal val="visible"/>
                                      </p:to>
                                    </p:set>
                                    <p:anim calcmode="lin" valueType="num">
                                      <p:cBhvr additive="base">
                                        <p:cTn id="11" dur="500" fill="hold"/>
                                        <p:tgtEl>
                                          <p:spTgt spid="4101"/>
                                        </p:tgtEl>
                                        <p:attrNameLst>
                                          <p:attrName>ppt_x</p:attrName>
                                        </p:attrNameLst>
                                      </p:cBhvr>
                                      <p:tavLst>
                                        <p:tav tm="0">
                                          <p:val>
                                            <p:strVal val="1+#ppt_w/2"/>
                                          </p:val>
                                        </p:tav>
                                        <p:tav tm="100000">
                                          <p:val>
                                            <p:strVal val="#ppt_x"/>
                                          </p:val>
                                        </p:tav>
                                      </p:tavLst>
                                    </p:anim>
                                    <p:anim calcmode="lin" valueType="num">
                                      <p:cBhvr additive="base">
                                        <p:cTn id="12"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p>
        </p:txBody>
      </p:sp>
      <p:sp>
        <p:nvSpPr>
          <p:cNvPr id="3" name="Content Placeholder 2"/>
          <p:cNvSpPr txBox="1">
            <a:spLocks/>
          </p:cNvSpPr>
          <p:nvPr/>
        </p:nvSpPr>
        <p:spPr>
          <a:xfrm>
            <a:off x="228600" y="2514600"/>
            <a:ext cx="8458200" cy="3276600"/>
          </a:xfrm>
          <a:prstGeom prst="rect">
            <a:avLst/>
          </a:prstGeom>
        </p:spPr>
        <p:txBody>
          <a:bodyPr vert="horz">
            <a:normAutofit/>
          </a:bodyPr>
          <a:lstStyle/>
          <a:p>
            <a:pPr marL="365760" lvl="0" indent="-256032">
              <a:spcBef>
                <a:spcPts val="300"/>
              </a:spcBef>
              <a:buClr>
                <a:schemeClr val="accent3"/>
              </a:buClr>
              <a:buFont typeface="Georgia"/>
              <a:buChar char="•"/>
              <a:defRPr/>
            </a:pPr>
            <a:r>
              <a:rPr lang="en-US" sz="2800" b="1" dirty="0">
                <a:solidFill>
                  <a:schemeClr val="accent1">
                    <a:lumMod val="50000"/>
                  </a:schemeClr>
                </a:solidFill>
              </a:rPr>
              <a:t>Originating chamber’s subject committee chair </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109728" lvl="0">
              <a:spcBef>
                <a:spcPts val="300"/>
              </a:spcBef>
              <a:buClr>
                <a:schemeClr val="accent3"/>
              </a:buClr>
              <a:tabLst>
                <a:tab pos="457200" algn="l"/>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109728" lvl="0">
              <a:spcBef>
                <a:spcPts val="300"/>
              </a:spcBef>
              <a:buClr>
                <a:schemeClr val="accent3"/>
              </a:buClr>
              <a:tabLst>
                <a:tab pos="457200" algn="l"/>
              </a:tabLst>
              <a:defRPr/>
            </a:pPr>
            <a:r>
              <a:rPr lang="en-US" sz="2800" dirty="0"/>
              <a:t>	</a:t>
            </a:r>
            <a:r>
              <a:rPr kumimoji="0" lang="en-US" sz="2800" b="0" i="0" u="none" strike="noStrike" kern="1200" cap="none" spc="0" normalizeH="0" baseline="0" noProof="0" dirty="0">
                <a:ln>
                  <a:noFill/>
                </a:ln>
                <a:solidFill>
                  <a:schemeClr val="tx1"/>
                </a:solidFill>
                <a:effectLst/>
                <a:uLnTx/>
                <a:uFillTx/>
                <a:latin typeface="+mn-lt"/>
                <a:ea typeface="+mn-ea"/>
                <a:cs typeface="+mn-cs"/>
              </a:rPr>
              <a:t>usually the originating chamber’s lead chair, and 	</a:t>
            </a:r>
            <a:r>
              <a:rPr kumimoji="0" lang="en-US" sz="2800" b="1" i="0" u="none" strike="noStrike" kern="1200" cap="none" spc="0" normalizeH="0" baseline="0" noProof="0" dirty="0">
                <a:ln>
                  <a:noFill/>
                </a:ln>
                <a:solidFill>
                  <a:schemeClr val="accent1">
                    <a:lumMod val="50000"/>
                  </a:schemeClr>
                </a:solidFill>
                <a:effectLst/>
                <a:uLnTx/>
                <a:uFillTx/>
              </a:rPr>
              <a:t>responsible for scheduling the </a:t>
            </a:r>
            <a:r>
              <a:rPr lang="en-US" sz="2800" b="1" dirty="0">
                <a:solidFill>
                  <a:schemeClr val="accent1">
                    <a:lumMod val="50000"/>
                  </a:schemeClr>
                </a:solidFill>
              </a:rPr>
              <a:t>meetings</a:t>
            </a:r>
            <a:endParaRPr kumimoji="0" lang="en-US" sz="2800" b="1" i="0" u="none" strike="noStrike" kern="1200" cap="none" spc="0" normalizeH="0" baseline="0" noProof="0" dirty="0">
              <a:ln>
                <a:noFill/>
              </a:ln>
              <a:solidFill>
                <a:schemeClr val="accent1">
                  <a:lumMod val="50000"/>
                </a:schemeClr>
              </a:solidFill>
              <a:effectLst/>
              <a:uLnTx/>
              <a:uFillTx/>
            </a:endParaRPr>
          </a:p>
        </p:txBody>
      </p:sp>
    </p:spTree>
    <p:extLst>
      <p:ext uri="{BB962C8B-B14F-4D97-AF65-F5344CB8AC3E}">
        <p14:creationId xmlns:p14="http://schemas.microsoft.com/office/powerpoint/2010/main" val="278809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p>
        </p:txBody>
      </p:sp>
      <p:sp>
        <p:nvSpPr>
          <p:cNvPr id="3" name="Content Placeholder 2"/>
          <p:cNvSpPr>
            <a:spLocks noGrp="1"/>
          </p:cNvSpPr>
          <p:nvPr>
            <p:ph idx="1"/>
          </p:nvPr>
        </p:nvSpPr>
        <p:spPr>
          <a:xfrm>
            <a:off x="457200" y="1752600"/>
            <a:ext cx="8077200" cy="4876800"/>
          </a:xfrm>
        </p:spPr>
        <p:txBody>
          <a:bodyPr>
            <a:normAutofit/>
          </a:bodyPr>
          <a:lstStyle/>
          <a:p>
            <a:pPr>
              <a:buNone/>
            </a:pPr>
            <a:endParaRPr lang="en-US" dirty="0"/>
          </a:p>
          <a:p>
            <a:pPr>
              <a:spcAft>
                <a:spcPts val="1200"/>
              </a:spcAft>
            </a:pPr>
            <a:r>
              <a:rPr lang="en-US" b="1" dirty="0">
                <a:solidFill>
                  <a:schemeClr val="accent1">
                    <a:lumMod val="50000"/>
                  </a:schemeClr>
                </a:solidFill>
              </a:rPr>
              <a:t>No new subject matter</a:t>
            </a:r>
            <a:r>
              <a:rPr lang="en-US" dirty="0"/>
              <a:t> should be inserted </a:t>
            </a:r>
            <a:r>
              <a:rPr lang="en-US" i="1" dirty="0"/>
              <a:t>[except for the budget bills (Executive, Judiciary and Office of Hawaiian Affairs)]</a:t>
            </a:r>
          </a:p>
          <a:p>
            <a:pPr>
              <a:spcAft>
                <a:spcPts val="1200"/>
              </a:spcAft>
            </a:pPr>
            <a:r>
              <a:rPr lang="en-US" b="1" dirty="0">
                <a:solidFill>
                  <a:schemeClr val="accent1">
                    <a:lumMod val="50000"/>
                  </a:schemeClr>
                </a:solidFill>
              </a:rPr>
              <a:t>Not allowed to merge </a:t>
            </a:r>
            <a:r>
              <a:rPr lang="en-US" dirty="0"/>
              <a:t>two or more distinct but related measures into one encompassing measure</a:t>
            </a:r>
          </a:p>
          <a:p>
            <a:pPr marL="109728" indent="0">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re: </a:t>
            </a:r>
            <a:r>
              <a:rPr lang="en-US" dirty="0">
                <a:solidFill>
                  <a:srgbClr val="006600"/>
                </a:solidFill>
              </a:rPr>
              <a:t>Fiscal</a:t>
            </a:r>
            <a:r>
              <a:rPr lang="en-US" dirty="0"/>
              <a:t> </a:t>
            </a:r>
            <a:r>
              <a:rPr lang="en-US" dirty="0">
                <a:solidFill>
                  <a:srgbClr val="006600"/>
                </a:solidFill>
              </a:rPr>
              <a:t>($)</a:t>
            </a:r>
            <a:r>
              <a:rPr lang="en-US" dirty="0"/>
              <a:t> </a:t>
            </a:r>
            <a:r>
              <a:rPr lang="en-US" dirty="0">
                <a:solidFill>
                  <a:srgbClr val="006600"/>
                </a:solidFill>
              </a:rPr>
              <a:t>Bills</a:t>
            </a:r>
          </a:p>
        </p:txBody>
      </p:sp>
      <p:sp>
        <p:nvSpPr>
          <p:cNvPr id="3" name="Content Placeholder 2"/>
          <p:cNvSpPr>
            <a:spLocks noGrp="1"/>
          </p:cNvSpPr>
          <p:nvPr>
            <p:ph idx="1"/>
          </p:nvPr>
        </p:nvSpPr>
        <p:spPr>
          <a:xfrm>
            <a:off x="457200" y="1752600"/>
            <a:ext cx="8077200" cy="4876800"/>
          </a:xfrm>
        </p:spPr>
        <p:txBody>
          <a:bodyPr>
            <a:normAutofit/>
          </a:bodyPr>
          <a:lstStyle/>
          <a:p>
            <a:pPr>
              <a:buNone/>
            </a:pPr>
            <a:endParaRPr lang="en-US" dirty="0"/>
          </a:p>
          <a:p>
            <a:r>
              <a:rPr lang="en-US" b="1" dirty="0"/>
              <a:t>Bills with fiscal implications must get approval by money chairs.</a:t>
            </a:r>
          </a:p>
          <a:p>
            <a:endParaRPr lang="en-US" b="1" dirty="0"/>
          </a:p>
          <a:p>
            <a:pPr>
              <a:buNone/>
            </a:pPr>
            <a:r>
              <a:rPr lang="en-US" dirty="0"/>
              <a:t>	This means that even if you’ve got loads of support from the other conferees, the fate of your bill – and whether or not it comes out of conference – may not be known until the evening of the Final Decking deadline for fiscal bills.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the public testify?</a:t>
            </a:r>
          </a:p>
        </p:txBody>
      </p:sp>
      <p:sp>
        <p:nvSpPr>
          <p:cNvPr id="3" name="Content Placeholder 2"/>
          <p:cNvSpPr>
            <a:spLocks noGrp="1"/>
          </p:cNvSpPr>
          <p:nvPr>
            <p:ph idx="1"/>
          </p:nvPr>
        </p:nvSpPr>
        <p:spPr>
          <a:xfrm>
            <a:off x="533400" y="1981200"/>
            <a:ext cx="8229600" cy="4068763"/>
          </a:xfrm>
        </p:spPr>
        <p:txBody>
          <a:bodyPr>
            <a:normAutofit lnSpcReduction="10000"/>
          </a:bodyPr>
          <a:lstStyle/>
          <a:p>
            <a:pPr>
              <a:buNone/>
            </a:pPr>
            <a:endParaRPr lang="en-US" dirty="0"/>
          </a:p>
          <a:p>
            <a:r>
              <a:rPr lang="en-US" dirty="0"/>
              <a:t>No. The opportunity for public testimony was during the committee hearing process.</a:t>
            </a:r>
          </a:p>
          <a:p>
            <a:endParaRPr lang="en-US" dirty="0"/>
          </a:p>
          <a:p>
            <a:r>
              <a:rPr lang="en-US" dirty="0"/>
              <a:t>Conference is the time when legislators work out compromises among themselves.</a:t>
            </a:r>
          </a:p>
          <a:p>
            <a:endParaRPr lang="en-US" dirty="0"/>
          </a:p>
          <a:p>
            <a:r>
              <a:rPr lang="en-US" dirty="0"/>
              <a:t>The meetings are open to the public (and streamed and archived on YouTube).</a:t>
            </a:r>
          </a:p>
          <a:p>
            <a:pPr>
              <a:buNone/>
            </a:pP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934200" cy="1066800"/>
          </a:xfrm>
        </p:spPr>
        <p:txBody>
          <a:bodyPr>
            <a:normAutofit fontScale="90000"/>
          </a:bodyPr>
          <a:lstStyle/>
          <a:p>
            <a:r>
              <a:rPr lang="en-US" dirty="0"/>
              <a:t>Should I attend conference committee meetings?</a:t>
            </a:r>
          </a:p>
        </p:txBody>
      </p:sp>
      <p:sp>
        <p:nvSpPr>
          <p:cNvPr id="7" name="Content Placeholder 2"/>
          <p:cNvSpPr txBox="1">
            <a:spLocks/>
          </p:cNvSpPr>
          <p:nvPr/>
        </p:nvSpPr>
        <p:spPr>
          <a:xfrm>
            <a:off x="381000" y="2868980"/>
            <a:ext cx="8077200" cy="3760420"/>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9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120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Being present</a:t>
            </a:r>
            <a:r>
              <a:rPr lang="en-US" sz="2800" dirty="0"/>
              <a:t> allows you to follow any discussions during the meetings.</a:t>
            </a:r>
          </a:p>
          <a:p>
            <a:pPr marL="109728">
              <a:spcBef>
                <a:spcPts val="300"/>
              </a:spcBef>
              <a:buClr>
                <a:schemeClr val="accent3"/>
              </a:buClr>
              <a:defRPr/>
            </a:pPr>
            <a:endParaRPr lang="en-US" sz="2800" dirty="0"/>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705600" y="1088657"/>
            <a:ext cx="1981200" cy="1725980"/>
          </a:xfrm>
          <a:prstGeom prst="rect">
            <a:avLst/>
          </a:prstGeom>
          <a:noFill/>
        </p:spPr>
      </p:pic>
    </p:spTree>
    <p:extLst>
      <p:ext uri="{BB962C8B-B14F-4D97-AF65-F5344CB8AC3E}">
        <p14:creationId xmlns:p14="http://schemas.microsoft.com/office/powerpoint/2010/main" val="326626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1944414" y="0"/>
            <a:ext cx="5255172" cy="6858000"/>
          </a:xfrm>
          <a:prstGeom prst="rect">
            <a:avLst/>
          </a:prstGeom>
        </p:spPr>
      </p:pic>
      <p:sp>
        <p:nvSpPr>
          <p:cNvPr id="3" name="Oval 2">
            <a:extLst>
              <a:ext uri="{C183D7F6-B498-43B3-948B-1728B52AA6E4}">
                <adec:decorative xmlns:adec="http://schemas.microsoft.com/office/drawing/2017/decorative" val="1"/>
              </a:ext>
            </a:extLst>
          </p:cNvPr>
          <p:cNvSpPr/>
          <p:nvPr/>
        </p:nvSpPr>
        <p:spPr>
          <a:xfrm>
            <a:off x="1371600" y="4953000"/>
            <a:ext cx="6400800" cy="11430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2057400"/>
            <a:ext cx="1295400" cy="1754326"/>
          </a:xfrm>
          <a:prstGeom prst="rect">
            <a:avLst/>
          </a:prstGeom>
          <a:noFill/>
          <a:ln w="28575">
            <a:solidFill>
              <a:schemeClr val="accent6">
                <a:lumMod val="75000"/>
              </a:schemeClr>
            </a:solidFill>
          </a:ln>
        </p:spPr>
        <p:txBody>
          <a:bodyPr wrap="square" rtlCol="0">
            <a:spAutoFit/>
          </a:bodyPr>
          <a:lstStyle/>
          <a:p>
            <a:pPr algn="ctr"/>
            <a:r>
              <a:rPr lang="en-US" dirty="0"/>
              <a:t>Today, we’re talking about this part of the process</a:t>
            </a:r>
          </a:p>
        </p:txBody>
      </p:sp>
      <p:cxnSp>
        <p:nvCxnSpPr>
          <p:cNvPr id="7" name="Straight Arrow Connector 6">
            <a:extLst>
              <a:ext uri="{C183D7F6-B498-43B3-948B-1728B52AA6E4}">
                <adec:decorative xmlns:adec="http://schemas.microsoft.com/office/drawing/2017/decorative" val="1"/>
              </a:ext>
            </a:extLst>
          </p:cNvPr>
          <p:cNvCxnSpPr>
            <a:stCxn id="5" idx="2"/>
          </p:cNvCxnSpPr>
          <p:nvPr/>
        </p:nvCxnSpPr>
        <p:spPr>
          <a:xfrm>
            <a:off x="1181100" y="3811726"/>
            <a:ext cx="1028700" cy="114127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9919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934200" cy="1066800"/>
          </a:xfrm>
        </p:spPr>
        <p:txBody>
          <a:bodyPr>
            <a:normAutofit fontScale="90000"/>
          </a:bodyPr>
          <a:lstStyle/>
          <a:p>
            <a:r>
              <a:rPr lang="en-US" dirty="0"/>
              <a:t>Should I attend conference committee meetings?</a:t>
            </a:r>
          </a:p>
        </p:txBody>
      </p:sp>
      <p:sp>
        <p:nvSpPr>
          <p:cNvPr id="7" name="Content Placeholder 2"/>
          <p:cNvSpPr txBox="1">
            <a:spLocks/>
          </p:cNvSpPr>
          <p:nvPr/>
        </p:nvSpPr>
        <p:spPr>
          <a:xfrm>
            <a:off x="381000" y="2868980"/>
            <a:ext cx="8077200" cy="3760420"/>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9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120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Conference period:</a:t>
            </a:r>
          </a:p>
          <a:p>
            <a:pPr marL="566928" lvl="1">
              <a:spcBef>
                <a:spcPts val="300"/>
              </a:spcBef>
              <a:spcAft>
                <a:spcPts val="1200"/>
              </a:spcAft>
              <a:buClr>
                <a:schemeClr val="accent3"/>
              </a:buClr>
              <a:defRPr/>
            </a:pPr>
            <a:r>
              <a:rPr lang="en-US" sz="2800" i="1" noProof="0" dirty="0"/>
              <a:t>This year, the two weeks between</a:t>
            </a:r>
            <a:endParaRPr kumimoji="0" lang="en-US" sz="2800" b="0" i="1" u="none" strike="noStrike" kern="1200" cap="none" spc="0" normalizeH="0" baseline="0" noProof="0" dirty="0">
              <a:ln>
                <a:noFill/>
              </a:ln>
              <a:solidFill>
                <a:schemeClr val="tx1"/>
              </a:solidFill>
              <a:effectLst/>
              <a:uLnTx/>
              <a:uFillTx/>
              <a:latin typeface="+mn-lt"/>
              <a:ea typeface="+mn-ea"/>
              <a:cs typeface="+mn-cs"/>
            </a:endParaRPr>
          </a:p>
          <a:p>
            <a:pPr marL="566928" lvl="1">
              <a:spcBef>
                <a:spcPts val="300"/>
              </a:spcBef>
              <a:spcAft>
                <a:spcPts val="1200"/>
              </a:spcAft>
              <a:buClr>
                <a:schemeClr val="accent3"/>
              </a:buClr>
              <a:defRPr/>
            </a:pPr>
            <a:r>
              <a:rPr lang="en-US" sz="2800" dirty="0"/>
              <a:t>	Monday, April 15, 2024 </a:t>
            </a:r>
            <a:r>
              <a:rPr lang="en-US" sz="2800" i="1" dirty="0"/>
              <a:t>and </a:t>
            </a:r>
          </a:p>
          <a:p>
            <a:pPr marL="566928" lvl="1">
              <a:spcBef>
                <a:spcPts val="300"/>
              </a:spcBef>
              <a:spcAft>
                <a:spcPts val="1200"/>
              </a:spcAft>
              <a:buClr>
                <a:schemeClr val="accent3"/>
              </a:buClr>
              <a:defRPr/>
            </a:pPr>
            <a:r>
              <a:rPr lang="en-US" sz="2800" dirty="0"/>
              <a:t>	Friday, April 26, 2024</a:t>
            </a:r>
          </a:p>
          <a:p>
            <a:pPr marL="109728">
              <a:spcBef>
                <a:spcPts val="300"/>
              </a:spcBef>
              <a:buClr>
                <a:schemeClr val="accent3"/>
              </a:buClr>
              <a:defRPr/>
            </a:pPr>
            <a:endParaRPr lang="en-US" sz="2800" dirty="0"/>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705600" y="1141396"/>
            <a:ext cx="1981200" cy="17259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can I advocate at this stage?</a:t>
            </a:r>
          </a:p>
        </p:txBody>
      </p:sp>
      <p:sp>
        <p:nvSpPr>
          <p:cNvPr id="6" name="Content Placeholder 2"/>
          <p:cNvSpPr txBox="1">
            <a:spLocks/>
          </p:cNvSpPr>
          <p:nvPr/>
        </p:nvSpPr>
        <p:spPr>
          <a:xfrm>
            <a:off x="457200" y="4313237"/>
            <a:ext cx="8229600" cy="1249363"/>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1" i="0" u="none" strike="noStrike" kern="1200" cap="none" spc="0" normalizeH="0" baseline="0" noProof="0" dirty="0">
                <a:ln>
                  <a:noFill/>
                </a:ln>
                <a:solidFill>
                  <a:schemeClr val="accent1">
                    <a:lumMod val="50000"/>
                  </a:schemeClr>
                </a:solidFill>
                <a:effectLst/>
                <a:uLnTx/>
                <a:uFillTx/>
                <a:latin typeface="+mn-lt"/>
                <a:ea typeface="+mn-ea"/>
                <a:cs typeface="+mn-cs"/>
              </a:rPr>
              <a:t>Ask your own</a:t>
            </a:r>
            <a:r>
              <a:rPr kumimoji="0" lang="en-US" sz="2800" b="1" i="0" u="none" strike="noStrike" kern="1200" cap="none" spc="0" normalizeH="0" noProof="0" dirty="0">
                <a:ln>
                  <a:noFill/>
                </a:ln>
                <a:solidFill>
                  <a:schemeClr val="accent1">
                    <a:lumMod val="50000"/>
                  </a:schemeClr>
                </a:solidFill>
                <a:effectLst/>
                <a:uLnTx/>
                <a:uFillTx/>
                <a:latin typeface="+mn-lt"/>
                <a:ea typeface="+mn-ea"/>
                <a:cs typeface="+mn-cs"/>
              </a:rPr>
              <a:t> Senator or Representative </a:t>
            </a:r>
            <a:r>
              <a:rPr kumimoji="0" lang="en-US" sz="2800" b="0" i="0" u="none" strike="noStrike" kern="1200" cap="none" spc="0" normalizeH="0" noProof="0" dirty="0">
                <a:ln>
                  <a:noFill/>
                </a:ln>
                <a:solidFill>
                  <a:schemeClr val="tx1"/>
                </a:solidFill>
                <a:effectLst/>
                <a:uLnTx/>
                <a:uFillTx/>
                <a:latin typeface="+mn-lt"/>
                <a:ea typeface="+mn-ea"/>
                <a:cs typeface="+mn-cs"/>
              </a:rPr>
              <a:t>for assistance in influencing the legislation.</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2057400"/>
            <a:ext cx="8229600" cy="2362200"/>
          </a:xfrm>
          <a:prstGeom prst="rect">
            <a:avLst/>
          </a:prstGeom>
        </p:spPr>
        <p:txBody>
          <a:bodyPr vert="horz">
            <a:no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1" i="0" u="none" strike="noStrike" kern="1200" cap="none" spc="0" normalizeH="0" baseline="0" noProof="0" dirty="0">
                <a:ln>
                  <a:noFill/>
                </a:ln>
                <a:solidFill>
                  <a:schemeClr val="accent1">
                    <a:lumMod val="50000"/>
                  </a:schemeClr>
                </a:solidFill>
                <a:effectLst/>
                <a:uLnTx/>
                <a:uFillTx/>
                <a:latin typeface="+mn-lt"/>
                <a:ea typeface="+mn-ea"/>
                <a:cs typeface="+mn-cs"/>
              </a:rPr>
              <a:t>Contact the conference members </a:t>
            </a:r>
            <a:r>
              <a:rPr kumimoji="0" lang="en-US" sz="2800" b="0" i="0" u="none" strike="noStrike" kern="1200" cap="none" spc="0" normalizeH="0" baseline="0" noProof="0" dirty="0">
                <a:ln>
                  <a:noFill/>
                </a:ln>
                <a:solidFill>
                  <a:schemeClr val="tx1"/>
                </a:solidFill>
                <a:effectLst/>
                <a:uLnTx/>
                <a:uFillTx/>
                <a:latin typeface="+mn-lt"/>
                <a:ea typeface="+mn-ea"/>
                <a:cs typeface="+mn-cs"/>
              </a:rPr>
              <a:t>independently and concisely communicate what aspect of the bill you believe is a “must have” or an “absolutely not” to any final version they come up with.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advocate at this stage?</a:t>
            </a:r>
          </a:p>
        </p:txBody>
      </p:sp>
      <p:sp>
        <p:nvSpPr>
          <p:cNvPr id="4" name="Title 1"/>
          <p:cNvSpPr txBox="1">
            <a:spLocks/>
          </p:cNvSpPr>
          <p:nvPr/>
        </p:nvSpPr>
        <p:spPr>
          <a:xfrm>
            <a:off x="457200" y="11430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t>How can I advocate at this stage?</a:t>
            </a:r>
            <a:endParaRPr lang="en-US" dirty="0"/>
          </a:p>
        </p:txBody>
      </p:sp>
      <p:sp>
        <p:nvSpPr>
          <p:cNvPr id="5" name="Content Placeholder 2"/>
          <p:cNvSpPr txBox="1">
            <a:spLocks/>
          </p:cNvSpPr>
          <p:nvPr/>
        </p:nvSpPr>
        <p:spPr>
          <a:xfrm>
            <a:off x="533400" y="2514600"/>
            <a:ext cx="8305800" cy="3276600"/>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1800"/>
              </a:spcAft>
            </a:pPr>
            <a:r>
              <a:rPr lang="en-US" b="1" dirty="0">
                <a:solidFill>
                  <a:schemeClr val="accent1">
                    <a:lumMod val="50000"/>
                  </a:schemeClr>
                </a:solidFill>
              </a:rPr>
              <a:t>Encourage constituents </a:t>
            </a:r>
            <a:r>
              <a:rPr lang="en-US" dirty="0"/>
              <a:t>from the conferees' districts to communicate with their legislators about the legislation.</a:t>
            </a:r>
          </a:p>
          <a:p>
            <a:r>
              <a:rPr lang="en-US" dirty="0"/>
              <a:t>Talk to </a:t>
            </a:r>
            <a:r>
              <a:rPr lang="en-US" b="1" dirty="0">
                <a:solidFill>
                  <a:schemeClr val="accent1">
                    <a:lumMod val="50000"/>
                  </a:schemeClr>
                </a:solidFill>
              </a:rPr>
              <a:t>anyone you’ve developed a good relationship with at the Legislature </a:t>
            </a:r>
            <a:r>
              <a:rPr lang="en-US" dirty="0"/>
              <a:t>to see if they can influence the situation!</a:t>
            </a:r>
          </a:p>
          <a:p>
            <a:endParaRPr lang="en-US" dirty="0"/>
          </a:p>
          <a:p>
            <a:endParaRPr lang="en-US" dirty="0"/>
          </a:p>
        </p:txBody>
      </p:sp>
    </p:spTree>
    <p:extLst>
      <p:ext uri="{BB962C8B-B14F-4D97-AF65-F5344CB8AC3E}">
        <p14:creationId xmlns:p14="http://schemas.microsoft.com/office/powerpoint/2010/main" val="11563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93336"/>
          </a:xfrm>
        </p:spPr>
        <p:txBody>
          <a:bodyPr>
            <a:normAutofit fontScale="85000" lnSpcReduction="10000"/>
          </a:bodyPr>
          <a:lstStyle/>
          <a:p>
            <a:r>
              <a:rPr lang="en-US" dirty="0"/>
              <a:t>Conferees will use ‘</a:t>
            </a:r>
            <a:r>
              <a:rPr lang="en-US" i="1" dirty="0"/>
              <a:t>comparison sheets</a:t>
            </a:r>
            <a:r>
              <a:rPr lang="en-US" dirty="0"/>
              <a:t>’ which cite the differences in the language of the two drafts. (These are usually created by the Senate Majority Staff Office (SMA) for Senate Bills and the House Majority Staff Office (HMSO) for House Bills; they are not made available to the public.)</a:t>
            </a:r>
          </a:p>
          <a:p>
            <a:endParaRPr lang="en-US" dirty="0"/>
          </a:p>
          <a:p>
            <a:r>
              <a:rPr lang="en-US" dirty="0"/>
              <a:t>These </a:t>
            </a:r>
            <a:r>
              <a:rPr lang="en-US" i="1" dirty="0"/>
              <a:t>sheets </a:t>
            </a:r>
            <a:r>
              <a:rPr lang="en-US" dirty="0"/>
              <a:t>list the pages and lines of dissimilar verbiage in the drafts, which the Conferees will then refer to in their hearings.</a:t>
            </a:r>
          </a:p>
          <a:p>
            <a:endParaRPr lang="en-US" dirty="0"/>
          </a:p>
          <a:p>
            <a:r>
              <a:rPr lang="en-US" dirty="0"/>
              <a:t>This tool is used to confine the efforts of the committee members to the points that have not been agreed to. </a:t>
            </a:r>
          </a:p>
        </p:txBody>
      </p:sp>
      <p:sp>
        <p:nvSpPr>
          <p:cNvPr id="4" name="Title 1"/>
          <p:cNvSpPr>
            <a:spLocks noGrp="1"/>
          </p:cNvSpPr>
          <p:nvPr>
            <p:ph type="title"/>
          </p:nvPr>
        </p:nvSpPr>
        <p:spPr>
          <a:xfrm>
            <a:off x="457200" y="1143000"/>
            <a:ext cx="8229600" cy="1066800"/>
          </a:xfrm>
        </p:spPr>
        <p:txBody>
          <a:bodyPr/>
          <a:lstStyle/>
          <a:p>
            <a:r>
              <a:rPr lang="en-US" dirty="0"/>
              <a:t>Following the Action</a:t>
            </a:r>
          </a:p>
        </p:txBody>
      </p:sp>
    </p:spTree>
    <p:extLst>
      <p:ext uri="{BB962C8B-B14F-4D97-AF65-F5344CB8AC3E}">
        <p14:creationId xmlns:p14="http://schemas.microsoft.com/office/powerpoint/2010/main" val="101241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a:t>Sample from a Comparison Sheet… </a:t>
            </a:r>
            <a:br>
              <a:rPr lang="en-US" dirty="0"/>
            </a:br>
            <a:endParaRPr lang="en-US" dirty="0"/>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743" t="8549" r="3067" b="36641"/>
          <a:stretch/>
        </p:blipFill>
        <p:spPr>
          <a:xfrm>
            <a:off x="52294" y="2362200"/>
            <a:ext cx="9039412" cy="4191000"/>
          </a:xfrm>
        </p:spPr>
      </p:pic>
    </p:spTree>
    <p:extLst>
      <p:ext uri="{BB962C8B-B14F-4D97-AF65-F5344CB8AC3E}">
        <p14:creationId xmlns:p14="http://schemas.microsoft.com/office/powerpoint/2010/main" val="1882374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Tools</a:t>
            </a:r>
          </a:p>
        </p:txBody>
      </p:sp>
      <p:sp>
        <p:nvSpPr>
          <p:cNvPr id="3" name="Content Placeholder 2"/>
          <p:cNvSpPr>
            <a:spLocks noGrp="1"/>
          </p:cNvSpPr>
          <p:nvPr>
            <p:ph idx="1"/>
          </p:nvPr>
        </p:nvSpPr>
        <p:spPr/>
        <p:txBody>
          <a:bodyPr/>
          <a:lstStyle/>
          <a:p>
            <a:r>
              <a:rPr lang="en-US" dirty="0"/>
              <a:t>Conference Committee discussion moves at a swift pace. You may want to create a tracking chart to help keep track of all of your bills, and their re-convene times.</a:t>
            </a:r>
          </a:p>
        </p:txBody>
      </p:sp>
    </p:spTree>
    <p:extLst>
      <p:ext uri="{BB962C8B-B14F-4D97-AF65-F5344CB8AC3E}">
        <p14:creationId xmlns:p14="http://schemas.microsoft.com/office/powerpoint/2010/main" val="859647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744960"/>
            <a:ext cx="8458200" cy="6036840"/>
          </a:xfrm>
        </p:spPr>
      </p:pic>
    </p:spTree>
    <p:extLst>
      <p:ext uri="{BB962C8B-B14F-4D97-AF65-F5344CB8AC3E}">
        <p14:creationId xmlns:p14="http://schemas.microsoft.com/office/powerpoint/2010/main" val="1166587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B62BB-F79D-3A66-2E22-233B634BD938}"/>
              </a:ext>
            </a:extLst>
          </p:cNvPr>
          <p:cNvPicPr>
            <a:picLocks noChangeAspect="1"/>
          </p:cNvPicPr>
          <p:nvPr/>
        </p:nvPicPr>
        <p:blipFill rotWithShape="1">
          <a:blip r:embed="rId3"/>
          <a:srcRect l="17500" t="16666" r="16667" b="7334"/>
          <a:stretch/>
        </p:blipFill>
        <p:spPr>
          <a:xfrm>
            <a:off x="717215" y="762000"/>
            <a:ext cx="7709569" cy="5562600"/>
          </a:xfrm>
          <a:prstGeom prst="rect">
            <a:avLst/>
          </a:prstGeom>
        </p:spPr>
      </p:pic>
    </p:spTree>
    <p:extLst>
      <p:ext uri="{BB962C8B-B14F-4D97-AF65-F5344CB8AC3E}">
        <p14:creationId xmlns:p14="http://schemas.microsoft.com/office/powerpoint/2010/main" val="1505922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can I stay informed about conference committee actions?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srcRect b="6608"/>
          <a:stretch>
            <a:fillRect/>
          </a:stretch>
        </p:blipFill>
        <p:spPr bwMode="auto">
          <a:xfrm>
            <a:off x="1676400" y="2819400"/>
            <a:ext cx="5735818" cy="4038600"/>
          </a:xfrm>
          <a:prstGeom prst="rect">
            <a:avLst/>
          </a:prstGeom>
          <a:noFill/>
          <a:ln w="9525">
            <a:noFill/>
            <a:miter lim="800000"/>
            <a:headEnd/>
            <a:tailEnd/>
          </a:ln>
        </p:spPr>
      </p:pic>
      <p:sp>
        <p:nvSpPr>
          <p:cNvPr id="5" name="TextBox 4"/>
          <p:cNvSpPr txBox="1"/>
          <p:nvPr/>
        </p:nvSpPr>
        <p:spPr>
          <a:xfrm>
            <a:off x="685800" y="2209800"/>
            <a:ext cx="7239000" cy="523220"/>
          </a:xfrm>
          <a:prstGeom prst="rect">
            <a:avLst/>
          </a:prstGeom>
          <a:noFill/>
        </p:spPr>
        <p:txBody>
          <a:bodyPr wrap="square" rtlCol="0">
            <a:spAutoFit/>
          </a:bodyPr>
          <a:lstStyle/>
          <a:p>
            <a:pPr algn="ctr"/>
            <a:r>
              <a:rPr lang="en-US" sz="2800" b="1" dirty="0">
                <a:solidFill>
                  <a:schemeClr val="accent6">
                    <a:lumMod val="50000"/>
                  </a:schemeClr>
                </a:solidFill>
              </a:rPr>
              <a:t>Measure’s Status Page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C331B1-EEEB-D563-7CD9-ABD6F13F39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20500"/>
            <a:ext cx="9144000" cy="6417000"/>
          </a:xfrm>
          <a:prstGeom prst="rect">
            <a:avLst/>
          </a:prstGeom>
        </p:spPr>
      </p:pic>
      <p:sp>
        <p:nvSpPr>
          <p:cNvPr id="5" name="Title 1"/>
          <p:cNvSpPr txBox="1">
            <a:spLocks/>
          </p:cNvSpPr>
          <p:nvPr/>
        </p:nvSpPr>
        <p:spPr>
          <a:xfrm>
            <a:off x="533400" y="1752600"/>
            <a:ext cx="8229600" cy="1066800"/>
          </a:xfrm>
          <a:prstGeom prst="rect">
            <a:avLst/>
          </a:prstGeom>
          <a:solidFill>
            <a:schemeClr val="bg1"/>
          </a:solidFill>
        </p:spPr>
        <p:txBody>
          <a:bodyPr vert="horz"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latin typeface="+mj-lt"/>
                <a:ea typeface="+mj-ea"/>
                <a:cs typeface="+mj-cs"/>
              </a:rPr>
              <a:t>Where can I stay informed about conference committee actions?</a:t>
            </a:r>
          </a:p>
        </p:txBody>
      </p:sp>
      <p:sp>
        <p:nvSpPr>
          <p:cNvPr id="2" name="Title 1"/>
          <p:cNvSpPr>
            <a:spLocks noGrp="1"/>
          </p:cNvSpPr>
          <p:nvPr>
            <p:ph type="title"/>
          </p:nvPr>
        </p:nvSpPr>
        <p:spPr>
          <a:xfrm>
            <a:off x="457200" y="2819400"/>
            <a:ext cx="4191000" cy="838200"/>
          </a:xfrm>
          <a:solidFill>
            <a:schemeClr val="bg1"/>
          </a:solidFill>
          <a:ln w="38100">
            <a:solidFill>
              <a:schemeClr val="accent1">
                <a:lumMod val="50000"/>
              </a:schemeClr>
            </a:solidFill>
          </a:ln>
        </p:spPr>
        <p:txBody>
          <a:bodyPr>
            <a:normAutofit fontScale="90000"/>
          </a:bodyPr>
          <a:lstStyle/>
          <a:p>
            <a:pPr algn="ctr"/>
            <a:r>
              <a:rPr lang="en-US" dirty="0"/>
              <a:t>capitol.hawaii.gov</a:t>
            </a:r>
          </a:p>
        </p:txBody>
      </p:sp>
      <p:grpSp>
        <p:nvGrpSpPr>
          <p:cNvPr id="7" name="Group 6">
            <a:extLst>
              <a:ext uri="{C183D7F6-B498-43B3-948B-1728B52AA6E4}">
                <adec:decorative xmlns:adec="http://schemas.microsoft.com/office/drawing/2017/decorative" val="1"/>
              </a:ext>
            </a:extLst>
          </p:cNvPr>
          <p:cNvGrpSpPr/>
          <p:nvPr/>
        </p:nvGrpSpPr>
        <p:grpSpPr>
          <a:xfrm>
            <a:off x="5691399" y="4110231"/>
            <a:ext cx="2462001" cy="1833369"/>
            <a:chOff x="3862599" y="4415031"/>
            <a:chExt cx="2462001" cy="1833369"/>
          </a:xfrm>
        </p:grpSpPr>
        <p:sp>
          <p:nvSpPr>
            <p:cNvPr id="4" name="Oval 3"/>
            <p:cNvSpPr/>
            <p:nvPr/>
          </p:nvSpPr>
          <p:spPr>
            <a:xfrm>
              <a:off x="5257800" y="5257800"/>
              <a:ext cx="1066800" cy="990600"/>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2460000">
              <a:off x="3862599" y="4415031"/>
              <a:ext cx="1670016" cy="733663"/>
            </a:xfrm>
            <a:prstGeom prst="rightArrow">
              <a:avLst/>
            </a:prstGeom>
            <a:solidFill>
              <a:schemeClr val="accent2">
                <a:lumMod val="75000"/>
              </a:schemeClr>
            </a:solidFill>
          </p:spPr>
          <p:txBody>
            <a:bodyPr wrap="square" rtlCol="0">
              <a:spAutoFit/>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normAutofit fontScale="90000"/>
          </a:bodyPr>
          <a:lstStyle/>
          <a:p>
            <a:r>
              <a:rPr lang="en-US" dirty="0"/>
              <a:t>Here’s a brief glimpse of what a bill needs to go through to become a law…</a:t>
            </a:r>
          </a:p>
        </p:txBody>
      </p:sp>
      <p:sp>
        <p:nvSpPr>
          <p:cNvPr id="3" name="Content Placeholder 2"/>
          <p:cNvSpPr>
            <a:spLocks noGrp="1"/>
          </p:cNvSpPr>
          <p:nvPr>
            <p:ph idx="1"/>
          </p:nvPr>
        </p:nvSpPr>
        <p:spPr>
          <a:xfrm>
            <a:off x="457200" y="2249424"/>
            <a:ext cx="8229600" cy="874776"/>
          </a:xfrm>
        </p:spPr>
        <p:txBody>
          <a:bodyPr>
            <a:normAutofit/>
          </a:bodyPr>
          <a:lstStyle/>
          <a:p>
            <a:pPr>
              <a:defRPr/>
            </a:pPr>
            <a:r>
              <a:rPr lang="en-US" sz="2400" dirty="0"/>
              <a:t>Pass through all </a:t>
            </a:r>
            <a:r>
              <a:rPr lang="en-US" sz="2400" b="1" dirty="0">
                <a:solidFill>
                  <a:srgbClr val="00B050"/>
                </a:solidFill>
              </a:rPr>
              <a:t>committees </a:t>
            </a:r>
            <a:r>
              <a:rPr lang="en-US" sz="2400" dirty="0"/>
              <a:t>(hearings) the House and Senate have referred it to</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8305800" y="2654300"/>
            <a:ext cx="457200" cy="850900"/>
          </a:xfrm>
          <a:prstGeom prst="rect">
            <a:avLst/>
          </a:prstGeom>
          <a:noFill/>
          <a:ln w="9525">
            <a:noFill/>
            <a:miter lim="800000"/>
            <a:headEnd/>
            <a:tailEnd/>
          </a:ln>
        </p:spPr>
      </p:pic>
      <p:pic>
        <p:nvPicPr>
          <p:cNvPr id="5" name="Picture 3">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8072437" y="3903662"/>
            <a:ext cx="995363" cy="820738"/>
          </a:xfrm>
          <a:prstGeom prst="rect">
            <a:avLst/>
          </a:prstGeom>
          <a:noFill/>
          <a:ln w="9525">
            <a:noFill/>
            <a:miter lim="800000"/>
            <a:headEnd/>
            <a:tailEnd/>
          </a:ln>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8382000" y="5105400"/>
            <a:ext cx="527050" cy="684213"/>
          </a:xfrm>
          <a:prstGeom prst="rect">
            <a:avLst/>
          </a:prstGeom>
          <a:noFill/>
          <a:ln w="9525">
            <a:noFill/>
            <a:miter lim="800000"/>
            <a:headEnd/>
            <a:tailEnd/>
          </a:ln>
        </p:spPr>
      </p:pic>
      <p:sp>
        <p:nvSpPr>
          <p:cNvPr id="7" name="Content Placeholder 2"/>
          <p:cNvSpPr txBox="1">
            <a:spLocks/>
          </p:cNvSpPr>
          <p:nvPr/>
        </p:nvSpPr>
        <p:spPr>
          <a:xfrm>
            <a:off x="457200" y="3124200"/>
            <a:ext cx="8229600" cy="19050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Georgia"/>
              <a:buNone/>
              <a:defRPr/>
            </a:pPr>
            <a:r>
              <a:rPr lang="en-US" sz="2400" i="1" dirty="0"/>
              <a:t>and</a:t>
            </a:r>
          </a:p>
          <a:p>
            <a:pPr>
              <a:defRPr/>
            </a:pPr>
            <a:r>
              <a:rPr lang="en-US" sz="2400" dirty="0"/>
              <a:t>Pass </a:t>
            </a:r>
            <a:r>
              <a:rPr lang="en-US" sz="2400" b="1" dirty="0">
                <a:solidFill>
                  <a:srgbClr val="C00000"/>
                </a:solidFill>
              </a:rPr>
              <a:t>three readings (votes) </a:t>
            </a:r>
            <a:r>
              <a:rPr lang="en-US" sz="2400" dirty="0"/>
              <a:t>in each chamber            (all members)</a:t>
            </a:r>
          </a:p>
        </p:txBody>
      </p:sp>
      <p:sp>
        <p:nvSpPr>
          <p:cNvPr id="8" name="Content Placeholder 2"/>
          <p:cNvSpPr txBox="1">
            <a:spLocks/>
          </p:cNvSpPr>
          <p:nvPr/>
        </p:nvSpPr>
        <p:spPr>
          <a:xfrm>
            <a:off x="457200" y="4495800"/>
            <a:ext cx="8229600" cy="117957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Georgia"/>
              <a:buNone/>
              <a:defRPr/>
            </a:pPr>
            <a:r>
              <a:rPr lang="en-US" sz="2400" i="1" dirty="0"/>
              <a:t>and</a:t>
            </a:r>
          </a:p>
          <a:p>
            <a:pPr>
              <a:defRPr/>
            </a:pPr>
            <a:r>
              <a:rPr lang="en-US" sz="2400" dirty="0"/>
              <a:t>Have </a:t>
            </a:r>
            <a:r>
              <a:rPr lang="en-US" sz="2400" b="1" dirty="0">
                <a:solidFill>
                  <a:srgbClr val="0070C0"/>
                </a:solidFill>
              </a:rPr>
              <a:t>exact wording </a:t>
            </a:r>
            <a:r>
              <a:rPr lang="en-US" sz="2400" dirty="0"/>
              <a:t>agreed to by House and Senate </a:t>
            </a:r>
            <a:endParaRPr lang="en-US" sz="2400" b="1" dirty="0">
              <a:solidFill>
                <a:srgbClr val="0070C0"/>
              </a:solidFill>
            </a:endParaRPr>
          </a:p>
        </p:txBody>
      </p:sp>
      <p:sp>
        <p:nvSpPr>
          <p:cNvPr id="9" name="Content Placeholder 2"/>
          <p:cNvSpPr txBox="1">
            <a:spLocks/>
          </p:cNvSpPr>
          <p:nvPr/>
        </p:nvSpPr>
        <p:spPr>
          <a:xfrm>
            <a:off x="415925" y="5532438"/>
            <a:ext cx="8229600" cy="14478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Georgia"/>
              <a:buNone/>
              <a:defRPr/>
            </a:pPr>
            <a:r>
              <a:rPr lang="en-US" sz="2400" i="1" dirty="0"/>
              <a:t>and</a:t>
            </a:r>
          </a:p>
          <a:p>
            <a:pPr>
              <a:defRPr/>
            </a:pPr>
            <a:r>
              <a:rPr lang="en-US" sz="2400" dirty="0"/>
              <a:t>Be signed or allowed to come into law by </a:t>
            </a:r>
            <a:r>
              <a:rPr lang="en-US" sz="2400" b="1" dirty="0">
                <a:solidFill>
                  <a:srgbClr val="00B050"/>
                </a:solidFill>
              </a:rPr>
              <a:t>Governor</a:t>
            </a:r>
            <a:r>
              <a:rPr lang="en-US" sz="2400" dirty="0"/>
              <a:t>, or House and Senate successfully overrides his veto.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EC23F3-1C84-53D4-A4D8-A257D63F10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44768"/>
            <a:ext cx="9144000" cy="6368464"/>
          </a:xfrm>
          <a:prstGeom prst="rect">
            <a:avLst/>
          </a:prstGeom>
        </p:spPr>
      </p:pic>
      <p:sp>
        <p:nvSpPr>
          <p:cNvPr id="5" name="Oval 4">
            <a:extLst>
              <a:ext uri="{FF2B5EF4-FFF2-40B4-BE49-F238E27FC236}">
                <a16:creationId xmlns:a16="http://schemas.microsoft.com/office/drawing/2014/main" id="{A864DBC5-5957-055B-7905-E800199AFF3B}"/>
              </a:ext>
            </a:extLst>
          </p:cNvPr>
          <p:cNvSpPr/>
          <p:nvPr/>
        </p:nvSpPr>
        <p:spPr>
          <a:xfrm>
            <a:off x="5257800" y="2013471"/>
            <a:ext cx="2109999" cy="348729"/>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1163755-51E1-B7BA-4530-1B719AA6F28A}"/>
              </a:ext>
            </a:extLst>
          </p:cNvPr>
          <p:cNvSpPr txBox="1"/>
          <p:nvPr/>
        </p:nvSpPr>
        <p:spPr>
          <a:xfrm rot="2189260">
            <a:off x="3940663" y="1295400"/>
            <a:ext cx="1670016" cy="733663"/>
          </a:xfrm>
          <a:prstGeom prst="rightArrow">
            <a:avLst/>
          </a:prstGeom>
          <a:solidFill>
            <a:schemeClr val="accent2">
              <a:lumMod val="75000"/>
            </a:schemeClr>
          </a:solidFill>
          <a:ln w="38100">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1298597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29835" y="1371600"/>
            <a:ext cx="6914165" cy="4824308"/>
          </a:xfrm>
          <a:prstGeom prst="rect">
            <a:avLst/>
          </a:prstGeom>
          <a:noFill/>
          <a:ln w="9525">
            <a:noFill/>
            <a:miter lim="800000"/>
            <a:headEnd/>
            <a:tailEnd/>
          </a:ln>
        </p:spPr>
      </p:pic>
      <p:sp>
        <p:nvSpPr>
          <p:cNvPr id="3" name="Content Placeholder 2"/>
          <p:cNvSpPr>
            <a:spLocks noGrp="1"/>
          </p:cNvSpPr>
          <p:nvPr>
            <p:ph idx="1"/>
          </p:nvPr>
        </p:nvSpPr>
        <p:spPr>
          <a:xfrm>
            <a:off x="0" y="609600"/>
            <a:ext cx="2971800" cy="5964936"/>
          </a:xfrm>
        </p:spPr>
        <p:txBody>
          <a:bodyPr/>
          <a:lstStyle/>
          <a:p>
            <a:pPr>
              <a:buNone/>
            </a:pPr>
            <a:endParaRPr lang="en-US" dirty="0"/>
          </a:p>
          <a:p>
            <a:pPr>
              <a:buNone/>
            </a:pPr>
            <a:endParaRPr lang="en-US" dirty="0"/>
          </a:p>
          <a:p>
            <a:pPr>
              <a:buNone/>
            </a:pPr>
            <a:r>
              <a:rPr lang="en-US" dirty="0"/>
              <a:t> Reports and </a:t>
            </a:r>
          </a:p>
          <a:p>
            <a:pPr>
              <a:buNone/>
            </a:pPr>
            <a:r>
              <a:rPr lang="en-US" dirty="0"/>
              <a:t>   Lists page</a:t>
            </a:r>
          </a:p>
          <a:p>
            <a:pPr>
              <a:buNone/>
            </a:pPr>
            <a:endParaRPr lang="en-US" dirty="0"/>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152400" y="5181600"/>
            <a:ext cx="4876800" cy="678511"/>
          </a:xfrm>
          <a:prstGeom prst="rect">
            <a:avLst/>
          </a:prstGeom>
          <a:noFill/>
          <a:ln w="9525">
            <a:noFill/>
            <a:miter lim="800000"/>
            <a:headEnd/>
            <a:tailEnd/>
          </a:ln>
        </p:spPr>
      </p:pic>
      <p:cxnSp>
        <p:nvCxnSpPr>
          <p:cNvPr id="8" name="Straight Arrow Connector 7">
            <a:extLst>
              <a:ext uri="{C183D7F6-B498-43B3-948B-1728B52AA6E4}">
                <adec:decorative xmlns:adec="http://schemas.microsoft.com/office/drawing/2017/decorative" val="1"/>
              </a:ext>
            </a:extLst>
          </p:cNvPr>
          <p:cNvCxnSpPr>
            <a:cxnSpLocks/>
            <a:stCxn id="2052" idx="0"/>
          </p:cNvCxnSpPr>
          <p:nvPr/>
        </p:nvCxnSpPr>
        <p:spPr>
          <a:xfrm flipV="1">
            <a:off x="2590800" y="3962400"/>
            <a:ext cx="762000" cy="1219200"/>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203A5-31CF-359B-6097-58BD48B4B5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11500"/>
            <a:ext cx="9144000" cy="6435000"/>
          </a:xfrm>
          <a:prstGeom prst="rect">
            <a:avLst/>
          </a:prstGeom>
        </p:spPr>
      </p:pic>
    </p:spTree>
    <p:extLst>
      <p:ext uri="{BB962C8B-B14F-4D97-AF65-F5344CB8AC3E}">
        <p14:creationId xmlns:p14="http://schemas.microsoft.com/office/powerpoint/2010/main" val="3465465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1200"/>
              </a:spcAft>
            </a:pPr>
            <a:r>
              <a:rPr lang="en-US" dirty="0"/>
              <a:t>You can find all sorts of helpful information…</a:t>
            </a:r>
          </a:p>
        </p:txBody>
      </p:sp>
      <p:sp>
        <p:nvSpPr>
          <p:cNvPr id="3" name="Content Placeholder 2"/>
          <p:cNvSpPr>
            <a:spLocks noGrp="1"/>
          </p:cNvSpPr>
          <p:nvPr>
            <p:ph idx="1"/>
          </p:nvPr>
        </p:nvSpPr>
        <p:spPr>
          <a:xfrm>
            <a:off x="457200" y="2438400"/>
            <a:ext cx="8229600" cy="4136136"/>
          </a:xfrm>
        </p:spPr>
        <p:txBody>
          <a:bodyPr/>
          <a:lstStyle/>
          <a:p>
            <a:pPr>
              <a:spcAft>
                <a:spcPts val="1200"/>
              </a:spcAft>
            </a:pPr>
            <a:r>
              <a:rPr lang="en-US" dirty="0"/>
              <a:t>Find all conference meetings for the day…</a:t>
            </a:r>
          </a:p>
          <a:p>
            <a:pPr>
              <a:spcAft>
                <a:spcPts val="1200"/>
              </a:spcAft>
            </a:pPr>
            <a:r>
              <a:rPr lang="en-US" dirty="0"/>
              <a:t>Track down legislators based on their conference assignments…</a:t>
            </a:r>
          </a:p>
          <a:p>
            <a:r>
              <a:rPr lang="en-US" dirty="0"/>
              <a:t>Get lists of all measures in conferences and their current status…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262967-5B2F-4B7E-76C1-FA4D97DC362E}"/>
              </a:ext>
            </a:extLst>
          </p:cNvPr>
          <p:cNvPicPr>
            <a:picLocks noChangeAspect="1"/>
          </p:cNvPicPr>
          <p:nvPr/>
        </p:nvPicPr>
        <p:blipFill rotWithShape="1">
          <a:blip r:embed="rId3"/>
          <a:srcRect t="11334" b="8666"/>
          <a:stretch/>
        </p:blipFill>
        <p:spPr>
          <a:xfrm>
            <a:off x="0" y="1143000"/>
            <a:ext cx="9144000" cy="4572000"/>
          </a:xfrm>
          <a:prstGeom prst="rect">
            <a:avLst/>
          </a:prstGeom>
        </p:spPr>
      </p:pic>
    </p:spTree>
    <p:extLst>
      <p:ext uri="{BB962C8B-B14F-4D97-AF65-F5344CB8AC3E}">
        <p14:creationId xmlns:p14="http://schemas.microsoft.com/office/powerpoint/2010/main" val="2843706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conference meeting like?</a:t>
            </a:r>
          </a:p>
        </p:txBody>
      </p:sp>
      <p:sp>
        <p:nvSpPr>
          <p:cNvPr id="3" name="Content Placeholder 2"/>
          <p:cNvSpPr txBox="1">
            <a:spLocks/>
          </p:cNvSpPr>
          <p:nvPr/>
        </p:nvSpPr>
        <p:spPr>
          <a:xfrm>
            <a:off x="437322" y="2212848"/>
            <a:ext cx="8458200" cy="4187952"/>
          </a:xfrm>
          <a:prstGeom prst="rect">
            <a:avLst/>
          </a:prstGeom>
        </p:spPr>
        <p:txBody>
          <a:bodyPr vert="horz">
            <a:normAutofit/>
          </a:bodyPr>
          <a:lstStyle/>
          <a:p>
            <a:pPr marL="365760" lvl="0" indent="-256032">
              <a:spcBef>
                <a:spcPts val="300"/>
              </a:spcBef>
              <a:buClr>
                <a:schemeClr val="accent3"/>
              </a:buClr>
              <a:buFont typeface="Georgia"/>
              <a:buChar char="•"/>
              <a:defRPr/>
            </a:pPr>
            <a:r>
              <a:rPr kumimoji="0" lang="en-US" sz="2800" b="1" i="0" u="none" strike="noStrike" kern="1200" cap="none" spc="0" normalizeH="0" baseline="0" noProof="0" dirty="0">
                <a:ln>
                  <a:noFill/>
                </a:ln>
                <a:solidFill>
                  <a:schemeClr val="accent1">
                    <a:lumMod val="50000"/>
                  </a:schemeClr>
                </a:solidFill>
                <a:effectLst/>
                <a:uLnTx/>
                <a:uFillTx/>
                <a:latin typeface="+mn-lt"/>
                <a:ea typeface="+mn-ea"/>
                <a:cs typeface="+mn-cs"/>
              </a:rPr>
              <a:t>Chairs</a:t>
            </a:r>
            <a:r>
              <a:rPr kumimoji="0" lang="en-US" sz="2800" b="0" i="0" u="none" strike="noStrike" kern="1200" cap="none" spc="0" normalizeH="0" baseline="0" noProof="0" dirty="0">
                <a:ln>
                  <a:noFill/>
                </a:ln>
                <a:solidFill>
                  <a:schemeClr val="tx1"/>
                </a:solidFill>
                <a:effectLst/>
                <a:uLnTx/>
                <a:uFillTx/>
                <a:latin typeface="+mn-lt"/>
                <a:ea typeface="+mn-ea"/>
                <a:cs typeface="+mn-cs"/>
              </a:rPr>
              <a:t> are usually</a:t>
            </a:r>
            <a:r>
              <a:rPr kumimoji="0" lang="en-US" sz="2800" b="0" i="0" u="none" strike="noStrike" kern="1200" cap="none" spc="0" normalizeH="0" noProof="0" dirty="0">
                <a:ln>
                  <a:noFill/>
                </a:ln>
                <a:solidFill>
                  <a:schemeClr val="tx1"/>
                </a:solidFill>
                <a:effectLst/>
                <a:uLnTx/>
                <a:uFillTx/>
                <a:latin typeface="+mn-lt"/>
                <a:ea typeface="+mn-ea"/>
                <a:cs typeface="+mn-cs"/>
              </a:rPr>
              <a:t> the only ones speaking</a:t>
            </a:r>
          </a:p>
          <a:p>
            <a:pPr marL="365760" lvl="0" indent="-256032">
              <a:spcBef>
                <a:spcPts val="300"/>
              </a:spcBef>
              <a:buClr>
                <a:schemeClr val="accent3"/>
              </a:buClr>
              <a:buFont typeface="Georgia"/>
              <a:buChar char="•"/>
              <a:defRPr/>
            </a:pPr>
            <a:r>
              <a:rPr lang="en-US" sz="2800" noProof="0" dirty="0"/>
              <a:t>Meetings often grouped together – gavel out of one bill, and into another</a:t>
            </a:r>
          </a:p>
          <a:p>
            <a:pPr marL="365760" lvl="0" indent="-256032">
              <a:spcBef>
                <a:spcPts val="300"/>
              </a:spcBef>
              <a:buClr>
                <a:schemeClr val="accent3"/>
              </a:buClr>
              <a:buFont typeface="Georgia"/>
              <a:buChar char="•"/>
              <a:defRPr/>
            </a:pPr>
            <a:r>
              <a:rPr kumimoji="0" lang="en-US" sz="2800" b="0" i="0" u="none" strike="noStrike" kern="1200" cap="none" spc="0" normalizeH="0" baseline="0" dirty="0">
                <a:ln>
                  <a:noFill/>
                </a:ln>
                <a:solidFill>
                  <a:schemeClr val="tx1"/>
                </a:solidFill>
                <a:effectLst/>
                <a:uLnTx/>
                <a:uFillTx/>
                <a:latin typeface="+mn-lt"/>
                <a:ea typeface="+mn-ea"/>
                <a:cs typeface="+mn-cs"/>
              </a:rPr>
              <a:t>Often only discussion is whether</a:t>
            </a:r>
            <a:r>
              <a:rPr kumimoji="0" lang="en-US" sz="2800" b="0" i="0" u="none" strike="noStrike" kern="1200" cap="none" spc="0" normalizeH="0" dirty="0">
                <a:ln>
                  <a:noFill/>
                </a:ln>
                <a:solidFill>
                  <a:schemeClr val="tx1"/>
                </a:solidFill>
                <a:effectLst/>
                <a:uLnTx/>
                <a:uFillTx/>
                <a:latin typeface="+mn-lt"/>
                <a:ea typeface="+mn-ea"/>
                <a:cs typeface="+mn-cs"/>
              </a:rPr>
              <a:t> agreement has been reached – if not, another time to meet is set</a:t>
            </a:r>
          </a:p>
          <a:p>
            <a:pPr marL="365760" lvl="0" indent="-256032">
              <a:spcBef>
                <a:spcPts val="300"/>
              </a:spcBef>
              <a:buClr>
                <a:schemeClr val="accent3"/>
              </a:buClr>
              <a:buFont typeface="Georgia"/>
              <a:buChar char="•"/>
              <a:defRPr/>
            </a:pPr>
            <a:r>
              <a:rPr lang="en-US" sz="2800" baseline="0" noProof="0" dirty="0"/>
              <a:t>Sometimes,</a:t>
            </a:r>
            <a:r>
              <a:rPr lang="en-US" sz="2800" noProof="0" dirty="0"/>
              <a:t> one or both sides decide an agreement is not going to be forthcoming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28941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238" y="5606659"/>
            <a:ext cx="7629524" cy="1569660"/>
          </a:xfrm>
          <a:prstGeom prst="rect">
            <a:avLst/>
          </a:prstGeom>
          <a:noFill/>
        </p:spPr>
        <p:txBody>
          <a:bodyPr wrap="square" rtlCol="0">
            <a:noAutofit/>
          </a:bodyPr>
          <a:lstStyle/>
          <a:p>
            <a:pPr algn="ctr">
              <a:buNone/>
            </a:pPr>
            <a:r>
              <a:rPr lang="en-US" sz="3200" dirty="0">
                <a:latin typeface="Calibri" panose="020F0502020204030204" pitchFamily="34" charset="0"/>
                <a:cs typeface="Calibri" panose="020F0502020204030204" pitchFamily="34" charset="0"/>
              </a:rPr>
              <a:t>Final version (CD1) &amp; committee report</a:t>
            </a:r>
          </a:p>
          <a:p>
            <a:pPr algn="ctr">
              <a:buNone/>
            </a:pPr>
            <a:r>
              <a:rPr lang="en-US" sz="3200" dirty="0">
                <a:latin typeface="Calibri" panose="020F0502020204030204" pitchFamily="34" charset="0"/>
                <a:cs typeface="Calibri" panose="020F0502020204030204" pitchFamily="34" charset="0"/>
              </a:rPr>
              <a:t>must be delivered to Chief Clerks’ offices</a:t>
            </a:r>
          </a:p>
        </p:txBody>
      </p:sp>
      <p:pic>
        <p:nvPicPr>
          <p:cNvPr id="1026" name="Picture 2" descr="MC900234062[1]"/>
          <p:cNvPicPr>
            <a:picLocks noChangeAspect="1" noChangeArrowheads="1"/>
          </p:cNvPicPr>
          <p:nvPr/>
        </p:nvPicPr>
        <p:blipFill>
          <a:blip r:embed="rId3" cstate="print"/>
          <a:srcRect/>
          <a:stretch>
            <a:fillRect/>
          </a:stretch>
        </p:blipFill>
        <p:spPr bwMode="auto">
          <a:xfrm>
            <a:off x="7717631" y="4852193"/>
            <a:ext cx="1338262" cy="1217613"/>
          </a:xfrm>
          <a:prstGeom prst="rect">
            <a:avLst/>
          </a:prstGeom>
          <a:noFill/>
          <a:ln w="9525">
            <a:noFill/>
            <a:miter lim="800000"/>
            <a:headEnd/>
            <a:tailEnd/>
          </a:ln>
        </p:spPr>
      </p:pic>
      <p:sp>
        <p:nvSpPr>
          <p:cNvPr id="2" name="Title 1"/>
          <p:cNvSpPr>
            <a:spLocks noGrp="1"/>
          </p:cNvSpPr>
          <p:nvPr>
            <p:ph type="title"/>
          </p:nvPr>
        </p:nvSpPr>
        <p:spPr>
          <a:xfrm>
            <a:off x="609600" y="616441"/>
            <a:ext cx="8229600" cy="1066800"/>
          </a:xfrm>
        </p:spPr>
        <p:txBody>
          <a:bodyPr>
            <a:noAutofit/>
          </a:bodyPr>
          <a:lstStyle/>
          <a:p>
            <a:r>
              <a:rPr lang="en-US" sz="3200" dirty="0"/>
              <a:t>What’s the deadline for the conference committees to come to a decision?</a:t>
            </a:r>
          </a:p>
        </p:txBody>
      </p:sp>
      <p:graphicFrame>
        <p:nvGraphicFramePr>
          <p:cNvPr id="7" name="Diagram 6">
            <a:extLst>
              <a:ext uri="{FF2B5EF4-FFF2-40B4-BE49-F238E27FC236}">
                <a16:creationId xmlns:a16="http://schemas.microsoft.com/office/drawing/2014/main" id="{074DD362-E900-A3EC-B0BA-CFC257E4EA92}"/>
              </a:ext>
            </a:extLst>
          </p:cNvPr>
          <p:cNvGraphicFramePr/>
          <p:nvPr>
            <p:extLst>
              <p:ext uri="{D42A27DB-BD31-4B8C-83A1-F6EECF244321}">
                <p14:modId xmlns:p14="http://schemas.microsoft.com/office/powerpoint/2010/main" val="2665551021"/>
              </p:ext>
            </p:extLst>
          </p:nvPr>
        </p:nvGraphicFramePr>
        <p:xfrm>
          <a:off x="1600200" y="1651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23DB22C-68A6-EFBD-FE73-394D5E201166}"/>
              </a:ext>
            </a:extLst>
          </p:cNvPr>
          <p:cNvSpPr txBox="1"/>
          <p:nvPr/>
        </p:nvSpPr>
        <p:spPr>
          <a:xfrm>
            <a:off x="1600200" y="1981200"/>
            <a:ext cx="10668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HB1800</a:t>
            </a:r>
          </a:p>
        </p:txBody>
      </p:sp>
      <p:sp>
        <p:nvSpPr>
          <p:cNvPr id="11" name="TextBox 10">
            <a:extLst>
              <a:ext uri="{FF2B5EF4-FFF2-40B4-BE49-F238E27FC236}">
                <a16:creationId xmlns:a16="http://schemas.microsoft.com/office/drawing/2014/main" id="{40BFD4C3-4BCE-04D4-F418-991D60CA5590}"/>
              </a:ext>
            </a:extLst>
          </p:cNvPr>
          <p:cNvSpPr txBox="1"/>
          <p:nvPr/>
        </p:nvSpPr>
        <p:spPr>
          <a:xfrm>
            <a:off x="2209800" y="3274428"/>
            <a:ext cx="609600" cy="646331"/>
          </a:xfrm>
          <a:prstGeom prst="rect">
            <a:avLst/>
          </a:prstGeom>
          <a:noFill/>
        </p:spPr>
        <p:txBody>
          <a:bodyPr wrap="square" rtlCol="0">
            <a:spAutoFit/>
          </a:bodyPr>
          <a:lstStyle/>
          <a:p>
            <a:r>
              <a:rPr lang="en-US" sz="3600" dirty="0">
                <a:latin typeface="Bahnschrift" panose="020B0502040204020203" pitchFamily="34" charset="0"/>
              </a:rPr>
              <a:t>$</a:t>
            </a:r>
          </a:p>
        </p:txBody>
      </p:sp>
      <p:sp>
        <p:nvSpPr>
          <p:cNvPr id="14" name="TextBox 13">
            <a:extLst>
              <a:ext uri="{FF2B5EF4-FFF2-40B4-BE49-F238E27FC236}">
                <a16:creationId xmlns:a16="http://schemas.microsoft.com/office/drawing/2014/main" id="{67BEE036-C99D-0A53-CE50-0A06364CF551}"/>
              </a:ext>
            </a:extLst>
          </p:cNvPr>
          <p:cNvSpPr txBox="1"/>
          <p:nvPr/>
        </p:nvSpPr>
        <p:spPr>
          <a:xfrm>
            <a:off x="1863969" y="4469461"/>
            <a:ext cx="609600" cy="646331"/>
          </a:xfrm>
          <a:prstGeom prst="rect">
            <a:avLst/>
          </a:prstGeom>
          <a:noFill/>
        </p:spPr>
        <p:txBody>
          <a:bodyPr wrap="square" rtlCol="0">
            <a:spAutoFit/>
          </a:bodyPr>
          <a:lstStyle/>
          <a:p>
            <a:r>
              <a:rPr lang="en-US" sz="3600" dirty="0">
                <a:latin typeface="Bahnschrift" panose="020B0502040204020203" pitchFamily="34" charset="0"/>
              </a:rPr>
              <a:t>$</a:t>
            </a:r>
          </a:p>
        </p:txBody>
      </p:sp>
      <p:cxnSp>
        <p:nvCxnSpPr>
          <p:cNvPr id="16" name="Straight Connector 15">
            <a:extLst>
              <a:ext uri="{FF2B5EF4-FFF2-40B4-BE49-F238E27FC236}">
                <a16:creationId xmlns:a16="http://schemas.microsoft.com/office/drawing/2014/main" id="{5E87E193-F42A-F9A6-E681-2470AD6E96AB}"/>
              </a:ext>
            </a:extLst>
          </p:cNvPr>
          <p:cNvCxnSpPr>
            <a:cxnSpLocks/>
          </p:cNvCxnSpPr>
          <p:nvPr/>
        </p:nvCxnSpPr>
        <p:spPr>
          <a:xfrm rot="16200000">
            <a:off x="2018101" y="3274429"/>
            <a:ext cx="762000" cy="646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132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What’s the deadline for the conference committee to come to a decision?</a:t>
            </a:r>
          </a:p>
        </p:txBody>
      </p:sp>
      <p:sp>
        <p:nvSpPr>
          <p:cNvPr id="3" name="Content Placeholder 2"/>
          <p:cNvSpPr>
            <a:spLocks noGrp="1"/>
          </p:cNvSpPr>
          <p:nvPr>
            <p:ph idx="1"/>
          </p:nvPr>
        </p:nvSpPr>
        <p:spPr>
          <a:xfrm>
            <a:off x="457200" y="2438400"/>
            <a:ext cx="8229600" cy="1600200"/>
          </a:xfrm>
        </p:spPr>
        <p:txBody>
          <a:bodyPr>
            <a:normAutofit/>
          </a:bodyPr>
          <a:lstStyle/>
          <a:p>
            <a:pPr>
              <a:buNone/>
            </a:pPr>
            <a:r>
              <a:rPr lang="en-US" b="1" u="sng" dirty="0"/>
              <a:t>__April 25th_</a:t>
            </a:r>
            <a:r>
              <a:rPr lang="en-US" u="sng" dirty="0"/>
              <a:t>– </a:t>
            </a:r>
            <a:r>
              <a:rPr lang="en-US" dirty="0"/>
              <a:t>Decking for non-fiscal bills</a:t>
            </a:r>
          </a:p>
          <a:p>
            <a:pPr>
              <a:buNone/>
            </a:pPr>
            <a:r>
              <a:rPr lang="en-US" b="1" u="sng" dirty="0"/>
              <a:t>__</a:t>
            </a:r>
            <a:r>
              <a:rPr lang="en-US" b="1" u="sng"/>
              <a:t>April 26th</a:t>
            </a:r>
            <a:r>
              <a:rPr lang="en-US" b="1" u="sng" dirty="0"/>
              <a:t>_</a:t>
            </a:r>
            <a:r>
              <a:rPr lang="en-US" u="sng" dirty="0"/>
              <a:t>– </a:t>
            </a:r>
            <a:r>
              <a:rPr lang="en-US" dirty="0"/>
              <a:t>Decking for fiscal bills</a:t>
            </a:r>
          </a:p>
          <a:p>
            <a:pPr>
              <a:buNone/>
            </a:pPr>
            <a:endParaRPr lang="en-US" dirty="0"/>
          </a:p>
        </p:txBody>
      </p:sp>
      <p:sp>
        <p:nvSpPr>
          <p:cNvPr id="4" name="TextBox 3"/>
          <p:cNvSpPr txBox="1"/>
          <p:nvPr/>
        </p:nvSpPr>
        <p:spPr>
          <a:xfrm>
            <a:off x="533400" y="3886200"/>
            <a:ext cx="8229600" cy="1384995"/>
          </a:xfrm>
          <a:prstGeom prst="rect">
            <a:avLst/>
          </a:prstGeom>
          <a:noFill/>
        </p:spPr>
        <p:txBody>
          <a:bodyPr wrap="square" rtlCol="0">
            <a:spAutoFit/>
          </a:bodyPr>
          <a:lstStyle/>
          <a:p>
            <a:pPr>
              <a:buNone/>
            </a:pPr>
            <a:r>
              <a:rPr lang="en-US" sz="2800" dirty="0"/>
              <a:t>Any conference draft or decision on final form must be delivered to the House and/or Senate Chief Clerk by then (placed on the clerks’ “decks,” or desks). </a:t>
            </a:r>
          </a:p>
        </p:txBody>
      </p:sp>
      <p:pic>
        <p:nvPicPr>
          <p:cNvPr id="1026" name="Picture 2" descr="MC900234062[1]"/>
          <p:cNvPicPr>
            <a:picLocks noChangeAspect="1" noChangeArrowheads="1"/>
          </p:cNvPicPr>
          <p:nvPr/>
        </p:nvPicPr>
        <p:blipFill>
          <a:blip r:embed="rId3" cstate="print"/>
          <a:srcRect/>
          <a:stretch>
            <a:fillRect/>
          </a:stretch>
        </p:blipFill>
        <p:spPr bwMode="auto">
          <a:xfrm>
            <a:off x="7239000" y="5257800"/>
            <a:ext cx="1338262" cy="1217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What’s the deadline for the conference committee to come to a decision?</a:t>
            </a:r>
          </a:p>
        </p:txBody>
      </p:sp>
      <p:sp>
        <p:nvSpPr>
          <p:cNvPr id="3" name="Content Placeholder 2"/>
          <p:cNvSpPr>
            <a:spLocks noGrp="1"/>
          </p:cNvSpPr>
          <p:nvPr>
            <p:ph idx="1"/>
          </p:nvPr>
        </p:nvSpPr>
        <p:spPr>
          <a:xfrm>
            <a:off x="457200" y="2209800"/>
            <a:ext cx="8229600" cy="4191000"/>
          </a:xfrm>
        </p:spPr>
        <p:txBody>
          <a:bodyPr>
            <a:normAutofit/>
          </a:bodyPr>
          <a:lstStyle/>
          <a:p>
            <a:pPr>
              <a:spcAft>
                <a:spcPts val="1200"/>
              </a:spcAft>
              <a:buNone/>
            </a:pPr>
            <a:r>
              <a:rPr lang="en-US" b="1" dirty="0"/>
              <a:t>They set deadlines more specifically…</a:t>
            </a:r>
          </a:p>
          <a:p>
            <a:pPr>
              <a:spcAft>
                <a:spcPts val="1200"/>
              </a:spcAft>
              <a:buNone/>
            </a:pPr>
            <a:r>
              <a:rPr lang="en-US" b="1" i="1" dirty="0"/>
              <a:t>For example, they could set deadlines:</a:t>
            </a:r>
            <a:r>
              <a:rPr lang="en-US" b="1" dirty="0"/>
              <a:t> </a:t>
            </a:r>
          </a:p>
          <a:p>
            <a:pPr>
              <a:spcAft>
                <a:spcPts val="1200"/>
              </a:spcAft>
              <a:buNone/>
            </a:pPr>
            <a:r>
              <a:rPr lang="en-US" b="1" dirty="0">
                <a:solidFill>
                  <a:srgbClr val="C00000"/>
                </a:solidFill>
              </a:rPr>
              <a:t>6:00 p.m. </a:t>
            </a:r>
            <a:r>
              <a:rPr lang="en-US" b="1" dirty="0"/>
              <a:t>=  	conclude negotiations</a:t>
            </a:r>
          </a:p>
          <a:p>
            <a:pPr>
              <a:buNone/>
              <a:tabLst>
                <a:tab pos="2520950" algn="l"/>
              </a:tabLst>
            </a:pPr>
            <a:r>
              <a:rPr lang="en-US" b="1" dirty="0">
                <a:solidFill>
                  <a:srgbClr val="C00000"/>
                </a:solidFill>
              </a:rPr>
              <a:t>9:00 p.m. </a:t>
            </a:r>
            <a:r>
              <a:rPr lang="en-US" b="1" dirty="0"/>
              <a:t>=		committee report available		for review and signature</a:t>
            </a:r>
          </a:p>
          <a:p>
            <a:pPr>
              <a:buNone/>
              <a:tabLst>
                <a:tab pos="2520950" algn="l"/>
              </a:tabLst>
            </a:pPr>
            <a:r>
              <a:rPr lang="en-US" b="1" dirty="0">
                <a:solidFill>
                  <a:srgbClr val="C00000"/>
                </a:solidFill>
              </a:rPr>
              <a:t>11:30 p.m. </a:t>
            </a:r>
            <a:r>
              <a:rPr lang="en-US" b="1" dirty="0"/>
              <a:t>=		file committee report and 		bill draft with Chief Clerk</a:t>
            </a:r>
          </a:p>
          <a:p>
            <a:pPr>
              <a:buNone/>
            </a:pPr>
            <a:endParaRPr lang="en-US" dirty="0"/>
          </a:p>
          <a:p>
            <a:pPr>
              <a:buNone/>
            </a:pPr>
            <a:endParaRPr lang="en-US" dirty="0"/>
          </a:p>
        </p:txBody>
      </p:sp>
      <p:pic>
        <p:nvPicPr>
          <p:cNvPr id="1026" name="Picture 2" descr="MC900234062[1]"/>
          <p:cNvPicPr>
            <a:picLocks noChangeAspect="1" noChangeArrowheads="1"/>
          </p:cNvPicPr>
          <p:nvPr/>
        </p:nvPicPr>
        <p:blipFill>
          <a:blip r:embed="rId3" cstate="print"/>
          <a:srcRect/>
          <a:stretch>
            <a:fillRect/>
          </a:stretch>
        </p:blipFill>
        <p:spPr bwMode="auto">
          <a:xfrm>
            <a:off x="1524000" y="5487987"/>
            <a:ext cx="1338262" cy="121761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fate of the bill…</a:t>
            </a:r>
          </a:p>
        </p:txBody>
      </p:sp>
    </p:spTree>
    <p:extLst>
      <p:ext uri="{BB962C8B-B14F-4D97-AF65-F5344CB8AC3E}">
        <p14:creationId xmlns:p14="http://schemas.microsoft.com/office/powerpoint/2010/main" val="138661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3352800"/>
            <a:ext cx="6400800" cy="2554545"/>
          </a:xfrm>
          <a:prstGeom prst="rect">
            <a:avLst/>
          </a:prstGeom>
          <a:noFill/>
        </p:spPr>
        <p:txBody>
          <a:bodyPr wrap="square" rtlCol="0">
            <a:spAutoFit/>
          </a:bodyPr>
          <a:lstStyle/>
          <a:p>
            <a:r>
              <a:rPr lang="en-US" sz="3200" dirty="0"/>
              <a:t>… now this isn’t even an issue if the non-originating chamber did not make any changes …</a:t>
            </a:r>
          </a:p>
          <a:p>
            <a:endParaRPr lang="en-US" sz="3200" dirty="0"/>
          </a:p>
          <a:p>
            <a:endParaRPr lang="en-US" sz="3200" dirty="0"/>
          </a:p>
        </p:txBody>
      </p:sp>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391400" y="1755353"/>
            <a:ext cx="1524000" cy="1978447"/>
          </a:xfrm>
          <a:prstGeom prst="rect">
            <a:avLst/>
          </a:prstGeom>
          <a:noFill/>
          <a:ln w="9525">
            <a:noFill/>
            <a:miter lim="800000"/>
            <a:headEnd/>
            <a:tailEnd/>
          </a:ln>
        </p:spPr>
      </p:pic>
      <p:sp>
        <p:nvSpPr>
          <p:cNvPr id="9" name="Title 8"/>
          <p:cNvSpPr>
            <a:spLocks noGrp="1"/>
          </p:cNvSpPr>
          <p:nvPr>
            <p:ph type="title"/>
          </p:nvPr>
        </p:nvSpPr>
        <p:spPr>
          <a:xfrm>
            <a:off x="457200" y="1143000"/>
            <a:ext cx="8229600" cy="1752600"/>
          </a:xfrm>
        </p:spPr>
        <p:txBody>
          <a:bodyPr>
            <a:normAutofit fontScale="90000"/>
          </a:bodyPr>
          <a:lstStyle/>
          <a:p>
            <a:r>
              <a:rPr lang="en-US" dirty="0"/>
              <a:t>Have both House and Senate agree on </a:t>
            </a:r>
            <a:r>
              <a:rPr lang="en-US" b="1" dirty="0">
                <a:solidFill>
                  <a:srgbClr val="0070C0"/>
                </a:solidFill>
              </a:rPr>
              <a:t>exact wording</a:t>
            </a:r>
            <a:br>
              <a:rPr lang="en-US" b="1" dirty="0">
                <a:solidFill>
                  <a:srgbClr val="0070C0"/>
                </a:solidFill>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93336"/>
          </a:xfrm>
        </p:spPr>
        <p:txBody>
          <a:bodyPr>
            <a:normAutofit fontScale="92500" lnSpcReduction="10000"/>
          </a:bodyPr>
          <a:lstStyle/>
          <a:p>
            <a:pPr>
              <a:spcAft>
                <a:spcPts val="1200"/>
              </a:spcAft>
            </a:pPr>
            <a:r>
              <a:rPr lang="en-US" dirty="0"/>
              <a:t>The conferees may come to an agreement on a </a:t>
            </a:r>
            <a:r>
              <a:rPr lang="en-US" b="1" dirty="0"/>
              <a:t>new version of the bill</a:t>
            </a:r>
            <a:r>
              <a:rPr lang="en-US" dirty="0"/>
              <a:t>. </a:t>
            </a:r>
          </a:p>
          <a:p>
            <a:pPr>
              <a:spcAft>
                <a:spcPts val="1200"/>
              </a:spcAft>
            </a:pPr>
            <a:r>
              <a:rPr lang="en-US" dirty="0"/>
              <a:t>Both the House conferees and the Senate conferees vote to pass a CD1 (conference draft #1) version of the measure. </a:t>
            </a:r>
          </a:p>
          <a:p>
            <a:pPr>
              <a:spcAft>
                <a:spcPts val="1200"/>
              </a:spcAft>
            </a:pPr>
            <a:r>
              <a:rPr lang="en-US" dirty="0"/>
              <a:t>The chairs write a </a:t>
            </a:r>
            <a:r>
              <a:rPr lang="en-US" b="1" dirty="0"/>
              <a:t>committee report that will accompany the new draft</a:t>
            </a:r>
            <a:r>
              <a:rPr lang="en-US" dirty="0"/>
              <a:t>; it will be written to the Speaker and President recommending the bill be scheduled for a Final Reading vote in each chamber. Must be available for signature and submitted to the clerk by specific times on the decking deadline.</a:t>
            </a:r>
          </a:p>
        </p:txBody>
      </p:sp>
      <p:sp>
        <p:nvSpPr>
          <p:cNvPr id="4" name="Title 1"/>
          <p:cNvSpPr>
            <a:spLocks noGrp="1"/>
          </p:cNvSpPr>
          <p:nvPr>
            <p:ph type="title"/>
          </p:nvPr>
        </p:nvSpPr>
        <p:spPr>
          <a:xfrm>
            <a:off x="457200" y="1143000"/>
            <a:ext cx="8229600" cy="1066800"/>
          </a:xfrm>
        </p:spPr>
        <p:txBody>
          <a:bodyPr/>
          <a:lstStyle/>
          <a:p>
            <a:r>
              <a:rPr lang="en-US" dirty="0"/>
              <a:t>The fate of the bill…</a:t>
            </a:r>
          </a:p>
        </p:txBody>
      </p:sp>
      <p:sp>
        <p:nvSpPr>
          <p:cNvPr id="5" name="TextBox 4"/>
          <p:cNvSpPr txBox="1"/>
          <p:nvPr/>
        </p:nvSpPr>
        <p:spPr>
          <a:xfrm>
            <a:off x="6324600" y="914400"/>
            <a:ext cx="2286000" cy="830997"/>
          </a:xfrm>
          <a:prstGeom prst="rect">
            <a:avLst/>
          </a:prstGeom>
          <a:noFill/>
        </p:spPr>
        <p:txBody>
          <a:bodyPr wrap="square" rtlCol="0">
            <a:spAutoFit/>
          </a:bodyPr>
          <a:lstStyle/>
          <a:p>
            <a:pPr algn="ctr"/>
            <a:r>
              <a:rPr lang="en-US" sz="4800" dirty="0">
                <a:ln>
                  <a:solidFill>
                    <a:srgbClr val="C00000"/>
                  </a:solidFill>
                </a:ln>
              </a:rPr>
              <a:t>CD1</a:t>
            </a:r>
          </a:p>
        </p:txBody>
      </p:sp>
    </p:spTree>
    <p:extLst>
      <p:ext uri="{BB962C8B-B14F-4D97-AF65-F5344CB8AC3E}">
        <p14:creationId xmlns:p14="http://schemas.microsoft.com/office/powerpoint/2010/main" val="101241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93336"/>
          </a:xfrm>
        </p:spPr>
        <p:txBody>
          <a:bodyPr>
            <a:normAutofit lnSpcReduction="10000"/>
          </a:bodyPr>
          <a:lstStyle/>
          <a:p>
            <a:pPr>
              <a:spcAft>
                <a:spcPts val="1200"/>
              </a:spcAft>
            </a:pPr>
            <a:r>
              <a:rPr lang="en-US" dirty="0"/>
              <a:t>The originating chamber’s conferees may vote to </a:t>
            </a:r>
            <a:r>
              <a:rPr lang="en-US" b="1" dirty="0"/>
              <a:t>go along with the non-originating chamber’s version (the current version) of the bill</a:t>
            </a:r>
            <a:r>
              <a:rPr lang="en-US" dirty="0"/>
              <a:t>.</a:t>
            </a:r>
          </a:p>
          <a:p>
            <a:pPr>
              <a:spcAft>
                <a:spcPts val="1200"/>
              </a:spcAft>
            </a:pPr>
            <a:r>
              <a:rPr lang="en-US" i="1" dirty="0"/>
              <a:t>Note: No quorum or action is required by the non-originating chamber and its conferees.</a:t>
            </a:r>
          </a:p>
          <a:p>
            <a:pPr>
              <a:spcAft>
                <a:spcPts val="1200"/>
              </a:spcAft>
            </a:pPr>
            <a:r>
              <a:rPr lang="en-US" dirty="0"/>
              <a:t>A vote is taken on the floor of the originating chamber to change the previous decision of “Disagree” to an “Agree;” the bill gets scheduled for a Final Reading vote.</a:t>
            </a:r>
          </a:p>
        </p:txBody>
      </p:sp>
      <p:sp>
        <p:nvSpPr>
          <p:cNvPr id="4" name="Title 1"/>
          <p:cNvSpPr>
            <a:spLocks noGrp="1"/>
          </p:cNvSpPr>
          <p:nvPr>
            <p:ph type="title"/>
          </p:nvPr>
        </p:nvSpPr>
        <p:spPr>
          <a:xfrm>
            <a:off x="457200" y="1143000"/>
            <a:ext cx="8229600" cy="1066800"/>
          </a:xfrm>
        </p:spPr>
        <p:txBody>
          <a:bodyPr/>
          <a:lstStyle/>
          <a:p>
            <a:r>
              <a:rPr lang="en-US" dirty="0"/>
              <a:t>The fate of the bill…</a:t>
            </a:r>
          </a:p>
        </p:txBody>
      </p:sp>
      <p:sp>
        <p:nvSpPr>
          <p:cNvPr id="5" name="TextBox 4"/>
          <p:cNvSpPr txBox="1"/>
          <p:nvPr/>
        </p:nvSpPr>
        <p:spPr>
          <a:xfrm>
            <a:off x="6324600" y="914400"/>
            <a:ext cx="2286000" cy="830997"/>
          </a:xfrm>
          <a:prstGeom prst="rect">
            <a:avLst/>
          </a:prstGeom>
          <a:noFill/>
        </p:spPr>
        <p:txBody>
          <a:bodyPr wrap="square" rtlCol="0">
            <a:spAutoFit/>
          </a:bodyPr>
          <a:lstStyle/>
          <a:p>
            <a:pPr algn="ctr"/>
            <a:r>
              <a:rPr lang="en-US" sz="4800" dirty="0">
                <a:ln>
                  <a:solidFill>
                    <a:srgbClr val="C00000"/>
                  </a:solidFill>
                </a:ln>
              </a:rPr>
              <a:t>AGREE</a:t>
            </a:r>
          </a:p>
        </p:txBody>
      </p:sp>
    </p:spTree>
    <p:extLst>
      <p:ext uri="{BB962C8B-B14F-4D97-AF65-F5344CB8AC3E}">
        <p14:creationId xmlns:p14="http://schemas.microsoft.com/office/powerpoint/2010/main" val="101241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93336"/>
          </a:xfrm>
        </p:spPr>
        <p:txBody>
          <a:bodyPr>
            <a:normAutofit lnSpcReduction="10000"/>
          </a:bodyPr>
          <a:lstStyle/>
          <a:p>
            <a:pPr>
              <a:spcAft>
                <a:spcPts val="1200"/>
              </a:spcAft>
            </a:pPr>
            <a:r>
              <a:rPr lang="en-US" dirty="0"/>
              <a:t>The conferees may </a:t>
            </a:r>
            <a:r>
              <a:rPr lang="en-US" b="1" dirty="0"/>
              <a:t>fail to come to an agreement </a:t>
            </a:r>
            <a:r>
              <a:rPr lang="en-US" dirty="0"/>
              <a:t>prior to the decking deadline.</a:t>
            </a:r>
          </a:p>
          <a:p>
            <a:pPr>
              <a:spcAft>
                <a:spcPts val="1200"/>
              </a:spcAft>
            </a:pPr>
            <a:r>
              <a:rPr lang="en-US" dirty="0"/>
              <a:t>The bill “dies in conference.” </a:t>
            </a:r>
          </a:p>
          <a:p>
            <a:pPr>
              <a:spcAft>
                <a:spcPts val="1200"/>
              </a:spcAft>
            </a:pPr>
            <a:r>
              <a:rPr lang="en-US" dirty="0"/>
              <a:t>If it is the first year of the biennium, it will carryover to the next year’s session. There is always the possibility that conferees may resume negotiations and move it forward. (Conferees may be discharged at the start of the 2</a:t>
            </a:r>
            <a:r>
              <a:rPr lang="en-US" baseline="30000" dirty="0"/>
              <a:t>nd</a:t>
            </a:r>
            <a:r>
              <a:rPr lang="en-US" dirty="0"/>
              <a:t> year’s session – requiring action to get negotiations moving again.)</a:t>
            </a:r>
          </a:p>
          <a:p>
            <a:pPr>
              <a:buNone/>
            </a:pPr>
            <a:endParaRPr lang="en-US" dirty="0"/>
          </a:p>
        </p:txBody>
      </p:sp>
      <p:sp>
        <p:nvSpPr>
          <p:cNvPr id="4" name="Title 1"/>
          <p:cNvSpPr>
            <a:spLocks noGrp="1"/>
          </p:cNvSpPr>
          <p:nvPr>
            <p:ph type="title"/>
          </p:nvPr>
        </p:nvSpPr>
        <p:spPr>
          <a:xfrm>
            <a:off x="457200" y="1143000"/>
            <a:ext cx="8229600" cy="1066800"/>
          </a:xfrm>
        </p:spPr>
        <p:txBody>
          <a:bodyPr/>
          <a:lstStyle/>
          <a:p>
            <a:r>
              <a:rPr lang="en-US" dirty="0"/>
              <a:t>The fate of the bill…</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6781800" y="762000"/>
            <a:ext cx="1454809" cy="1301348"/>
          </a:xfrm>
          <a:prstGeom prst="rect">
            <a:avLst/>
          </a:prstGeom>
        </p:spPr>
      </p:pic>
      <p:sp>
        <p:nvSpPr>
          <p:cNvPr id="5" name="TextBox 4"/>
          <p:cNvSpPr txBox="1"/>
          <p:nvPr/>
        </p:nvSpPr>
        <p:spPr>
          <a:xfrm>
            <a:off x="6324600" y="685800"/>
            <a:ext cx="2286000" cy="830997"/>
          </a:xfrm>
          <a:prstGeom prst="rect">
            <a:avLst/>
          </a:prstGeom>
          <a:noFill/>
        </p:spPr>
        <p:txBody>
          <a:bodyPr wrap="square" rtlCol="0">
            <a:spAutoFit/>
          </a:bodyPr>
          <a:lstStyle/>
          <a:p>
            <a:pPr algn="ctr"/>
            <a:r>
              <a:rPr lang="en-US" sz="4800" dirty="0">
                <a:ln>
                  <a:solidFill>
                    <a:srgbClr val="C00000"/>
                  </a:solidFill>
                </a:ln>
              </a:rPr>
              <a:t>DEAD</a:t>
            </a:r>
          </a:p>
        </p:txBody>
      </p:sp>
    </p:spTree>
    <p:extLst>
      <p:ext uri="{BB962C8B-B14F-4D97-AF65-F5344CB8AC3E}">
        <p14:creationId xmlns:p14="http://schemas.microsoft.com/office/powerpoint/2010/main" val="101241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reading</a:t>
            </a:r>
          </a:p>
        </p:txBody>
      </p:sp>
      <p:sp>
        <p:nvSpPr>
          <p:cNvPr id="3" name="Content Placeholder 2"/>
          <p:cNvSpPr>
            <a:spLocks noGrp="1"/>
          </p:cNvSpPr>
          <p:nvPr>
            <p:ph idx="1"/>
          </p:nvPr>
        </p:nvSpPr>
        <p:spPr/>
        <p:txBody>
          <a:bodyPr/>
          <a:lstStyle/>
          <a:p>
            <a:pPr>
              <a:spcAft>
                <a:spcPts val="1200"/>
              </a:spcAft>
            </a:pPr>
            <a:r>
              <a:rPr lang="en-US" dirty="0"/>
              <a:t>Must happen before end of session </a:t>
            </a:r>
            <a:r>
              <a:rPr lang="en-US" i="1" dirty="0"/>
              <a:t>(adjournment sine die).</a:t>
            </a:r>
          </a:p>
          <a:p>
            <a:r>
              <a:rPr lang="en-US" b="1" dirty="0">
                <a:solidFill>
                  <a:schemeClr val="accent6">
                    <a:lumMod val="50000"/>
                  </a:schemeClr>
                </a:solidFill>
              </a:rPr>
              <a:t>Not over ‘til it’s over</a:t>
            </a:r>
            <a:r>
              <a:rPr lang="en-US" dirty="0"/>
              <a:t>… a bill then needs to go off to the Governor, who may sign the bill into law, allow it to become law without signature, or veto the bill. (There is a mechanism by which the Legislature can override the Governor’s veto.)</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6096000" y="685800"/>
            <a:ext cx="2435469" cy="1600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srcRect r="31319" b="23488"/>
          <a:stretch>
            <a:fillRect/>
          </a:stretch>
        </p:blipFill>
        <p:spPr>
          <a:xfrm>
            <a:off x="6096000" y="2089936"/>
            <a:ext cx="2770632" cy="4768064"/>
          </a:xfrm>
          <a:prstGeom prst="rect">
            <a:avLst/>
          </a:prstGeom>
        </p:spPr>
      </p:pic>
      <p:grpSp>
        <p:nvGrpSpPr>
          <p:cNvPr id="10" name="Group 9">
            <a:extLst>
              <a:ext uri="{C183D7F6-B498-43B3-948B-1728B52AA6E4}">
                <adec:decorative xmlns:adec="http://schemas.microsoft.com/office/drawing/2017/decorative" val="1"/>
              </a:ext>
            </a:extLst>
          </p:cNvPr>
          <p:cNvGrpSpPr/>
          <p:nvPr/>
        </p:nvGrpSpPr>
        <p:grpSpPr>
          <a:xfrm>
            <a:off x="3045404" y="1225985"/>
            <a:ext cx="2793002" cy="1722474"/>
            <a:chOff x="3500007" y="281459"/>
            <a:chExt cx="2793002" cy="1722474"/>
          </a:xfrm>
        </p:grpSpPr>
        <p:pic>
          <p:nvPicPr>
            <p:cNvPr id="7" name="Picture 6" descr="opaque.jpg"/>
            <p:cNvPicPr>
              <a:picLocks noChangeAspect="1"/>
            </p:cNvPicPr>
            <p:nvPr/>
          </p:nvPicPr>
          <p:blipFill>
            <a:blip r:embed="rId4" cstate="print"/>
            <a:stretch>
              <a:fillRect/>
            </a:stretch>
          </p:blipFill>
          <p:spPr>
            <a:xfrm rot="19620000">
              <a:off x="3519329" y="281459"/>
              <a:ext cx="2773680" cy="1722474"/>
            </a:xfrm>
            <a:prstGeom prst="rect">
              <a:avLst/>
            </a:prstGeom>
          </p:spPr>
        </p:pic>
        <p:sp>
          <p:nvSpPr>
            <p:cNvPr id="8" name="TextBox 7"/>
            <p:cNvSpPr txBox="1"/>
            <p:nvPr/>
          </p:nvSpPr>
          <p:spPr>
            <a:xfrm rot="19620000">
              <a:off x="3500007" y="827094"/>
              <a:ext cx="2743199" cy="523220"/>
            </a:xfrm>
            <a:prstGeom prst="rect">
              <a:avLst/>
            </a:prstGeom>
            <a:noFill/>
          </p:spPr>
          <p:txBody>
            <a:bodyPr wrap="square" rtlCol="0">
              <a:spAutoFit/>
            </a:bodyPr>
            <a:lstStyle/>
            <a:p>
              <a:pPr algn="ctr"/>
              <a:r>
                <a:rPr lang="en-US" sz="2800" dirty="0">
                  <a:latin typeface="Algerian" pitchFamily="82" charset="0"/>
                </a:rPr>
                <a:t>Conference</a:t>
              </a:r>
            </a:p>
          </p:txBody>
        </p:sp>
      </p:grpSp>
      <p:grpSp>
        <p:nvGrpSpPr>
          <p:cNvPr id="11" name="Group 3">
            <a:extLst>
              <a:ext uri="{C183D7F6-B498-43B3-948B-1728B52AA6E4}">
                <adec:decorative xmlns:adec="http://schemas.microsoft.com/office/drawing/2017/decorative" val="1"/>
              </a:ext>
            </a:extLst>
          </p:cNvPr>
          <p:cNvGrpSpPr>
            <a:grpSpLocks noChangeAspect="1"/>
          </p:cNvGrpSpPr>
          <p:nvPr/>
        </p:nvGrpSpPr>
        <p:grpSpPr bwMode="auto">
          <a:xfrm>
            <a:off x="6172200" y="1219200"/>
            <a:ext cx="2593458" cy="1828800"/>
            <a:chOff x="1104" y="1536"/>
            <a:chExt cx="2927" cy="2064"/>
          </a:xfrm>
        </p:grpSpPr>
        <p:sp>
          <p:nvSpPr>
            <p:cNvPr id="12" name="AutoShape 2"/>
            <p:cNvSpPr>
              <a:spLocks noChangeAspect="1" noChangeArrowheads="1" noTextEdit="1"/>
            </p:cNvSpPr>
            <p:nvPr/>
          </p:nvSpPr>
          <p:spPr bwMode="auto">
            <a:xfrm>
              <a:off x="1104" y="1536"/>
              <a:ext cx="2927" cy="2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4"/>
            <p:cNvSpPr>
              <a:spLocks noChangeArrowheads="1"/>
            </p:cNvSpPr>
            <p:nvPr/>
          </p:nvSpPr>
          <p:spPr bwMode="auto">
            <a:xfrm>
              <a:off x="1104" y="1533"/>
              <a:ext cx="261" cy="4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Freeform 5"/>
            <p:cNvSpPr>
              <a:spLocks/>
            </p:cNvSpPr>
            <p:nvPr/>
          </p:nvSpPr>
          <p:spPr bwMode="auto">
            <a:xfrm>
              <a:off x="1110" y="1542"/>
              <a:ext cx="2911" cy="1184"/>
            </a:xfrm>
            <a:custGeom>
              <a:avLst/>
              <a:gdLst/>
              <a:ahLst/>
              <a:cxnLst>
                <a:cxn ang="0">
                  <a:pos x="24" y="1023"/>
                </a:cxn>
                <a:cxn ang="0">
                  <a:pos x="2765" y="1184"/>
                </a:cxn>
                <a:cxn ang="0">
                  <a:pos x="2800" y="1139"/>
                </a:cxn>
                <a:cxn ang="0">
                  <a:pos x="2831" y="1092"/>
                </a:cxn>
                <a:cxn ang="0">
                  <a:pos x="2857" y="1044"/>
                </a:cxn>
                <a:cxn ang="0">
                  <a:pos x="2879" y="992"/>
                </a:cxn>
                <a:cxn ang="0">
                  <a:pos x="2896" y="939"/>
                </a:cxn>
                <a:cxn ang="0">
                  <a:pos x="2910" y="846"/>
                </a:cxn>
                <a:cxn ang="0">
                  <a:pos x="2907" y="747"/>
                </a:cxn>
                <a:cxn ang="0">
                  <a:pos x="2894" y="680"/>
                </a:cxn>
                <a:cxn ang="0">
                  <a:pos x="2870" y="615"/>
                </a:cxn>
                <a:cxn ang="0">
                  <a:pos x="2833" y="540"/>
                </a:cxn>
                <a:cxn ang="0">
                  <a:pos x="2779" y="463"/>
                </a:cxn>
                <a:cxn ang="0">
                  <a:pos x="2711" y="390"/>
                </a:cxn>
                <a:cxn ang="0">
                  <a:pos x="2621" y="314"/>
                </a:cxn>
                <a:cxn ang="0">
                  <a:pos x="2517" y="245"/>
                </a:cxn>
                <a:cxn ang="0">
                  <a:pos x="2402" y="183"/>
                </a:cxn>
                <a:cxn ang="0">
                  <a:pos x="2273" y="129"/>
                </a:cxn>
                <a:cxn ang="0">
                  <a:pos x="2136" y="84"/>
                </a:cxn>
                <a:cxn ang="0">
                  <a:pos x="2006" y="51"/>
                </a:cxn>
                <a:cxn ang="0">
                  <a:pos x="1880" y="29"/>
                </a:cxn>
                <a:cxn ang="0">
                  <a:pos x="1750" y="12"/>
                </a:cxn>
                <a:cxn ang="0">
                  <a:pos x="1616" y="2"/>
                </a:cxn>
                <a:cxn ang="0">
                  <a:pos x="1477" y="0"/>
                </a:cxn>
                <a:cxn ang="0">
                  <a:pos x="1357" y="4"/>
                </a:cxn>
                <a:cxn ang="0">
                  <a:pos x="1276" y="11"/>
                </a:cxn>
                <a:cxn ang="0">
                  <a:pos x="1196" y="20"/>
                </a:cxn>
                <a:cxn ang="0">
                  <a:pos x="1119" y="31"/>
                </a:cxn>
                <a:cxn ang="0">
                  <a:pos x="1043" y="45"/>
                </a:cxn>
                <a:cxn ang="0">
                  <a:pos x="968" y="60"/>
                </a:cxn>
                <a:cxn ang="0">
                  <a:pos x="834" y="95"/>
                </a:cxn>
                <a:cxn ang="0">
                  <a:pos x="707" y="136"/>
                </a:cxn>
                <a:cxn ang="0">
                  <a:pos x="587" y="186"/>
                </a:cxn>
                <a:cxn ang="0">
                  <a:pos x="476" y="241"/>
                </a:cxn>
                <a:cxn ang="0">
                  <a:pos x="376" y="302"/>
                </a:cxn>
                <a:cxn ang="0">
                  <a:pos x="308" y="350"/>
                </a:cxn>
                <a:cxn ang="0">
                  <a:pos x="254" y="394"/>
                </a:cxn>
                <a:cxn ang="0">
                  <a:pos x="205" y="438"/>
                </a:cxn>
                <a:cxn ang="0">
                  <a:pos x="163" y="485"/>
                </a:cxn>
                <a:cxn ang="0">
                  <a:pos x="123" y="533"/>
                </a:cxn>
                <a:cxn ang="0">
                  <a:pos x="75" y="607"/>
                </a:cxn>
                <a:cxn ang="0">
                  <a:pos x="19" y="736"/>
                </a:cxn>
                <a:cxn ang="0">
                  <a:pos x="0" y="871"/>
                </a:cxn>
                <a:cxn ang="0">
                  <a:pos x="7" y="955"/>
                </a:cxn>
              </a:cxnLst>
              <a:rect l="0" t="0" r="r" b="b"/>
              <a:pathLst>
                <a:path w="2911" h="1184">
                  <a:moveTo>
                    <a:pt x="15" y="993"/>
                  </a:moveTo>
                  <a:lnTo>
                    <a:pt x="19" y="1008"/>
                  </a:lnTo>
                  <a:lnTo>
                    <a:pt x="24" y="1023"/>
                  </a:lnTo>
                  <a:lnTo>
                    <a:pt x="28" y="1038"/>
                  </a:lnTo>
                  <a:lnTo>
                    <a:pt x="35" y="1052"/>
                  </a:lnTo>
                  <a:lnTo>
                    <a:pt x="2765" y="1184"/>
                  </a:lnTo>
                  <a:lnTo>
                    <a:pt x="2777" y="1170"/>
                  </a:lnTo>
                  <a:lnTo>
                    <a:pt x="2789" y="1154"/>
                  </a:lnTo>
                  <a:lnTo>
                    <a:pt x="2800" y="1139"/>
                  </a:lnTo>
                  <a:lnTo>
                    <a:pt x="2811" y="1123"/>
                  </a:lnTo>
                  <a:lnTo>
                    <a:pt x="2820" y="1107"/>
                  </a:lnTo>
                  <a:lnTo>
                    <a:pt x="2831" y="1092"/>
                  </a:lnTo>
                  <a:lnTo>
                    <a:pt x="2840" y="1076"/>
                  </a:lnTo>
                  <a:lnTo>
                    <a:pt x="2848" y="1060"/>
                  </a:lnTo>
                  <a:lnTo>
                    <a:pt x="2857" y="1044"/>
                  </a:lnTo>
                  <a:lnTo>
                    <a:pt x="2864" y="1027"/>
                  </a:lnTo>
                  <a:lnTo>
                    <a:pt x="2872" y="1009"/>
                  </a:lnTo>
                  <a:lnTo>
                    <a:pt x="2879" y="992"/>
                  </a:lnTo>
                  <a:lnTo>
                    <a:pt x="2885" y="974"/>
                  </a:lnTo>
                  <a:lnTo>
                    <a:pt x="2891" y="956"/>
                  </a:lnTo>
                  <a:lnTo>
                    <a:pt x="2896" y="939"/>
                  </a:lnTo>
                  <a:lnTo>
                    <a:pt x="2899" y="921"/>
                  </a:lnTo>
                  <a:lnTo>
                    <a:pt x="2906" y="884"/>
                  </a:lnTo>
                  <a:lnTo>
                    <a:pt x="2910" y="846"/>
                  </a:lnTo>
                  <a:lnTo>
                    <a:pt x="2911" y="809"/>
                  </a:lnTo>
                  <a:lnTo>
                    <a:pt x="2910" y="771"/>
                  </a:lnTo>
                  <a:lnTo>
                    <a:pt x="2907" y="747"/>
                  </a:lnTo>
                  <a:lnTo>
                    <a:pt x="2904" y="725"/>
                  </a:lnTo>
                  <a:lnTo>
                    <a:pt x="2899" y="702"/>
                  </a:lnTo>
                  <a:lnTo>
                    <a:pt x="2894" y="680"/>
                  </a:lnTo>
                  <a:lnTo>
                    <a:pt x="2887" y="658"/>
                  </a:lnTo>
                  <a:lnTo>
                    <a:pt x="2879" y="636"/>
                  </a:lnTo>
                  <a:lnTo>
                    <a:pt x="2870" y="615"/>
                  </a:lnTo>
                  <a:lnTo>
                    <a:pt x="2861" y="593"/>
                  </a:lnTo>
                  <a:lnTo>
                    <a:pt x="2848" y="566"/>
                  </a:lnTo>
                  <a:lnTo>
                    <a:pt x="2833" y="540"/>
                  </a:lnTo>
                  <a:lnTo>
                    <a:pt x="2816" y="514"/>
                  </a:lnTo>
                  <a:lnTo>
                    <a:pt x="2798" y="488"/>
                  </a:lnTo>
                  <a:lnTo>
                    <a:pt x="2779" y="463"/>
                  </a:lnTo>
                  <a:lnTo>
                    <a:pt x="2757" y="439"/>
                  </a:lnTo>
                  <a:lnTo>
                    <a:pt x="2734" y="414"/>
                  </a:lnTo>
                  <a:lnTo>
                    <a:pt x="2711" y="390"/>
                  </a:lnTo>
                  <a:lnTo>
                    <a:pt x="2682" y="364"/>
                  </a:lnTo>
                  <a:lnTo>
                    <a:pt x="2653" y="339"/>
                  </a:lnTo>
                  <a:lnTo>
                    <a:pt x="2621" y="314"/>
                  </a:lnTo>
                  <a:lnTo>
                    <a:pt x="2588" y="291"/>
                  </a:lnTo>
                  <a:lnTo>
                    <a:pt x="2554" y="267"/>
                  </a:lnTo>
                  <a:lnTo>
                    <a:pt x="2517" y="245"/>
                  </a:lnTo>
                  <a:lnTo>
                    <a:pt x="2480" y="223"/>
                  </a:lnTo>
                  <a:lnTo>
                    <a:pt x="2442" y="203"/>
                  </a:lnTo>
                  <a:lnTo>
                    <a:pt x="2402" y="183"/>
                  </a:lnTo>
                  <a:lnTo>
                    <a:pt x="2360" y="164"/>
                  </a:lnTo>
                  <a:lnTo>
                    <a:pt x="2317" y="146"/>
                  </a:lnTo>
                  <a:lnTo>
                    <a:pt x="2273" y="129"/>
                  </a:lnTo>
                  <a:lnTo>
                    <a:pt x="2228" y="113"/>
                  </a:lnTo>
                  <a:lnTo>
                    <a:pt x="2183" y="97"/>
                  </a:lnTo>
                  <a:lnTo>
                    <a:pt x="2136" y="84"/>
                  </a:lnTo>
                  <a:lnTo>
                    <a:pt x="2087" y="71"/>
                  </a:lnTo>
                  <a:lnTo>
                    <a:pt x="2047" y="60"/>
                  </a:lnTo>
                  <a:lnTo>
                    <a:pt x="2006" y="51"/>
                  </a:lnTo>
                  <a:lnTo>
                    <a:pt x="1964" y="43"/>
                  </a:lnTo>
                  <a:lnTo>
                    <a:pt x="1923" y="36"/>
                  </a:lnTo>
                  <a:lnTo>
                    <a:pt x="1880" y="29"/>
                  </a:lnTo>
                  <a:lnTo>
                    <a:pt x="1837" y="22"/>
                  </a:lnTo>
                  <a:lnTo>
                    <a:pt x="1794" y="17"/>
                  </a:lnTo>
                  <a:lnTo>
                    <a:pt x="1750" y="12"/>
                  </a:lnTo>
                  <a:lnTo>
                    <a:pt x="1706" y="8"/>
                  </a:lnTo>
                  <a:lnTo>
                    <a:pt x="1660" y="4"/>
                  </a:lnTo>
                  <a:lnTo>
                    <a:pt x="1616" y="2"/>
                  </a:lnTo>
                  <a:lnTo>
                    <a:pt x="1570" y="1"/>
                  </a:lnTo>
                  <a:lnTo>
                    <a:pt x="1524" y="0"/>
                  </a:lnTo>
                  <a:lnTo>
                    <a:pt x="1477" y="0"/>
                  </a:lnTo>
                  <a:lnTo>
                    <a:pt x="1431" y="1"/>
                  </a:lnTo>
                  <a:lnTo>
                    <a:pt x="1384" y="3"/>
                  </a:lnTo>
                  <a:lnTo>
                    <a:pt x="1357" y="4"/>
                  </a:lnTo>
                  <a:lnTo>
                    <a:pt x="1329" y="7"/>
                  </a:lnTo>
                  <a:lnTo>
                    <a:pt x="1302" y="9"/>
                  </a:lnTo>
                  <a:lnTo>
                    <a:pt x="1276" y="11"/>
                  </a:lnTo>
                  <a:lnTo>
                    <a:pt x="1249" y="13"/>
                  </a:lnTo>
                  <a:lnTo>
                    <a:pt x="1222" y="17"/>
                  </a:lnTo>
                  <a:lnTo>
                    <a:pt x="1196" y="20"/>
                  </a:lnTo>
                  <a:lnTo>
                    <a:pt x="1171" y="24"/>
                  </a:lnTo>
                  <a:lnTo>
                    <a:pt x="1144" y="26"/>
                  </a:lnTo>
                  <a:lnTo>
                    <a:pt x="1119" y="31"/>
                  </a:lnTo>
                  <a:lnTo>
                    <a:pt x="1093" y="36"/>
                  </a:lnTo>
                  <a:lnTo>
                    <a:pt x="1067" y="40"/>
                  </a:lnTo>
                  <a:lnTo>
                    <a:pt x="1043" y="45"/>
                  </a:lnTo>
                  <a:lnTo>
                    <a:pt x="1017" y="49"/>
                  </a:lnTo>
                  <a:lnTo>
                    <a:pt x="994" y="55"/>
                  </a:lnTo>
                  <a:lnTo>
                    <a:pt x="968" y="60"/>
                  </a:lnTo>
                  <a:lnTo>
                    <a:pt x="923" y="72"/>
                  </a:lnTo>
                  <a:lnTo>
                    <a:pt x="878" y="83"/>
                  </a:lnTo>
                  <a:lnTo>
                    <a:pt x="834" y="95"/>
                  </a:lnTo>
                  <a:lnTo>
                    <a:pt x="791" y="109"/>
                  </a:lnTo>
                  <a:lnTo>
                    <a:pt x="748" y="122"/>
                  </a:lnTo>
                  <a:lnTo>
                    <a:pt x="707" y="136"/>
                  </a:lnTo>
                  <a:lnTo>
                    <a:pt x="666" y="152"/>
                  </a:lnTo>
                  <a:lnTo>
                    <a:pt x="626" y="169"/>
                  </a:lnTo>
                  <a:lnTo>
                    <a:pt x="587" y="186"/>
                  </a:lnTo>
                  <a:lnTo>
                    <a:pt x="550" y="204"/>
                  </a:lnTo>
                  <a:lnTo>
                    <a:pt x="513" y="222"/>
                  </a:lnTo>
                  <a:lnTo>
                    <a:pt x="476" y="241"/>
                  </a:lnTo>
                  <a:lnTo>
                    <a:pt x="442" y="260"/>
                  </a:lnTo>
                  <a:lnTo>
                    <a:pt x="408" y="280"/>
                  </a:lnTo>
                  <a:lnTo>
                    <a:pt x="376" y="302"/>
                  </a:lnTo>
                  <a:lnTo>
                    <a:pt x="344" y="323"/>
                  </a:lnTo>
                  <a:lnTo>
                    <a:pt x="325" y="337"/>
                  </a:lnTo>
                  <a:lnTo>
                    <a:pt x="308" y="350"/>
                  </a:lnTo>
                  <a:lnTo>
                    <a:pt x="289" y="364"/>
                  </a:lnTo>
                  <a:lnTo>
                    <a:pt x="273" y="379"/>
                  </a:lnTo>
                  <a:lnTo>
                    <a:pt x="254" y="394"/>
                  </a:lnTo>
                  <a:lnTo>
                    <a:pt x="238" y="409"/>
                  </a:lnTo>
                  <a:lnTo>
                    <a:pt x="222" y="423"/>
                  </a:lnTo>
                  <a:lnTo>
                    <a:pt x="205" y="438"/>
                  </a:lnTo>
                  <a:lnTo>
                    <a:pt x="191" y="453"/>
                  </a:lnTo>
                  <a:lnTo>
                    <a:pt x="176" y="469"/>
                  </a:lnTo>
                  <a:lnTo>
                    <a:pt x="163" y="485"/>
                  </a:lnTo>
                  <a:lnTo>
                    <a:pt x="150" y="500"/>
                  </a:lnTo>
                  <a:lnTo>
                    <a:pt x="136" y="516"/>
                  </a:lnTo>
                  <a:lnTo>
                    <a:pt x="123" y="533"/>
                  </a:lnTo>
                  <a:lnTo>
                    <a:pt x="113" y="549"/>
                  </a:lnTo>
                  <a:lnTo>
                    <a:pt x="101" y="566"/>
                  </a:lnTo>
                  <a:lnTo>
                    <a:pt x="75" y="607"/>
                  </a:lnTo>
                  <a:lnTo>
                    <a:pt x="52" y="649"/>
                  </a:lnTo>
                  <a:lnTo>
                    <a:pt x="35" y="692"/>
                  </a:lnTo>
                  <a:lnTo>
                    <a:pt x="19" y="736"/>
                  </a:lnTo>
                  <a:lnTo>
                    <a:pt x="9" y="780"/>
                  </a:lnTo>
                  <a:lnTo>
                    <a:pt x="2" y="825"/>
                  </a:lnTo>
                  <a:lnTo>
                    <a:pt x="0" y="871"/>
                  </a:lnTo>
                  <a:lnTo>
                    <a:pt x="2" y="917"/>
                  </a:lnTo>
                  <a:lnTo>
                    <a:pt x="5" y="936"/>
                  </a:lnTo>
                  <a:lnTo>
                    <a:pt x="7" y="955"/>
                  </a:lnTo>
                  <a:lnTo>
                    <a:pt x="11" y="974"/>
                  </a:lnTo>
                  <a:lnTo>
                    <a:pt x="15" y="993"/>
                  </a:lnTo>
                  <a:close/>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1404" y="1943"/>
              <a:ext cx="2362" cy="1651"/>
            </a:xfrm>
            <a:custGeom>
              <a:avLst/>
              <a:gdLst/>
              <a:ahLst/>
              <a:cxnLst>
                <a:cxn ang="0">
                  <a:pos x="1286" y="123"/>
                </a:cxn>
                <a:cxn ang="0">
                  <a:pos x="1124" y="96"/>
                </a:cxn>
                <a:cxn ang="0">
                  <a:pos x="959" y="137"/>
                </a:cxn>
                <a:cxn ang="0">
                  <a:pos x="915" y="220"/>
                </a:cxn>
                <a:cxn ang="0">
                  <a:pos x="689" y="204"/>
                </a:cxn>
                <a:cxn ang="0">
                  <a:pos x="603" y="124"/>
                </a:cxn>
                <a:cxn ang="0">
                  <a:pos x="455" y="4"/>
                </a:cxn>
                <a:cxn ang="0">
                  <a:pos x="311" y="4"/>
                </a:cxn>
                <a:cxn ang="0">
                  <a:pos x="107" y="42"/>
                </a:cxn>
                <a:cxn ang="0">
                  <a:pos x="0" y="138"/>
                </a:cxn>
                <a:cxn ang="0">
                  <a:pos x="58" y="299"/>
                </a:cxn>
                <a:cxn ang="0">
                  <a:pos x="38" y="337"/>
                </a:cxn>
                <a:cxn ang="0">
                  <a:pos x="9" y="446"/>
                </a:cxn>
                <a:cxn ang="0">
                  <a:pos x="42" y="570"/>
                </a:cxn>
                <a:cxn ang="0">
                  <a:pos x="48" y="737"/>
                </a:cxn>
                <a:cxn ang="0">
                  <a:pos x="87" y="810"/>
                </a:cxn>
                <a:cxn ang="0">
                  <a:pos x="67" y="927"/>
                </a:cxn>
                <a:cxn ang="0">
                  <a:pos x="129" y="1019"/>
                </a:cxn>
                <a:cxn ang="0">
                  <a:pos x="172" y="1061"/>
                </a:cxn>
                <a:cxn ang="0">
                  <a:pos x="82" y="1131"/>
                </a:cxn>
                <a:cxn ang="0">
                  <a:pos x="98" y="1249"/>
                </a:cxn>
                <a:cxn ang="0">
                  <a:pos x="275" y="1350"/>
                </a:cxn>
                <a:cxn ang="0">
                  <a:pos x="372" y="1410"/>
                </a:cxn>
                <a:cxn ang="0">
                  <a:pos x="513" y="1481"/>
                </a:cxn>
                <a:cxn ang="0">
                  <a:pos x="688" y="1526"/>
                </a:cxn>
                <a:cxn ang="0">
                  <a:pos x="776" y="1582"/>
                </a:cxn>
                <a:cxn ang="0">
                  <a:pos x="933" y="1626"/>
                </a:cxn>
                <a:cxn ang="0">
                  <a:pos x="1133" y="1645"/>
                </a:cxn>
                <a:cxn ang="0">
                  <a:pos x="1249" y="1651"/>
                </a:cxn>
                <a:cxn ang="0">
                  <a:pos x="1352" y="1621"/>
                </a:cxn>
                <a:cxn ang="0">
                  <a:pos x="1440" y="1544"/>
                </a:cxn>
                <a:cxn ang="0">
                  <a:pos x="1586" y="1541"/>
                </a:cxn>
                <a:cxn ang="0">
                  <a:pos x="1697" y="1568"/>
                </a:cxn>
                <a:cxn ang="0">
                  <a:pos x="1846" y="1608"/>
                </a:cxn>
                <a:cxn ang="0">
                  <a:pos x="1936" y="1609"/>
                </a:cxn>
                <a:cxn ang="0">
                  <a:pos x="2033" y="1596"/>
                </a:cxn>
                <a:cxn ang="0">
                  <a:pos x="2217" y="1563"/>
                </a:cxn>
                <a:cxn ang="0">
                  <a:pos x="2269" y="1448"/>
                </a:cxn>
                <a:cxn ang="0">
                  <a:pos x="2233" y="1282"/>
                </a:cxn>
                <a:cxn ang="0">
                  <a:pos x="2229" y="1117"/>
                </a:cxn>
                <a:cxn ang="0">
                  <a:pos x="2282" y="1030"/>
                </a:cxn>
                <a:cxn ang="0">
                  <a:pos x="2358" y="834"/>
                </a:cxn>
                <a:cxn ang="0">
                  <a:pos x="2320" y="681"/>
                </a:cxn>
                <a:cxn ang="0">
                  <a:pos x="2355" y="529"/>
                </a:cxn>
                <a:cxn ang="0">
                  <a:pos x="2316" y="386"/>
                </a:cxn>
                <a:cxn ang="0">
                  <a:pos x="2191" y="335"/>
                </a:cxn>
                <a:cxn ang="0">
                  <a:pos x="2033" y="320"/>
                </a:cxn>
                <a:cxn ang="0">
                  <a:pos x="1903" y="333"/>
                </a:cxn>
                <a:cxn ang="0">
                  <a:pos x="1847" y="380"/>
                </a:cxn>
                <a:cxn ang="0">
                  <a:pos x="1828" y="261"/>
                </a:cxn>
                <a:cxn ang="0">
                  <a:pos x="1625" y="163"/>
                </a:cxn>
                <a:cxn ang="0">
                  <a:pos x="1521" y="165"/>
                </a:cxn>
                <a:cxn ang="0">
                  <a:pos x="1427" y="208"/>
                </a:cxn>
              </a:cxnLst>
              <a:rect l="0" t="0" r="r" b="b"/>
              <a:pathLst>
                <a:path w="2362" h="1651">
                  <a:moveTo>
                    <a:pt x="1361" y="168"/>
                  </a:moveTo>
                  <a:lnTo>
                    <a:pt x="1357" y="161"/>
                  </a:lnTo>
                  <a:lnTo>
                    <a:pt x="1347" y="153"/>
                  </a:lnTo>
                  <a:lnTo>
                    <a:pt x="1329" y="143"/>
                  </a:lnTo>
                  <a:lnTo>
                    <a:pt x="1310" y="134"/>
                  </a:lnTo>
                  <a:lnTo>
                    <a:pt x="1286" y="123"/>
                  </a:lnTo>
                  <a:lnTo>
                    <a:pt x="1261" y="114"/>
                  </a:lnTo>
                  <a:lnTo>
                    <a:pt x="1236" y="108"/>
                  </a:lnTo>
                  <a:lnTo>
                    <a:pt x="1213" y="103"/>
                  </a:lnTo>
                  <a:lnTo>
                    <a:pt x="1184" y="100"/>
                  </a:lnTo>
                  <a:lnTo>
                    <a:pt x="1154" y="97"/>
                  </a:lnTo>
                  <a:lnTo>
                    <a:pt x="1124" y="96"/>
                  </a:lnTo>
                  <a:lnTo>
                    <a:pt x="1093" y="96"/>
                  </a:lnTo>
                  <a:lnTo>
                    <a:pt x="1062" y="100"/>
                  </a:lnTo>
                  <a:lnTo>
                    <a:pt x="1032" y="105"/>
                  </a:lnTo>
                  <a:lnTo>
                    <a:pt x="1004" y="113"/>
                  </a:lnTo>
                  <a:lnTo>
                    <a:pt x="977" y="124"/>
                  </a:lnTo>
                  <a:lnTo>
                    <a:pt x="959" y="137"/>
                  </a:lnTo>
                  <a:lnTo>
                    <a:pt x="945" y="152"/>
                  </a:lnTo>
                  <a:lnTo>
                    <a:pt x="935" y="168"/>
                  </a:lnTo>
                  <a:lnTo>
                    <a:pt x="927" y="185"/>
                  </a:lnTo>
                  <a:lnTo>
                    <a:pt x="921" y="199"/>
                  </a:lnTo>
                  <a:lnTo>
                    <a:pt x="918" y="212"/>
                  </a:lnTo>
                  <a:lnTo>
                    <a:pt x="915" y="220"/>
                  </a:lnTo>
                  <a:lnTo>
                    <a:pt x="915" y="223"/>
                  </a:lnTo>
                  <a:lnTo>
                    <a:pt x="729" y="212"/>
                  </a:lnTo>
                  <a:lnTo>
                    <a:pt x="726" y="212"/>
                  </a:lnTo>
                  <a:lnTo>
                    <a:pt x="717" y="211"/>
                  </a:lnTo>
                  <a:lnTo>
                    <a:pt x="704" y="208"/>
                  </a:lnTo>
                  <a:lnTo>
                    <a:pt x="689" y="204"/>
                  </a:lnTo>
                  <a:lnTo>
                    <a:pt x="671" y="198"/>
                  </a:lnTo>
                  <a:lnTo>
                    <a:pt x="653" y="189"/>
                  </a:lnTo>
                  <a:lnTo>
                    <a:pt x="639" y="178"/>
                  </a:lnTo>
                  <a:lnTo>
                    <a:pt x="626" y="163"/>
                  </a:lnTo>
                  <a:lnTo>
                    <a:pt x="615" y="144"/>
                  </a:lnTo>
                  <a:lnTo>
                    <a:pt x="603" y="124"/>
                  </a:lnTo>
                  <a:lnTo>
                    <a:pt x="590" y="103"/>
                  </a:lnTo>
                  <a:lnTo>
                    <a:pt x="574" y="80"/>
                  </a:lnTo>
                  <a:lnTo>
                    <a:pt x="554" y="59"/>
                  </a:lnTo>
                  <a:lnTo>
                    <a:pt x="528" y="38"/>
                  </a:lnTo>
                  <a:lnTo>
                    <a:pt x="495" y="20"/>
                  </a:lnTo>
                  <a:lnTo>
                    <a:pt x="455" y="4"/>
                  </a:lnTo>
                  <a:lnTo>
                    <a:pt x="443" y="2"/>
                  </a:lnTo>
                  <a:lnTo>
                    <a:pt x="424" y="0"/>
                  </a:lnTo>
                  <a:lnTo>
                    <a:pt x="401" y="0"/>
                  </a:lnTo>
                  <a:lnTo>
                    <a:pt x="373" y="0"/>
                  </a:lnTo>
                  <a:lnTo>
                    <a:pt x="344" y="2"/>
                  </a:lnTo>
                  <a:lnTo>
                    <a:pt x="311" y="4"/>
                  </a:lnTo>
                  <a:lnTo>
                    <a:pt x="275" y="9"/>
                  </a:lnTo>
                  <a:lnTo>
                    <a:pt x="241" y="13"/>
                  </a:lnTo>
                  <a:lnTo>
                    <a:pt x="206" y="19"/>
                  </a:lnTo>
                  <a:lnTo>
                    <a:pt x="170" y="27"/>
                  </a:lnTo>
                  <a:lnTo>
                    <a:pt x="138" y="35"/>
                  </a:lnTo>
                  <a:lnTo>
                    <a:pt x="107" y="42"/>
                  </a:lnTo>
                  <a:lnTo>
                    <a:pt x="78" y="53"/>
                  </a:lnTo>
                  <a:lnTo>
                    <a:pt x="54" y="64"/>
                  </a:lnTo>
                  <a:lnTo>
                    <a:pt x="33" y="75"/>
                  </a:lnTo>
                  <a:lnTo>
                    <a:pt x="19" y="88"/>
                  </a:lnTo>
                  <a:lnTo>
                    <a:pt x="5" y="110"/>
                  </a:lnTo>
                  <a:lnTo>
                    <a:pt x="0" y="138"/>
                  </a:lnTo>
                  <a:lnTo>
                    <a:pt x="3" y="169"/>
                  </a:lnTo>
                  <a:lnTo>
                    <a:pt x="12" y="201"/>
                  </a:lnTo>
                  <a:lnTo>
                    <a:pt x="23" y="232"/>
                  </a:lnTo>
                  <a:lnTo>
                    <a:pt x="36" y="260"/>
                  </a:lnTo>
                  <a:lnTo>
                    <a:pt x="48" y="283"/>
                  </a:lnTo>
                  <a:lnTo>
                    <a:pt x="58" y="299"/>
                  </a:lnTo>
                  <a:lnTo>
                    <a:pt x="62" y="308"/>
                  </a:lnTo>
                  <a:lnTo>
                    <a:pt x="64" y="315"/>
                  </a:lnTo>
                  <a:lnTo>
                    <a:pt x="61" y="322"/>
                  </a:lnTo>
                  <a:lnTo>
                    <a:pt x="55" y="326"/>
                  </a:lnTo>
                  <a:lnTo>
                    <a:pt x="48" y="330"/>
                  </a:lnTo>
                  <a:lnTo>
                    <a:pt x="38" y="337"/>
                  </a:lnTo>
                  <a:lnTo>
                    <a:pt x="28" y="342"/>
                  </a:lnTo>
                  <a:lnTo>
                    <a:pt x="19" y="351"/>
                  </a:lnTo>
                  <a:lnTo>
                    <a:pt x="8" y="364"/>
                  </a:lnTo>
                  <a:lnTo>
                    <a:pt x="7" y="375"/>
                  </a:lnTo>
                  <a:lnTo>
                    <a:pt x="8" y="397"/>
                  </a:lnTo>
                  <a:lnTo>
                    <a:pt x="9" y="446"/>
                  </a:lnTo>
                  <a:lnTo>
                    <a:pt x="11" y="478"/>
                  </a:lnTo>
                  <a:lnTo>
                    <a:pt x="15" y="503"/>
                  </a:lnTo>
                  <a:lnTo>
                    <a:pt x="21" y="526"/>
                  </a:lnTo>
                  <a:lnTo>
                    <a:pt x="27" y="542"/>
                  </a:lnTo>
                  <a:lnTo>
                    <a:pt x="35" y="557"/>
                  </a:lnTo>
                  <a:lnTo>
                    <a:pt x="42" y="570"/>
                  </a:lnTo>
                  <a:lnTo>
                    <a:pt x="49" y="580"/>
                  </a:lnTo>
                  <a:lnTo>
                    <a:pt x="54" y="588"/>
                  </a:lnTo>
                  <a:lnTo>
                    <a:pt x="54" y="610"/>
                  </a:lnTo>
                  <a:lnTo>
                    <a:pt x="48" y="640"/>
                  </a:lnTo>
                  <a:lnTo>
                    <a:pt x="42" y="682"/>
                  </a:lnTo>
                  <a:lnTo>
                    <a:pt x="48" y="737"/>
                  </a:lnTo>
                  <a:lnTo>
                    <a:pt x="54" y="758"/>
                  </a:lnTo>
                  <a:lnTo>
                    <a:pt x="61" y="773"/>
                  </a:lnTo>
                  <a:lnTo>
                    <a:pt x="70" y="782"/>
                  </a:lnTo>
                  <a:lnTo>
                    <a:pt x="78" y="790"/>
                  </a:lnTo>
                  <a:lnTo>
                    <a:pt x="83" y="799"/>
                  </a:lnTo>
                  <a:lnTo>
                    <a:pt x="87" y="810"/>
                  </a:lnTo>
                  <a:lnTo>
                    <a:pt x="89" y="829"/>
                  </a:lnTo>
                  <a:lnTo>
                    <a:pt x="87" y="857"/>
                  </a:lnTo>
                  <a:lnTo>
                    <a:pt x="83" y="885"/>
                  </a:lnTo>
                  <a:lnTo>
                    <a:pt x="76" y="905"/>
                  </a:lnTo>
                  <a:lnTo>
                    <a:pt x="70" y="917"/>
                  </a:lnTo>
                  <a:lnTo>
                    <a:pt x="67" y="927"/>
                  </a:lnTo>
                  <a:lnTo>
                    <a:pt x="66" y="936"/>
                  </a:lnTo>
                  <a:lnTo>
                    <a:pt x="70" y="948"/>
                  </a:lnTo>
                  <a:lnTo>
                    <a:pt x="80" y="964"/>
                  </a:lnTo>
                  <a:lnTo>
                    <a:pt x="98" y="989"/>
                  </a:lnTo>
                  <a:lnTo>
                    <a:pt x="113" y="1007"/>
                  </a:lnTo>
                  <a:lnTo>
                    <a:pt x="129" y="1019"/>
                  </a:lnTo>
                  <a:lnTo>
                    <a:pt x="142" y="1028"/>
                  </a:lnTo>
                  <a:lnTo>
                    <a:pt x="154" y="1035"/>
                  </a:lnTo>
                  <a:lnTo>
                    <a:pt x="165" y="1040"/>
                  </a:lnTo>
                  <a:lnTo>
                    <a:pt x="170" y="1045"/>
                  </a:lnTo>
                  <a:lnTo>
                    <a:pt x="174" y="1052"/>
                  </a:lnTo>
                  <a:lnTo>
                    <a:pt x="172" y="1061"/>
                  </a:lnTo>
                  <a:lnTo>
                    <a:pt x="165" y="1072"/>
                  </a:lnTo>
                  <a:lnTo>
                    <a:pt x="151" y="1084"/>
                  </a:lnTo>
                  <a:lnTo>
                    <a:pt x="134" y="1096"/>
                  </a:lnTo>
                  <a:lnTo>
                    <a:pt x="116" y="1108"/>
                  </a:lnTo>
                  <a:lnTo>
                    <a:pt x="98" y="1121"/>
                  </a:lnTo>
                  <a:lnTo>
                    <a:pt x="82" y="1131"/>
                  </a:lnTo>
                  <a:lnTo>
                    <a:pt x="71" y="1143"/>
                  </a:lnTo>
                  <a:lnTo>
                    <a:pt x="67" y="1155"/>
                  </a:lnTo>
                  <a:lnTo>
                    <a:pt x="68" y="1171"/>
                  </a:lnTo>
                  <a:lnTo>
                    <a:pt x="73" y="1193"/>
                  </a:lnTo>
                  <a:lnTo>
                    <a:pt x="82" y="1220"/>
                  </a:lnTo>
                  <a:lnTo>
                    <a:pt x="98" y="1249"/>
                  </a:lnTo>
                  <a:lnTo>
                    <a:pt x="120" y="1278"/>
                  </a:lnTo>
                  <a:lnTo>
                    <a:pt x="151" y="1305"/>
                  </a:lnTo>
                  <a:lnTo>
                    <a:pt x="191" y="1326"/>
                  </a:lnTo>
                  <a:lnTo>
                    <a:pt x="243" y="1340"/>
                  </a:lnTo>
                  <a:lnTo>
                    <a:pt x="259" y="1343"/>
                  </a:lnTo>
                  <a:lnTo>
                    <a:pt x="275" y="1350"/>
                  </a:lnTo>
                  <a:lnTo>
                    <a:pt x="292" y="1357"/>
                  </a:lnTo>
                  <a:lnTo>
                    <a:pt x="306" y="1366"/>
                  </a:lnTo>
                  <a:lnTo>
                    <a:pt x="321" y="1376"/>
                  </a:lnTo>
                  <a:lnTo>
                    <a:pt x="337" y="1387"/>
                  </a:lnTo>
                  <a:lnTo>
                    <a:pt x="354" y="1400"/>
                  </a:lnTo>
                  <a:lnTo>
                    <a:pt x="372" y="1410"/>
                  </a:lnTo>
                  <a:lnTo>
                    <a:pt x="389" y="1424"/>
                  </a:lnTo>
                  <a:lnTo>
                    <a:pt x="410" y="1437"/>
                  </a:lnTo>
                  <a:lnTo>
                    <a:pt x="432" y="1449"/>
                  </a:lnTo>
                  <a:lnTo>
                    <a:pt x="457" y="1460"/>
                  </a:lnTo>
                  <a:lnTo>
                    <a:pt x="483" y="1472"/>
                  </a:lnTo>
                  <a:lnTo>
                    <a:pt x="513" y="1481"/>
                  </a:lnTo>
                  <a:lnTo>
                    <a:pt x="547" y="1489"/>
                  </a:lnTo>
                  <a:lnTo>
                    <a:pt x="584" y="1496"/>
                  </a:lnTo>
                  <a:lnTo>
                    <a:pt x="617" y="1503"/>
                  </a:lnTo>
                  <a:lnTo>
                    <a:pt x="645" y="1510"/>
                  </a:lnTo>
                  <a:lnTo>
                    <a:pt x="669" y="1517"/>
                  </a:lnTo>
                  <a:lnTo>
                    <a:pt x="688" y="1526"/>
                  </a:lnTo>
                  <a:lnTo>
                    <a:pt x="705" y="1535"/>
                  </a:lnTo>
                  <a:lnTo>
                    <a:pt x="720" y="1544"/>
                  </a:lnTo>
                  <a:lnTo>
                    <a:pt x="733" y="1554"/>
                  </a:lnTo>
                  <a:lnTo>
                    <a:pt x="749" y="1563"/>
                  </a:lnTo>
                  <a:lnTo>
                    <a:pt x="761" y="1574"/>
                  </a:lnTo>
                  <a:lnTo>
                    <a:pt x="776" y="1582"/>
                  </a:lnTo>
                  <a:lnTo>
                    <a:pt x="792" y="1591"/>
                  </a:lnTo>
                  <a:lnTo>
                    <a:pt x="813" y="1600"/>
                  </a:lnTo>
                  <a:lnTo>
                    <a:pt x="836" y="1608"/>
                  </a:lnTo>
                  <a:lnTo>
                    <a:pt x="864" y="1615"/>
                  </a:lnTo>
                  <a:lnTo>
                    <a:pt x="895" y="1621"/>
                  </a:lnTo>
                  <a:lnTo>
                    <a:pt x="933" y="1626"/>
                  </a:lnTo>
                  <a:lnTo>
                    <a:pt x="973" y="1630"/>
                  </a:lnTo>
                  <a:lnTo>
                    <a:pt x="1010" y="1634"/>
                  </a:lnTo>
                  <a:lnTo>
                    <a:pt x="1044" y="1637"/>
                  </a:lnTo>
                  <a:lnTo>
                    <a:pt x="1076" y="1641"/>
                  </a:lnTo>
                  <a:lnTo>
                    <a:pt x="1105" y="1643"/>
                  </a:lnTo>
                  <a:lnTo>
                    <a:pt x="1133" y="1645"/>
                  </a:lnTo>
                  <a:lnTo>
                    <a:pt x="1156" y="1647"/>
                  </a:lnTo>
                  <a:lnTo>
                    <a:pt x="1180" y="1648"/>
                  </a:lnTo>
                  <a:lnTo>
                    <a:pt x="1201" y="1650"/>
                  </a:lnTo>
                  <a:lnTo>
                    <a:pt x="1218" y="1651"/>
                  </a:lnTo>
                  <a:lnTo>
                    <a:pt x="1234" y="1651"/>
                  </a:lnTo>
                  <a:lnTo>
                    <a:pt x="1249" y="1651"/>
                  </a:lnTo>
                  <a:lnTo>
                    <a:pt x="1263" y="1650"/>
                  </a:lnTo>
                  <a:lnTo>
                    <a:pt x="1273" y="1650"/>
                  </a:lnTo>
                  <a:lnTo>
                    <a:pt x="1283" y="1648"/>
                  </a:lnTo>
                  <a:lnTo>
                    <a:pt x="1291" y="1646"/>
                  </a:lnTo>
                  <a:lnTo>
                    <a:pt x="1324" y="1634"/>
                  </a:lnTo>
                  <a:lnTo>
                    <a:pt x="1352" y="1621"/>
                  </a:lnTo>
                  <a:lnTo>
                    <a:pt x="1371" y="1605"/>
                  </a:lnTo>
                  <a:lnTo>
                    <a:pt x="1387" y="1588"/>
                  </a:lnTo>
                  <a:lnTo>
                    <a:pt x="1399" y="1574"/>
                  </a:lnTo>
                  <a:lnTo>
                    <a:pt x="1411" y="1560"/>
                  </a:lnTo>
                  <a:lnTo>
                    <a:pt x="1423" y="1550"/>
                  </a:lnTo>
                  <a:lnTo>
                    <a:pt x="1440" y="1544"/>
                  </a:lnTo>
                  <a:lnTo>
                    <a:pt x="1460" y="1542"/>
                  </a:lnTo>
                  <a:lnTo>
                    <a:pt x="1484" y="1541"/>
                  </a:lnTo>
                  <a:lnTo>
                    <a:pt x="1510" y="1540"/>
                  </a:lnTo>
                  <a:lnTo>
                    <a:pt x="1534" y="1539"/>
                  </a:lnTo>
                  <a:lnTo>
                    <a:pt x="1561" y="1540"/>
                  </a:lnTo>
                  <a:lnTo>
                    <a:pt x="1586" y="1541"/>
                  </a:lnTo>
                  <a:lnTo>
                    <a:pt x="1609" y="1542"/>
                  </a:lnTo>
                  <a:lnTo>
                    <a:pt x="1629" y="1544"/>
                  </a:lnTo>
                  <a:lnTo>
                    <a:pt x="1647" y="1548"/>
                  </a:lnTo>
                  <a:lnTo>
                    <a:pt x="1663" y="1553"/>
                  </a:lnTo>
                  <a:lnTo>
                    <a:pt x="1679" y="1560"/>
                  </a:lnTo>
                  <a:lnTo>
                    <a:pt x="1697" y="1568"/>
                  </a:lnTo>
                  <a:lnTo>
                    <a:pt x="1716" y="1575"/>
                  </a:lnTo>
                  <a:lnTo>
                    <a:pt x="1741" y="1584"/>
                  </a:lnTo>
                  <a:lnTo>
                    <a:pt x="1772" y="1592"/>
                  </a:lnTo>
                  <a:lnTo>
                    <a:pt x="1809" y="1601"/>
                  </a:lnTo>
                  <a:lnTo>
                    <a:pt x="1828" y="1605"/>
                  </a:lnTo>
                  <a:lnTo>
                    <a:pt x="1846" y="1608"/>
                  </a:lnTo>
                  <a:lnTo>
                    <a:pt x="1864" y="1610"/>
                  </a:lnTo>
                  <a:lnTo>
                    <a:pt x="1879" y="1612"/>
                  </a:lnTo>
                  <a:lnTo>
                    <a:pt x="1894" y="1612"/>
                  </a:lnTo>
                  <a:lnTo>
                    <a:pt x="1908" y="1612"/>
                  </a:lnTo>
                  <a:lnTo>
                    <a:pt x="1922" y="1610"/>
                  </a:lnTo>
                  <a:lnTo>
                    <a:pt x="1936" y="1609"/>
                  </a:lnTo>
                  <a:lnTo>
                    <a:pt x="1950" y="1608"/>
                  </a:lnTo>
                  <a:lnTo>
                    <a:pt x="1964" y="1606"/>
                  </a:lnTo>
                  <a:lnTo>
                    <a:pt x="1981" y="1604"/>
                  </a:lnTo>
                  <a:lnTo>
                    <a:pt x="1997" y="1601"/>
                  </a:lnTo>
                  <a:lnTo>
                    <a:pt x="2014" y="1598"/>
                  </a:lnTo>
                  <a:lnTo>
                    <a:pt x="2033" y="1596"/>
                  </a:lnTo>
                  <a:lnTo>
                    <a:pt x="2054" y="1592"/>
                  </a:lnTo>
                  <a:lnTo>
                    <a:pt x="2078" y="1590"/>
                  </a:lnTo>
                  <a:lnTo>
                    <a:pt x="2122" y="1584"/>
                  </a:lnTo>
                  <a:lnTo>
                    <a:pt x="2161" y="1578"/>
                  </a:lnTo>
                  <a:lnTo>
                    <a:pt x="2192" y="1571"/>
                  </a:lnTo>
                  <a:lnTo>
                    <a:pt x="2217" y="1563"/>
                  </a:lnTo>
                  <a:lnTo>
                    <a:pt x="2236" y="1555"/>
                  </a:lnTo>
                  <a:lnTo>
                    <a:pt x="2251" y="1545"/>
                  </a:lnTo>
                  <a:lnTo>
                    <a:pt x="2261" y="1536"/>
                  </a:lnTo>
                  <a:lnTo>
                    <a:pt x="2268" y="1525"/>
                  </a:lnTo>
                  <a:lnTo>
                    <a:pt x="2270" y="1493"/>
                  </a:lnTo>
                  <a:lnTo>
                    <a:pt x="2269" y="1448"/>
                  </a:lnTo>
                  <a:lnTo>
                    <a:pt x="2268" y="1403"/>
                  </a:lnTo>
                  <a:lnTo>
                    <a:pt x="2268" y="1371"/>
                  </a:lnTo>
                  <a:lnTo>
                    <a:pt x="2266" y="1343"/>
                  </a:lnTo>
                  <a:lnTo>
                    <a:pt x="2259" y="1320"/>
                  </a:lnTo>
                  <a:lnTo>
                    <a:pt x="2247" y="1300"/>
                  </a:lnTo>
                  <a:lnTo>
                    <a:pt x="2233" y="1282"/>
                  </a:lnTo>
                  <a:lnTo>
                    <a:pt x="2220" y="1265"/>
                  </a:lnTo>
                  <a:lnTo>
                    <a:pt x="2210" y="1248"/>
                  </a:lnTo>
                  <a:lnTo>
                    <a:pt x="2204" y="1231"/>
                  </a:lnTo>
                  <a:lnTo>
                    <a:pt x="2207" y="1212"/>
                  </a:lnTo>
                  <a:lnTo>
                    <a:pt x="2220" y="1166"/>
                  </a:lnTo>
                  <a:lnTo>
                    <a:pt x="2229" y="1117"/>
                  </a:lnTo>
                  <a:lnTo>
                    <a:pt x="2235" y="1077"/>
                  </a:lnTo>
                  <a:lnTo>
                    <a:pt x="2236" y="1061"/>
                  </a:lnTo>
                  <a:lnTo>
                    <a:pt x="2240" y="1058"/>
                  </a:lnTo>
                  <a:lnTo>
                    <a:pt x="2250" y="1054"/>
                  </a:lnTo>
                  <a:lnTo>
                    <a:pt x="2264" y="1044"/>
                  </a:lnTo>
                  <a:lnTo>
                    <a:pt x="2282" y="1030"/>
                  </a:lnTo>
                  <a:lnTo>
                    <a:pt x="2301" y="1014"/>
                  </a:lnTo>
                  <a:lnTo>
                    <a:pt x="2319" y="991"/>
                  </a:lnTo>
                  <a:lnTo>
                    <a:pt x="2335" y="964"/>
                  </a:lnTo>
                  <a:lnTo>
                    <a:pt x="2346" y="933"/>
                  </a:lnTo>
                  <a:lnTo>
                    <a:pt x="2356" y="879"/>
                  </a:lnTo>
                  <a:lnTo>
                    <a:pt x="2358" y="834"/>
                  </a:lnTo>
                  <a:lnTo>
                    <a:pt x="2353" y="797"/>
                  </a:lnTo>
                  <a:lnTo>
                    <a:pt x="2344" y="766"/>
                  </a:lnTo>
                  <a:lnTo>
                    <a:pt x="2334" y="739"/>
                  </a:lnTo>
                  <a:lnTo>
                    <a:pt x="2327" y="718"/>
                  </a:lnTo>
                  <a:lnTo>
                    <a:pt x="2320" y="698"/>
                  </a:lnTo>
                  <a:lnTo>
                    <a:pt x="2320" y="681"/>
                  </a:lnTo>
                  <a:lnTo>
                    <a:pt x="2325" y="651"/>
                  </a:lnTo>
                  <a:lnTo>
                    <a:pt x="2327" y="624"/>
                  </a:lnTo>
                  <a:lnTo>
                    <a:pt x="2329" y="596"/>
                  </a:lnTo>
                  <a:lnTo>
                    <a:pt x="2340" y="566"/>
                  </a:lnTo>
                  <a:lnTo>
                    <a:pt x="2347" y="548"/>
                  </a:lnTo>
                  <a:lnTo>
                    <a:pt x="2355" y="529"/>
                  </a:lnTo>
                  <a:lnTo>
                    <a:pt x="2358" y="508"/>
                  </a:lnTo>
                  <a:lnTo>
                    <a:pt x="2362" y="484"/>
                  </a:lnTo>
                  <a:lnTo>
                    <a:pt x="2358" y="461"/>
                  </a:lnTo>
                  <a:lnTo>
                    <a:pt x="2351" y="436"/>
                  </a:lnTo>
                  <a:lnTo>
                    <a:pt x="2339" y="411"/>
                  </a:lnTo>
                  <a:lnTo>
                    <a:pt x="2316" y="386"/>
                  </a:lnTo>
                  <a:lnTo>
                    <a:pt x="2303" y="376"/>
                  </a:lnTo>
                  <a:lnTo>
                    <a:pt x="2287" y="366"/>
                  </a:lnTo>
                  <a:lnTo>
                    <a:pt x="2266" y="357"/>
                  </a:lnTo>
                  <a:lnTo>
                    <a:pt x="2242" y="349"/>
                  </a:lnTo>
                  <a:lnTo>
                    <a:pt x="2217" y="342"/>
                  </a:lnTo>
                  <a:lnTo>
                    <a:pt x="2191" y="335"/>
                  </a:lnTo>
                  <a:lnTo>
                    <a:pt x="2161" y="330"/>
                  </a:lnTo>
                  <a:lnTo>
                    <a:pt x="2132" y="325"/>
                  </a:lnTo>
                  <a:lnTo>
                    <a:pt x="2111" y="322"/>
                  </a:lnTo>
                  <a:lnTo>
                    <a:pt x="2085" y="321"/>
                  </a:lnTo>
                  <a:lnTo>
                    <a:pt x="2061" y="320"/>
                  </a:lnTo>
                  <a:lnTo>
                    <a:pt x="2033" y="320"/>
                  </a:lnTo>
                  <a:lnTo>
                    <a:pt x="2009" y="320"/>
                  </a:lnTo>
                  <a:lnTo>
                    <a:pt x="1982" y="321"/>
                  </a:lnTo>
                  <a:lnTo>
                    <a:pt x="1958" y="322"/>
                  </a:lnTo>
                  <a:lnTo>
                    <a:pt x="1934" y="323"/>
                  </a:lnTo>
                  <a:lnTo>
                    <a:pt x="1918" y="326"/>
                  </a:lnTo>
                  <a:lnTo>
                    <a:pt x="1903" y="333"/>
                  </a:lnTo>
                  <a:lnTo>
                    <a:pt x="1887" y="342"/>
                  </a:lnTo>
                  <a:lnTo>
                    <a:pt x="1875" y="352"/>
                  </a:lnTo>
                  <a:lnTo>
                    <a:pt x="1864" y="362"/>
                  </a:lnTo>
                  <a:lnTo>
                    <a:pt x="1855" y="371"/>
                  </a:lnTo>
                  <a:lnTo>
                    <a:pt x="1849" y="378"/>
                  </a:lnTo>
                  <a:lnTo>
                    <a:pt x="1847" y="380"/>
                  </a:lnTo>
                  <a:lnTo>
                    <a:pt x="1849" y="370"/>
                  </a:lnTo>
                  <a:lnTo>
                    <a:pt x="1852" y="346"/>
                  </a:lnTo>
                  <a:lnTo>
                    <a:pt x="1852" y="317"/>
                  </a:lnTo>
                  <a:lnTo>
                    <a:pt x="1849" y="296"/>
                  </a:lnTo>
                  <a:lnTo>
                    <a:pt x="1840" y="279"/>
                  </a:lnTo>
                  <a:lnTo>
                    <a:pt x="1828" y="261"/>
                  </a:lnTo>
                  <a:lnTo>
                    <a:pt x="1811" y="242"/>
                  </a:lnTo>
                  <a:lnTo>
                    <a:pt x="1788" y="222"/>
                  </a:lnTo>
                  <a:lnTo>
                    <a:pt x="1759" y="204"/>
                  </a:lnTo>
                  <a:lnTo>
                    <a:pt x="1722" y="187"/>
                  </a:lnTo>
                  <a:lnTo>
                    <a:pt x="1677" y="173"/>
                  </a:lnTo>
                  <a:lnTo>
                    <a:pt x="1625" y="163"/>
                  </a:lnTo>
                  <a:lnTo>
                    <a:pt x="1609" y="161"/>
                  </a:lnTo>
                  <a:lnTo>
                    <a:pt x="1595" y="160"/>
                  </a:lnTo>
                  <a:lnTo>
                    <a:pt x="1578" y="160"/>
                  </a:lnTo>
                  <a:lnTo>
                    <a:pt x="1559" y="160"/>
                  </a:lnTo>
                  <a:lnTo>
                    <a:pt x="1540" y="163"/>
                  </a:lnTo>
                  <a:lnTo>
                    <a:pt x="1521" y="165"/>
                  </a:lnTo>
                  <a:lnTo>
                    <a:pt x="1500" y="168"/>
                  </a:lnTo>
                  <a:lnTo>
                    <a:pt x="1481" y="173"/>
                  </a:lnTo>
                  <a:lnTo>
                    <a:pt x="1468" y="178"/>
                  </a:lnTo>
                  <a:lnTo>
                    <a:pt x="1453" y="187"/>
                  </a:lnTo>
                  <a:lnTo>
                    <a:pt x="1440" y="197"/>
                  </a:lnTo>
                  <a:lnTo>
                    <a:pt x="1427" y="208"/>
                  </a:lnTo>
                  <a:lnTo>
                    <a:pt x="1413" y="220"/>
                  </a:lnTo>
                  <a:lnTo>
                    <a:pt x="1400" y="231"/>
                  </a:lnTo>
                  <a:lnTo>
                    <a:pt x="1388" y="240"/>
                  </a:lnTo>
                  <a:lnTo>
                    <a:pt x="1376" y="245"/>
                  </a:lnTo>
                  <a:lnTo>
                    <a:pt x="1361" y="1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2774" y="2832"/>
              <a:ext cx="399" cy="118"/>
            </a:xfrm>
            <a:custGeom>
              <a:avLst/>
              <a:gdLst/>
              <a:ahLst/>
              <a:cxnLst>
                <a:cxn ang="0">
                  <a:pos x="26" y="98"/>
                </a:cxn>
                <a:cxn ang="0">
                  <a:pos x="30" y="99"/>
                </a:cxn>
                <a:cxn ang="0">
                  <a:pos x="40" y="101"/>
                </a:cxn>
                <a:cxn ang="0">
                  <a:pos x="57" y="104"/>
                </a:cxn>
                <a:cxn ang="0">
                  <a:pos x="75" y="107"/>
                </a:cxn>
                <a:cxn ang="0">
                  <a:pos x="94" y="111"/>
                </a:cxn>
                <a:cxn ang="0">
                  <a:pos x="113" y="115"/>
                </a:cxn>
                <a:cxn ang="0">
                  <a:pos x="129" y="116"/>
                </a:cxn>
                <a:cxn ang="0">
                  <a:pos x="139" y="118"/>
                </a:cxn>
                <a:cxn ang="0">
                  <a:pos x="148" y="118"/>
                </a:cxn>
                <a:cxn ang="0">
                  <a:pos x="164" y="115"/>
                </a:cxn>
                <a:cxn ang="0">
                  <a:pos x="181" y="115"/>
                </a:cxn>
                <a:cxn ang="0">
                  <a:pos x="200" y="111"/>
                </a:cxn>
                <a:cxn ang="0">
                  <a:pos x="221" y="109"/>
                </a:cxn>
                <a:cxn ang="0">
                  <a:pos x="240" y="106"/>
                </a:cxn>
                <a:cxn ang="0">
                  <a:pos x="257" y="101"/>
                </a:cxn>
                <a:cxn ang="0">
                  <a:pos x="272" y="98"/>
                </a:cxn>
                <a:cxn ang="0">
                  <a:pos x="287" y="93"/>
                </a:cxn>
                <a:cxn ang="0">
                  <a:pos x="304" y="86"/>
                </a:cxn>
                <a:cxn ang="0">
                  <a:pos x="325" y="78"/>
                </a:cxn>
                <a:cxn ang="0">
                  <a:pos x="344" y="70"/>
                </a:cxn>
                <a:cxn ang="0">
                  <a:pos x="362" y="64"/>
                </a:cxn>
                <a:cxn ang="0">
                  <a:pos x="378" y="57"/>
                </a:cxn>
                <a:cxn ang="0">
                  <a:pos x="387" y="52"/>
                </a:cxn>
                <a:cxn ang="0">
                  <a:pos x="392" y="52"/>
                </a:cxn>
                <a:cxn ang="0">
                  <a:pos x="399" y="0"/>
                </a:cxn>
                <a:cxn ang="0">
                  <a:pos x="239" y="41"/>
                </a:cxn>
                <a:cxn ang="0">
                  <a:pos x="0" y="21"/>
                </a:cxn>
                <a:cxn ang="0">
                  <a:pos x="26" y="98"/>
                </a:cxn>
              </a:cxnLst>
              <a:rect l="0" t="0" r="r" b="b"/>
              <a:pathLst>
                <a:path w="399" h="118">
                  <a:moveTo>
                    <a:pt x="26" y="98"/>
                  </a:moveTo>
                  <a:lnTo>
                    <a:pt x="30" y="99"/>
                  </a:lnTo>
                  <a:lnTo>
                    <a:pt x="40" y="101"/>
                  </a:lnTo>
                  <a:lnTo>
                    <a:pt x="57" y="104"/>
                  </a:lnTo>
                  <a:lnTo>
                    <a:pt x="75" y="107"/>
                  </a:lnTo>
                  <a:lnTo>
                    <a:pt x="94" y="111"/>
                  </a:lnTo>
                  <a:lnTo>
                    <a:pt x="113" y="115"/>
                  </a:lnTo>
                  <a:lnTo>
                    <a:pt x="129" y="116"/>
                  </a:lnTo>
                  <a:lnTo>
                    <a:pt x="139" y="118"/>
                  </a:lnTo>
                  <a:lnTo>
                    <a:pt x="148" y="118"/>
                  </a:lnTo>
                  <a:lnTo>
                    <a:pt x="164" y="115"/>
                  </a:lnTo>
                  <a:lnTo>
                    <a:pt x="181" y="115"/>
                  </a:lnTo>
                  <a:lnTo>
                    <a:pt x="200" y="111"/>
                  </a:lnTo>
                  <a:lnTo>
                    <a:pt x="221" y="109"/>
                  </a:lnTo>
                  <a:lnTo>
                    <a:pt x="240" y="106"/>
                  </a:lnTo>
                  <a:lnTo>
                    <a:pt x="257" y="101"/>
                  </a:lnTo>
                  <a:lnTo>
                    <a:pt x="272" y="98"/>
                  </a:lnTo>
                  <a:lnTo>
                    <a:pt x="287" y="93"/>
                  </a:lnTo>
                  <a:lnTo>
                    <a:pt x="304" y="86"/>
                  </a:lnTo>
                  <a:lnTo>
                    <a:pt x="325" y="78"/>
                  </a:lnTo>
                  <a:lnTo>
                    <a:pt x="344" y="70"/>
                  </a:lnTo>
                  <a:lnTo>
                    <a:pt x="362" y="64"/>
                  </a:lnTo>
                  <a:lnTo>
                    <a:pt x="378" y="57"/>
                  </a:lnTo>
                  <a:lnTo>
                    <a:pt x="387" y="52"/>
                  </a:lnTo>
                  <a:lnTo>
                    <a:pt x="392" y="52"/>
                  </a:lnTo>
                  <a:lnTo>
                    <a:pt x="399" y="0"/>
                  </a:lnTo>
                  <a:lnTo>
                    <a:pt x="239" y="41"/>
                  </a:lnTo>
                  <a:lnTo>
                    <a:pt x="0" y="21"/>
                  </a:lnTo>
                  <a:lnTo>
                    <a:pt x="26" y="98"/>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1557" y="2223"/>
              <a:ext cx="2102" cy="655"/>
            </a:xfrm>
            <a:custGeom>
              <a:avLst/>
              <a:gdLst/>
              <a:ahLst/>
              <a:cxnLst>
                <a:cxn ang="0">
                  <a:pos x="666" y="2"/>
                </a:cxn>
                <a:cxn ang="0">
                  <a:pos x="623" y="0"/>
                </a:cxn>
                <a:cxn ang="0">
                  <a:pos x="555" y="0"/>
                </a:cxn>
                <a:cxn ang="0">
                  <a:pos x="475" y="3"/>
                </a:cxn>
                <a:cxn ang="0">
                  <a:pos x="392" y="11"/>
                </a:cxn>
                <a:cxn ang="0">
                  <a:pos x="324" y="26"/>
                </a:cxn>
                <a:cxn ang="0">
                  <a:pos x="265" y="41"/>
                </a:cxn>
                <a:cxn ang="0">
                  <a:pos x="200" y="58"/>
                </a:cxn>
                <a:cxn ang="0">
                  <a:pos x="136" y="79"/>
                </a:cxn>
                <a:cxn ang="0">
                  <a:pos x="82" y="100"/>
                </a:cxn>
                <a:cxn ang="0">
                  <a:pos x="43" y="123"/>
                </a:cxn>
                <a:cxn ang="0">
                  <a:pos x="5" y="161"/>
                </a:cxn>
                <a:cxn ang="0">
                  <a:pos x="2" y="188"/>
                </a:cxn>
                <a:cxn ang="0">
                  <a:pos x="21" y="209"/>
                </a:cxn>
                <a:cxn ang="0">
                  <a:pos x="132" y="259"/>
                </a:cxn>
                <a:cxn ang="0">
                  <a:pos x="319" y="333"/>
                </a:cxn>
                <a:cxn ang="0">
                  <a:pos x="522" y="414"/>
                </a:cxn>
                <a:cxn ang="0">
                  <a:pos x="686" y="480"/>
                </a:cxn>
                <a:cxn ang="0">
                  <a:pos x="754" y="505"/>
                </a:cxn>
                <a:cxn ang="0">
                  <a:pos x="801" y="518"/>
                </a:cxn>
                <a:cxn ang="0">
                  <a:pos x="912" y="548"/>
                </a:cxn>
                <a:cxn ang="0">
                  <a:pos x="1055" y="586"/>
                </a:cxn>
                <a:cxn ang="0">
                  <a:pos x="1185" y="621"/>
                </a:cxn>
                <a:cxn ang="0">
                  <a:pos x="1268" y="643"/>
                </a:cxn>
                <a:cxn ang="0">
                  <a:pos x="1312" y="650"/>
                </a:cxn>
                <a:cxn ang="0">
                  <a:pos x="1399" y="655"/>
                </a:cxn>
                <a:cxn ang="0">
                  <a:pos x="1497" y="645"/>
                </a:cxn>
                <a:cxn ang="0">
                  <a:pos x="1549" y="632"/>
                </a:cxn>
                <a:cxn ang="0">
                  <a:pos x="1611" y="615"/>
                </a:cxn>
                <a:cxn ang="0">
                  <a:pos x="1672" y="598"/>
                </a:cxn>
                <a:cxn ang="0">
                  <a:pos x="1723" y="585"/>
                </a:cxn>
                <a:cxn ang="0">
                  <a:pos x="1756" y="576"/>
                </a:cxn>
                <a:cxn ang="0">
                  <a:pos x="1782" y="567"/>
                </a:cxn>
                <a:cxn ang="0">
                  <a:pos x="1851" y="538"/>
                </a:cxn>
                <a:cxn ang="0">
                  <a:pos x="1939" y="497"/>
                </a:cxn>
                <a:cxn ang="0">
                  <a:pos x="2027" y="458"/>
                </a:cxn>
                <a:cxn ang="0">
                  <a:pos x="2088" y="431"/>
                </a:cxn>
                <a:cxn ang="0">
                  <a:pos x="2100" y="420"/>
                </a:cxn>
                <a:cxn ang="0">
                  <a:pos x="2077" y="371"/>
                </a:cxn>
                <a:cxn ang="0">
                  <a:pos x="2001" y="307"/>
                </a:cxn>
                <a:cxn ang="0">
                  <a:pos x="1907" y="272"/>
                </a:cxn>
                <a:cxn ang="0">
                  <a:pos x="1793" y="240"/>
                </a:cxn>
                <a:cxn ang="0">
                  <a:pos x="1663" y="206"/>
                </a:cxn>
                <a:cxn ang="0">
                  <a:pos x="1537" y="174"/>
                </a:cxn>
                <a:cxn ang="0">
                  <a:pos x="1435" y="146"/>
                </a:cxn>
                <a:cxn ang="0">
                  <a:pos x="1368" y="126"/>
                </a:cxn>
                <a:cxn ang="0">
                  <a:pos x="1242" y="99"/>
                </a:cxn>
                <a:cxn ang="0">
                  <a:pos x="1063" y="66"/>
                </a:cxn>
                <a:cxn ang="0">
                  <a:pos x="879" y="35"/>
                </a:cxn>
                <a:cxn ang="0">
                  <a:pos x="734" y="11"/>
                </a:cxn>
                <a:cxn ang="0">
                  <a:pos x="675" y="2"/>
                </a:cxn>
              </a:cxnLst>
              <a:rect l="0" t="0" r="r" b="b"/>
              <a:pathLst>
                <a:path w="2102" h="655">
                  <a:moveTo>
                    <a:pt x="675" y="2"/>
                  </a:moveTo>
                  <a:lnTo>
                    <a:pt x="672" y="2"/>
                  </a:lnTo>
                  <a:lnTo>
                    <a:pt x="666" y="2"/>
                  </a:lnTo>
                  <a:lnTo>
                    <a:pt x="655" y="0"/>
                  </a:lnTo>
                  <a:lnTo>
                    <a:pt x="641" y="0"/>
                  </a:lnTo>
                  <a:lnTo>
                    <a:pt x="623" y="0"/>
                  </a:lnTo>
                  <a:lnTo>
                    <a:pt x="602" y="0"/>
                  </a:lnTo>
                  <a:lnTo>
                    <a:pt x="580" y="0"/>
                  </a:lnTo>
                  <a:lnTo>
                    <a:pt x="555" y="0"/>
                  </a:lnTo>
                  <a:lnTo>
                    <a:pt x="530" y="0"/>
                  </a:lnTo>
                  <a:lnTo>
                    <a:pt x="503" y="2"/>
                  </a:lnTo>
                  <a:lnTo>
                    <a:pt x="475" y="3"/>
                  </a:lnTo>
                  <a:lnTo>
                    <a:pt x="447" y="6"/>
                  </a:lnTo>
                  <a:lnTo>
                    <a:pt x="418" y="8"/>
                  </a:lnTo>
                  <a:lnTo>
                    <a:pt x="392" y="11"/>
                  </a:lnTo>
                  <a:lnTo>
                    <a:pt x="367" y="16"/>
                  </a:lnTo>
                  <a:lnTo>
                    <a:pt x="342" y="22"/>
                  </a:lnTo>
                  <a:lnTo>
                    <a:pt x="324" y="26"/>
                  </a:lnTo>
                  <a:lnTo>
                    <a:pt x="305" y="31"/>
                  </a:lnTo>
                  <a:lnTo>
                    <a:pt x="286" y="35"/>
                  </a:lnTo>
                  <a:lnTo>
                    <a:pt x="265" y="41"/>
                  </a:lnTo>
                  <a:lnTo>
                    <a:pt x="243" y="46"/>
                  </a:lnTo>
                  <a:lnTo>
                    <a:pt x="222" y="52"/>
                  </a:lnTo>
                  <a:lnTo>
                    <a:pt x="200" y="58"/>
                  </a:lnTo>
                  <a:lnTo>
                    <a:pt x="178" y="66"/>
                  </a:lnTo>
                  <a:lnTo>
                    <a:pt x="157" y="72"/>
                  </a:lnTo>
                  <a:lnTo>
                    <a:pt x="136" y="79"/>
                  </a:lnTo>
                  <a:lnTo>
                    <a:pt x="117" y="86"/>
                  </a:lnTo>
                  <a:lnTo>
                    <a:pt x="100" y="92"/>
                  </a:lnTo>
                  <a:lnTo>
                    <a:pt x="82" y="100"/>
                  </a:lnTo>
                  <a:lnTo>
                    <a:pt x="67" y="108"/>
                  </a:lnTo>
                  <a:lnTo>
                    <a:pt x="53" y="115"/>
                  </a:lnTo>
                  <a:lnTo>
                    <a:pt x="43" y="123"/>
                  </a:lnTo>
                  <a:lnTo>
                    <a:pt x="25" y="137"/>
                  </a:lnTo>
                  <a:lnTo>
                    <a:pt x="13" y="150"/>
                  </a:lnTo>
                  <a:lnTo>
                    <a:pt x="5" y="161"/>
                  </a:lnTo>
                  <a:lnTo>
                    <a:pt x="2" y="171"/>
                  </a:lnTo>
                  <a:lnTo>
                    <a:pt x="0" y="179"/>
                  </a:lnTo>
                  <a:lnTo>
                    <a:pt x="2" y="188"/>
                  </a:lnTo>
                  <a:lnTo>
                    <a:pt x="6" y="194"/>
                  </a:lnTo>
                  <a:lnTo>
                    <a:pt x="11" y="202"/>
                  </a:lnTo>
                  <a:lnTo>
                    <a:pt x="21" y="209"/>
                  </a:lnTo>
                  <a:lnTo>
                    <a:pt x="46" y="222"/>
                  </a:lnTo>
                  <a:lnTo>
                    <a:pt x="85" y="238"/>
                  </a:lnTo>
                  <a:lnTo>
                    <a:pt x="132" y="259"/>
                  </a:lnTo>
                  <a:lnTo>
                    <a:pt x="190" y="282"/>
                  </a:lnTo>
                  <a:lnTo>
                    <a:pt x="252" y="307"/>
                  </a:lnTo>
                  <a:lnTo>
                    <a:pt x="319" y="333"/>
                  </a:lnTo>
                  <a:lnTo>
                    <a:pt x="388" y="362"/>
                  </a:lnTo>
                  <a:lnTo>
                    <a:pt x="456" y="388"/>
                  </a:lnTo>
                  <a:lnTo>
                    <a:pt x="522" y="414"/>
                  </a:lnTo>
                  <a:lnTo>
                    <a:pt x="585" y="439"/>
                  </a:lnTo>
                  <a:lnTo>
                    <a:pt x="641" y="460"/>
                  </a:lnTo>
                  <a:lnTo>
                    <a:pt x="686" y="480"/>
                  </a:lnTo>
                  <a:lnTo>
                    <a:pt x="724" y="493"/>
                  </a:lnTo>
                  <a:lnTo>
                    <a:pt x="745" y="502"/>
                  </a:lnTo>
                  <a:lnTo>
                    <a:pt x="754" y="505"/>
                  </a:lnTo>
                  <a:lnTo>
                    <a:pt x="761" y="506"/>
                  </a:lnTo>
                  <a:lnTo>
                    <a:pt x="775" y="511"/>
                  </a:lnTo>
                  <a:lnTo>
                    <a:pt x="801" y="518"/>
                  </a:lnTo>
                  <a:lnTo>
                    <a:pt x="833" y="527"/>
                  </a:lnTo>
                  <a:lnTo>
                    <a:pt x="870" y="536"/>
                  </a:lnTo>
                  <a:lnTo>
                    <a:pt x="912" y="548"/>
                  </a:lnTo>
                  <a:lnTo>
                    <a:pt x="959" y="560"/>
                  </a:lnTo>
                  <a:lnTo>
                    <a:pt x="1006" y="574"/>
                  </a:lnTo>
                  <a:lnTo>
                    <a:pt x="1055" y="586"/>
                  </a:lnTo>
                  <a:lnTo>
                    <a:pt x="1100" y="598"/>
                  </a:lnTo>
                  <a:lnTo>
                    <a:pt x="1145" y="611"/>
                  </a:lnTo>
                  <a:lnTo>
                    <a:pt x="1185" y="621"/>
                  </a:lnTo>
                  <a:lnTo>
                    <a:pt x="1220" y="631"/>
                  </a:lnTo>
                  <a:lnTo>
                    <a:pt x="1248" y="637"/>
                  </a:lnTo>
                  <a:lnTo>
                    <a:pt x="1268" y="643"/>
                  </a:lnTo>
                  <a:lnTo>
                    <a:pt x="1278" y="645"/>
                  </a:lnTo>
                  <a:lnTo>
                    <a:pt x="1291" y="648"/>
                  </a:lnTo>
                  <a:lnTo>
                    <a:pt x="1312" y="650"/>
                  </a:lnTo>
                  <a:lnTo>
                    <a:pt x="1339" y="653"/>
                  </a:lnTo>
                  <a:lnTo>
                    <a:pt x="1368" y="654"/>
                  </a:lnTo>
                  <a:lnTo>
                    <a:pt x="1399" y="655"/>
                  </a:lnTo>
                  <a:lnTo>
                    <a:pt x="1433" y="654"/>
                  </a:lnTo>
                  <a:lnTo>
                    <a:pt x="1466" y="651"/>
                  </a:lnTo>
                  <a:lnTo>
                    <a:pt x="1497" y="645"/>
                  </a:lnTo>
                  <a:lnTo>
                    <a:pt x="1514" y="641"/>
                  </a:lnTo>
                  <a:lnTo>
                    <a:pt x="1531" y="637"/>
                  </a:lnTo>
                  <a:lnTo>
                    <a:pt x="1549" y="632"/>
                  </a:lnTo>
                  <a:lnTo>
                    <a:pt x="1569" y="626"/>
                  </a:lnTo>
                  <a:lnTo>
                    <a:pt x="1590" y="621"/>
                  </a:lnTo>
                  <a:lnTo>
                    <a:pt x="1611" y="615"/>
                  </a:lnTo>
                  <a:lnTo>
                    <a:pt x="1632" y="609"/>
                  </a:lnTo>
                  <a:lnTo>
                    <a:pt x="1653" y="604"/>
                  </a:lnTo>
                  <a:lnTo>
                    <a:pt x="1672" y="598"/>
                  </a:lnTo>
                  <a:lnTo>
                    <a:pt x="1691" y="594"/>
                  </a:lnTo>
                  <a:lnTo>
                    <a:pt x="1709" y="590"/>
                  </a:lnTo>
                  <a:lnTo>
                    <a:pt x="1723" y="585"/>
                  </a:lnTo>
                  <a:lnTo>
                    <a:pt x="1736" y="582"/>
                  </a:lnTo>
                  <a:lnTo>
                    <a:pt x="1748" y="578"/>
                  </a:lnTo>
                  <a:lnTo>
                    <a:pt x="1756" y="576"/>
                  </a:lnTo>
                  <a:lnTo>
                    <a:pt x="1762" y="574"/>
                  </a:lnTo>
                  <a:lnTo>
                    <a:pt x="1769" y="573"/>
                  </a:lnTo>
                  <a:lnTo>
                    <a:pt x="1782" y="567"/>
                  </a:lnTo>
                  <a:lnTo>
                    <a:pt x="1800" y="559"/>
                  </a:lnTo>
                  <a:lnTo>
                    <a:pt x="1824" y="549"/>
                  </a:lnTo>
                  <a:lnTo>
                    <a:pt x="1851" y="538"/>
                  </a:lnTo>
                  <a:lnTo>
                    <a:pt x="1879" y="524"/>
                  </a:lnTo>
                  <a:lnTo>
                    <a:pt x="1908" y="511"/>
                  </a:lnTo>
                  <a:lnTo>
                    <a:pt x="1939" y="497"/>
                  </a:lnTo>
                  <a:lnTo>
                    <a:pt x="1970" y="484"/>
                  </a:lnTo>
                  <a:lnTo>
                    <a:pt x="1999" y="471"/>
                  </a:lnTo>
                  <a:lnTo>
                    <a:pt x="2027" y="458"/>
                  </a:lnTo>
                  <a:lnTo>
                    <a:pt x="2051" y="447"/>
                  </a:lnTo>
                  <a:lnTo>
                    <a:pt x="2072" y="438"/>
                  </a:lnTo>
                  <a:lnTo>
                    <a:pt x="2088" y="431"/>
                  </a:lnTo>
                  <a:lnTo>
                    <a:pt x="2099" y="426"/>
                  </a:lnTo>
                  <a:lnTo>
                    <a:pt x="2102" y="425"/>
                  </a:lnTo>
                  <a:lnTo>
                    <a:pt x="2100" y="420"/>
                  </a:lnTo>
                  <a:lnTo>
                    <a:pt x="2098" y="409"/>
                  </a:lnTo>
                  <a:lnTo>
                    <a:pt x="2088" y="392"/>
                  </a:lnTo>
                  <a:lnTo>
                    <a:pt x="2077" y="371"/>
                  </a:lnTo>
                  <a:lnTo>
                    <a:pt x="2059" y="349"/>
                  </a:lnTo>
                  <a:lnTo>
                    <a:pt x="2034" y="327"/>
                  </a:lnTo>
                  <a:lnTo>
                    <a:pt x="2001" y="307"/>
                  </a:lnTo>
                  <a:lnTo>
                    <a:pt x="1961" y="289"/>
                  </a:lnTo>
                  <a:lnTo>
                    <a:pt x="1936" y="281"/>
                  </a:lnTo>
                  <a:lnTo>
                    <a:pt x="1907" y="272"/>
                  </a:lnTo>
                  <a:lnTo>
                    <a:pt x="1871" y="261"/>
                  </a:lnTo>
                  <a:lnTo>
                    <a:pt x="1834" y="252"/>
                  </a:lnTo>
                  <a:lnTo>
                    <a:pt x="1793" y="240"/>
                  </a:lnTo>
                  <a:lnTo>
                    <a:pt x="1752" y="230"/>
                  </a:lnTo>
                  <a:lnTo>
                    <a:pt x="1707" y="218"/>
                  </a:lnTo>
                  <a:lnTo>
                    <a:pt x="1663" y="206"/>
                  </a:lnTo>
                  <a:lnTo>
                    <a:pt x="1620" y="196"/>
                  </a:lnTo>
                  <a:lnTo>
                    <a:pt x="1577" y="184"/>
                  </a:lnTo>
                  <a:lnTo>
                    <a:pt x="1537" y="174"/>
                  </a:lnTo>
                  <a:lnTo>
                    <a:pt x="1498" y="164"/>
                  </a:lnTo>
                  <a:lnTo>
                    <a:pt x="1465" y="155"/>
                  </a:lnTo>
                  <a:lnTo>
                    <a:pt x="1435" y="146"/>
                  </a:lnTo>
                  <a:lnTo>
                    <a:pt x="1410" y="139"/>
                  </a:lnTo>
                  <a:lnTo>
                    <a:pt x="1390" y="133"/>
                  </a:lnTo>
                  <a:lnTo>
                    <a:pt x="1368" y="126"/>
                  </a:lnTo>
                  <a:lnTo>
                    <a:pt x="1336" y="118"/>
                  </a:lnTo>
                  <a:lnTo>
                    <a:pt x="1293" y="109"/>
                  </a:lnTo>
                  <a:lnTo>
                    <a:pt x="1242" y="99"/>
                  </a:lnTo>
                  <a:lnTo>
                    <a:pt x="1187" y="89"/>
                  </a:lnTo>
                  <a:lnTo>
                    <a:pt x="1126" y="78"/>
                  </a:lnTo>
                  <a:lnTo>
                    <a:pt x="1063" y="66"/>
                  </a:lnTo>
                  <a:lnTo>
                    <a:pt x="1000" y="55"/>
                  </a:lnTo>
                  <a:lnTo>
                    <a:pt x="938" y="45"/>
                  </a:lnTo>
                  <a:lnTo>
                    <a:pt x="879" y="35"/>
                  </a:lnTo>
                  <a:lnTo>
                    <a:pt x="824" y="26"/>
                  </a:lnTo>
                  <a:lnTo>
                    <a:pt x="773" y="17"/>
                  </a:lnTo>
                  <a:lnTo>
                    <a:pt x="734" y="11"/>
                  </a:lnTo>
                  <a:lnTo>
                    <a:pt x="702" y="6"/>
                  </a:lnTo>
                  <a:lnTo>
                    <a:pt x="682" y="3"/>
                  </a:lnTo>
                  <a:lnTo>
                    <a:pt x="675" y="2"/>
                  </a:lnTo>
                  <a:close/>
                </a:path>
              </a:pathLst>
            </a:custGeom>
            <a:solidFill>
              <a:srgbClr val="F4D8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9"/>
            <p:cNvSpPr>
              <a:spLocks noChangeArrowheads="1"/>
            </p:cNvSpPr>
            <p:nvPr/>
          </p:nvSpPr>
          <p:spPr bwMode="auto">
            <a:xfrm>
              <a:off x="2884" y="2944"/>
              <a:ext cx="49" cy="448"/>
            </a:xfrm>
            <a:prstGeom prst="rect">
              <a:avLst/>
            </a:prstGeom>
            <a:solidFill>
              <a:srgbClr val="D38C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3541" y="3248"/>
              <a:ext cx="73" cy="49"/>
            </a:xfrm>
            <a:custGeom>
              <a:avLst/>
              <a:gdLst/>
              <a:ahLst/>
              <a:cxnLst>
                <a:cxn ang="0">
                  <a:pos x="41" y="49"/>
                </a:cxn>
                <a:cxn ang="0">
                  <a:pos x="54" y="46"/>
                </a:cxn>
                <a:cxn ang="0">
                  <a:pos x="64" y="42"/>
                </a:cxn>
                <a:cxn ang="0">
                  <a:pos x="70" y="34"/>
                </a:cxn>
                <a:cxn ang="0">
                  <a:pos x="73" y="25"/>
                </a:cxn>
                <a:cxn ang="0">
                  <a:pos x="70" y="15"/>
                </a:cxn>
                <a:cxn ang="0">
                  <a:pos x="64" y="7"/>
                </a:cxn>
                <a:cxn ang="0">
                  <a:pos x="54" y="3"/>
                </a:cxn>
                <a:cxn ang="0">
                  <a:pos x="41" y="0"/>
                </a:cxn>
                <a:cxn ang="0">
                  <a:pos x="27" y="3"/>
                </a:cxn>
                <a:cxn ang="0">
                  <a:pos x="14" y="9"/>
                </a:cxn>
                <a:cxn ang="0">
                  <a:pos x="4" y="19"/>
                </a:cxn>
                <a:cxn ang="0">
                  <a:pos x="0" y="29"/>
                </a:cxn>
                <a:cxn ang="0">
                  <a:pos x="4" y="38"/>
                </a:cxn>
                <a:cxn ang="0">
                  <a:pos x="14" y="44"/>
                </a:cxn>
                <a:cxn ang="0">
                  <a:pos x="27" y="47"/>
                </a:cxn>
                <a:cxn ang="0">
                  <a:pos x="41" y="49"/>
                </a:cxn>
              </a:cxnLst>
              <a:rect l="0" t="0" r="r" b="b"/>
              <a:pathLst>
                <a:path w="73" h="49">
                  <a:moveTo>
                    <a:pt x="41" y="49"/>
                  </a:moveTo>
                  <a:lnTo>
                    <a:pt x="54" y="46"/>
                  </a:lnTo>
                  <a:lnTo>
                    <a:pt x="64" y="42"/>
                  </a:lnTo>
                  <a:lnTo>
                    <a:pt x="70" y="34"/>
                  </a:lnTo>
                  <a:lnTo>
                    <a:pt x="73" y="25"/>
                  </a:lnTo>
                  <a:lnTo>
                    <a:pt x="70" y="15"/>
                  </a:lnTo>
                  <a:lnTo>
                    <a:pt x="64" y="7"/>
                  </a:lnTo>
                  <a:lnTo>
                    <a:pt x="54" y="3"/>
                  </a:lnTo>
                  <a:lnTo>
                    <a:pt x="41" y="0"/>
                  </a:lnTo>
                  <a:lnTo>
                    <a:pt x="27" y="3"/>
                  </a:lnTo>
                  <a:lnTo>
                    <a:pt x="14" y="9"/>
                  </a:lnTo>
                  <a:lnTo>
                    <a:pt x="4" y="19"/>
                  </a:lnTo>
                  <a:lnTo>
                    <a:pt x="0" y="29"/>
                  </a:lnTo>
                  <a:lnTo>
                    <a:pt x="4" y="38"/>
                  </a:lnTo>
                  <a:lnTo>
                    <a:pt x="14" y="44"/>
                  </a:lnTo>
                  <a:lnTo>
                    <a:pt x="27" y="47"/>
                  </a:lnTo>
                  <a:lnTo>
                    <a:pt x="41" y="49"/>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3098" y="3208"/>
              <a:ext cx="514" cy="215"/>
            </a:xfrm>
            <a:custGeom>
              <a:avLst/>
              <a:gdLst/>
              <a:ahLst/>
              <a:cxnLst>
                <a:cxn ang="0">
                  <a:pos x="259" y="7"/>
                </a:cxn>
                <a:cxn ang="0">
                  <a:pos x="263" y="56"/>
                </a:cxn>
                <a:cxn ang="0">
                  <a:pos x="4" y="61"/>
                </a:cxn>
                <a:cxn ang="0">
                  <a:pos x="0" y="83"/>
                </a:cxn>
                <a:cxn ang="0">
                  <a:pos x="9" y="84"/>
                </a:cxn>
                <a:cxn ang="0">
                  <a:pos x="33" y="87"/>
                </a:cxn>
                <a:cxn ang="0">
                  <a:pos x="66" y="90"/>
                </a:cxn>
                <a:cxn ang="0">
                  <a:pos x="106" y="93"/>
                </a:cxn>
                <a:cxn ang="0">
                  <a:pos x="146" y="98"/>
                </a:cxn>
                <a:cxn ang="0">
                  <a:pos x="181" y="101"/>
                </a:cxn>
                <a:cxn ang="0">
                  <a:pos x="210" y="105"/>
                </a:cxn>
                <a:cxn ang="0">
                  <a:pos x="223" y="106"/>
                </a:cxn>
                <a:cxn ang="0">
                  <a:pos x="224" y="112"/>
                </a:cxn>
                <a:cxn ang="0">
                  <a:pos x="219" y="126"/>
                </a:cxn>
                <a:cxn ang="0">
                  <a:pos x="207" y="143"/>
                </a:cxn>
                <a:cxn ang="0">
                  <a:pos x="195" y="162"/>
                </a:cxn>
                <a:cxn ang="0">
                  <a:pos x="181" y="182"/>
                </a:cxn>
                <a:cxn ang="0">
                  <a:pos x="171" y="199"/>
                </a:cxn>
                <a:cxn ang="0">
                  <a:pos x="167" y="211"/>
                </a:cxn>
                <a:cxn ang="0">
                  <a:pos x="170" y="215"/>
                </a:cxn>
                <a:cxn ang="0">
                  <a:pos x="179" y="214"/>
                </a:cxn>
                <a:cxn ang="0">
                  <a:pos x="189" y="213"/>
                </a:cxn>
                <a:cxn ang="0">
                  <a:pos x="200" y="211"/>
                </a:cxn>
                <a:cxn ang="0">
                  <a:pos x="211" y="208"/>
                </a:cxn>
                <a:cxn ang="0">
                  <a:pos x="223" y="205"/>
                </a:cxn>
                <a:cxn ang="0">
                  <a:pos x="230" y="203"/>
                </a:cxn>
                <a:cxn ang="0">
                  <a:pos x="238" y="202"/>
                </a:cxn>
                <a:cxn ang="0">
                  <a:pos x="240" y="200"/>
                </a:cxn>
                <a:cxn ang="0">
                  <a:pos x="323" y="140"/>
                </a:cxn>
                <a:cxn ang="0">
                  <a:pos x="513" y="196"/>
                </a:cxn>
                <a:cxn ang="0">
                  <a:pos x="510" y="190"/>
                </a:cxn>
                <a:cxn ang="0">
                  <a:pos x="501" y="173"/>
                </a:cxn>
                <a:cxn ang="0">
                  <a:pos x="490" y="157"/>
                </a:cxn>
                <a:cxn ang="0">
                  <a:pos x="478" y="147"/>
                </a:cxn>
                <a:cxn ang="0">
                  <a:pos x="468" y="145"/>
                </a:cxn>
                <a:cxn ang="0">
                  <a:pos x="454" y="141"/>
                </a:cxn>
                <a:cxn ang="0">
                  <a:pos x="434" y="136"/>
                </a:cxn>
                <a:cxn ang="0">
                  <a:pos x="415" y="130"/>
                </a:cxn>
                <a:cxn ang="0">
                  <a:pos x="396" y="126"/>
                </a:cxn>
                <a:cxn ang="0">
                  <a:pos x="379" y="121"/>
                </a:cxn>
                <a:cxn ang="0">
                  <a:pos x="368" y="118"/>
                </a:cxn>
                <a:cxn ang="0">
                  <a:pos x="363" y="117"/>
                </a:cxn>
                <a:cxn ang="0">
                  <a:pos x="514" y="35"/>
                </a:cxn>
                <a:cxn ang="0">
                  <a:pos x="329" y="83"/>
                </a:cxn>
                <a:cxn ang="0">
                  <a:pos x="319" y="0"/>
                </a:cxn>
                <a:cxn ang="0">
                  <a:pos x="259" y="7"/>
                </a:cxn>
              </a:cxnLst>
              <a:rect l="0" t="0" r="r" b="b"/>
              <a:pathLst>
                <a:path w="514" h="215">
                  <a:moveTo>
                    <a:pt x="259" y="7"/>
                  </a:moveTo>
                  <a:lnTo>
                    <a:pt x="263" y="56"/>
                  </a:lnTo>
                  <a:lnTo>
                    <a:pt x="4" y="61"/>
                  </a:lnTo>
                  <a:lnTo>
                    <a:pt x="0" y="83"/>
                  </a:lnTo>
                  <a:lnTo>
                    <a:pt x="9" y="84"/>
                  </a:lnTo>
                  <a:lnTo>
                    <a:pt x="33" y="87"/>
                  </a:lnTo>
                  <a:lnTo>
                    <a:pt x="66" y="90"/>
                  </a:lnTo>
                  <a:lnTo>
                    <a:pt x="106" y="93"/>
                  </a:lnTo>
                  <a:lnTo>
                    <a:pt x="146" y="98"/>
                  </a:lnTo>
                  <a:lnTo>
                    <a:pt x="181" y="101"/>
                  </a:lnTo>
                  <a:lnTo>
                    <a:pt x="210" y="105"/>
                  </a:lnTo>
                  <a:lnTo>
                    <a:pt x="223" y="106"/>
                  </a:lnTo>
                  <a:lnTo>
                    <a:pt x="224" y="112"/>
                  </a:lnTo>
                  <a:lnTo>
                    <a:pt x="219" y="126"/>
                  </a:lnTo>
                  <a:lnTo>
                    <a:pt x="207" y="143"/>
                  </a:lnTo>
                  <a:lnTo>
                    <a:pt x="195" y="162"/>
                  </a:lnTo>
                  <a:lnTo>
                    <a:pt x="181" y="182"/>
                  </a:lnTo>
                  <a:lnTo>
                    <a:pt x="171" y="199"/>
                  </a:lnTo>
                  <a:lnTo>
                    <a:pt x="167" y="211"/>
                  </a:lnTo>
                  <a:lnTo>
                    <a:pt x="170" y="215"/>
                  </a:lnTo>
                  <a:lnTo>
                    <a:pt x="179" y="214"/>
                  </a:lnTo>
                  <a:lnTo>
                    <a:pt x="189" y="213"/>
                  </a:lnTo>
                  <a:lnTo>
                    <a:pt x="200" y="211"/>
                  </a:lnTo>
                  <a:lnTo>
                    <a:pt x="211" y="208"/>
                  </a:lnTo>
                  <a:lnTo>
                    <a:pt x="223" y="205"/>
                  </a:lnTo>
                  <a:lnTo>
                    <a:pt x="230" y="203"/>
                  </a:lnTo>
                  <a:lnTo>
                    <a:pt x="238" y="202"/>
                  </a:lnTo>
                  <a:lnTo>
                    <a:pt x="240" y="200"/>
                  </a:lnTo>
                  <a:lnTo>
                    <a:pt x="323" y="140"/>
                  </a:lnTo>
                  <a:lnTo>
                    <a:pt x="513" y="196"/>
                  </a:lnTo>
                  <a:lnTo>
                    <a:pt x="510" y="190"/>
                  </a:lnTo>
                  <a:lnTo>
                    <a:pt x="501" y="173"/>
                  </a:lnTo>
                  <a:lnTo>
                    <a:pt x="490" y="157"/>
                  </a:lnTo>
                  <a:lnTo>
                    <a:pt x="478" y="147"/>
                  </a:lnTo>
                  <a:lnTo>
                    <a:pt x="468" y="145"/>
                  </a:lnTo>
                  <a:lnTo>
                    <a:pt x="454" y="141"/>
                  </a:lnTo>
                  <a:lnTo>
                    <a:pt x="434" y="136"/>
                  </a:lnTo>
                  <a:lnTo>
                    <a:pt x="415" y="130"/>
                  </a:lnTo>
                  <a:lnTo>
                    <a:pt x="396" y="126"/>
                  </a:lnTo>
                  <a:lnTo>
                    <a:pt x="379" y="121"/>
                  </a:lnTo>
                  <a:lnTo>
                    <a:pt x="368" y="118"/>
                  </a:lnTo>
                  <a:lnTo>
                    <a:pt x="363" y="117"/>
                  </a:lnTo>
                  <a:lnTo>
                    <a:pt x="514" y="35"/>
                  </a:lnTo>
                  <a:lnTo>
                    <a:pt x="329" y="83"/>
                  </a:lnTo>
                  <a:lnTo>
                    <a:pt x="319" y="0"/>
                  </a:lnTo>
                  <a:lnTo>
                    <a:pt x="259" y="7"/>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288" y="3223"/>
              <a:ext cx="500" cy="262"/>
            </a:xfrm>
            <a:custGeom>
              <a:avLst/>
              <a:gdLst/>
              <a:ahLst/>
              <a:cxnLst>
                <a:cxn ang="0">
                  <a:pos x="139" y="0"/>
                </a:cxn>
                <a:cxn ang="0">
                  <a:pos x="133" y="0"/>
                </a:cxn>
                <a:cxn ang="0">
                  <a:pos x="120" y="2"/>
                </a:cxn>
                <a:cxn ang="0">
                  <a:pos x="99" y="5"/>
                </a:cxn>
                <a:cxn ang="0">
                  <a:pos x="77" y="6"/>
                </a:cxn>
                <a:cxn ang="0">
                  <a:pos x="56" y="10"/>
                </a:cxn>
                <a:cxn ang="0">
                  <a:pos x="37" y="13"/>
                </a:cxn>
                <a:cxn ang="0">
                  <a:pos x="25" y="17"/>
                </a:cxn>
                <a:cxn ang="0">
                  <a:pos x="23" y="20"/>
                </a:cxn>
                <a:cxn ang="0">
                  <a:pos x="33" y="25"/>
                </a:cxn>
                <a:cxn ang="0">
                  <a:pos x="54" y="29"/>
                </a:cxn>
                <a:cxn ang="0">
                  <a:pos x="81" y="35"/>
                </a:cxn>
                <a:cxn ang="0">
                  <a:pos x="112" y="40"/>
                </a:cxn>
                <a:cxn ang="0">
                  <a:pos x="141" y="46"/>
                </a:cxn>
                <a:cxn ang="0">
                  <a:pos x="169" y="50"/>
                </a:cxn>
                <a:cxn ang="0">
                  <a:pos x="186" y="52"/>
                </a:cxn>
                <a:cxn ang="0">
                  <a:pos x="193" y="54"/>
                </a:cxn>
                <a:cxn ang="0">
                  <a:pos x="189" y="117"/>
                </a:cxn>
                <a:cxn ang="0">
                  <a:pos x="0" y="208"/>
                </a:cxn>
                <a:cxn ang="0">
                  <a:pos x="73" y="201"/>
                </a:cxn>
                <a:cxn ang="0">
                  <a:pos x="240" y="167"/>
                </a:cxn>
                <a:cxn ang="0">
                  <a:pos x="354" y="259"/>
                </a:cxn>
                <a:cxn ang="0">
                  <a:pos x="358" y="259"/>
                </a:cxn>
                <a:cxn ang="0">
                  <a:pos x="367" y="260"/>
                </a:cxn>
                <a:cxn ang="0">
                  <a:pos x="382" y="261"/>
                </a:cxn>
                <a:cxn ang="0">
                  <a:pos x="397" y="262"/>
                </a:cxn>
                <a:cxn ang="0">
                  <a:pos x="413" y="262"/>
                </a:cxn>
                <a:cxn ang="0">
                  <a:pos x="425" y="262"/>
                </a:cxn>
                <a:cxn ang="0">
                  <a:pos x="432" y="259"/>
                </a:cxn>
                <a:cxn ang="0">
                  <a:pos x="434" y="254"/>
                </a:cxn>
                <a:cxn ang="0">
                  <a:pos x="425" y="244"/>
                </a:cxn>
                <a:cxn ang="0">
                  <a:pos x="409" y="228"/>
                </a:cxn>
                <a:cxn ang="0">
                  <a:pos x="385" y="208"/>
                </a:cxn>
                <a:cxn ang="0">
                  <a:pos x="359" y="187"/>
                </a:cxn>
                <a:cxn ang="0">
                  <a:pos x="336" y="166"/>
                </a:cxn>
                <a:cxn ang="0">
                  <a:pos x="315" y="148"/>
                </a:cxn>
                <a:cxn ang="0">
                  <a:pos x="303" y="134"/>
                </a:cxn>
                <a:cxn ang="0">
                  <a:pos x="302" y="129"/>
                </a:cxn>
                <a:cxn ang="0">
                  <a:pos x="315" y="129"/>
                </a:cxn>
                <a:cxn ang="0">
                  <a:pos x="339" y="131"/>
                </a:cxn>
                <a:cxn ang="0">
                  <a:pos x="370" y="134"/>
                </a:cxn>
                <a:cxn ang="0">
                  <a:pos x="406" y="138"/>
                </a:cxn>
                <a:cxn ang="0">
                  <a:pos x="439" y="141"/>
                </a:cxn>
                <a:cxn ang="0">
                  <a:pos x="469" y="143"/>
                </a:cxn>
                <a:cxn ang="0">
                  <a:pos x="491" y="145"/>
                </a:cxn>
                <a:cxn ang="0">
                  <a:pos x="500" y="142"/>
                </a:cxn>
                <a:cxn ang="0">
                  <a:pos x="496" y="137"/>
                </a:cxn>
                <a:cxn ang="0">
                  <a:pos x="477" y="129"/>
                </a:cxn>
                <a:cxn ang="0">
                  <a:pos x="453" y="119"/>
                </a:cxn>
                <a:cxn ang="0">
                  <a:pos x="423" y="107"/>
                </a:cxn>
                <a:cxn ang="0">
                  <a:pos x="394" y="98"/>
                </a:cxn>
                <a:cxn ang="0">
                  <a:pos x="367" y="89"/>
                </a:cxn>
                <a:cxn ang="0">
                  <a:pos x="349" y="82"/>
                </a:cxn>
                <a:cxn ang="0">
                  <a:pos x="342" y="79"/>
                </a:cxn>
                <a:cxn ang="0">
                  <a:pos x="439" y="39"/>
                </a:cxn>
                <a:cxn ang="0">
                  <a:pos x="287" y="31"/>
                </a:cxn>
                <a:cxn ang="0">
                  <a:pos x="272" y="17"/>
                </a:cxn>
                <a:cxn ang="0">
                  <a:pos x="139" y="0"/>
                </a:cxn>
              </a:cxnLst>
              <a:rect l="0" t="0" r="r" b="b"/>
              <a:pathLst>
                <a:path w="500" h="262">
                  <a:moveTo>
                    <a:pt x="139" y="0"/>
                  </a:moveTo>
                  <a:lnTo>
                    <a:pt x="133" y="0"/>
                  </a:lnTo>
                  <a:lnTo>
                    <a:pt x="120" y="2"/>
                  </a:lnTo>
                  <a:lnTo>
                    <a:pt x="99" y="5"/>
                  </a:lnTo>
                  <a:lnTo>
                    <a:pt x="77" y="6"/>
                  </a:lnTo>
                  <a:lnTo>
                    <a:pt x="56" y="10"/>
                  </a:lnTo>
                  <a:lnTo>
                    <a:pt x="37" y="13"/>
                  </a:lnTo>
                  <a:lnTo>
                    <a:pt x="25" y="17"/>
                  </a:lnTo>
                  <a:lnTo>
                    <a:pt x="23" y="20"/>
                  </a:lnTo>
                  <a:lnTo>
                    <a:pt x="33" y="25"/>
                  </a:lnTo>
                  <a:lnTo>
                    <a:pt x="54" y="29"/>
                  </a:lnTo>
                  <a:lnTo>
                    <a:pt x="81" y="35"/>
                  </a:lnTo>
                  <a:lnTo>
                    <a:pt x="112" y="40"/>
                  </a:lnTo>
                  <a:lnTo>
                    <a:pt x="141" y="46"/>
                  </a:lnTo>
                  <a:lnTo>
                    <a:pt x="169" y="50"/>
                  </a:lnTo>
                  <a:lnTo>
                    <a:pt x="186" y="52"/>
                  </a:lnTo>
                  <a:lnTo>
                    <a:pt x="193" y="54"/>
                  </a:lnTo>
                  <a:lnTo>
                    <a:pt x="189" y="117"/>
                  </a:lnTo>
                  <a:lnTo>
                    <a:pt x="0" y="208"/>
                  </a:lnTo>
                  <a:lnTo>
                    <a:pt x="73" y="201"/>
                  </a:lnTo>
                  <a:lnTo>
                    <a:pt x="240" y="167"/>
                  </a:lnTo>
                  <a:lnTo>
                    <a:pt x="354" y="259"/>
                  </a:lnTo>
                  <a:lnTo>
                    <a:pt x="358" y="259"/>
                  </a:lnTo>
                  <a:lnTo>
                    <a:pt x="367" y="260"/>
                  </a:lnTo>
                  <a:lnTo>
                    <a:pt x="382" y="261"/>
                  </a:lnTo>
                  <a:lnTo>
                    <a:pt x="397" y="262"/>
                  </a:lnTo>
                  <a:lnTo>
                    <a:pt x="413" y="262"/>
                  </a:lnTo>
                  <a:lnTo>
                    <a:pt x="425" y="262"/>
                  </a:lnTo>
                  <a:lnTo>
                    <a:pt x="432" y="259"/>
                  </a:lnTo>
                  <a:lnTo>
                    <a:pt x="434" y="254"/>
                  </a:lnTo>
                  <a:lnTo>
                    <a:pt x="425" y="244"/>
                  </a:lnTo>
                  <a:lnTo>
                    <a:pt x="409" y="228"/>
                  </a:lnTo>
                  <a:lnTo>
                    <a:pt x="385" y="208"/>
                  </a:lnTo>
                  <a:lnTo>
                    <a:pt x="359" y="187"/>
                  </a:lnTo>
                  <a:lnTo>
                    <a:pt x="336" y="166"/>
                  </a:lnTo>
                  <a:lnTo>
                    <a:pt x="315" y="148"/>
                  </a:lnTo>
                  <a:lnTo>
                    <a:pt x="303" y="134"/>
                  </a:lnTo>
                  <a:lnTo>
                    <a:pt x="302" y="129"/>
                  </a:lnTo>
                  <a:lnTo>
                    <a:pt x="315" y="129"/>
                  </a:lnTo>
                  <a:lnTo>
                    <a:pt x="339" y="131"/>
                  </a:lnTo>
                  <a:lnTo>
                    <a:pt x="370" y="134"/>
                  </a:lnTo>
                  <a:lnTo>
                    <a:pt x="406" y="138"/>
                  </a:lnTo>
                  <a:lnTo>
                    <a:pt x="439" y="141"/>
                  </a:lnTo>
                  <a:lnTo>
                    <a:pt x="469" y="143"/>
                  </a:lnTo>
                  <a:lnTo>
                    <a:pt x="491" y="145"/>
                  </a:lnTo>
                  <a:lnTo>
                    <a:pt x="500" y="142"/>
                  </a:lnTo>
                  <a:lnTo>
                    <a:pt x="496" y="137"/>
                  </a:lnTo>
                  <a:lnTo>
                    <a:pt x="477" y="129"/>
                  </a:lnTo>
                  <a:lnTo>
                    <a:pt x="453" y="119"/>
                  </a:lnTo>
                  <a:lnTo>
                    <a:pt x="423" y="107"/>
                  </a:lnTo>
                  <a:lnTo>
                    <a:pt x="394" y="98"/>
                  </a:lnTo>
                  <a:lnTo>
                    <a:pt x="367" y="89"/>
                  </a:lnTo>
                  <a:lnTo>
                    <a:pt x="349" y="82"/>
                  </a:lnTo>
                  <a:lnTo>
                    <a:pt x="342" y="79"/>
                  </a:lnTo>
                  <a:lnTo>
                    <a:pt x="439" y="39"/>
                  </a:lnTo>
                  <a:lnTo>
                    <a:pt x="287" y="31"/>
                  </a:lnTo>
                  <a:lnTo>
                    <a:pt x="272" y="17"/>
                  </a:lnTo>
                  <a:lnTo>
                    <a:pt x="139"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1859" y="3098"/>
              <a:ext cx="374" cy="240"/>
            </a:xfrm>
            <a:custGeom>
              <a:avLst/>
              <a:gdLst/>
              <a:ahLst/>
              <a:cxnLst>
                <a:cxn ang="0">
                  <a:pos x="190" y="78"/>
                </a:cxn>
                <a:cxn ang="0">
                  <a:pos x="160" y="84"/>
                </a:cxn>
                <a:cxn ang="0">
                  <a:pos x="144" y="121"/>
                </a:cxn>
                <a:cxn ang="0">
                  <a:pos x="0" y="158"/>
                </a:cxn>
                <a:cxn ang="0">
                  <a:pos x="146" y="163"/>
                </a:cxn>
                <a:cxn ang="0">
                  <a:pos x="97" y="236"/>
                </a:cxn>
                <a:cxn ang="0">
                  <a:pos x="136" y="240"/>
                </a:cxn>
                <a:cxn ang="0">
                  <a:pos x="211" y="185"/>
                </a:cxn>
                <a:cxn ang="0">
                  <a:pos x="216" y="187"/>
                </a:cxn>
                <a:cxn ang="0">
                  <a:pos x="233" y="188"/>
                </a:cxn>
                <a:cxn ang="0">
                  <a:pos x="255" y="191"/>
                </a:cxn>
                <a:cxn ang="0">
                  <a:pos x="280" y="194"/>
                </a:cxn>
                <a:cxn ang="0">
                  <a:pos x="307" y="197"/>
                </a:cxn>
                <a:cxn ang="0">
                  <a:pos x="329" y="200"/>
                </a:cxn>
                <a:cxn ang="0">
                  <a:pos x="347" y="201"/>
                </a:cxn>
                <a:cxn ang="0">
                  <a:pos x="354" y="201"/>
                </a:cxn>
                <a:cxn ang="0">
                  <a:pos x="351" y="198"/>
                </a:cxn>
                <a:cxn ang="0">
                  <a:pos x="342" y="191"/>
                </a:cxn>
                <a:cxn ang="0">
                  <a:pos x="327" y="182"/>
                </a:cxn>
                <a:cxn ang="0">
                  <a:pos x="310" y="172"/>
                </a:cxn>
                <a:cxn ang="0">
                  <a:pos x="290" y="162"/>
                </a:cxn>
                <a:cxn ang="0">
                  <a:pos x="275" y="153"/>
                </a:cxn>
                <a:cxn ang="0">
                  <a:pos x="264" y="146"/>
                </a:cxn>
                <a:cxn ang="0">
                  <a:pos x="259" y="144"/>
                </a:cxn>
                <a:cxn ang="0">
                  <a:pos x="374" y="107"/>
                </a:cxn>
                <a:cxn ang="0">
                  <a:pos x="259" y="99"/>
                </a:cxn>
                <a:cxn ang="0">
                  <a:pos x="240" y="72"/>
                </a:cxn>
                <a:cxn ang="0">
                  <a:pos x="240" y="16"/>
                </a:cxn>
                <a:cxn ang="0">
                  <a:pos x="190" y="0"/>
                </a:cxn>
                <a:cxn ang="0">
                  <a:pos x="190" y="78"/>
                </a:cxn>
              </a:cxnLst>
              <a:rect l="0" t="0" r="r" b="b"/>
              <a:pathLst>
                <a:path w="374" h="240">
                  <a:moveTo>
                    <a:pt x="190" y="78"/>
                  </a:moveTo>
                  <a:lnTo>
                    <a:pt x="160" y="84"/>
                  </a:lnTo>
                  <a:lnTo>
                    <a:pt x="144" y="121"/>
                  </a:lnTo>
                  <a:lnTo>
                    <a:pt x="0" y="158"/>
                  </a:lnTo>
                  <a:lnTo>
                    <a:pt x="146" y="163"/>
                  </a:lnTo>
                  <a:lnTo>
                    <a:pt x="97" y="236"/>
                  </a:lnTo>
                  <a:lnTo>
                    <a:pt x="136" y="240"/>
                  </a:lnTo>
                  <a:lnTo>
                    <a:pt x="211" y="185"/>
                  </a:lnTo>
                  <a:lnTo>
                    <a:pt x="216" y="187"/>
                  </a:lnTo>
                  <a:lnTo>
                    <a:pt x="233" y="188"/>
                  </a:lnTo>
                  <a:lnTo>
                    <a:pt x="255" y="191"/>
                  </a:lnTo>
                  <a:lnTo>
                    <a:pt x="280" y="194"/>
                  </a:lnTo>
                  <a:lnTo>
                    <a:pt x="307" y="197"/>
                  </a:lnTo>
                  <a:lnTo>
                    <a:pt x="329" y="200"/>
                  </a:lnTo>
                  <a:lnTo>
                    <a:pt x="347" y="201"/>
                  </a:lnTo>
                  <a:lnTo>
                    <a:pt x="354" y="201"/>
                  </a:lnTo>
                  <a:lnTo>
                    <a:pt x="351" y="198"/>
                  </a:lnTo>
                  <a:lnTo>
                    <a:pt x="342" y="191"/>
                  </a:lnTo>
                  <a:lnTo>
                    <a:pt x="327" y="182"/>
                  </a:lnTo>
                  <a:lnTo>
                    <a:pt x="310" y="172"/>
                  </a:lnTo>
                  <a:lnTo>
                    <a:pt x="290" y="162"/>
                  </a:lnTo>
                  <a:lnTo>
                    <a:pt x="275" y="153"/>
                  </a:lnTo>
                  <a:lnTo>
                    <a:pt x="264" y="146"/>
                  </a:lnTo>
                  <a:lnTo>
                    <a:pt x="259" y="144"/>
                  </a:lnTo>
                  <a:lnTo>
                    <a:pt x="374" y="107"/>
                  </a:lnTo>
                  <a:lnTo>
                    <a:pt x="259" y="99"/>
                  </a:lnTo>
                  <a:lnTo>
                    <a:pt x="240" y="72"/>
                  </a:lnTo>
                  <a:lnTo>
                    <a:pt x="240" y="16"/>
                  </a:lnTo>
                  <a:lnTo>
                    <a:pt x="190" y="0"/>
                  </a:lnTo>
                  <a:lnTo>
                    <a:pt x="190" y="78"/>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1529" y="2966"/>
              <a:ext cx="367" cy="219"/>
            </a:xfrm>
            <a:custGeom>
              <a:avLst/>
              <a:gdLst/>
              <a:ahLst/>
              <a:cxnLst>
                <a:cxn ang="0">
                  <a:pos x="136" y="0"/>
                </a:cxn>
                <a:cxn ang="0">
                  <a:pos x="144" y="90"/>
                </a:cxn>
                <a:cxn ang="0">
                  <a:pos x="0" y="120"/>
                </a:cxn>
                <a:cxn ang="0">
                  <a:pos x="152" y="130"/>
                </a:cxn>
                <a:cxn ang="0">
                  <a:pos x="147" y="147"/>
                </a:cxn>
                <a:cxn ang="0">
                  <a:pos x="90" y="198"/>
                </a:cxn>
                <a:cxn ang="0">
                  <a:pos x="91" y="202"/>
                </a:cxn>
                <a:cxn ang="0">
                  <a:pos x="98" y="212"/>
                </a:cxn>
                <a:cxn ang="0">
                  <a:pos x="108" y="219"/>
                </a:cxn>
                <a:cxn ang="0">
                  <a:pos x="126" y="219"/>
                </a:cxn>
                <a:cxn ang="0">
                  <a:pos x="139" y="215"/>
                </a:cxn>
                <a:cxn ang="0">
                  <a:pos x="154" y="207"/>
                </a:cxn>
                <a:cxn ang="0">
                  <a:pos x="169" y="198"/>
                </a:cxn>
                <a:cxn ang="0">
                  <a:pos x="185" y="188"/>
                </a:cxn>
                <a:cxn ang="0">
                  <a:pos x="199" y="179"/>
                </a:cxn>
                <a:cxn ang="0">
                  <a:pos x="210" y="171"/>
                </a:cxn>
                <a:cxn ang="0">
                  <a:pos x="218" y="165"/>
                </a:cxn>
                <a:cxn ang="0">
                  <a:pos x="220" y="163"/>
                </a:cxn>
                <a:cxn ang="0">
                  <a:pos x="360" y="163"/>
                </a:cxn>
                <a:cxn ang="0">
                  <a:pos x="346" y="133"/>
                </a:cxn>
                <a:cxn ang="0">
                  <a:pos x="280" y="121"/>
                </a:cxn>
                <a:cxn ang="0">
                  <a:pos x="285" y="119"/>
                </a:cxn>
                <a:cxn ang="0">
                  <a:pos x="297" y="112"/>
                </a:cxn>
                <a:cxn ang="0">
                  <a:pos x="313" y="102"/>
                </a:cxn>
                <a:cxn ang="0">
                  <a:pos x="330" y="91"/>
                </a:cxn>
                <a:cxn ang="0">
                  <a:pos x="347" y="79"/>
                </a:cxn>
                <a:cxn ang="0">
                  <a:pos x="360" y="68"/>
                </a:cxn>
                <a:cxn ang="0">
                  <a:pos x="367" y="59"/>
                </a:cxn>
                <a:cxn ang="0">
                  <a:pos x="365" y="54"/>
                </a:cxn>
                <a:cxn ang="0">
                  <a:pos x="353" y="51"/>
                </a:cxn>
                <a:cxn ang="0">
                  <a:pos x="334" y="52"/>
                </a:cxn>
                <a:cxn ang="0">
                  <a:pos x="311" y="55"/>
                </a:cxn>
                <a:cxn ang="0">
                  <a:pos x="286" y="59"/>
                </a:cxn>
                <a:cxn ang="0">
                  <a:pos x="261" y="64"/>
                </a:cxn>
                <a:cxn ang="0">
                  <a:pos x="240" y="67"/>
                </a:cxn>
                <a:cxn ang="0">
                  <a:pos x="227" y="71"/>
                </a:cxn>
                <a:cxn ang="0">
                  <a:pos x="220" y="72"/>
                </a:cxn>
                <a:cxn ang="0">
                  <a:pos x="210" y="0"/>
                </a:cxn>
                <a:cxn ang="0">
                  <a:pos x="136" y="0"/>
                </a:cxn>
              </a:cxnLst>
              <a:rect l="0" t="0" r="r" b="b"/>
              <a:pathLst>
                <a:path w="367" h="219">
                  <a:moveTo>
                    <a:pt x="136" y="0"/>
                  </a:moveTo>
                  <a:lnTo>
                    <a:pt x="144" y="90"/>
                  </a:lnTo>
                  <a:lnTo>
                    <a:pt x="0" y="120"/>
                  </a:lnTo>
                  <a:lnTo>
                    <a:pt x="152" y="130"/>
                  </a:lnTo>
                  <a:lnTo>
                    <a:pt x="147" y="147"/>
                  </a:lnTo>
                  <a:lnTo>
                    <a:pt x="90" y="198"/>
                  </a:lnTo>
                  <a:lnTo>
                    <a:pt x="91" y="202"/>
                  </a:lnTo>
                  <a:lnTo>
                    <a:pt x="98" y="212"/>
                  </a:lnTo>
                  <a:lnTo>
                    <a:pt x="108" y="219"/>
                  </a:lnTo>
                  <a:lnTo>
                    <a:pt x="126" y="219"/>
                  </a:lnTo>
                  <a:lnTo>
                    <a:pt x="139" y="215"/>
                  </a:lnTo>
                  <a:lnTo>
                    <a:pt x="154" y="207"/>
                  </a:lnTo>
                  <a:lnTo>
                    <a:pt x="169" y="198"/>
                  </a:lnTo>
                  <a:lnTo>
                    <a:pt x="185" y="188"/>
                  </a:lnTo>
                  <a:lnTo>
                    <a:pt x="199" y="179"/>
                  </a:lnTo>
                  <a:lnTo>
                    <a:pt x="210" y="171"/>
                  </a:lnTo>
                  <a:lnTo>
                    <a:pt x="218" y="165"/>
                  </a:lnTo>
                  <a:lnTo>
                    <a:pt x="220" y="163"/>
                  </a:lnTo>
                  <a:lnTo>
                    <a:pt x="360" y="163"/>
                  </a:lnTo>
                  <a:lnTo>
                    <a:pt x="346" y="133"/>
                  </a:lnTo>
                  <a:lnTo>
                    <a:pt x="280" y="121"/>
                  </a:lnTo>
                  <a:lnTo>
                    <a:pt x="285" y="119"/>
                  </a:lnTo>
                  <a:lnTo>
                    <a:pt x="297" y="112"/>
                  </a:lnTo>
                  <a:lnTo>
                    <a:pt x="313" y="102"/>
                  </a:lnTo>
                  <a:lnTo>
                    <a:pt x="330" y="91"/>
                  </a:lnTo>
                  <a:lnTo>
                    <a:pt x="347" y="79"/>
                  </a:lnTo>
                  <a:lnTo>
                    <a:pt x="360" y="68"/>
                  </a:lnTo>
                  <a:lnTo>
                    <a:pt x="367" y="59"/>
                  </a:lnTo>
                  <a:lnTo>
                    <a:pt x="365" y="54"/>
                  </a:lnTo>
                  <a:lnTo>
                    <a:pt x="353" y="51"/>
                  </a:lnTo>
                  <a:lnTo>
                    <a:pt x="334" y="52"/>
                  </a:lnTo>
                  <a:lnTo>
                    <a:pt x="311" y="55"/>
                  </a:lnTo>
                  <a:lnTo>
                    <a:pt x="286" y="59"/>
                  </a:lnTo>
                  <a:lnTo>
                    <a:pt x="261" y="64"/>
                  </a:lnTo>
                  <a:lnTo>
                    <a:pt x="240" y="67"/>
                  </a:lnTo>
                  <a:lnTo>
                    <a:pt x="227" y="71"/>
                  </a:lnTo>
                  <a:lnTo>
                    <a:pt x="220" y="72"/>
                  </a:lnTo>
                  <a:lnTo>
                    <a:pt x="210" y="0"/>
                  </a:lnTo>
                  <a:lnTo>
                    <a:pt x="136"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1516" y="2521"/>
              <a:ext cx="291" cy="246"/>
            </a:xfrm>
            <a:custGeom>
              <a:avLst/>
              <a:gdLst/>
              <a:ahLst/>
              <a:cxnLst>
                <a:cxn ang="0">
                  <a:pos x="44" y="1"/>
                </a:cxn>
                <a:cxn ang="0">
                  <a:pos x="29" y="6"/>
                </a:cxn>
                <a:cxn ang="0">
                  <a:pos x="21" y="17"/>
                </a:cxn>
                <a:cxn ang="0">
                  <a:pos x="14" y="38"/>
                </a:cxn>
                <a:cxn ang="0">
                  <a:pos x="5" y="76"/>
                </a:cxn>
                <a:cxn ang="0">
                  <a:pos x="2" y="99"/>
                </a:cxn>
                <a:cxn ang="0">
                  <a:pos x="0" y="122"/>
                </a:cxn>
                <a:cxn ang="0">
                  <a:pos x="3" y="142"/>
                </a:cxn>
                <a:cxn ang="0">
                  <a:pos x="6" y="160"/>
                </a:cxn>
                <a:cxn ang="0">
                  <a:pos x="12" y="175"/>
                </a:cxn>
                <a:cxn ang="0">
                  <a:pos x="21" y="188"/>
                </a:cxn>
                <a:cxn ang="0">
                  <a:pos x="28" y="197"/>
                </a:cxn>
                <a:cxn ang="0">
                  <a:pos x="38" y="203"/>
                </a:cxn>
                <a:cxn ang="0">
                  <a:pos x="52" y="207"/>
                </a:cxn>
                <a:cxn ang="0">
                  <a:pos x="71" y="213"/>
                </a:cxn>
                <a:cxn ang="0">
                  <a:pos x="94" y="220"/>
                </a:cxn>
                <a:cxn ang="0">
                  <a:pos x="122" y="226"/>
                </a:cxn>
                <a:cxn ang="0">
                  <a:pos x="148" y="233"/>
                </a:cxn>
                <a:cxn ang="0">
                  <a:pos x="176" y="238"/>
                </a:cxn>
                <a:cxn ang="0">
                  <a:pos x="201" y="243"/>
                </a:cxn>
                <a:cxn ang="0">
                  <a:pos x="223" y="246"/>
                </a:cxn>
                <a:cxn ang="0">
                  <a:pos x="241" y="246"/>
                </a:cxn>
                <a:cxn ang="0">
                  <a:pos x="256" y="243"/>
                </a:cxn>
                <a:cxn ang="0">
                  <a:pos x="266" y="238"/>
                </a:cxn>
                <a:cxn ang="0">
                  <a:pos x="275" y="231"/>
                </a:cxn>
                <a:cxn ang="0">
                  <a:pos x="280" y="224"/>
                </a:cxn>
                <a:cxn ang="0">
                  <a:pos x="284" y="216"/>
                </a:cxn>
                <a:cxn ang="0">
                  <a:pos x="287" y="208"/>
                </a:cxn>
                <a:cxn ang="0">
                  <a:pos x="290" y="203"/>
                </a:cxn>
                <a:cxn ang="0">
                  <a:pos x="291" y="175"/>
                </a:cxn>
                <a:cxn ang="0">
                  <a:pos x="290" y="128"/>
                </a:cxn>
                <a:cxn ang="0">
                  <a:pos x="285" y="85"/>
                </a:cxn>
                <a:cxn ang="0">
                  <a:pos x="284" y="66"/>
                </a:cxn>
                <a:cxn ang="0">
                  <a:pos x="281" y="65"/>
                </a:cxn>
                <a:cxn ang="0">
                  <a:pos x="275" y="63"/>
                </a:cxn>
                <a:cxn ang="0">
                  <a:pos x="264" y="59"/>
                </a:cxn>
                <a:cxn ang="0">
                  <a:pos x="250" y="55"/>
                </a:cxn>
                <a:cxn ang="0">
                  <a:pos x="233" y="49"/>
                </a:cxn>
                <a:cxn ang="0">
                  <a:pos x="214" y="43"/>
                </a:cxn>
                <a:cxn ang="0">
                  <a:pos x="195" y="37"/>
                </a:cxn>
                <a:cxn ang="0">
                  <a:pos x="173" y="30"/>
                </a:cxn>
                <a:cxn ang="0">
                  <a:pos x="153" y="24"/>
                </a:cxn>
                <a:cxn ang="0">
                  <a:pos x="132" y="18"/>
                </a:cxn>
                <a:cxn ang="0">
                  <a:pos x="111" y="12"/>
                </a:cxn>
                <a:cxn ang="0">
                  <a:pos x="92" y="8"/>
                </a:cxn>
                <a:cxn ang="0">
                  <a:pos x="75" y="4"/>
                </a:cxn>
                <a:cxn ang="0">
                  <a:pos x="62" y="1"/>
                </a:cxn>
                <a:cxn ang="0">
                  <a:pos x="52" y="0"/>
                </a:cxn>
                <a:cxn ang="0">
                  <a:pos x="44" y="1"/>
                </a:cxn>
              </a:cxnLst>
              <a:rect l="0" t="0" r="r" b="b"/>
              <a:pathLst>
                <a:path w="291" h="246">
                  <a:moveTo>
                    <a:pt x="44" y="1"/>
                  </a:moveTo>
                  <a:lnTo>
                    <a:pt x="29" y="6"/>
                  </a:lnTo>
                  <a:lnTo>
                    <a:pt x="21" y="17"/>
                  </a:lnTo>
                  <a:lnTo>
                    <a:pt x="14" y="38"/>
                  </a:lnTo>
                  <a:lnTo>
                    <a:pt x="5" y="76"/>
                  </a:lnTo>
                  <a:lnTo>
                    <a:pt x="2" y="99"/>
                  </a:lnTo>
                  <a:lnTo>
                    <a:pt x="0" y="122"/>
                  </a:lnTo>
                  <a:lnTo>
                    <a:pt x="3" y="142"/>
                  </a:lnTo>
                  <a:lnTo>
                    <a:pt x="6" y="160"/>
                  </a:lnTo>
                  <a:lnTo>
                    <a:pt x="12" y="175"/>
                  </a:lnTo>
                  <a:lnTo>
                    <a:pt x="21" y="188"/>
                  </a:lnTo>
                  <a:lnTo>
                    <a:pt x="28" y="197"/>
                  </a:lnTo>
                  <a:lnTo>
                    <a:pt x="38" y="203"/>
                  </a:lnTo>
                  <a:lnTo>
                    <a:pt x="52" y="207"/>
                  </a:lnTo>
                  <a:lnTo>
                    <a:pt x="71" y="213"/>
                  </a:lnTo>
                  <a:lnTo>
                    <a:pt x="94" y="220"/>
                  </a:lnTo>
                  <a:lnTo>
                    <a:pt x="122" y="226"/>
                  </a:lnTo>
                  <a:lnTo>
                    <a:pt x="148" y="233"/>
                  </a:lnTo>
                  <a:lnTo>
                    <a:pt x="176" y="238"/>
                  </a:lnTo>
                  <a:lnTo>
                    <a:pt x="201" y="243"/>
                  </a:lnTo>
                  <a:lnTo>
                    <a:pt x="223" y="246"/>
                  </a:lnTo>
                  <a:lnTo>
                    <a:pt x="241" y="246"/>
                  </a:lnTo>
                  <a:lnTo>
                    <a:pt x="256" y="243"/>
                  </a:lnTo>
                  <a:lnTo>
                    <a:pt x="266" y="238"/>
                  </a:lnTo>
                  <a:lnTo>
                    <a:pt x="275" y="231"/>
                  </a:lnTo>
                  <a:lnTo>
                    <a:pt x="280" y="224"/>
                  </a:lnTo>
                  <a:lnTo>
                    <a:pt x="284" y="216"/>
                  </a:lnTo>
                  <a:lnTo>
                    <a:pt x="287" y="208"/>
                  </a:lnTo>
                  <a:lnTo>
                    <a:pt x="290" y="203"/>
                  </a:lnTo>
                  <a:lnTo>
                    <a:pt x="291" y="175"/>
                  </a:lnTo>
                  <a:lnTo>
                    <a:pt x="290" y="128"/>
                  </a:lnTo>
                  <a:lnTo>
                    <a:pt x="285" y="85"/>
                  </a:lnTo>
                  <a:lnTo>
                    <a:pt x="284" y="66"/>
                  </a:lnTo>
                  <a:lnTo>
                    <a:pt x="281" y="65"/>
                  </a:lnTo>
                  <a:lnTo>
                    <a:pt x="275" y="63"/>
                  </a:lnTo>
                  <a:lnTo>
                    <a:pt x="264" y="59"/>
                  </a:lnTo>
                  <a:lnTo>
                    <a:pt x="250" y="55"/>
                  </a:lnTo>
                  <a:lnTo>
                    <a:pt x="233" y="49"/>
                  </a:lnTo>
                  <a:lnTo>
                    <a:pt x="214" y="43"/>
                  </a:lnTo>
                  <a:lnTo>
                    <a:pt x="195" y="37"/>
                  </a:lnTo>
                  <a:lnTo>
                    <a:pt x="173" y="30"/>
                  </a:lnTo>
                  <a:lnTo>
                    <a:pt x="153" y="24"/>
                  </a:lnTo>
                  <a:lnTo>
                    <a:pt x="132" y="18"/>
                  </a:lnTo>
                  <a:lnTo>
                    <a:pt x="111" y="12"/>
                  </a:lnTo>
                  <a:lnTo>
                    <a:pt x="92" y="8"/>
                  </a:lnTo>
                  <a:lnTo>
                    <a:pt x="75" y="4"/>
                  </a:lnTo>
                  <a:lnTo>
                    <a:pt x="62" y="1"/>
                  </a:lnTo>
                  <a:lnTo>
                    <a:pt x="52" y="0"/>
                  </a:lnTo>
                  <a:lnTo>
                    <a:pt x="44" y="1"/>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912" y="2671"/>
              <a:ext cx="315" cy="263"/>
            </a:xfrm>
            <a:custGeom>
              <a:avLst/>
              <a:gdLst/>
              <a:ahLst/>
              <a:cxnLst>
                <a:cxn ang="0">
                  <a:pos x="49" y="0"/>
                </a:cxn>
                <a:cxn ang="0">
                  <a:pos x="40" y="4"/>
                </a:cxn>
                <a:cxn ang="0">
                  <a:pos x="30" y="10"/>
                </a:cxn>
                <a:cxn ang="0">
                  <a:pos x="21" y="20"/>
                </a:cxn>
                <a:cxn ang="0">
                  <a:pos x="13" y="31"/>
                </a:cxn>
                <a:cxn ang="0">
                  <a:pos x="6" y="44"/>
                </a:cxn>
                <a:cxn ang="0">
                  <a:pos x="2" y="59"/>
                </a:cxn>
                <a:cxn ang="0">
                  <a:pos x="0" y="74"/>
                </a:cxn>
                <a:cxn ang="0">
                  <a:pos x="0" y="90"/>
                </a:cxn>
                <a:cxn ang="0">
                  <a:pos x="2" y="108"/>
                </a:cxn>
                <a:cxn ang="0">
                  <a:pos x="4" y="127"/>
                </a:cxn>
                <a:cxn ang="0">
                  <a:pos x="6" y="146"/>
                </a:cxn>
                <a:cxn ang="0">
                  <a:pos x="9" y="165"/>
                </a:cxn>
                <a:cxn ang="0">
                  <a:pos x="13" y="183"/>
                </a:cxn>
                <a:cxn ang="0">
                  <a:pos x="21" y="199"/>
                </a:cxn>
                <a:cxn ang="0">
                  <a:pos x="33" y="212"/>
                </a:cxn>
                <a:cxn ang="0">
                  <a:pos x="47" y="221"/>
                </a:cxn>
                <a:cxn ang="0">
                  <a:pos x="65" y="229"/>
                </a:cxn>
                <a:cxn ang="0">
                  <a:pos x="84" y="237"/>
                </a:cxn>
                <a:cxn ang="0">
                  <a:pos x="103" y="245"/>
                </a:cxn>
                <a:cxn ang="0">
                  <a:pos x="122" y="252"/>
                </a:cxn>
                <a:cxn ang="0">
                  <a:pos x="143" y="258"/>
                </a:cxn>
                <a:cxn ang="0">
                  <a:pos x="162" y="261"/>
                </a:cxn>
                <a:cxn ang="0">
                  <a:pos x="182" y="263"/>
                </a:cxn>
                <a:cxn ang="0">
                  <a:pos x="200" y="262"/>
                </a:cxn>
                <a:cxn ang="0">
                  <a:pos x="216" y="259"/>
                </a:cxn>
                <a:cxn ang="0">
                  <a:pos x="230" y="258"/>
                </a:cxn>
                <a:cxn ang="0">
                  <a:pos x="242" y="254"/>
                </a:cxn>
                <a:cxn ang="0">
                  <a:pos x="254" y="251"/>
                </a:cxn>
                <a:cxn ang="0">
                  <a:pos x="265" y="246"/>
                </a:cxn>
                <a:cxn ang="0">
                  <a:pos x="277" y="241"/>
                </a:cxn>
                <a:cxn ang="0">
                  <a:pos x="287" y="234"/>
                </a:cxn>
                <a:cxn ang="0">
                  <a:pos x="299" y="227"/>
                </a:cxn>
                <a:cxn ang="0">
                  <a:pos x="309" y="216"/>
                </a:cxn>
                <a:cxn ang="0">
                  <a:pos x="313" y="198"/>
                </a:cxn>
                <a:cxn ang="0">
                  <a:pos x="315" y="177"/>
                </a:cxn>
                <a:cxn ang="0">
                  <a:pos x="312" y="153"/>
                </a:cxn>
                <a:cxn ang="0">
                  <a:pos x="305" y="128"/>
                </a:cxn>
                <a:cxn ang="0">
                  <a:pos x="296" y="106"/>
                </a:cxn>
                <a:cxn ang="0">
                  <a:pos x="285" y="88"/>
                </a:cxn>
                <a:cxn ang="0">
                  <a:pos x="272" y="74"/>
                </a:cxn>
                <a:cxn ang="0">
                  <a:pos x="254" y="64"/>
                </a:cxn>
                <a:cxn ang="0">
                  <a:pos x="226" y="51"/>
                </a:cxn>
                <a:cxn ang="0">
                  <a:pos x="194" y="38"/>
                </a:cxn>
                <a:cxn ang="0">
                  <a:pos x="157" y="25"/>
                </a:cxn>
                <a:cxn ang="0">
                  <a:pos x="122" y="13"/>
                </a:cxn>
                <a:cxn ang="0">
                  <a:pos x="91" y="5"/>
                </a:cxn>
                <a:cxn ang="0">
                  <a:pos x="63" y="0"/>
                </a:cxn>
                <a:cxn ang="0">
                  <a:pos x="49" y="0"/>
                </a:cxn>
              </a:cxnLst>
              <a:rect l="0" t="0" r="r" b="b"/>
              <a:pathLst>
                <a:path w="315" h="263">
                  <a:moveTo>
                    <a:pt x="49" y="0"/>
                  </a:moveTo>
                  <a:lnTo>
                    <a:pt x="40" y="4"/>
                  </a:lnTo>
                  <a:lnTo>
                    <a:pt x="30" y="10"/>
                  </a:lnTo>
                  <a:lnTo>
                    <a:pt x="21" y="20"/>
                  </a:lnTo>
                  <a:lnTo>
                    <a:pt x="13" y="31"/>
                  </a:lnTo>
                  <a:lnTo>
                    <a:pt x="6" y="44"/>
                  </a:lnTo>
                  <a:lnTo>
                    <a:pt x="2" y="59"/>
                  </a:lnTo>
                  <a:lnTo>
                    <a:pt x="0" y="74"/>
                  </a:lnTo>
                  <a:lnTo>
                    <a:pt x="0" y="90"/>
                  </a:lnTo>
                  <a:lnTo>
                    <a:pt x="2" y="108"/>
                  </a:lnTo>
                  <a:lnTo>
                    <a:pt x="4" y="127"/>
                  </a:lnTo>
                  <a:lnTo>
                    <a:pt x="6" y="146"/>
                  </a:lnTo>
                  <a:lnTo>
                    <a:pt x="9" y="165"/>
                  </a:lnTo>
                  <a:lnTo>
                    <a:pt x="13" y="183"/>
                  </a:lnTo>
                  <a:lnTo>
                    <a:pt x="21" y="199"/>
                  </a:lnTo>
                  <a:lnTo>
                    <a:pt x="33" y="212"/>
                  </a:lnTo>
                  <a:lnTo>
                    <a:pt x="47" y="221"/>
                  </a:lnTo>
                  <a:lnTo>
                    <a:pt x="65" y="229"/>
                  </a:lnTo>
                  <a:lnTo>
                    <a:pt x="84" y="237"/>
                  </a:lnTo>
                  <a:lnTo>
                    <a:pt x="103" y="245"/>
                  </a:lnTo>
                  <a:lnTo>
                    <a:pt x="122" y="252"/>
                  </a:lnTo>
                  <a:lnTo>
                    <a:pt x="143" y="258"/>
                  </a:lnTo>
                  <a:lnTo>
                    <a:pt x="162" y="261"/>
                  </a:lnTo>
                  <a:lnTo>
                    <a:pt x="182" y="263"/>
                  </a:lnTo>
                  <a:lnTo>
                    <a:pt x="200" y="262"/>
                  </a:lnTo>
                  <a:lnTo>
                    <a:pt x="216" y="259"/>
                  </a:lnTo>
                  <a:lnTo>
                    <a:pt x="230" y="258"/>
                  </a:lnTo>
                  <a:lnTo>
                    <a:pt x="242" y="254"/>
                  </a:lnTo>
                  <a:lnTo>
                    <a:pt x="254" y="251"/>
                  </a:lnTo>
                  <a:lnTo>
                    <a:pt x="265" y="246"/>
                  </a:lnTo>
                  <a:lnTo>
                    <a:pt x="277" y="241"/>
                  </a:lnTo>
                  <a:lnTo>
                    <a:pt x="287" y="234"/>
                  </a:lnTo>
                  <a:lnTo>
                    <a:pt x="299" y="227"/>
                  </a:lnTo>
                  <a:lnTo>
                    <a:pt x="309" y="216"/>
                  </a:lnTo>
                  <a:lnTo>
                    <a:pt x="313" y="198"/>
                  </a:lnTo>
                  <a:lnTo>
                    <a:pt x="315" y="177"/>
                  </a:lnTo>
                  <a:lnTo>
                    <a:pt x="312" y="153"/>
                  </a:lnTo>
                  <a:lnTo>
                    <a:pt x="305" y="128"/>
                  </a:lnTo>
                  <a:lnTo>
                    <a:pt x="296" y="106"/>
                  </a:lnTo>
                  <a:lnTo>
                    <a:pt x="285" y="88"/>
                  </a:lnTo>
                  <a:lnTo>
                    <a:pt x="272" y="74"/>
                  </a:lnTo>
                  <a:lnTo>
                    <a:pt x="254" y="64"/>
                  </a:lnTo>
                  <a:lnTo>
                    <a:pt x="226" y="51"/>
                  </a:lnTo>
                  <a:lnTo>
                    <a:pt x="194" y="38"/>
                  </a:lnTo>
                  <a:lnTo>
                    <a:pt x="157" y="25"/>
                  </a:lnTo>
                  <a:lnTo>
                    <a:pt x="122" y="13"/>
                  </a:lnTo>
                  <a:lnTo>
                    <a:pt x="91" y="5"/>
                  </a:lnTo>
                  <a:lnTo>
                    <a:pt x="63" y="0"/>
                  </a:lnTo>
                  <a:lnTo>
                    <a:pt x="49" y="0"/>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2357" y="2805"/>
              <a:ext cx="401" cy="284"/>
            </a:xfrm>
            <a:custGeom>
              <a:avLst/>
              <a:gdLst/>
              <a:ahLst/>
              <a:cxnLst>
                <a:cxn ang="0">
                  <a:pos x="20" y="3"/>
                </a:cxn>
                <a:cxn ang="0">
                  <a:pos x="10" y="15"/>
                </a:cxn>
                <a:cxn ang="0">
                  <a:pos x="3" y="38"/>
                </a:cxn>
                <a:cxn ang="0">
                  <a:pos x="0" y="69"/>
                </a:cxn>
                <a:cxn ang="0">
                  <a:pos x="1" y="104"/>
                </a:cxn>
                <a:cxn ang="0">
                  <a:pos x="7" y="141"/>
                </a:cxn>
                <a:cxn ang="0">
                  <a:pos x="14" y="176"/>
                </a:cxn>
                <a:cxn ang="0">
                  <a:pos x="26" y="205"/>
                </a:cxn>
                <a:cxn ang="0">
                  <a:pos x="40" y="226"/>
                </a:cxn>
                <a:cxn ang="0">
                  <a:pos x="52" y="239"/>
                </a:cxn>
                <a:cxn ang="0">
                  <a:pos x="64" y="248"/>
                </a:cxn>
                <a:cxn ang="0">
                  <a:pos x="76" y="256"/>
                </a:cxn>
                <a:cxn ang="0">
                  <a:pos x="88" y="261"/>
                </a:cxn>
                <a:cxn ang="0">
                  <a:pos x="103" y="265"/>
                </a:cxn>
                <a:cxn ang="0">
                  <a:pos x="121" y="268"/>
                </a:cxn>
                <a:cxn ang="0">
                  <a:pos x="144" y="272"/>
                </a:cxn>
                <a:cxn ang="0">
                  <a:pos x="172" y="275"/>
                </a:cxn>
                <a:cxn ang="0">
                  <a:pos x="202" y="278"/>
                </a:cxn>
                <a:cxn ang="0">
                  <a:pos x="226" y="282"/>
                </a:cxn>
                <a:cxn ang="0">
                  <a:pos x="247" y="284"/>
                </a:cxn>
                <a:cxn ang="0">
                  <a:pos x="263" y="284"/>
                </a:cxn>
                <a:cxn ang="0">
                  <a:pos x="280" y="283"/>
                </a:cxn>
                <a:cxn ang="0">
                  <a:pos x="292" y="281"/>
                </a:cxn>
                <a:cxn ang="0">
                  <a:pos x="306" y="275"/>
                </a:cxn>
                <a:cxn ang="0">
                  <a:pos x="320" y="267"/>
                </a:cxn>
                <a:cxn ang="0">
                  <a:pos x="336" y="255"/>
                </a:cxn>
                <a:cxn ang="0">
                  <a:pos x="352" y="240"/>
                </a:cxn>
                <a:cxn ang="0">
                  <a:pos x="367" y="221"/>
                </a:cxn>
                <a:cxn ang="0">
                  <a:pos x="381" y="201"/>
                </a:cxn>
                <a:cxn ang="0">
                  <a:pos x="392" y="178"/>
                </a:cxn>
                <a:cxn ang="0">
                  <a:pos x="398" y="156"/>
                </a:cxn>
                <a:cxn ang="0">
                  <a:pos x="401" y="134"/>
                </a:cxn>
                <a:cxn ang="0">
                  <a:pos x="396" y="113"/>
                </a:cxn>
                <a:cxn ang="0">
                  <a:pos x="388" y="95"/>
                </a:cxn>
                <a:cxn ang="0">
                  <a:pos x="376" y="79"/>
                </a:cxn>
                <a:cxn ang="0">
                  <a:pos x="362" y="67"/>
                </a:cxn>
                <a:cxn ang="0">
                  <a:pos x="349" y="58"/>
                </a:cxn>
                <a:cxn ang="0">
                  <a:pos x="337" y="51"/>
                </a:cxn>
                <a:cxn ang="0">
                  <a:pos x="327" y="46"/>
                </a:cxn>
                <a:cxn ang="0">
                  <a:pos x="320" y="43"/>
                </a:cxn>
                <a:cxn ang="0">
                  <a:pos x="318" y="42"/>
                </a:cxn>
                <a:cxn ang="0">
                  <a:pos x="315" y="41"/>
                </a:cxn>
                <a:cxn ang="0">
                  <a:pos x="306" y="40"/>
                </a:cxn>
                <a:cxn ang="0">
                  <a:pos x="292" y="38"/>
                </a:cxn>
                <a:cxn ang="0">
                  <a:pos x="276" y="34"/>
                </a:cxn>
                <a:cxn ang="0">
                  <a:pos x="256" y="30"/>
                </a:cxn>
                <a:cxn ang="0">
                  <a:pos x="232" y="25"/>
                </a:cxn>
                <a:cxn ang="0">
                  <a:pos x="209" y="21"/>
                </a:cxn>
                <a:cxn ang="0">
                  <a:pos x="181" y="16"/>
                </a:cxn>
                <a:cxn ang="0">
                  <a:pos x="155" y="12"/>
                </a:cxn>
                <a:cxn ang="0">
                  <a:pos x="130" y="8"/>
                </a:cxn>
                <a:cxn ang="0">
                  <a:pos x="104" y="5"/>
                </a:cxn>
                <a:cxn ang="0">
                  <a:pos x="81" y="3"/>
                </a:cxn>
                <a:cxn ang="0">
                  <a:pos x="60" y="0"/>
                </a:cxn>
                <a:cxn ang="0">
                  <a:pos x="42" y="0"/>
                </a:cxn>
                <a:cxn ang="0">
                  <a:pos x="29" y="0"/>
                </a:cxn>
                <a:cxn ang="0">
                  <a:pos x="20" y="3"/>
                </a:cxn>
              </a:cxnLst>
              <a:rect l="0" t="0" r="r" b="b"/>
              <a:pathLst>
                <a:path w="401" h="284">
                  <a:moveTo>
                    <a:pt x="20" y="3"/>
                  </a:moveTo>
                  <a:lnTo>
                    <a:pt x="10" y="15"/>
                  </a:lnTo>
                  <a:lnTo>
                    <a:pt x="3" y="38"/>
                  </a:lnTo>
                  <a:lnTo>
                    <a:pt x="0" y="69"/>
                  </a:lnTo>
                  <a:lnTo>
                    <a:pt x="1" y="104"/>
                  </a:lnTo>
                  <a:lnTo>
                    <a:pt x="7" y="141"/>
                  </a:lnTo>
                  <a:lnTo>
                    <a:pt x="14" y="176"/>
                  </a:lnTo>
                  <a:lnTo>
                    <a:pt x="26" y="205"/>
                  </a:lnTo>
                  <a:lnTo>
                    <a:pt x="40" y="226"/>
                  </a:lnTo>
                  <a:lnTo>
                    <a:pt x="52" y="239"/>
                  </a:lnTo>
                  <a:lnTo>
                    <a:pt x="64" y="248"/>
                  </a:lnTo>
                  <a:lnTo>
                    <a:pt x="76" y="256"/>
                  </a:lnTo>
                  <a:lnTo>
                    <a:pt x="88" y="261"/>
                  </a:lnTo>
                  <a:lnTo>
                    <a:pt x="103" y="265"/>
                  </a:lnTo>
                  <a:lnTo>
                    <a:pt x="121" y="268"/>
                  </a:lnTo>
                  <a:lnTo>
                    <a:pt x="144" y="272"/>
                  </a:lnTo>
                  <a:lnTo>
                    <a:pt x="172" y="275"/>
                  </a:lnTo>
                  <a:lnTo>
                    <a:pt x="202" y="278"/>
                  </a:lnTo>
                  <a:lnTo>
                    <a:pt x="226" y="282"/>
                  </a:lnTo>
                  <a:lnTo>
                    <a:pt x="247" y="284"/>
                  </a:lnTo>
                  <a:lnTo>
                    <a:pt x="263" y="284"/>
                  </a:lnTo>
                  <a:lnTo>
                    <a:pt x="280" y="283"/>
                  </a:lnTo>
                  <a:lnTo>
                    <a:pt x="292" y="281"/>
                  </a:lnTo>
                  <a:lnTo>
                    <a:pt x="306" y="275"/>
                  </a:lnTo>
                  <a:lnTo>
                    <a:pt x="320" y="267"/>
                  </a:lnTo>
                  <a:lnTo>
                    <a:pt x="336" y="255"/>
                  </a:lnTo>
                  <a:lnTo>
                    <a:pt x="352" y="240"/>
                  </a:lnTo>
                  <a:lnTo>
                    <a:pt x="367" y="221"/>
                  </a:lnTo>
                  <a:lnTo>
                    <a:pt x="381" y="201"/>
                  </a:lnTo>
                  <a:lnTo>
                    <a:pt x="392" y="178"/>
                  </a:lnTo>
                  <a:lnTo>
                    <a:pt x="398" y="156"/>
                  </a:lnTo>
                  <a:lnTo>
                    <a:pt x="401" y="134"/>
                  </a:lnTo>
                  <a:lnTo>
                    <a:pt x="396" y="113"/>
                  </a:lnTo>
                  <a:lnTo>
                    <a:pt x="388" y="95"/>
                  </a:lnTo>
                  <a:lnTo>
                    <a:pt x="376" y="79"/>
                  </a:lnTo>
                  <a:lnTo>
                    <a:pt x="362" y="67"/>
                  </a:lnTo>
                  <a:lnTo>
                    <a:pt x="349" y="58"/>
                  </a:lnTo>
                  <a:lnTo>
                    <a:pt x="337" y="51"/>
                  </a:lnTo>
                  <a:lnTo>
                    <a:pt x="327" y="46"/>
                  </a:lnTo>
                  <a:lnTo>
                    <a:pt x="320" y="43"/>
                  </a:lnTo>
                  <a:lnTo>
                    <a:pt x="318" y="42"/>
                  </a:lnTo>
                  <a:lnTo>
                    <a:pt x="315" y="41"/>
                  </a:lnTo>
                  <a:lnTo>
                    <a:pt x="306" y="40"/>
                  </a:lnTo>
                  <a:lnTo>
                    <a:pt x="292" y="38"/>
                  </a:lnTo>
                  <a:lnTo>
                    <a:pt x="276" y="34"/>
                  </a:lnTo>
                  <a:lnTo>
                    <a:pt x="256" y="30"/>
                  </a:lnTo>
                  <a:lnTo>
                    <a:pt x="232" y="25"/>
                  </a:lnTo>
                  <a:lnTo>
                    <a:pt x="209" y="21"/>
                  </a:lnTo>
                  <a:lnTo>
                    <a:pt x="181" y="16"/>
                  </a:lnTo>
                  <a:lnTo>
                    <a:pt x="155" y="12"/>
                  </a:lnTo>
                  <a:lnTo>
                    <a:pt x="130" y="8"/>
                  </a:lnTo>
                  <a:lnTo>
                    <a:pt x="104" y="5"/>
                  </a:lnTo>
                  <a:lnTo>
                    <a:pt x="81" y="3"/>
                  </a:lnTo>
                  <a:lnTo>
                    <a:pt x="60" y="0"/>
                  </a:lnTo>
                  <a:lnTo>
                    <a:pt x="42" y="0"/>
                  </a:lnTo>
                  <a:lnTo>
                    <a:pt x="29" y="0"/>
                  </a:lnTo>
                  <a:lnTo>
                    <a:pt x="20" y="3"/>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3234" y="2634"/>
              <a:ext cx="444" cy="394"/>
            </a:xfrm>
            <a:custGeom>
              <a:avLst/>
              <a:gdLst/>
              <a:ahLst/>
              <a:cxnLst>
                <a:cxn ang="0">
                  <a:pos x="71" y="79"/>
                </a:cxn>
                <a:cxn ang="0">
                  <a:pos x="56" y="92"/>
                </a:cxn>
                <a:cxn ang="0">
                  <a:pos x="34" y="113"/>
                </a:cxn>
                <a:cxn ang="0">
                  <a:pos x="13" y="142"/>
                </a:cxn>
                <a:cxn ang="0">
                  <a:pos x="0" y="186"/>
                </a:cxn>
                <a:cxn ang="0">
                  <a:pos x="5" y="244"/>
                </a:cxn>
                <a:cxn ang="0">
                  <a:pos x="16" y="293"/>
                </a:cxn>
                <a:cxn ang="0">
                  <a:pos x="31" y="326"/>
                </a:cxn>
                <a:cxn ang="0">
                  <a:pos x="47" y="353"/>
                </a:cxn>
                <a:cxn ang="0">
                  <a:pos x="64" y="371"/>
                </a:cxn>
                <a:cxn ang="0">
                  <a:pos x="81" y="381"/>
                </a:cxn>
                <a:cxn ang="0">
                  <a:pos x="114" y="388"/>
                </a:cxn>
                <a:cxn ang="0">
                  <a:pos x="157" y="393"/>
                </a:cxn>
                <a:cxn ang="0">
                  <a:pos x="198" y="393"/>
                </a:cxn>
                <a:cxn ang="0">
                  <a:pos x="237" y="386"/>
                </a:cxn>
                <a:cxn ang="0">
                  <a:pos x="280" y="376"/>
                </a:cxn>
                <a:cxn ang="0">
                  <a:pos x="322" y="364"/>
                </a:cxn>
                <a:cxn ang="0">
                  <a:pos x="357" y="351"/>
                </a:cxn>
                <a:cxn ang="0">
                  <a:pos x="383" y="324"/>
                </a:cxn>
                <a:cxn ang="0">
                  <a:pos x="411" y="271"/>
                </a:cxn>
                <a:cxn ang="0">
                  <a:pos x="432" y="216"/>
                </a:cxn>
                <a:cxn ang="0">
                  <a:pos x="442" y="174"/>
                </a:cxn>
                <a:cxn ang="0">
                  <a:pos x="435" y="102"/>
                </a:cxn>
                <a:cxn ang="0">
                  <a:pos x="416" y="42"/>
                </a:cxn>
                <a:cxn ang="0">
                  <a:pos x="409" y="34"/>
                </a:cxn>
                <a:cxn ang="0">
                  <a:pos x="394" y="24"/>
                </a:cxn>
                <a:cxn ang="0">
                  <a:pos x="370" y="9"/>
                </a:cxn>
                <a:cxn ang="0">
                  <a:pos x="346" y="0"/>
                </a:cxn>
                <a:cxn ang="0">
                  <a:pos x="332" y="2"/>
                </a:cxn>
                <a:cxn ang="0">
                  <a:pos x="306" y="9"/>
                </a:cxn>
                <a:cxn ang="0">
                  <a:pos x="268" y="21"/>
                </a:cxn>
                <a:cxn ang="0">
                  <a:pos x="222" y="34"/>
                </a:cxn>
                <a:cxn ang="0">
                  <a:pos x="174" y="47"/>
                </a:cxn>
                <a:cxn ang="0">
                  <a:pos x="132" y="61"/>
                </a:cxn>
                <a:cxn ang="0">
                  <a:pos x="96" y="71"/>
                </a:cxn>
                <a:cxn ang="0">
                  <a:pos x="76" y="77"/>
                </a:cxn>
              </a:cxnLst>
              <a:rect l="0" t="0" r="r" b="b"/>
              <a:pathLst>
                <a:path w="444" h="394">
                  <a:moveTo>
                    <a:pt x="74" y="78"/>
                  </a:moveTo>
                  <a:lnTo>
                    <a:pt x="71" y="79"/>
                  </a:lnTo>
                  <a:lnTo>
                    <a:pt x="64" y="84"/>
                  </a:lnTo>
                  <a:lnTo>
                    <a:pt x="56" y="92"/>
                  </a:lnTo>
                  <a:lnTo>
                    <a:pt x="45" y="102"/>
                  </a:lnTo>
                  <a:lnTo>
                    <a:pt x="34" y="113"/>
                  </a:lnTo>
                  <a:lnTo>
                    <a:pt x="22" y="126"/>
                  </a:lnTo>
                  <a:lnTo>
                    <a:pt x="13" y="142"/>
                  </a:lnTo>
                  <a:lnTo>
                    <a:pt x="5" y="159"/>
                  </a:lnTo>
                  <a:lnTo>
                    <a:pt x="0" y="186"/>
                  </a:lnTo>
                  <a:lnTo>
                    <a:pt x="0" y="214"/>
                  </a:lnTo>
                  <a:lnTo>
                    <a:pt x="5" y="244"/>
                  </a:lnTo>
                  <a:lnTo>
                    <a:pt x="12" y="275"/>
                  </a:lnTo>
                  <a:lnTo>
                    <a:pt x="16" y="293"/>
                  </a:lnTo>
                  <a:lnTo>
                    <a:pt x="24" y="310"/>
                  </a:lnTo>
                  <a:lnTo>
                    <a:pt x="31" y="326"/>
                  </a:lnTo>
                  <a:lnTo>
                    <a:pt x="38" y="339"/>
                  </a:lnTo>
                  <a:lnTo>
                    <a:pt x="47" y="353"/>
                  </a:lnTo>
                  <a:lnTo>
                    <a:pt x="55" y="363"/>
                  </a:lnTo>
                  <a:lnTo>
                    <a:pt x="64" y="371"/>
                  </a:lnTo>
                  <a:lnTo>
                    <a:pt x="71" y="376"/>
                  </a:lnTo>
                  <a:lnTo>
                    <a:pt x="81" y="381"/>
                  </a:lnTo>
                  <a:lnTo>
                    <a:pt x="96" y="384"/>
                  </a:lnTo>
                  <a:lnTo>
                    <a:pt x="114" y="388"/>
                  </a:lnTo>
                  <a:lnTo>
                    <a:pt x="134" y="391"/>
                  </a:lnTo>
                  <a:lnTo>
                    <a:pt x="157" y="393"/>
                  </a:lnTo>
                  <a:lnTo>
                    <a:pt x="177" y="394"/>
                  </a:lnTo>
                  <a:lnTo>
                    <a:pt x="198" y="393"/>
                  </a:lnTo>
                  <a:lnTo>
                    <a:pt x="217" y="391"/>
                  </a:lnTo>
                  <a:lnTo>
                    <a:pt x="237" y="386"/>
                  </a:lnTo>
                  <a:lnTo>
                    <a:pt x="257" y="382"/>
                  </a:lnTo>
                  <a:lnTo>
                    <a:pt x="280" y="376"/>
                  </a:lnTo>
                  <a:lnTo>
                    <a:pt x="302" y="371"/>
                  </a:lnTo>
                  <a:lnTo>
                    <a:pt x="322" y="364"/>
                  </a:lnTo>
                  <a:lnTo>
                    <a:pt x="342" y="357"/>
                  </a:lnTo>
                  <a:lnTo>
                    <a:pt x="357" y="351"/>
                  </a:lnTo>
                  <a:lnTo>
                    <a:pt x="367" y="343"/>
                  </a:lnTo>
                  <a:lnTo>
                    <a:pt x="383" y="324"/>
                  </a:lnTo>
                  <a:lnTo>
                    <a:pt x="398" y="299"/>
                  </a:lnTo>
                  <a:lnTo>
                    <a:pt x="411" y="271"/>
                  </a:lnTo>
                  <a:lnTo>
                    <a:pt x="423" y="243"/>
                  </a:lnTo>
                  <a:lnTo>
                    <a:pt x="432" y="216"/>
                  </a:lnTo>
                  <a:lnTo>
                    <a:pt x="440" y="192"/>
                  </a:lnTo>
                  <a:lnTo>
                    <a:pt x="442" y="174"/>
                  </a:lnTo>
                  <a:lnTo>
                    <a:pt x="444" y="164"/>
                  </a:lnTo>
                  <a:lnTo>
                    <a:pt x="435" y="102"/>
                  </a:lnTo>
                  <a:lnTo>
                    <a:pt x="425" y="62"/>
                  </a:lnTo>
                  <a:lnTo>
                    <a:pt x="416" y="42"/>
                  </a:lnTo>
                  <a:lnTo>
                    <a:pt x="411" y="37"/>
                  </a:lnTo>
                  <a:lnTo>
                    <a:pt x="409" y="34"/>
                  </a:lnTo>
                  <a:lnTo>
                    <a:pt x="402" y="30"/>
                  </a:lnTo>
                  <a:lnTo>
                    <a:pt x="394" y="24"/>
                  </a:lnTo>
                  <a:lnTo>
                    <a:pt x="382" y="16"/>
                  </a:lnTo>
                  <a:lnTo>
                    <a:pt x="370" y="9"/>
                  </a:lnTo>
                  <a:lnTo>
                    <a:pt x="358" y="4"/>
                  </a:lnTo>
                  <a:lnTo>
                    <a:pt x="346" y="0"/>
                  </a:lnTo>
                  <a:lnTo>
                    <a:pt x="337" y="0"/>
                  </a:lnTo>
                  <a:lnTo>
                    <a:pt x="332" y="2"/>
                  </a:lnTo>
                  <a:lnTo>
                    <a:pt x="321" y="5"/>
                  </a:lnTo>
                  <a:lnTo>
                    <a:pt x="306" y="9"/>
                  </a:lnTo>
                  <a:lnTo>
                    <a:pt x="289" y="14"/>
                  </a:lnTo>
                  <a:lnTo>
                    <a:pt x="268" y="21"/>
                  </a:lnTo>
                  <a:lnTo>
                    <a:pt x="245" y="28"/>
                  </a:lnTo>
                  <a:lnTo>
                    <a:pt x="222" y="34"/>
                  </a:lnTo>
                  <a:lnTo>
                    <a:pt x="198" y="41"/>
                  </a:lnTo>
                  <a:lnTo>
                    <a:pt x="174" y="47"/>
                  </a:lnTo>
                  <a:lnTo>
                    <a:pt x="153" y="55"/>
                  </a:lnTo>
                  <a:lnTo>
                    <a:pt x="132" y="61"/>
                  </a:lnTo>
                  <a:lnTo>
                    <a:pt x="113" y="67"/>
                  </a:lnTo>
                  <a:lnTo>
                    <a:pt x="96" y="71"/>
                  </a:lnTo>
                  <a:lnTo>
                    <a:pt x="85" y="75"/>
                  </a:lnTo>
                  <a:lnTo>
                    <a:pt x="76" y="77"/>
                  </a:lnTo>
                  <a:lnTo>
                    <a:pt x="74" y="78"/>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475" y="2014"/>
              <a:ext cx="471" cy="292"/>
            </a:xfrm>
            <a:custGeom>
              <a:avLst/>
              <a:gdLst/>
              <a:ahLst/>
              <a:cxnLst>
                <a:cxn ang="0">
                  <a:pos x="471" y="185"/>
                </a:cxn>
                <a:cxn ang="0">
                  <a:pos x="468" y="178"/>
                </a:cxn>
                <a:cxn ang="0">
                  <a:pos x="460" y="159"/>
                </a:cxn>
                <a:cxn ang="0">
                  <a:pos x="449" y="133"/>
                </a:cxn>
                <a:cxn ang="0">
                  <a:pos x="434" y="102"/>
                </a:cxn>
                <a:cxn ang="0">
                  <a:pos x="420" y="71"/>
                </a:cxn>
                <a:cxn ang="0">
                  <a:pos x="405" y="43"/>
                </a:cxn>
                <a:cxn ang="0">
                  <a:pos x="393" y="22"/>
                </a:cxn>
                <a:cxn ang="0">
                  <a:pos x="382" y="11"/>
                </a:cxn>
                <a:cxn ang="0">
                  <a:pos x="372" y="8"/>
                </a:cxn>
                <a:cxn ang="0">
                  <a:pos x="354" y="5"/>
                </a:cxn>
                <a:cxn ang="0">
                  <a:pos x="332" y="2"/>
                </a:cxn>
                <a:cxn ang="0">
                  <a:pos x="305" y="0"/>
                </a:cxn>
                <a:cxn ang="0">
                  <a:pos x="278" y="0"/>
                </a:cxn>
                <a:cxn ang="0">
                  <a:pos x="246" y="1"/>
                </a:cxn>
                <a:cxn ang="0">
                  <a:pos x="217" y="5"/>
                </a:cxn>
                <a:cxn ang="0">
                  <a:pos x="187" y="9"/>
                </a:cxn>
                <a:cxn ang="0">
                  <a:pos x="174" y="13"/>
                </a:cxn>
                <a:cxn ang="0">
                  <a:pos x="154" y="17"/>
                </a:cxn>
                <a:cxn ang="0">
                  <a:pos x="128" y="23"/>
                </a:cxn>
                <a:cxn ang="0">
                  <a:pos x="103" y="28"/>
                </a:cxn>
                <a:cxn ang="0">
                  <a:pos x="79" y="35"/>
                </a:cxn>
                <a:cxn ang="0">
                  <a:pos x="58" y="39"/>
                </a:cxn>
                <a:cxn ang="0">
                  <a:pos x="46" y="43"/>
                </a:cxn>
                <a:cxn ang="0">
                  <a:pos x="39" y="44"/>
                </a:cxn>
                <a:cxn ang="0">
                  <a:pos x="38" y="47"/>
                </a:cxn>
                <a:cxn ang="0">
                  <a:pos x="32" y="52"/>
                </a:cxn>
                <a:cxn ang="0">
                  <a:pos x="25" y="61"/>
                </a:cxn>
                <a:cxn ang="0">
                  <a:pos x="17" y="71"/>
                </a:cxn>
                <a:cxn ang="0">
                  <a:pos x="8" y="82"/>
                </a:cxn>
                <a:cxn ang="0">
                  <a:pos x="3" y="94"/>
                </a:cxn>
                <a:cxn ang="0">
                  <a:pos x="0" y="105"/>
                </a:cxn>
                <a:cxn ang="0">
                  <a:pos x="0" y="114"/>
                </a:cxn>
                <a:cxn ang="0">
                  <a:pos x="3" y="124"/>
                </a:cxn>
                <a:cxn ang="0">
                  <a:pos x="10" y="140"/>
                </a:cxn>
                <a:cxn ang="0">
                  <a:pos x="17" y="158"/>
                </a:cxn>
                <a:cxn ang="0">
                  <a:pos x="26" y="177"/>
                </a:cxn>
                <a:cxn ang="0">
                  <a:pos x="34" y="196"/>
                </a:cxn>
                <a:cxn ang="0">
                  <a:pos x="43" y="213"/>
                </a:cxn>
                <a:cxn ang="0">
                  <a:pos x="48" y="227"/>
                </a:cxn>
                <a:cxn ang="0">
                  <a:pos x="53" y="236"/>
                </a:cxn>
                <a:cxn ang="0">
                  <a:pos x="62" y="252"/>
                </a:cxn>
                <a:cxn ang="0">
                  <a:pos x="75" y="269"/>
                </a:cxn>
                <a:cxn ang="0">
                  <a:pos x="87" y="285"/>
                </a:cxn>
                <a:cxn ang="0">
                  <a:pos x="93" y="292"/>
                </a:cxn>
                <a:cxn ang="0">
                  <a:pos x="260" y="236"/>
                </a:cxn>
                <a:cxn ang="0">
                  <a:pos x="471" y="185"/>
                </a:cxn>
              </a:cxnLst>
              <a:rect l="0" t="0" r="r" b="b"/>
              <a:pathLst>
                <a:path w="471" h="292">
                  <a:moveTo>
                    <a:pt x="471" y="185"/>
                  </a:moveTo>
                  <a:lnTo>
                    <a:pt x="468" y="178"/>
                  </a:lnTo>
                  <a:lnTo>
                    <a:pt x="460" y="159"/>
                  </a:lnTo>
                  <a:lnTo>
                    <a:pt x="449" y="133"/>
                  </a:lnTo>
                  <a:lnTo>
                    <a:pt x="434" y="102"/>
                  </a:lnTo>
                  <a:lnTo>
                    <a:pt x="420" y="71"/>
                  </a:lnTo>
                  <a:lnTo>
                    <a:pt x="405" y="43"/>
                  </a:lnTo>
                  <a:lnTo>
                    <a:pt x="393" y="22"/>
                  </a:lnTo>
                  <a:lnTo>
                    <a:pt x="382" y="11"/>
                  </a:lnTo>
                  <a:lnTo>
                    <a:pt x="372" y="8"/>
                  </a:lnTo>
                  <a:lnTo>
                    <a:pt x="354" y="5"/>
                  </a:lnTo>
                  <a:lnTo>
                    <a:pt x="332" y="2"/>
                  </a:lnTo>
                  <a:lnTo>
                    <a:pt x="305" y="0"/>
                  </a:lnTo>
                  <a:lnTo>
                    <a:pt x="278" y="0"/>
                  </a:lnTo>
                  <a:lnTo>
                    <a:pt x="246" y="1"/>
                  </a:lnTo>
                  <a:lnTo>
                    <a:pt x="217" y="5"/>
                  </a:lnTo>
                  <a:lnTo>
                    <a:pt x="187" y="9"/>
                  </a:lnTo>
                  <a:lnTo>
                    <a:pt x="174" y="13"/>
                  </a:lnTo>
                  <a:lnTo>
                    <a:pt x="154" y="17"/>
                  </a:lnTo>
                  <a:lnTo>
                    <a:pt x="128" y="23"/>
                  </a:lnTo>
                  <a:lnTo>
                    <a:pt x="103" y="28"/>
                  </a:lnTo>
                  <a:lnTo>
                    <a:pt x="79" y="35"/>
                  </a:lnTo>
                  <a:lnTo>
                    <a:pt x="58" y="39"/>
                  </a:lnTo>
                  <a:lnTo>
                    <a:pt x="46" y="43"/>
                  </a:lnTo>
                  <a:lnTo>
                    <a:pt x="39" y="44"/>
                  </a:lnTo>
                  <a:lnTo>
                    <a:pt x="38" y="47"/>
                  </a:lnTo>
                  <a:lnTo>
                    <a:pt x="32" y="52"/>
                  </a:lnTo>
                  <a:lnTo>
                    <a:pt x="25" y="61"/>
                  </a:lnTo>
                  <a:lnTo>
                    <a:pt x="17" y="71"/>
                  </a:lnTo>
                  <a:lnTo>
                    <a:pt x="8" y="82"/>
                  </a:lnTo>
                  <a:lnTo>
                    <a:pt x="3" y="94"/>
                  </a:lnTo>
                  <a:lnTo>
                    <a:pt x="0" y="105"/>
                  </a:lnTo>
                  <a:lnTo>
                    <a:pt x="0" y="114"/>
                  </a:lnTo>
                  <a:lnTo>
                    <a:pt x="3" y="124"/>
                  </a:lnTo>
                  <a:lnTo>
                    <a:pt x="10" y="140"/>
                  </a:lnTo>
                  <a:lnTo>
                    <a:pt x="17" y="158"/>
                  </a:lnTo>
                  <a:lnTo>
                    <a:pt x="26" y="177"/>
                  </a:lnTo>
                  <a:lnTo>
                    <a:pt x="34" y="196"/>
                  </a:lnTo>
                  <a:lnTo>
                    <a:pt x="43" y="213"/>
                  </a:lnTo>
                  <a:lnTo>
                    <a:pt x="48" y="227"/>
                  </a:lnTo>
                  <a:lnTo>
                    <a:pt x="53" y="236"/>
                  </a:lnTo>
                  <a:lnTo>
                    <a:pt x="62" y="252"/>
                  </a:lnTo>
                  <a:lnTo>
                    <a:pt x="75" y="269"/>
                  </a:lnTo>
                  <a:lnTo>
                    <a:pt x="87" y="285"/>
                  </a:lnTo>
                  <a:lnTo>
                    <a:pt x="93" y="292"/>
                  </a:lnTo>
                  <a:lnTo>
                    <a:pt x="260" y="236"/>
                  </a:lnTo>
                  <a:lnTo>
                    <a:pt x="471" y="185"/>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p:nvSpPr>
          <p:spPr bwMode="auto">
            <a:xfrm>
              <a:off x="2384" y="2104"/>
              <a:ext cx="337" cy="157"/>
            </a:xfrm>
            <a:custGeom>
              <a:avLst/>
              <a:gdLst/>
              <a:ahLst/>
              <a:cxnLst>
                <a:cxn ang="0">
                  <a:pos x="0" y="95"/>
                </a:cxn>
                <a:cxn ang="0">
                  <a:pos x="0" y="91"/>
                </a:cxn>
                <a:cxn ang="0">
                  <a:pos x="1" y="83"/>
                </a:cxn>
                <a:cxn ang="0">
                  <a:pos x="6" y="71"/>
                </a:cxn>
                <a:cxn ang="0">
                  <a:pos x="12" y="57"/>
                </a:cxn>
                <a:cxn ang="0">
                  <a:pos x="19" y="42"/>
                </a:cxn>
                <a:cxn ang="0">
                  <a:pos x="31" y="29"/>
                </a:cxn>
                <a:cxn ang="0">
                  <a:pos x="47" y="17"/>
                </a:cxn>
                <a:cxn ang="0">
                  <a:pos x="66" y="9"/>
                </a:cxn>
                <a:cxn ang="0">
                  <a:pos x="90" y="5"/>
                </a:cxn>
                <a:cxn ang="0">
                  <a:pos x="118" y="1"/>
                </a:cxn>
                <a:cxn ang="0">
                  <a:pos x="148" y="0"/>
                </a:cxn>
                <a:cxn ang="0">
                  <a:pos x="175" y="1"/>
                </a:cxn>
                <a:cxn ang="0">
                  <a:pos x="203" y="2"/>
                </a:cxn>
                <a:cxn ang="0">
                  <a:pos x="227" y="5"/>
                </a:cxn>
                <a:cxn ang="0">
                  <a:pos x="245" y="6"/>
                </a:cxn>
                <a:cxn ang="0">
                  <a:pos x="257" y="10"/>
                </a:cxn>
                <a:cxn ang="0">
                  <a:pos x="273" y="15"/>
                </a:cxn>
                <a:cxn ang="0">
                  <a:pos x="288" y="22"/>
                </a:cxn>
                <a:cxn ang="0">
                  <a:pos x="302" y="30"/>
                </a:cxn>
                <a:cxn ang="0">
                  <a:pos x="313" y="36"/>
                </a:cxn>
                <a:cxn ang="0">
                  <a:pos x="323" y="42"/>
                </a:cxn>
                <a:cxn ang="0">
                  <a:pos x="331" y="48"/>
                </a:cxn>
                <a:cxn ang="0">
                  <a:pos x="335" y="51"/>
                </a:cxn>
                <a:cxn ang="0">
                  <a:pos x="337" y="52"/>
                </a:cxn>
                <a:cxn ang="0">
                  <a:pos x="331" y="157"/>
                </a:cxn>
                <a:cxn ang="0">
                  <a:pos x="0" y="95"/>
                </a:cxn>
              </a:cxnLst>
              <a:rect l="0" t="0" r="r" b="b"/>
              <a:pathLst>
                <a:path w="337" h="157">
                  <a:moveTo>
                    <a:pt x="0" y="95"/>
                  </a:moveTo>
                  <a:lnTo>
                    <a:pt x="0" y="91"/>
                  </a:lnTo>
                  <a:lnTo>
                    <a:pt x="1" y="83"/>
                  </a:lnTo>
                  <a:lnTo>
                    <a:pt x="6" y="71"/>
                  </a:lnTo>
                  <a:lnTo>
                    <a:pt x="12" y="57"/>
                  </a:lnTo>
                  <a:lnTo>
                    <a:pt x="19" y="42"/>
                  </a:lnTo>
                  <a:lnTo>
                    <a:pt x="31" y="29"/>
                  </a:lnTo>
                  <a:lnTo>
                    <a:pt x="47" y="17"/>
                  </a:lnTo>
                  <a:lnTo>
                    <a:pt x="66" y="9"/>
                  </a:lnTo>
                  <a:lnTo>
                    <a:pt x="90" y="5"/>
                  </a:lnTo>
                  <a:lnTo>
                    <a:pt x="118" y="1"/>
                  </a:lnTo>
                  <a:lnTo>
                    <a:pt x="148" y="0"/>
                  </a:lnTo>
                  <a:lnTo>
                    <a:pt x="175" y="1"/>
                  </a:lnTo>
                  <a:lnTo>
                    <a:pt x="203" y="2"/>
                  </a:lnTo>
                  <a:lnTo>
                    <a:pt x="227" y="5"/>
                  </a:lnTo>
                  <a:lnTo>
                    <a:pt x="245" y="6"/>
                  </a:lnTo>
                  <a:lnTo>
                    <a:pt x="257" y="10"/>
                  </a:lnTo>
                  <a:lnTo>
                    <a:pt x="273" y="15"/>
                  </a:lnTo>
                  <a:lnTo>
                    <a:pt x="288" y="22"/>
                  </a:lnTo>
                  <a:lnTo>
                    <a:pt x="302" y="30"/>
                  </a:lnTo>
                  <a:lnTo>
                    <a:pt x="313" y="36"/>
                  </a:lnTo>
                  <a:lnTo>
                    <a:pt x="323" y="42"/>
                  </a:lnTo>
                  <a:lnTo>
                    <a:pt x="331" y="48"/>
                  </a:lnTo>
                  <a:lnTo>
                    <a:pt x="335" y="51"/>
                  </a:lnTo>
                  <a:lnTo>
                    <a:pt x="337" y="52"/>
                  </a:lnTo>
                  <a:lnTo>
                    <a:pt x="331" y="157"/>
                  </a:lnTo>
                  <a:lnTo>
                    <a:pt x="0" y="95"/>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804" y="2187"/>
              <a:ext cx="361" cy="167"/>
            </a:xfrm>
            <a:custGeom>
              <a:avLst/>
              <a:gdLst/>
              <a:ahLst/>
              <a:cxnLst>
                <a:cxn ang="0">
                  <a:pos x="0" y="91"/>
                </a:cxn>
                <a:cxn ang="0">
                  <a:pos x="1" y="87"/>
                </a:cxn>
                <a:cxn ang="0">
                  <a:pos x="7" y="80"/>
                </a:cxn>
                <a:cxn ang="0">
                  <a:pos x="16" y="69"/>
                </a:cxn>
                <a:cxn ang="0">
                  <a:pos x="29" y="55"/>
                </a:cxn>
                <a:cxn ang="0">
                  <a:pos x="44" y="41"/>
                </a:cxn>
                <a:cxn ang="0">
                  <a:pos x="62" y="27"/>
                </a:cxn>
                <a:cxn ang="0">
                  <a:pos x="81" y="15"/>
                </a:cxn>
                <a:cxn ang="0">
                  <a:pos x="103" y="8"/>
                </a:cxn>
                <a:cxn ang="0">
                  <a:pos x="121" y="3"/>
                </a:cxn>
                <a:cxn ang="0">
                  <a:pos x="140" y="0"/>
                </a:cxn>
                <a:cxn ang="0">
                  <a:pos x="159" y="0"/>
                </a:cxn>
                <a:cxn ang="0">
                  <a:pos x="179" y="0"/>
                </a:cxn>
                <a:cxn ang="0">
                  <a:pos x="199" y="1"/>
                </a:cxn>
                <a:cxn ang="0">
                  <a:pos x="218" y="5"/>
                </a:cxn>
                <a:cxn ang="0">
                  <a:pos x="238" y="8"/>
                </a:cxn>
                <a:cxn ang="0">
                  <a:pos x="256" y="12"/>
                </a:cxn>
                <a:cxn ang="0">
                  <a:pos x="272" y="16"/>
                </a:cxn>
                <a:cxn ang="0">
                  <a:pos x="288" y="21"/>
                </a:cxn>
                <a:cxn ang="0">
                  <a:pos x="303" y="25"/>
                </a:cxn>
                <a:cxn ang="0">
                  <a:pos x="317" y="31"/>
                </a:cxn>
                <a:cxn ang="0">
                  <a:pos x="327" y="35"/>
                </a:cxn>
                <a:cxn ang="0">
                  <a:pos x="336" y="40"/>
                </a:cxn>
                <a:cxn ang="0">
                  <a:pos x="342" y="43"/>
                </a:cxn>
                <a:cxn ang="0">
                  <a:pos x="345" y="47"/>
                </a:cxn>
                <a:cxn ang="0">
                  <a:pos x="361" y="88"/>
                </a:cxn>
                <a:cxn ang="0">
                  <a:pos x="359" y="126"/>
                </a:cxn>
                <a:cxn ang="0">
                  <a:pos x="351" y="156"/>
                </a:cxn>
                <a:cxn ang="0">
                  <a:pos x="347" y="167"/>
                </a:cxn>
                <a:cxn ang="0">
                  <a:pos x="0" y="91"/>
                </a:cxn>
              </a:cxnLst>
              <a:rect l="0" t="0" r="r" b="b"/>
              <a:pathLst>
                <a:path w="361" h="167">
                  <a:moveTo>
                    <a:pt x="0" y="91"/>
                  </a:moveTo>
                  <a:lnTo>
                    <a:pt x="1" y="87"/>
                  </a:lnTo>
                  <a:lnTo>
                    <a:pt x="7" y="80"/>
                  </a:lnTo>
                  <a:lnTo>
                    <a:pt x="16" y="69"/>
                  </a:lnTo>
                  <a:lnTo>
                    <a:pt x="29" y="55"/>
                  </a:lnTo>
                  <a:lnTo>
                    <a:pt x="44" y="41"/>
                  </a:lnTo>
                  <a:lnTo>
                    <a:pt x="62" y="27"/>
                  </a:lnTo>
                  <a:lnTo>
                    <a:pt x="81" y="15"/>
                  </a:lnTo>
                  <a:lnTo>
                    <a:pt x="103" y="8"/>
                  </a:lnTo>
                  <a:lnTo>
                    <a:pt x="121" y="3"/>
                  </a:lnTo>
                  <a:lnTo>
                    <a:pt x="140" y="0"/>
                  </a:lnTo>
                  <a:lnTo>
                    <a:pt x="159" y="0"/>
                  </a:lnTo>
                  <a:lnTo>
                    <a:pt x="179" y="0"/>
                  </a:lnTo>
                  <a:lnTo>
                    <a:pt x="199" y="1"/>
                  </a:lnTo>
                  <a:lnTo>
                    <a:pt x="218" y="5"/>
                  </a:lnTo>
                  <a:lnTo>
                    <a:pt x="238" y="8"/>
                  </a:lnTo>
                  <a:lnTo>
                    <a:pt x="256" y="12"/>
                  </a:lnTo>
                  <a:lnTo>
                    <a:pt x="272" y="16"/>
                  </a:lnTo>
                  <a:lnTo>
                    <a:pt x="288" y="21"/>
                  </a:lnTo>
                  <a:lnTo>
                    <a:pt x="303" y="25"/>
                  </a:lnTo>
                  <a:lnTo>
                    <a:pt x="317" y="31"/>
                  </a:lnTo>
                  <a:lnTo>
                    <a:pt x="327" y="35"/>
                  </a:lnTo>
                  <a:lnTo>
                    <a:pt x="336" y="40"/>
                  </a:lnTo>
                  <a:lnTo>
                    <a:pt x="342" y="43"/>
                  </a:lnTo>
                  <a:lnTo>
                    <a:pt x="345" y="47"/>
                  </a:lnTo>
                  <a:lnTo>
                    <a:pt x="361" y="88"/>
                  </a:lnTo>
                  <a:lnTo>
                    <a:pt x="359" y="126"/>
                  </a:lnTo>
                  <a:lnTo>
                    <a:pt x="351" y="156"/>
                  </a:lnTo>
                  <a:lnTo>
                    <a:pt x="347" y="167"/>
                  </a:lnTo>
                  <a:lnTo>
                    <a:pt x="0" y="91"/>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3314" y="2321"/>
              <a:ext cx="366" cy="199"/>
            </a:xfrm>
            <a:custGeom>
              <a:avLst/>
              <a:gdLst/>
              <a:ahLst/>
              <a:cxnLst>
                <a:cxn ang="0">
                  <a:pos x="0" y="77"/>
                </a:cxn>
                <a:cxn ang="0">
                  <a:pos x="1" y="74"/>
                </a:cxn>
                <a:cxn ang="0">
                  <a:pos x="7" y="65"/>
                </a:cxn>
                <a:cxn ang="0">
                  <a:pos x="16" y="53"/>
                </a:cxn>
                <a:cxn ang="0">
                  <a:pos x="26" y="39"/>
                </a:cxn>
                <a:cxn ang="0">
                  <a:pos x="40" y="25"/>
                </a:cxn>
                <a:cxn ang="0">
                  <a:pos x="52" y="13"/>
                </a:cxn>
                <a:cxn ang="0">
                  <a:pos x="64" y="4"/>
                </a:cxn>
                <a:cxn ang="0">
                  <a:pos x="75" y="0"/>
                </a:cxn>
                <a:cxn ang="0">
                  <a:pos x="97" y="0"/>
                </a:cxn>
                <a:cxn ang="0">
                  <a:pos x="120" y="0"/>
                </a:cxn>
                <a:cxn ang="0">
                  <a:pos x="142" y="3"/>
                </a:cxn>
                <a:cxn ang="0">
                  <a:pos x="163" y="5"/>
                </a:cxn>
                <a:cxn ang="0">
                  <a:pos x="183" y="9"/>
                </a:cxn>
                <a:cxn ang="0">
                  <a:pos x="205" y="14"/>
                </a:cxn>
                <a:cxn ang="0">
                  <a:pos x="228" y="21"/>
                </a:cxn>
                <a:cxn ang="0">
                  <a:pos x="250" y="30"/>
                </a:cxn>
                <a:cxn ang="0">
                  <a:pos x="272" y="39"/>
                </a:cxn>
                <a:cxn ang="0">
                  <a:pos x="293" y="48"/>
                </a:cxn>
                <a:cxn ang="0">
                  <a:pos x="312" y="59"/>
                </a:cxn>
                <a:cxn ang="0">
                  <a:pos x="329" y="69"/>
                </a:cxn>
                <a:cxn ang="0">
                  <a:pos x="343" y="79"/>
                </a:cxn>
                <a:cxn ang="0">
                  <a:pos x="355" y="89"/>
                </a:cxn>
                <a:cxn ang="0">
                  <a:pos x="362" y="100"/>
                </a:cxn>
                <a:cxn ang="0">
                  <a:pos x="366" y="112"/>
                </a:cxn>
                <a:cxn ang="0">
                  <a:pos x="362" y="140"/>
                </a:cxn>
                <a:cxn ang="0">
                  <a:pos x="351" y="168"/>
                </a:cxn>
                <a:cxn ang="0">
                  <a:pos x="339" y="190"/>
                </a:cxn>
                <a:cxn ang="0">
                  <a:pos x="333" y="199"/>
                </a:cxn>
                <a:cxn ang="0">
                  <a:pos x="0" y="77"/>
                </a:cxn>
              </a:cxnLst>
              <a:rect l="0" t="0" r="r" b="b"/>
              <a:pathLst>
                <a:path w="366" h="199">
                  <a:moveTo>
                    <a:pt x="0" y="77"/>
                  </a:moveTo>
                  <a:lnTo>
                    <a:pt x="1" y="74"/>
                  </a:lnTo>
                  <a:lnTo>
                    <a:pt x="7" y="65"/>
                  </a:lnTo>
                  <a:lnTo>
                    <a:pt x="16" y="53"/>
                  </a:lnTo>
                  <a:lnTo>
                    <a:pt x="26" y="39"/>
                  </a:lnTo>
                  <a:lnTo>
                    <a:pt x="40" y="25"/>
                  </a:lnTo>
                  <a:lnTo>
                    <a:pt x="52" y="13"/>
                  </a:lnTo>
                  <a:lnTo>
                    <a:pt x="64" y="4"/>
                  </a:lnTo>
                  <a:lnTo>
                    <a:pt x="75" y="0"/>
                  </a:lnTo>
                  <a:lnTo>
                    <a:pt x="97" y="0"/>
                  </a:lnTo>
                  <a:lnTo>
                    <a:pt x="120" y="0"/>
                  </a:lnTo>
                  <a:lnTo>
                    <a:pt x="142" y="3"/>
                  </a:lnTo>
                  <a:lnTo>
                    <a:pt x="163" y="5"/>
                  </a:lnTo>
                  <a:lnTo>
                    <a:pt x="183" y="9"/>
                  </a:lnTo>
                  <a:lnTo>
                    <a:pt x="205" y="14"/>
                  </a:lnTo>
                  <a:lnTo>
                    <a:pt x="228" y="21"/>
                  </a:lnTo>
                  <a:lnTo>
                    <a:pt x="250" y="30"/>
                  </a:lnTo>
                  <a:lnTo>
                    <a:pt x="272" y="39"/>
                  </a:lnTo>
                  <a:lnTo>
                    <a:pt x="293" y="48"/>
                  </a:lnTo>
                  <a:lnTo>
                    <a:pt x="312" y="59"/>
                  </a:lnTo>
                  <a:lnTo>
                    <a:pt x="329" y="69"/>
                  </a:lnTo>
                  <a:lnTo>
                    <a:pt x="343" y="79"/>
                  </a:lnTo>
                  <a:lnTo>
                    <a:pt x="355" y="89"/>
                  </a:lnTo>
                  <a:lnTo>
                    <a:pt x="362" y="100"/>
                  </a:lnTo>
                  <a:lnTo>
                    <a:pt x="366" y="112"/>
                  </a:lnTo>
                  <a:lnTo>
                    <a:pt x="362" y="140"/>
                  </a:lnTo>
                  <a:lnTo>
                    <a:pt x="351" y="168"/>
                  </a:lnTo>
                  <a:lnTo>
                    <a:pt x="339" y="190"/>
                  </a:lnTo>
                  <a:lnTo>
                    <a:pt x="333" y="199"/>
                  </a:lnTo>
                  <a:lnTo>
                    <a:pt x="0" y="77"/>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1548" y="2768"/>
              <a:ext cx="398" cy="187"/>
            </a:xfrm>
            <a:custGeom>
              <a:avLst/>
              <a:gdLst/>
              <a:ahLst/>
              <a:cxnLst>
                <a:cxn ang="0">
                  <a:pos x="51" y="17"/>
                </a:cxn>
                <a:cxn ang="0">
                  <a:pos x="49" y="20"/>
                </a:cxn>
                <a:cxn ang="0">
                  <a:pos x="41" y="24"/>
                </a:cxn>
                <a:cxn ang="0">
                  <a:pos x="32" y="32"/>
                </a:cxn>
                <a:cxn ang="0">
                  <a:pos x="21" y="41"/>
                </a:cxn>
                <a:cxn ang="0">
                  <a:pos x="10" y="52"/>
                </a:cxn>
                <a:cxn ang="0">
                  <a:pos x="2" y="63"/>
                </a:cxn>
                <a:cxn ang="0">
                  <a:pos x="0" y="75"/>
                </a:cxn>
                <a:cxn ang="0">
                  <a:pos x="2" y="84"/>
                </a:cxn>
                <a:cxn ang="0">
                  <a:pos x="6" y="95"/>
                </a:cxn>
                <a:cxn ang="0">
                  <a:pos x="9" y="105"/>
                </a:cxn>
                <a:cxn ang="0">
                  <a:pos x="11" y="114"/>
                </a:cxn>
                <a:cxn ang="0">
                  <a:pos x="16" y="124"/>
                </a:cxn>
                <a:cxn ang="0">
                  <a:pos x="22" y="133"/>
                </a:cxn>
                <a:cxn ang="0">
                  <a:pos x="30" y="142"/>
                </a:cxn>
                <a:cxn ang="0">
                  <a:pos x="41" y="151"/>
                </a:cxn>
                <a:cxn ang="0">
                  <a:pos x="58" y="160"/>
                </a:cxn>
                <a:cxn ang="0">
                  <a:pos x="74" y="168"/>
                </a:cxn>
                <a:cxn ang="0">
                  <a:pos x="86" y="172"/>
                </a:cxn>
                <a:cxn ang="0">
                  <a:pos x="96" y="177"/>
                </a:cxn>
                <a:cxn ang="0">
                  <a:pos x="107" y="179"/>
                </a:cxn>
                <a:cxn ang="0">
                  <a:pos x="120" y="181"/>
                </a:cxn>
                <a:cxn ang="0">
                  <a:pos x="135" y="184"/>
                </a:cxn>
                <a:cxn ang="0">
                  <a:pos x="157" y="185"/>
                </a:cxn>
                <a:cxn ang="0">
                  <a:pos x="187" y="187"/>
                </a:cxn>
                <a:cxn ang="0">
                  <a:pos x="222" y="187"/>
                </a:cxn>
                <a:cxn ang="0">
                  <a:pos x="258" y="182"/>
                </a:cxn>
                <a:cxn ang="0">
                  <a:pos x="293" y="174"/>
                </a:cxn>
                <a:cxn ang="0">
                  <a:pos x="326" y="164"/>
                </a:cxn>
                <a:cxn ang="0">
                  <a:pos x="355" y="153"/>
                </a:cxn>
                <a:cxn ang="0">
                  <a:pos x="377" y="144"/>
                </a:cxn>
                <a:cxn ang="0">
                  <a:pos x="392" y="138"/>
                </a:cxn>
                <a:cxn ang="0">
                  <a:pos x="398" y="135"/>
                </a:cxn>
                <a:cxn ang="0">
                  <a:pos x="395" y="131"/>
                </a:cxn>
                <a:cxn ang="0">
                  <a:pos x="387" y="118"/>
                </a:cxn>
                <a:cxn ang="0">
                  <a:pos x="379" y="101"/>
                </a:cxn>
                <a:cxn ang="0">
                  <a:pos x="368" y="81"/>
                </a:cxn>
                <a:cxn ang="0">
                  <a:pos x="355" y="60"/>
                </a:cxn>
                <a:cxn ang="0">
                  <a:pos x="347" y="40"/>
                </a:cxn>
                <a:cxn ang="0">
                  <a:pos x="339" y="24"/>
                </a:cxn>
                <a:cxn ang="0">
                  <a:pos x="336" y="13"/>
                </a:cxn>
                <a:cxn ang="0">
                  <a:pos x="330" y="7"/>
                </a:cxn>
                <a:cxn ang="0">
                  <a:pos x="315" y="3"/>
                </a:cxn>
                <a:cxn ang="0">
                  <a:pos x="293" y="0"/>
                </a:cxn>
                <a:cxn ang="0">
                  <a:pos x="269" y="0"/>
                </a:cxn>
                <a:cxn ang="0">
                  <a:pos x="244" y="0"/>
                </a:cxn>
                <a:cxn ang="0">
                  <a:pos x="222" y="0"/>
                </a:cxn>
                <a:cxn ang="0">
                  <a:pos x="207" y="2"/>
                </a:cxn>
                <a:cxn ang="0">
                  <a:pos x="201" y="2"/>
                </a:cxn>
                <a:cxn ang="0">
                  <a:pos x="51" y="17"/>
                </a:cxn>
              </a:cxnLst>
              <a:rect l="0" t="0" r="r" b="b"/>
              <a:pathLst>
                <a:path w="398" h="187">
                  <a:moveTo>
                    <a:pt x="51" y="17"/>
                  </a:moveTo>
                  <a:lnTo>
                    <a:pt x="49" y="20"/>
                  </a:lnTo>
                  <a:lnTo>
                    <a:pt x="41" y="24"/>
                  </a:lnTo>
                  <a:lnTo>
                    <a:pt x="32" y="32"/>
                  </a:lnTo>
                  <a:lnTo>
                    <a:pt x="21" y="41"/>
                  </a:lnTo>
                  <a:lnTo>
                    <a:pt x="10" y="52"/>
                  </a:lnTo>
                  <a:lnTo>
                    <a:pt x="2" y="63"/>
                  </a:lnTo>
                  <a:lnTo>
                    <a:pt x="0" y="75"/>
                  </a:lnTo>
                  <a:lnTo>
                    <a:pt x="2" y="84"/>
                  </a:lnTo>
                  <a:lnTo>
                    <a:pt x="6" y="95"/>
                  </a:lnTo>
                  <a:lnTo>
                    <a:pt x="9" y="105"/>
                  </a:lnTo>
                  <a:lnTo>
                    <a:pt x="11" y="114"/>
                  </a:lnTo>
                  <a:lnTo>
                    <a:pt x="16" y="124"/>
                  </a:lnTo>
                  <a:lnTo>
                    <a:pt x="22" y="133"/>
                  </a:lnTo>
                  <a:lnTo>
                    <a:pt x="30" y="142"/>
                  </a:lnTo>
                  <a:lnTo>
                    <a:pt x="41" y="151"/>
                  </a:lnTo>
                  <a:lnTo>
                    <a:pt x="58" y="160"/>
                  </a:lnTo>
                  <a:lnTo>
                    <a:pt x="74" y="168"/>
                  </a:lnTo>
                  <a:lnTo>
                    <a:pt x="86" y="172"/>
                  </a:lnTo>
                  <a:lnTo>
                    <a:pt x="96" y="177"/>
                  </a:lnTo>
                  <a:lnTo>
                    <a:pt x="107" y="179"/>
                  </a:lnTo>
                  <a:lnTo>
                    <a:pt x="120" y="181"/>
                  </a:lnTo>
                  <a:lnTo>
                    <a:pt x="135" y="184"/>
                  </a:lnTo>
                  <a:lnTo>
                    <a:pt x="157" y="185"/>
                  </a:lnTo>
                  <a:lnTo>
                    <a:pt x="187" y="187"/>
                  </a:lnTo>
                  <a:lnTo>
                    <a:pt x="222" y="187"/>
                  </a:lnTo>
                  <a:lnTo>
                    <a:pt x="258" y="182"/>
                  </a:lnTo>
                  <a:lnTo>
                    <a:pt x="293" y="174"/>
                  </a:lnTo>
                  <a:lnTo>
                    <a:pt x="326" y="164"/>
                  </a:lnTo>
                  <a:lnTo>
                    <a:pt x="355" y="153"/>
                  </a:lnTo>
                  <a:lnTo>
                    <a:pt x="377" y="144"/>
                  </a:lnTo>
                  <a:lnTo>
                    <a:pt x="392" y="138"/>
                  </a:lnTo>
                  <a:lnTo>
                    <a:pt x="398" y="135"/>
                  </a:lnTo>
                  <a:lnTo>
                    <a:pt x="395" y="131"/>
                  </a:lnTo>
                  <a:lnTo>
                    <a:pt x="387" y="118"/>
                  </a:lnTo>
                  <a:lnTo>
                    <a:pt x="379" y="101"/>
                  </a:lnTo>
                  <a:lnTo>
                    <a:pt x="368" y="81"/>
                  </a:lnTo>
                  <a:lnTo>
                    <a:pt x="355" y="60"/>
                  </a:lnTo>
                  <a:lnTo>
                    <a:pt x="347" y="40"/>
                  </a:lnTo>
                  <a:lnTo>
                    <a:pt x="339" y="24"/>
                  </a:lnTo>
                  <a:lnTo>
                    <a:pt x="336" y="13"/>
                  </a:lnTo>
                  <a:lnTo>
                    <a:pt x="330" y="7"/>
                  </a:lnTo>
                  <a:lnTo>
                    <a:pt x="315" y="3"/>
                  </a:lnTo>
                  <a:lnTo>
                    <a:pt x="293" y="0"/>
                  </a:lnTo>
                  <a:lnTo>
                    <a:pt x="269" y="0"/>
                  </a:lnTo>
                  <a:lnTo>
                    <a:pt x="244" y="0"/>
                  </a:lnTo>
                  <a:lnTo>
                    <a:pt x="222" y="0"/>
                  </a:lnTo>
                  <a:lnTo>
                    <a:pt x="207" y="2"/>
                  </a:lnTo>
                  <a:lnTo>
                    <a:pt x="201" y="2"/>
                  </a:lnTo>
                  <a:lnTo>
                    <a:pt x="51" y="17"/>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1920" y="2888"/>
              <a:ext cx="417" cy="219"/>
            </a:xfrm>
            <a:custGeom>
              <a:avLst/>
              <a:gdLst/>
              <a:ahLst/>
              <a:cxnLst>
                <a:cxn ang="0">
                  <a:pos x="49" y="72"/>
                </a:cxn>
                <a:cxn ang="0">
                  <a:pos x="47" y="73"/>
                </a:cxn>
                <a:cxn ang="0">
                  <a:pos x="42" y="75"/>
                </a:cxn>
                <a:cxn ang="0">
                  <a:pos x="36" y="80"/>
                </a:cxn>
                <a:cxn ang="0">
                  <a:pos x="26" y="85"/>
                </a:cxn>
                <a:cxn ang="0">
                  <a:pos x="18" y="92"/>
                </a:cxn>
                <a:cxn ang="0">
                  <a:pos x="12" y="99"/>
                </a:cxn>
                <a:cxn ang="0">
                  <a:pos x="6" y="107"/>
                </a:cxn>
                <a:cxn ang="0">
                  <a:pos x="5" y="114"/>
                </a:cxn>
                <a:cxn ang="0">
                  <a:pos x="2" y="128"/>
                </a:cxn>
                <a:cxn ang="0">
                  <a:pos x="0" y="143"/>
                </a:cxn>
                <a:cxn ang="0">
                  <a:pos x="5" y="158"/>
                </a:cxn>
                <a:cxn ang="0">
                  <a:pos x="24" y="177"/>
                </a:cxn>
                <a:cxn ang="0">
                  <a:pos x="40" y="187"/>
                </a:cxn>
                <a:cxn ang="0">
                  <a:pos x="61" y="195"/>
                </a:cxn>
                <a:cxn ang="0">
                  <a:pos x="83" y="203"/>
                </a:cxn>
                <a:cxn ang="0">
                  <a:pos x="106" y="209"/>
                </a:cxn>
                <a:cxn ang="0">
                  <a:pos x="132" y="213"/>
                </a:cxn>
                <a:cxn ang="0">
                  <a:pos x="154" y="216"/>
                </a:cxn>
                <a:cxn ang="0">
                  <a:pos x="175" y="219"/>
                </a:cxn>
                <a:cxn ang="0">
                  <a:pos x="193" y="219"/>
                </a:cxn>
                <a:cxn ang="0">
                  <a:pos x="226" y="216"/>
                </a:cxn>
                <a:cxn ang="0">
                  <a:pos x="255" y="211"/>
                </a:cxn>
                <a:cxn ang="0">
                  <a:pos x="283" y="203"/>
                </a:cxn>
                <a:cxn ang="0">
                  <a:pos x="308" y="194"/>
                </a:cxn>
                <a:cxn ang="0">
                  <a:pos x="331" y="184"/>
                </a:cxn>
                <a:cxn ang="0">
                  <a:pos x="348" y="174"/>
                </a:cxn>
                <a:cxn ang="0">
                  <a:pos x="362" y="165"/>
                </a:cxn>
                <a:cxn ang="0">
                  <a:pos x="371" y="158"/>
                </a:cxn>
                <a:cxn ang="0">
                  <a:pos x="379" y="153"/>
                </a:cxn>
                <a:cxn ang="0">
                  <a:pos x="388" y="145"/>
                </a:cxn>
                <a:cxn ang="0">
                  <a:pos x="397" y="137"/>
                </a:cxn>
                <a:cxn ang="0">
                  <a:pos x="404" y="128"/>
                </a:cxn>
                <a:cxn ang="0">
                  <a:pos x="409" y="120"/>
                </a:cxn>
                <a:cxn ang="0">
                  <a:pos x="414" y="112"/>
                </a:cxn>
                <a:cxn ang="0">
                  <a:pos x="417" y="105"/>
                </a:cxn>
                <a:cxn ang="0">
                  <a:pos x="417" y="98"/>
                </a:cxn>
                <a:cxn ang="0">
                  <a:pos x="414" y="90"/>
                </a:cxn>
                <a:cxn ang="0">
                  <a:pos x="407" y="76"/>
                </a:cxn>
                <a:cxn ang="0">
                  <a:pos x="400" y="60"/>
                </a:cxn>
                <a:cxn ang="0">
                  <a:pos x="392" y="44"/>
                </a:cxn>
                <a:cxn ang="0">
                  <a:pos x="385" y="27"/>
                </a:cxn>
                <a:cxn ang="0">
                  <a:pos x="378" y="13"/>
                </a:cxn>
                <a:cxn ang="0">
                  <a:pos x="373" y="4"/>
                </a:cxn>
                <a:cxn ang="0">
                  <a:pos x="371" y="0"/>
                </a:cxn>
                <a:cxn ang="0">
                  <a:pos x="49" y="72"/>
                </a:cxn>
              </a:cxnLst>
              <a:rect l="0" t="0" r="r" b="b"/>
              <a:pathLst>
                <a:path w="417" h="219">
                  <a:moveTo>
                    <a:pt x="49" y="72"/>
                  </a:moveTo>
                  <a:lnTo>
                    <a:pt x="47" y="73"/>
                  </a:lnTo>
                  <a:lnTo>
                    <a:pt x="42" y="75"/>
                  </a:lnTo>
                  <a:lnTo>
                    <a:pt x="36" y="80"/>
                  </a:lnTo>
                  <a:lnTo>
                    <a:pt x="26" y="85"/>
                  </a:lnTo>
                  <a:lnTo>
                    <a:pt x="18" y="92"/>
                  </a:lnTo>
                  <a:lnTo>
                    <a:pt x="12" y="99"/>
                  </a:lnTo>
                  <a:lnTo>
                    <a:pt x="6" y="107"/>
                  </a:lnTo>
                  <a:lnTo>
                    <a:pt x="5" y="114"/>
                  </a:lnTo>
                  <a:lnTo>
                    <a:pt x="2" y="128"/>
                  </a:lnTo>
                  <a:lnTo>
                    <a:pt x="0" y="143"/>
                  </a:lnTo>
                  <a:lnTo>
                    <a:pt x="5" y="158"/>
                  </a:lnTo>
                  <a:lnTo>
                    <a:pt x="24" y="177"/>
                  </a:lnTo>
                  <a:lnTo>
                    <a:pt x="40" y="187"/>
                  </a:lnTo>
                  <a:lnTo>
                    <a:pt x="61" y="195"/>
                  </a:lnTo>
                  <a:lnTo>
                    <a:pt x="83" y="203"/>
                  </a:lnTo>
                  <a:lnTo>
                    <a:pt x="106" y="209"/>
                  </a:lnTo>
                  <a:lnTo>
                    <a:pt x="132" y="213"/>
                  </a:lnTo>
                  <a:lnTo>
                    <a:pt x="154" y="216"/>
                  </a:lnTo>
                  <a:lnTo>
                    <a:pt x="175" y="219"/>
                  </a:lnTo>
                  <a:lnTo>
                    <a:pt x="193" y="219"/>
                  </a:lnTo>
                  <a:lnTo>
                    <a:pt x="226" y="216"/>
                  </a:lnTo>
                  <a:lnTo>
                    <a:pt x="255" y="211"/>
                  </a:lnTo>
                  <a:lnTo>
                    <a:pt x="283" y="203"/>
                  </a:lnTo>
                  <a:lnTo>
                    <a:pt x="308" y="194"/>
                  </a:lnTo>
                  <a:lnTo>
                    <a:pt x="331" y="184"/>
                  </a:lnTo>
                  <a:lnTo>
                    <a:pt x="348" y="174"/>
                  </a:lnTo>
                  <a:lnTo>
                    <a:pt x="362" y="165"/>
                  </a:lnTo>
                  <a:lnTo>
                    <a:pt x="371" y="158"/>
                  </a:lnTo>
                  <a:lnTo>
                    <a:pt x="379" y="153"/>
                  </a:lnTo>
                  <a:lnTo>
                    <a:pt x="388" y="145"/>
                  </a:lnTo>
                  <a:lnTo>
                    <a:pt x="397" y="137"/>
                  </a:lnTo>
                  <a:lnTo>
                    <a:pt x="404" y="128"/>
                  </a:lnTo>
                  <a:lnTo>
                    <a:pt x="409" y="120"/>
                  </a:lnTo>
                  <a:lnTo>
                    <a:pt x="414" y="112"/>
                  </a:lnTo>
                  <a:lnTo>
                    <a:pt x="417" y="105"/>
                  </a:lnTo>
                  <a:lnTo>
                    <a:pt x="417" y="98"/>
                  </a:lnTo>
                  <a:lnTo>
                    <a:pt x="414" y="90"/>
                  </a:lnTo>
                  <a:lnTo>
                    <a:pt x="407" y="76"/>
                  </a:lnTo>
                  <a:lnTo>
                    <a:pt x="400" y="60"/>
                  </a:lnTo>
                  <a:lnTo>
                    <a:pt x="392" y="44"/>
                  </a:lnTo>
                  <a:lnTo>
                    <a:pt x="385" y="27"/>
                  </a:lnTo>
                  <a:lnTo>
                    <a:pt x="378" y="13"/>
                  </a:lnTo>
                  <a:lnTo>
                    <a:pt x="373" y="4"/>
                  </a:lnTo>
                  <a:lnTo>
                    <a:pt x="371" y="0"/>
                  </a:lnTo>
                  <a:lnTo>
                    <a:pt x="49" y="72"/>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305" y="3053"/>
              <a:ext cx="529" cy="180"/>
            </a:xfrm>
            <a:custGeom>
              <a:avLst/>
              <a:gdLst/>
              <a:ahLst/>
              <a:cxnLst>
                <a:cxn ang="0">
                  <a:pos x="85" y="11"/>
                </a:cxn>
                <a:cxn ang="0">
                  <a:pos x="63" y="27"/>
                </a:cxn>
                <a:cxn ang="0">
                  <a:pos x="33" y="53"/>
                </a:cxn>
                <a:cxn ang="0">
                  <a:pos x="9" y="78"/>
                </a:cxn>
                <a:cxn ang="0">
                  <a:pos x="2" y="95"/>
                </a:cxn>
                <a:cxn ang="0">
                  <a:pos x="2" y="113"/>
                </a:cxn>
                <a:cxn ang="0">
                  <a:pos x="9" y="131"/>
                </a:cxn>
                <a:cxn ang="0">
                  <a:pos x="27" y="147"/>
                </a:cxn>
                <a:cxn ang="0">
                  <a:pos x="59" y="157"/>
                </a:cxn>
                <a:cxn ang="0">
                  <a:pos x="98" y="165"/>
                </a:cxn>
                <a:cxn ang="0">
                  <a:pos x="132" y="170"/>
                </a:cxn>
                <a:cxn ang="0">
                  <a:pos x="154" y="175"/>
                </a:cxn>
                <a:cxn ang="0">
                  <a:pos x="158" y="175"/>
                </a:cxn>
                <a:cxn ang="0">
                  <a:pos x="169" y="177"/>
                </a:cxn>
                <a:cxn ang="0">
                  <a:pos x="193" y="180"/>
                </a:cxn>
                <a:cxn ang="0">
                  <a:pos x="231" y="180"/>
                </a:cxn>
                <a:cxn ang="0">
                  <a:pos x="282" y="177"/>
                </a:cxn>
                <a:cxn ang="0">
                  <a:pos x="327" y="175"/>
                </a:cxn>
                <a:cxn ang="0">
                  <a:pos x="366" y="173"/>
                </a:cxn>
                <a:cxn ang="0">
                  <a:pos x="404" y="169"/>
                </a:cxn>
                <a:cxn ang="0">
                  <a:pos x="451" y="161"/>
                </a:cxn>
                <a:cxn ang="0">
                  <a:pos x="493" y="144"/>
                </a:cxn>
                <a:cxn ang="0">
                  <a:pos x="517" y="122"/>
                </a:cxn>
                <a:cxn ang="0">
                  <a:pos x="528" y="104"/>
                </a:cxn>
                <a:cxn ang="0">
                  <a:pos x="529" y="89"/>
                </a:cxn>
                <a:cxn ang="0">
                  <a:pos x="527" y="61"/>
                </a:cxn>
                <a:cxn ang="0">
                  <a:pos x="512" y="43"/>
                </a:cxn>
                <a:cxn ang="0">
                  <a:pos x="488" y="27"/>
                </a:cxn>
                <a:cxn ang="0">
                  <a:pos x="463" y="12"/>
                </a:cxn>
                <a:cxn ang="0">
                  <a:pos x="445" y="1"/>
                </a:cxn>
                <a:cxn ang="0">
                  <a:pos x="389" y="19"/>
                </a:cxn>
                <a:cxn ang="0">
                  <a:pos x="87" y="9"/>
                </a:cxn>
              </a:cxnLst>
              <a:rect l="0" t="0" r="r" b="b"/>
              <a:pathLst>
                <a:path w="529" h="180">
                  <a:moveTo>
                    <a:pt x="87" y="9"/>
                  </a:moveTo>
                  <a:lnTo>
                    <a:pt x="85" y="11"/>
                  </a:lnTo>
                  <a:lnTo>
                    <a:pt x="76" y="18"/>
                  </a:lnTo>
                  <a:lnTo>
                    <a:pt x="63" y="27"/>
                  </a:lnTo>
                  <a:lnTo>
                    <a:pt x="47" y="40"/>
                  </a:lnTo>
                  <a:lnTo>
                    <a:pt x="33" y="53"/>
                  </a:lnTo>
                  <a:lnTo>
                    <a:pt x="19" y="67"/>
                  </a:lnTo>
                  <a:lnTo>
                    <a:pt x="9" y="78"/>
                  </a:lnTo>
                  <a:lnTo>
                    <a:pt x="4" y="89"/>
                  </a:lnTo>
                  <a:lnTo>
                    <a:pt x="2" y="95"/>
                  </a:lnTo>
                  <a:lnTo>
                    <a:pt x="0" y="103"/>
                  </a:lnTo>
                  <a:lnTo>
                    <a:pt x="2" y="113"/>
                  </a:lnTo>
                  <a:lnTo>
                    <a:pt x="4" y="122"/>
                  </a:lnTo>
                  <a:lnTo>
                    <a:pt x="9" y="131"/>
                  </a:lnTo>
                  <a:lnTo>
                    <a:pt x="16" y="140"/>
                  </a:lnTo>
                  <a:lnTo>
                    <a:pt x="27" y="147"/>
                  </a:lnTo>
                  <a:lnTo>
                    <a:pt x="42" y="152"/>
                  </a:lnTo>
                  <a:lnTo>
                    <a:pt x="59" y="157"/>
                  </a:lnTo>
                  <a:lnTo>
                    <a:pt x="79" y="160"/>
                  </a:lnTo>
                  <a:lnTo>
                    <a:pt x="98" y="165"/>
                  </a:lnTo>
                  <a:lnTo>
                    <a:pt x="117" y="168"/>
                  </a:lnTo>
                  <a:lnTo>
                    <a:pt x="132" y="170"/>
                  </a:lnTo>
                  <a:lnTo>
                    <a:pt x="145" y="173"/>
                  </a:lnTo>
                  <a:lnTo>
                    <a:pt x="154" y="175"/>
                  </a:lnTo>
                  <a:lnTo>
                    <a:pt x="157" y="175"/>
                  </a:lnTo>
                  <a:lnTo>
                    <a:pt x="158" y="175"/>
                  </a:lnTo>
                  <a:lnTo>
                    <a:pt x="162" y="176"/>
                  </a:lnTo>
                  <a:lnTo>
                    <a:pt x="169" y="177"/>
                  </a:lnTo>
                  <a:lnTo>
                    <a:pt x="179" y="178"/>
                  </a:lnTo>
                  <a:lnTo>
                    <a:pt x="193" y="180"/>
                  </a:lnTo>
                  <a:lnTo>
                    <a:pt x="209" y="180"/>
                  </a:lnTo>
                  <a:lnTo>
                    <a:pt x="231" y="180"/>
                  </a:lnTo>
                  <a:lnTo>
                    <a:pt x="256" y="178"/>
                  </a:lnTo>
                  <a:lnTo>
                    <a:pt x="282" y="177"/>
                  </a:lnTo>
                  <a:lnTo>
                    <a:pt x="306" y="176"/>
                  </a:lnTo>
                  <a:lnTo>
                    <a:pt x="327" y="175"/>
                  </a:lnTo>
                  <a:lnTo>
                    <a:pt x="346" y="174"/>
                  </a:lnTo>
                  <a:lnTo>
                    <a:pt x="366" y="173"/>
                  </a:lnTo>
                  <a:lnTo>
                    <a:pt x="385" y="172"/>
                  </a:lnTo>
                  <a:lnTo>
                    <a:pt x="404" y="169"/>
                  </a:lnTo>
                  <a:lnTo>
                    <a:pt x="423" y="167"/>
                  </a:lnTo>
                  <a:lnTo>
                    <a:pt x="451" y="161"/>
                  </a:lnTo>
                  <a:lnTo>
                    <a:pt x="473" y="153"/>
                  </a:lnTo>
                  <a:lnTo>
                    <a:pt x="493" y="144"/>
                  </a:lnTo>
                  <a:lnTo>
                    <a:pt x="506" y="133"/>
                  </a:lnTo>
                  <a:lnTo>
                    <a:pt x="517" y="122"/>
                  </a:lnTo>
                  <a:lnTo>
                    <a:pt x="524" y="113"/>
                  </a:lnTo>
                  <a:lnTo>
                    <a:pt x="528" y="104"/>
                  </a:lnTo>
                  <a:lnTo>
                    <a:pt x="529" y="98"/>
                  </a:lnTo>
                  <a:lnTo>
                    <a:pt x="529" y="89"/>
                  </a:lnTo>
                  <a:lnTo>
                    <a:pt x="529" y="75"/>
                  </a:lnTo>
                  <a:lnTo>
                    <a:pt x="527" y="61"/>
                  </a:lnTo>
                  <a:lnTo>
                    <a:pt x="520" y="50"/>
                  </a:lnTo>
                  <a:lnTo>
                    <a:pt x="512" y="43"/>
                  </a:lnTo>
                  <a:lnTo>
                    <a:pt x="500" y="35"/>
                  </a:lnTo>
                  <a:lnTo>
                    <a:pt x="488" y="27"/>
                  </a:lnTo>
                  <a:lnTo>
                    <a:pt x="475" y="19"/>
                  </a:lnTo>
                  <a:lnTo>
                    <a:pt x="463" y="12"/>
                  </a:lnTo>
                  <a:lnTo>
                    <a:pt x="453" y="5"/>
                  </a:lnTo>
                  <a:lnTo>
                    <a:pt x="445" y="1"/>
                  </a:lnTo>
                  <a:lnTo>
                    <a:pt x="442" y="0"/>
                  </a:lnTo>
                  <a:lnTo>
                    <a:pt x="389" y="19"/>
                  </a:lnTo>
                  <a:lnTo>
                    <a:pt x="222" y="27"/>
                  </a:lnTo>
                  <a:lnTo>
                    <a:pt x="87" y="9"/>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p:nvSpPr>
          <p:spPr bwMode="auto">
            <a:xfrm>
              <a:off x="3047" y="3027"/>
              <a:ext cx="460" cy="171"/>
            </a:xfrm>
            <a:custGeom>
              <a:avLst/>
              <a:gdLst/>
              <a:ahLst/>
              <a:cxnLst>
                <a:cxn ang="0">
                  <a:pos x="12" y="0"/>
                </a:cxn>
                <a:cxn ang="0">
                  <a:pos x="0" y="84"/>
                </a:cxn>
                <a:cxn ang="0">
                  <a:pos x="0" y="84"/>
                </a:cxn>
                <a:cxn ang="0">
                  <a:pos x="1" y="85"/>
                </a:cxn>
                <a:cxn ang="0">
                  <a:pos x="3" y="89"/>
                </a:cxn>
                <a:cxn ang="0">
                  <a:pos x="7" y="93"/>
                </a:cxn>
                <a:cxn ang="0">
                  <a:pos x="13" y="99"/>
                </a:cxn>
                <a:cxn ang="0">
                  <a:pos x="24" y="106"/>
                </a:cxn>
                <a:cxn ang="0">
                  <a:pos x="36" y="114"/>
                </a:cxn>
                <a:cxn ang="0">
                  <a:pos x="54" y="122"/>
                </a:cxn>
                <a:cxn ang="0">
                  <a:pos x="75" y="129"/>
                </a:cxn>
                <a:cxn ang="0">
                  <a:pos x="94" y="136"/>
                </a:cxn>
                <a:cxn ang="0">
                  <a:pos x="113" y="143"/>
                </a:cxn>
                <a:cxn ang="0">
                  <a:pos x="130" y="147"/>
                </a:cxn>
                <a:cxn ang="0">
                  <a:pos x="148" y="152"/>
                </a:cxn>
                <a:cxn ang="0">
                  <a:pos x="165" y="156"/>
                </a:cxn>
                <a:cxn ang="0">
                  <a:pos x="185" y="160"/>
                </a:cxn>
                <a:cxn ang="0">
                  <a:pos x="205" y="163"/>
                </a:cxn>
                <a:cxn ang="0">
                  <a:pos x="228" y="165"/>
                </a:cxn>
                <a:cxn ang="0">
                  <a:pos x="254" y="167"/>
                </a:cxn>
                <a:cxn ang="0">
                  <a:pos x="282" y="170"/>
                </a:cxn>
                <a:cxn ang="0">
                  <a:pos x="310" y="170"/>
                </a:cxn>
                <a:cxn ang="0">
                  <a:pos x="336" y="171"/>
                </a:cxn>
                <a:cxn ang="0">
                  <a:pos x="360" y="171"/>
                </a:cxn>
                <a:cxn ang="0">
                  <a:pos x="378" y="171"/>
                </a:cxn>
                <a:cxn ang="0">
                  <a:pos x="390" y="171"/>
                </a:cxn>
                <a:cxn ang="0">
                  <a:pos x="407" y="167"/>
                </a:cxn>
                <a:cxn ang="0">
                  <a:pos x="420" y="162"/>
                </a:cxn>
                <a:cxn ang="0">
                  <a:pos x="432" y="154"/>
                </a:cxn>
                <a:cxn ang="0">
                  <a:pos x="441" y="144"/>
                </a:cxn>
                <a:cxn ang="0">
                  <a:pos x="449" y="135"/>
                </a:cxn>
                <a:cxn ang="0">
                  <a:pos x="453" y="124"/>
                </a:cxn>
                <a:cxn ang="0">
                  <a:pos x="458" y="117"/>
                </a:cxn>
                <a:cxn ang="0">
                  <a:pos x="459" y="110"/>
                </a:cxn>
                <a:cxn ang="0">
                  <a:pos x="460" y="89"/>
                </a:cxn>
                <a:cxn ang="0">
                  <a:pos x="459" y="55"/>
                </a:cxn>
                <a:cxn ang="0">
                  <a:pos x="456" y="25"/>
                </a:cxn>
                <a:cxn ang="0">
                  <a:pos x="454" y="12"/>
                </a:cxn>
                <a:cxn ang="0">
                  <a:pos x="269" y="22"/>
                </a:cxn>
                <a:cxn ang="0">
                  <a:pos x="12" y="0"/>
                </a:cxn>
              </a:cxnLst>
              <a:rect l="0" t="0" r="r" b="b"/>
              <a:pathLst>
                <a:path w="460" h="171">
                  <a:moveTo>
                    <a:pt x="12" y="0"/>
                  </a:moveTo>
                  <a:lnTo>
                    <a:pt x="0" y="84"/>
                  </a:lnTo>
                  <a:lnTo>
                    <a:pt x="0" y="84"/>
                  </a:lnTo>
                  <a:lnTo>
                    <a:pt x="1" y="85"/>
                  </a:lnTo>
                  <a:lnTo>
                    <a:pt x="3" y="89"/>
                  </a:lnTo>
                  <a:lnTo>
                    <a:pt x="7" y="93"/>
                  </a:lnTo>
                  <a:lnTo>
                    <a:pt x="13" y="99"/>
                  </a:lnTo>
                  <a:lnTo>
                    <a:pt x="24" y="106"/>
                  </a:lnTo>
                  <a:lnTo>
                    <a:pt x="36" y="114"/>
                  </a:lnTo>
                  <a:lnTo>
                    <a:pt x="54" y="122"/>
                  </a:lnTo>
                  <a:lnTo>
                    <a:pt x="75" y="129"/>
                  </a:lnTo>
                  <a:lnTo>
                    <a:pt x="94" y="136"/>
                  </a:lnTo>
                  <a:lnTo>
                    <a:pt x="113" y="143"/>
                  </a:lnTo>
                  <a:lnTo>
                    <a:pt x="130" y="147"/>
                  </a:lnTo>
                  <a:lnTo>
                    <a:pt x="148" y="152"/>
                  </a:lnTo>
                  <a:lnTo>
                    <a:pt x="165" y="156"/>
                  </a:lnTo>
                  <a:lnTo>
                    <a:pt x="185" y="160"/>
                  </a:lnTo>
                  <a:lnTo>
                    <a:pt x="205" y="163"/>
                  </a:lnTo>
                  <a:lnTo>
                    <a:pt x="228" y="165"/>
                  </a:lnTo>
                  <a:lnTo>
                    <a:pt x="254" y="167"/>
                  </a:lnTo>
                  <a:lnTo>
                    <a:pt x="282" y="170"/>
                  </a:lnTo>
                  <a:lnTo>
                    <a:pt x="310" y="170"/>
                  </a:lnTo>
                  <a:lnTo>
                    <a:pt x="336" y="171"/>
                  </a:lnTo>
                  <a:lnTo>
                    <a:pt x="360" y="171"/>
                  </a:lnTo>
                  <a:lnTo>
                    <a:pt x="378" y="171"/>
                  </a:lnTo>
                  <a:lnTo>
                    <a:pt x="390" y="171"/>
                  </a:lnTo>
                  <a:lnTo>
                    <a:pt x="407" y="167"/>
                  </a:lnTo>
                  <a:lnTo>
                    <a:pt x="420" y="162"/>
                  </a:lnTo>
                  <a:lnTo>
                    <a:pt x="432" y="154"/>
                  </a:lnTo>
                  <a:lnTo>
                    <a:pt x="441" y="144"/>
                  </a:lnTo>
                  <a:lnTo>
                    <a:pt x="449" y="135"/>
                  </a:lnTo>
                  <a:lnTo>
                    <a:pt x="453" y="124"/>
                  </a:lnTo>
                  <a:lnTo>
                    <a:pt x="458" y="117"/>
                  </a:lnTo>
                  <a:lnTo>
                    <a:pt x="459" y="110"/>
                  </a:lnTo>
                  <a:lnTo>
                    <a:pt x="460" y="89"/>
                  </a:lnTo>
                  <a:lnTo>
                    <a:pt x="459" y="55"/>
                  </a:lnTo>
                  <a:lnTo>
                    <a:pt x="456" y="25"/>
                  </a:lnTo>
                  <a:lnTo>
                    <a:pt x="454" y="12"/>
                  </a:lnTo>
                  <a:lnTo>
                    <a:pt x="269" y="22"/>
                  </a:lnTo>
                  <a:lnTo>
                    <a:pt x="12" y="0"/>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p:nvSpPr>
          <p:spPr bwMode="auto">
            <a:xfrm>
              <a:off x="1601" y="2755"/>
              <a:ext cx="94" cy="148"/>
            </a:xfrm>
            <a:custGeom>
              <a:avLst/>
              <a:gdLst/>
              <a:ahLst/>
              <a:cxnLst>
                <a:cxn ang="0">
                  <a:pos x="0" y="0"/>
                </a:cxn>
                <a:cxn ang="0">
                  <a:pos x="19" y="122"/>
                </a:cxn>
                <a:cxn ang="0">
                  <a:pos x="94" y="148"/>
                </a:cxn>
                <a:cxn ang="0">
                  <a:pos x="75" y="7"/>
                </a:cxn>
                <a:cxn ang="0">
                  <a:pos x="0" y="0"/>
                </a:cxn>
              </a:cxnLst>
              <a:rect l="0" t="0" r="r" b="b"/>
              <a:pathLst>
                <a:path w="94" h="148">
                  <a:moveTo>
                    <a:pt x="0" y="0"/>
                  </a:moveTo>
                  <a:lnTo>
                    <a:pt x="19" y="122"/>
                  </a:lnTo>
                  <a:lnTo>
                    <a:pt x="94" y="148"/>
                  </a:lnTo>
                  <a:lnTo>
                    <a:pt x="75" y="7"/>
                  </a:lnTo>
                  <a:lnTo>
                    <a:pt x="0"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a:off x="1979" y="2913"/>
              <a:ext cx="74" cy="145"/>
            </a:xfrm>
            <a:custGeom>
              <a:avLst/>
              <a:gdLst/>
              <a:ahLst/>
              <a:cxnLst>
                <a:cxn ang="0">
                  <a:pos x="11" y="0"/>
                </a:cxn>
                <a:cxn ang="0">
                  <a:pos x="0" y="119"/>
                </a:cxn>
                <a:cxn ang="0">
                  <a:pos x="4" y="121"/>
                </a:cxn>
                <a:cxn ang="0">
                  <a:pos x="11" y="126"/>
                </a:cxn>
                <a:cxn ang="0">
                  <a:pos x="19" y="131"/>
                </a:cxn>
                <a:cxn ang="0">
                  <a:pos x="31" y="136"/>
                </a:cxn>
                <a:cxn ang="0">
                  <a:pos x="45" y="142"/>
                </a:cxn>
                <a:cxn ang="0">
                  <a:pos x="56" y="145"/>
                </a:cxn>
                <a:cxn ang="0">
                  <a:pos x="65" y="144"/>
                </a:cxn>
                <a:cxn ang="0">
                  <a:pos x="71" y="139"/>
                </a:cxn>
                <a:cxn ang="0">
                  <a:pos x="74" y="111"/>
                </a:cxn>
                <a:cxn ang="0">
                  <a:pos x="72" y="70"/>
                </a:cxn>
                <a:cxn ang="0">
                  <a:pos x="68" y="35"/>
                </a:cxn>
                <a:cxn ang="0">
                  <a:pos x="65" y="19"/>
                </a:cxn>
                <a:cxn ang="0">
                  <a:pos x="11" y="0"/>
                </a:cxn>
              </a:cxnLst>
              <a:rect l="0" t="0" r="r" b="b"/>
              <a:pathLst>
                <a:path w="74" h="145">
                  <a:moveTo>
                    <a:pt x="11" y="0"/>
                  </a:moveTo>
                  <a:lnTo>
                    <a:pt x="0" y="119"/>
                  </a:lnTo>
                  <a:lnTo>
                    <a:pt x="4" y="121"/>
                  </a:lnTo>
                  <a:lnTo>
                    <a:pt x="11" y="126"/>
                  </a:lnTo>
                  <a:lnTo>
                    <a:pt x="19" y="131"/>
                  </a:lnTo>
                  <a:lnTo>
                    <a:pt x="31" y="136"/>
                  </a:lnTo>
                  <a:lnTo>
                    <a:pt x="45" y="142"/>
                  </a:lnTo>
                  <a:lnTo>
                    <a:pt x="56" y="145"/>
                  </a:lnTo>
                  <a:lnTo>
                    <a:pt x="65" y="144"/>
                  </a:lnTo>
                  <a:lnTo>
                    <a:pt x="71" y="139"/>
                  </a:lnTo>
                  <a:lnTo>
                    <a:pt x="74" y="111"/>
                  </a:lnTo>
                  <a:lnTo>
                    <a:pt x="72" y="70"/>
                  </a:lnTo>
                  <a:lnTo>
                    <a:pt x="68" y="35"/>
                  </a:lnTo>
                  <a:lnTo>
                    <a:pt x="65" y="19"/>
                  </a:lnTo>
                  <a:lnTo>
                    <a:pt x="11"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a:off x="2492" y="3084"/>
              <a:ext cx="90" cy="151"/>
            </a:xfrm>
            <a:custGeom>
              <a:avLst/>
              <a:gdLst/>
              <a:ahLst/>
              <a:cxnLst>
                <a:cxn ang="0">
                  <a:pos x="0" y="0"/>
                </a:cxn>
                <a:cxn ang="0">
                  <a:pos x="11" y="146"/>
                </a:cxn>
                <a:cxn ang="0">
                  <a:pos x="75" y="151"/>
                </a:cxn>
                <a:cxn ang="0">
                  <a:pos x="90" y="11"/>
                </a:cxn>
                <a:cxn ang="0">
                  <a:pos x="0" y="0"/>
                </a:cxn>
              </a:cxnLst>
              <a:rect l="0" t="0" r="r" b="b"/>
              <a:pathLst>
                <a:path w="90" h="151">
                  <a:moveTo>
                    <a:pt x="0" y="0"/>
                  </a:moveTo>
                  <a:lnTo>
                    <a:pt x="11" y="146"/>
                  </a:lnTo>
                  <a:lnTo>
                    <a:pt x="75" y="151"/>
                  </a:lnTo>
                  <a:lnTo>
                    <a:pt x="90" y="11"/>
                  </a:lnTo>
                  <a:lnTo>
                    <a:pt x="0"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a:off x="1466" y="2279"/>
              <a:ext cx="135" cy="80"/>
            </a:xfrm>
            <a:custGeom>
              <a:avLst/>
              <a:gdLst/>
              <a:ahLst/>
              <a:cxnLst>
                <a:cxn ang="0">
                  <a:pos x="120" y="4"/>
                </a:cxn>
                <a:cxn ang="0">
                  <a:pos x="56" y="0"/>
                </a:cxn>
                <a:cxn ang="0">
                  <a:pos x="0" y="34"/>
                </a:cxn>
                <a:cxn ang="0">
                  <a:pos x="16" y="80"/>
                </a:cxn>
                <a:cxn ang="0">
                  <a:pos x="135" y="16"/>
                </a:cxn>
                <a:cxn ang="0">
                  <a:pos x="120" y="4"/>
                </a:cxn>
              </a:cxnLst>
              <a:rect l="0" t="0" r="r" b="b"/>
              <a:pathLst>
                <a:path w="135" h="80">
                  <a:moveTo>
                    <a:pt x="120" y="4"/>
                  </a:moveTo>
                  <a:lnTo>
                    <a:pt x="56" y="0"/>
                  </a:lnTo>
                  <a:lnTo>
                    <a:pt x="0" y="34"/>
                  </a:lnTo>
                  <a:lnTo>
                    <a:pt x="16" y="80"/>
                  </a:lnTo>
                  <a:lnTo>
                    <a:pt x="135" y="16"/>
                  </a:lnTo>
                  <a:lnTo>
                    <a:pt x="120" y="4"/>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p:cNvSpPr>
            <p:nvPr/>
          </p:nvSpPr>
          <p:spPr bwMode="auto">
            <a:xfrm>
              <a:off x="1968" y="2147"/>
              <a:ext cx="115" cy="52"/>
            </a:xfrm>
            <a:custGeom>
              <a:avLst/>
              <a:gdLst/>
              <a:ahLst/>
              <a:cxnLst>
                <a:cxn ang="0">
                  <a:pos x="21" y="52"/>
                </a:cxn>
                <a:cxn ang="0">
                  <a:pos x="115" y="38"/>
                </a:cxn>
                <a:cxn ang="0">
                  <a:pos x="66" y="0"/>
                </a:cxn>
                <a:cxn ang="0">
                  <a:pos x="11" y="8"/>
                </a:cxn>
                <a:cxn ang="0">
                  <a:pos x="0" y="22"/>
                </a:cxn>
                <a:cxn ang="0">
                  <a:pos x="21" y="52"/>
                </a:cxn>
              </a:cxnLst>
              <a:rect l="0" t="0" r="r" b="b"/>
              <a:pathLst>
                <a:path w="115" h="52">
                  <a:moveTo>
                    <a:pt x="21" y="52"/>
                  </a:moveTo>
                  <a:lnTo>
                    <a:pt x="115" y="38"/>
                  </a:lnTo>
                  <a:lnTo>
                    <a:pt x="66" y="0"/>
                  </a:lnTo>
                  <a:lnTo>
                    <a:pt x="11" y="8"/>
                  </a:lnTo>
                  <a:lnTo>
                    <a:pt x="0" y="22"/>
                  </a:lnTo>
                  <a:lnTo>
                    <a:pt x="21" y="52"/>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2"/>
            <p:cNvSpPr>
              <a:spLocks/>
            </p:cNvSpPr>
            <p:nvPr/>
          </p:nvSpPr>
          <p:spPr bwMode="auto">
            <a:xfrm>
              <a:off x="3008" y="2987"/>
              <a:ext cx="318" cy="211"/>
            </a:xfrm>
            <a:custGeom>
              <a:avLst/>
              <a:gdLst/>
              <a:ahLst/>
              <a:cxnLst>
                <a:cxn ang="0">
                  <a:pos x="318" y="59"/>
                </a:cxn>
                <a:cxn ang="0">
                  <a:pos x="255" y="40"/>
                </a:cxn>
                <a:cxn ang="0">
                  <a:pos x="67" y="0"/>
                </a:cxn>
                <a:cxn ang="0">
                  <a:pos x="0" y="16"/>
                </a:cxn>
                <a:cxn ang="0">
                  <a:pos x="114" y="59"/>
                </a:cxn>
                <a:cxn ang="0">
                  <a:pos x="104" y="120"/>
                </a:cxn>
                <a:cxn ang="0">
                  <a:pos x="104" y="126"/>
                </a:cxn>
                <a:cxn ang="0">
                  <a:pos x="107" y="143"/>
                </a:cxn>
                <a:cxn ang="0">
                  <a:pos x="112" y="161"/>
                </a:cxn>
                <a:cxn ang="0">
                  <a:pos x="124" y="172"/>
                </a:cxn>
                <a:cxn ang="0">
                  <a:pos x="133" y="176"/>
                </a:cxn>
                <a:cxn ang="0">
                  <a:pos x="145" y="181"/>
                </a:cxn>
                <a:cxn ang="0">
                  <a:pos x="159" y="188"/>
                </a:cxn>
                <a:cxn ang="0">
                  <a:pos x="171" y="195"/>
                </a:cxn>
                <a:cxn ang="0">
                  <a:pos x="183" y="201"/>
                </a:cxn>
                <a:cxn ang="0">
                  <a:pos x="194" y="206"/>
                </a:cxn>
                <a:cxn ang="0">
                  <a:pos x="201" y="210"/>
                </a:cxn>
                <a:cxn ang="0">
                  <a:pos x="204" y="211"/>
                </a:cxn>
                <a:cxn ang="0">
                  <a:pos x="204" y="172"/>
                </a:cxn>
                <a:cxn ang="0">
                  <a:pos x="190" y="60"/>
                </a:cxn>
                <a:cxn ang="0">
                  <a:pos x="204" y="63"/>
                </a:cxn>
                <a:cxn ang="0">
                  <a:pos x="218" y="66"/>
                </a:cxn>
                <a:cxn ang="0">
                  <a:pos x="231" y="68"/>
                </a:cxn>
                <a:cxn ang="0">
                  <a:pos x="241" y="70"/>
                </a:cxn>
                <a:cxn ang="0">
                  <a:pos x="250" y="72"/>
                </a:cxn>
                <a:cxn ang="0">
                  <a:pos x="258" y="73"/>
                </a:cxn>
                <a:cxn ang="0">
                  <a:pos x="262" y="75"/>
                </a:cxn>
                <a:cxn ang="0">
                  <a:pos x="263" y="75"/>
                </a:cxn>
                <a:cxn ang="0">
                  <a:pos x="318" y="59"/>
                </a:cxn>
              </a:cxnLst>
              <a:rect l="0" t="0" r="r" b="b"/>
              <a:pathLst>
                <a:path w="318" h="211">
                  <a:moveTo>
                    <a:pt x="318" y="59"/>
                  </a:moveTo>
                  <a:lnTo>
                    <a:pt x="255" y="40"/>
                  </a:lnTo>
                  <a:lnTo>
                    <a:pt x="67" y="0"/>
                  </a:lnTo>
                  <a:lnTo>
                    <a:pt x="0" y="16"/>
                  </a:lnTo>
                  <a:lnTo>
                    <a:pt x="114" y="59"/>
                  </a:lnTo>
                  <a:lnTo>
                    <a:pt x="104" y="120"/>
                  </a:lnTo>
                  <a:lnTo>
                    <a:pt x="104" y="126"/>
                  </a:lnTo>
                  <a:lnTo>
                    <a:pt x="107" y="143"/>
                  </a:lnTo>
                  <a:lnTo>
                    <a:pt x="112" y="161"/>
                  </a:lnTo>
                  <a:lnTo>
                    <a:pt x="124" y="172"/>
                  </a:lnTo>
                  <a:lnTo>
                    <a:pt x="133" y="176"/>
                  </a:lnTo>
                  <a:lnTo>
                    <a:pt x="145" y="181"/>
                  </a:lnTo>
                  <a:lnTo>
                    <a:pt x="159" y="188"/>
                  </a:lnTo>
                  <a:lnTo>
                    <a:pt x="171" y="195"/>
                  </a:lnTo>
                  <a:lnTo>
                    <a:pt x="183" y="201"/>
                  </a:lnTo>
                  <a:lnTo>
                    <a:pt x="194" y="206"/>
                  </a:lnTo>
                  <a:lnTo>
                    <a:pt x="201" y="210"/>
                  </a:lnTo>
                  <a:lnTo>
                    <a:pt x="204" y="211"/>
                  </a:lnTo>
                  <a:lnTo>
                    <a:pt x="204" y="172"/>
                  </a:lnTo>
                  <a:lnTo>
                    <a:pt x="190" y="60"/>
                  </a:lnTo>
                  <a:lnTo>
                    <a:pt x="204" y="63"/>
                  </a:lnTo>
                  <a:lnTo>
                    <a:pt x="218" y="66"/>
                  </a:lnTo>
                  <a:lnTo>
                    <a:pt x="231" y="68"/>
                  </a:lnTo>
                  <a:lnTo>
                    <a:pt x="241" y="70"/>
                  </a:lnTo>
                  <a:lnTo>
                    <a:pt x="250" y="72"/>
                  </a:lnTo>
                  <a:lnTo>
                    <a:pt x="258" y="73"/>
                  </a:lnTo>
                  <a:lnTo>
                    <a:pt x="262" y="75"/>
                  </a:lnTo>
                  <a:lnTo>
                    <a:pt x="263" y="75"/>
                  </a:lnTo>
                  <a:lnTo>
                    <a:pt x="318" y="59"/>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3"/>
            <p:cNvSpPr>
              <a:spLocks/>
            </p:cNvSpPr>
            <p:nvPr/>
          </p:nvSpPr>
          <p:spPr bwMode="auto">
            <a:xfrm>
              <a:off x="3486" y="2990"/>
              <a:ext cx="94" cy="192"/>
            </a:xfrm>
            <a:custGeom>
              <a:avLst/>
              <a:gdLst/>
              <a:ahLst/>
              <a:cxnLst>
                <a:cxn ang="0">
                  <a:pos x="10" y="41"/>
                </a:cxn>
                <a:cxn ang="0">
                  <a:pos x="20" y="102"/>
                </a:cxn>
                <a:cxn ang="0">
                  <a:pos x="0" y="192"/>
                </a:cxn>
                <a:cxn ang="0">
                  <a:pos x="69" y="174"/>
                </a:cxn>
                <a:cxn ang="0">
                  <a:pos x="94" y="56"/>
                </a:cxn>
                <a:cxn ang="0">
                  <a:pos x="84" y="0"/>
                </a:cxn>
                <a:cxn ang="0">
                  <a:pos x="10" y="41"/>
                </a:cxn>
              </a:cxnLst>
              <a:rect l="0" t="0" r="r" b="b"/>
              <a:pathLst>
                <a:path w="94" h="192">
                  <a:moveTo>
                    <a:pt x="10" y="41"/>
                  </a:moveTo>
                  <a:lnTo>
                    <a:pt x="20" y="102"/>
                  </a:lnTo>
                  <a:lnTo>
                    <a:pt x="0" y="192"/>
                  </a:lnTo>
                  <a:lnTo>
                    <a:pt x="69" y="174"/>
                  </a:lnTo>
                  <a:lnTo>
                    <a:pt x="94" y="56"/>
                  </a:lnTo>
                  <a:lnTo>
                    <a:pt x="84" y="0"/>
                  </a:lnTo>
                  <a:lnTo>
                    <a:pt x="10" y="41"/>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p:nvSpPr>
          <p:spPr bwMode="auto">
            <a:xfrm>
              <a:off x="1516" y="3103"/>
              <a:ext cx="64" cy="48"/>
            </a:xfrm>
            <a:custGeom>
              <a:avLst/>
              <a:gdLst/>
              <a:ahLst/>
              <a:cxnLst>
                <a:cxn ang="0">
                  <a:pos x="33" y="48"/>
                </a:cxn>
                <a:cxn ang="0">
                  <a:pos x="44" y="47"/>
                </a:cxn>
                <a:cxn ang="0">
                  <a:pos x="54" y="42"/>
                </a:cxn>
                <a:cxn ang="0">
                  <a:pos x="61" y="34"/>
                </a:cxn>
                <a:cxn ang="0">
                  <a:pos x="64" y="25"/>
                </a:cxn>
                <a:cxn ang="0">
                  <a:pos x="61" y="15"/>
                </a:cxn>
                <a:cxn ang="0">
                  <a:pos x="54" y="8"/>
                </a:cxn>
                <a:cxn ang="0">
                  <a:pos x="44" y="3"/>
                </a:cxn>
                <a:cxn ang="0">
                  <a:pos x="33" y="0"/>
                </a:cxn>
                <a:cxn ang="0">
                  <a:pos x="21" y="3"/>
                </a:cxn>
                <a:cxn ang="0">
                  <a:pos x="10" y="8"/>
                </a:cxn>
                <a:cxn ang="0">
                  <a:pos x="3" y="15"/>
                </a:cxn>
                <a:cxn ang="0">
                  <a:pos x="0" y="25"/>
                </a:cxn>
                <a:cxn ang="0">
                  <a:pos x="3" y="34"/>
                </a:cxn>
                <a:cxn ang="0">
                  <a:pos x="10" y="42"/>
                </a:cxn>
                <a:cxn ang="0">
                  <a:pos x="21" y="47"/>
                </a:cxn>
                <a:cxn ang="0">
                  <a:pos x="33" y="48"/>
                </a:cxn>
              </a:cxnLst>
              <a:rect l="0" t="0" r="r" b="b"/>
              <a:pathLst>
                <a:path w="64" h="48">
                  <a:moveTo>
                    <a:pt x="33" y="48"/>
                  </a:moveTo>
                  <a:lnTo>
                    <a:pt x="44" y="47"/>
                  </a:lnTo>
                  <a:lnTo>
                    <a:pt x="54" y="42"/>
                  </a:lnTo>
                  <a:lnTo>
                    <a:pt x="61" y="34"/>
                  </a:lnTo>
                  <a:lnTo>
                    <a:pt x="64" y="25"/>
                  </a:lnTo>
                  <a:lnTo>
                    <a:pt x="61" y="15"/>
                  </a:lnTo>
                  <a:lnTo>
                    <a:pt x="54" y="8"/>
                  </a:lnTo>
                  <a:lnTo>
                    <a:pt x="44" y="3"/>
                  </a:lnTo>
                  <a:lnTo>
                    <a:pt x="33" y="0"/>
                  </a:lnTo>
                  <a:lnTo>
                    <a:pt x="21" y="3"/>
                  </a:lnTo>
                  <a:lnTo>
                    <a:pt x="10" y="8"/>
                  </a:lnTo>
                  <a:lnTo>
                    <a:pt x="3" y="15"/>
                  </a:lnTo>
                  <a:lnTo>
                    <a:pt x="0" y="25"/>
                  </a:lnTo>
                  <a:lnTo>
                    <a:pt x="3" y="34"/>
                  </a:lnTo>
                  <a:lnTo>
                    <a:pt x="10" y="42"/>
                  </a:lnTo>
                  <a:lnTo>
                    <a:pt x="21" y="47"/>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5"/>
            <p:cNvSpPr>
              <a:spLocks/>
            </p:cNvSpPr>
            <p:nvPr/>
          </p:nvSpPr>
          <p:spPr bwMode="auto">
            <a:xfrm>
              <a:off x="1593" y="3199"/>
              <a:ext cx="64" cy="48"/>
            </a:xfrm>
            <a:custGeom>
              <a:avLst/>
              <a:gdLst/>
              <a:ahLst/>
              <a:cxnLst>
                <a:cxn ang="0">
                  <a:pos x="31" y="48"/>
                </a:cxn>
                <a:cxn ang="0">
                  <a:pos x="45" y="46"/>
                </a:cxn>
                <a:cxn ang="0">
                  <a:pos x="55" y="41"/>
                </a:cxn>
                <a:cxn ang="0">
                  <a:pos x="60" y="34"/>
                </a:cxn>
                <a:cxn ang="0">
                  <a:pos x="64" y="24"/>
                </a:cxn>
                <a:cxn ang="0">
                  <a:pos x="60" y="14"/>
                </a:cxn>
                <a:cxn ang="0">
                  <a:pos x="55" y="6"/>
                </a:cxn>
                <a:cxn ang="0">
                  <a:pos x="45" y="2"/>
                </a:cxn>
                <a:cxn ang="0">
                  <a:pos x="31" y="0"/>
                </a:cxn>
                <a:cxn ang="0">
                  <a:pos x="19" y="2"/>
                </a:cxn>
                <a:cxn ang="0">
                  <a:pos x="9" y="6"/>
                </a:cxn>
                <a:cxn ang="0">
                  <a:pos x="3" y="14"/>
                </a:cxn>
                <a:cxn ang="0">
                  <a:pos x="0" y="24"/>
                </a:cxn>
                <a:cxn ang="0">
                  <a:pos x="3" y="34"/>
                </a:cxn>
                <a:cxn ang="0">
                  <a:pos x="9" y="41"/>
                </a:cxn>
                <a:cxn ang="0">
                  <a:pos x="19" y="46"/>
                </a:cxn>
                <a:cxn ang="0">
                  <a:pos x="31" y="48"/>
                </a:cxn>
              </a:cxnLst>
              <a:rect l="0" t="0" r="r" b="b"/>
              <a:pathLst>
                <a:path w="64" h="48">
                  <a:moveTo>
                    <a:pt x="31" y="48"/>
                  </a:moveTo>
                  <a:lnTo>
                    <a:pt x="45" y="46"/>
                  </a:lnTo>
                  <a:lnTo>
                    <a:pt x="55" y="41"/>
                  </a:lnTo>
                  <a:lnTo>
                    <a:pt x="60" y="34"/>
                  </a:lnTo>
                  <a:lnTo>
                    <a:pt x="64" y="24"/>
                  </a:lnTo>
                  <a:lnTo>
                    <a:pt x="60" y="14"/>
                  </a:lnTo>
                  <a:lnTo>
                    <a:pt x="55" y="6"/>
                  </a:lnTo>
                  <a:lnTo>
                    <a:pt x="45" y="2"/>
                  </a:lnTo>
                  <a:lnTo>
                    <a:pt x="31" y="0"/>
                  </a:lnTo>
                  <a:lnTo>
                    <a:pt x="19" y="2"/>
                  </a:lnTo>
                  <a:lnTo>
                    <a:pt x="9" y="6"/>
                  </a:lnTo>
                  <a:lnTo>
                    <a:pt x="3" y="14"/>
                  </a:lnTo>
                  <a:lnTo>
                    <a:pt x="0" y="24"/>
                  </a:lnTo>
                  <a:lnTo>
                    <a:pt x="3" y="34"/>
                  </a:lnTo>
                  <a:lnTo>
                    <a:pt x="9" y="41"/>
                  </a:lnTo>
                  <a:lnTo>
                    <a:pt x="19" y="46"/>
                  </a:lnTo>
                  <a:lnTo>
                    <a:pt x="31"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p:cNvSpPr>
            <p:nvPr/>
          </p:nvSpPr>
          <p:spPr bwMode="auto">
            <a:xfrm>
              <a:off x="1861" y="3129"/>
              <a:ext cx="64" cy="47"/>
            </a:xfrm>
            <a:custGeom>
              <a:avLst/>
              <a:gdLst/>
              <a:ahLst/>
              <a:cxnLst>
                <a:cxn ang="0">
                  <a:pos x="32" y="47"/>
                </a:cxn>
                <a:cxn ang="0">
                  <a:pos x="45" y="44"/>
                </a:cxn>
                <a:cxn ang="0">
                  <a:pos x="55" y="40"/>
                </a:cxn>
                <a:cxn ang="0">
                  <a:pos x="62" y="32"/>
                </a:cxn>
                <a:cxn ang="0">
                  <a:pos x="64" y="23"/>
                </a:cxn>
                <a:cxn ang="0">
                  <a:pos x="62" y="14"/>
                </a:cxn>
                <a:cxn ang="0">
                  <a:pos x="55" y="6"/>
                </a:cxn>
                <a:cxn ang="0">
                  <a:pos x="45" y="2"/>
                </a:cxn>
                <a:cxn ang="0">
                  <a:pos x="32" y="0"/>
                </a:cxn>
                <a:cxn ang="0">
                  <a:pos x="20" y="2"/>
                </a:cxn>
                <a:cxn ang="0">
                  <a:pos x="9" y="6"/>
                </a:cxn>
                <a:cxn ang="0">
                  <a:pos x="3" y="14"/>
                </a:cxn>
                <a:cxn ang="0">
                  <a:pos x="0" y="23"/>
                </a:cxn>
                <a:cxn ang="0">
                  <a:pos x="3" y="32"/>
                </a:cxn>
                <a:cxn ang="0">
                  <a:pos x="9" y="40"/>
                </a:cxn>
                <a:cxn ang="0">
                  <a:pos x="20" y="44"/>
                </a:cxn>
                <a:cxn ang="0">
                  <a:pos x="32" y="47"/>
                </a:cxn>
              </a:cxnLst>
              <a:rect l="0" t="0" r="r" b="b"/>
              <a:pathLst>
                <a:path w="64" h="47">
                  <a:moveTo>
                    <a:pt x="32" y="47"/>
                  </a:moveTo>
                  <a:lnTo>
                    <a:pt x="45" y="44"/>
                  </a:lnTo>
                  <a:lnTo>
                    <a:pt x="55" y="40"/>
                  </a:lnTo>
                  <a:lnTo>
                    <a:pt x="62" y="32"/>
                  </a:lnTo>
                  <a:lnTo>
                    <a:pt x="64" y="23"/>
                  </a:lnTo>
                  <a:lnTo>
                    <a:pt x="62" y="14"/>
                  </a:lnTo>
                  <a:lnTo>
                    <a:pt x="55" y="6"/>
                  </a:lnTo>
                  <a:lnTo>
                    <a:pt x="45" y="2"/>
                  </a:lnTo>
                  <a:lnTo>
                    <a:pt x="32" y="0"/>
                  </a:lnTo>
                  <a:lnTo>
                    <a:pt x="20" y="2"/>
                  </a:lnTo>
                  <a:lnTo>
                    <a:pt x="9" y="6"/>
                  </a:lnTo>
                  <a:lnTo>
                    <a:pt x="3" y="14"/>
                  </a:lnTo>
                  <a:lnTo>
                    <a:pt x="0" y="23"/>
                  </a:lnTo>
                  <a:lnTo>
                    <a:pt x="3" y="32"/>
                  </a:lnTo>
                  <a:lnTo>
                    <a:pt x="9" y="40"/>
                  </a:lnTo>
                  <a:lnTo>
                    <a:pt x="20" y="44"/>
                  </a:lnTo>
                  <a:lnTo>
                    <a:pt x="32"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7"/>
            <p:cNvSpPr>
              <a:spLocks/>
            </p:cNvSpPr>
            <p:nvPr/>
          </p:nvSpPr>
          <p:spPr bwMode="auto">
            <a:xfrm>
              <a:off x="1832" y="3264"/>
              <a:ext cx="63" cy="48"/>
            </a:xfrm>
            <a:custGeom>
              <a:avLst/>
              <a:gdLst/>
              <a:ahLst/>
              <a:cxnLst>
                <a:cxn ang="0">
                  <a:pos x="32" y="48"/>
                </a:cxn>
                <a:cxn ang="0">
                  <a:pos x="44" y="46"/>
                </a:cxn>
                <a:cxn ang="0">
                  <a:pos x="54" y="40"/>
                </a:cxn>
                <a:cxn ang="0">
                  <a:pos x="60" y="33"/>
                </a:cxn>
                <a:cxn ang="0">
                  <a:pos x="63" y="23"/>
                </a:cxn>
                <a:cxn ang="0">
                  <a:pos x="60" y="14"/>
                </a:cxn>
                <a:cxn ang="0">
                  <a:pos x="54" y="7"/>
                </a:cxn>
                <a:cxn ang="0">
                  <a:pos x="44" y="2"/>
                </a:cxn>
                <a:cxn ang="0">
                  <a:pos x="32" y="0"/>
                </a:cxn>
                <a:cxn ang="0">
                  <a:pos x="20" y="2"/>
                </a:cxn>
                <a:cxn ang="0">
                  <a:pos x="9" y="7"/>
                </a:cxn>
                <a:cxn ang="0">
                  <a:pos x="3" y="14"/>
                </a:cxn>
                <a:cxn ang="0">
                  <a:pos x="0" y="23"/>
                </a:cxn>
                <a:cxn ang="0">
                  <a:pos x="3" y="33"/>
                </a:cxn>
                <a:cxn ang="0">
                  <a:pos x="9" y="40"/>
                </a:cxn>
                <a:cxn ang="0">
                  <a:pos x="20" y="46"/>
                </a:cxn>
                <a:cxn ang="0">
                  <a:pos x="32" y="48"/>
                </a:cxn>
              </a:cxnLst>
              <a:rect l="0" t="0" r="r" b="b"/>
              <a:pathLst>
                <a:path w="63" h="48">
                  <a:moveTo>
                    <a:pt x="32" y="48"/>
                  </a:moveTo>
                  <a:lnTo>
                    <a:pt x="44" y="46"/>
                  </a:lnTo>
                  <a:lnTo>
                    <a:pt x="54" y="40"/>
                  </a:lnTo>
                  <a:lnTo>
                    <a:pt x="60" y="33"/>
                  </a:lnTo>
                  <a:lnTo>
                    <a:pt x="63" y="23"/>
                  </a:lnTo>
                  <a:lnTo>
                    <a:pt x="60" y="14"/>
                  </a:lnTo>
                  <a:lnTo>
                    <a:pt x="54" y="7"/>
                  </a:lnTo>
                  <a:lnTo>
                    <a:pt x="44" y="2"/>
                  </a:lnTo>
                  <a:lnTo>
                    <a:pt x="32" y="0"/>
                  </a:lnTo>
                  <a:lnTo>
                    <a:pt x="20" y="2"/>
                  </a:lnTo>
                  <a:lnTo>
                    <a:pt x="9" y="7"/>
                  </a:lnTo>
                  <a:lnTo>
                    <a:pt x="3" y="14"/>
                  </a:lnTo>
                  <a:lnTo>
                    <a:pt x="0" y="23"/>
                  </a:lnTo>
                  <a:lnTo>
                    <a:pt x="3" y="33"/>
                  </a:lnTo>
                  <a:lnTo>
                    <a:pt x="9" y="40"/>
                  </a:lnTo>
                  <a:lnTo>
                    <a:pt x="20" y="46"/>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8"/>
            <p:cNvSpPr>
              <a:spLocks/>
            </p:cNvSpPr>
            <p:nvPr/>
          </p:nvSpPr>
          <p:spPr bwMode="auto">
            <a:xfrm>
              <a:off x="1941" y="3350"/>
              <a:ext cx="64" cy="48"/>
            </a:xfrm>
            <a:custGeom>
              <a:avLst/>
              <a:gdLst/>
              <a:ahLst/>
              <a:cxnLst>
                <a:cxn ang="0">
                  <a:pos x="32" y="48"/>
                </a:cxn>
                <a:cxn ang="0">
                  <a:pos x="45" y="46"/>
                </a:cxn>
                <a:cxn ang="0">
                  <a:pos x="55" y="41"/>
                </a:cxn>
                <a:cxn ang="0">
                  <a:pos x="62" y="34"/>
                </a:cxn>
                <a:cxn ang="0">
                  <a:pos x="64" y="24"/>
                </a:cxn>
                <a:cxn ang="0">
                  <a:pos x="62" y="14"/>
                </a:cxn>
                <a:cxn ang="0">
                  <a:pos x="55" y="6"/>
                </a:cxn>
                <a:cxn ang="0">
                  <a:pos x="45" y="2"/>
                </a:cxn>
                <a:cxn ang="0">
                  <a:pos x="32" y="0"/>
                </a:cxn>
                <a:cxn ang="0">
                  <a:pos x="19" y="2"/>
                </a:cxn>
                <a:cxn ang="0">
                  <a:pos x="9" y="6"/>
                </a:cxn>
                <a:cxn ang="0">
                  <a:pos x="3" y="14"/>
                </a:cxn>
                <a:cxn ang="0">
                  <a:pos x="0" y="24"/>
                </a:cxn>
                <a:cxn ang="0">
                  <a:pos x="3" y="34"/>
                </a:cxn>
                <a:cxn ang="0">
                  <a:pos x="9" y="41"/>
                </a:cxn>
                <a:cxn ang="0">
                  <a:pos x="19" y="46"/>
                </a:cxn>
                <a:cxn ang="0">
                  <a:pos x="32" y="48"/>
                </a:cxn>
              </a:cxnLst>
              <a:rect l="0" t="0" r="r" b="b"/>
              <a:pathLst>
                <a:path w="64" h="48">
                  <a:moveTo>
                    <a:pt x="32" y="48"/>
                  </a:moveTo>
                  <a:lnTo>
                    <a:pt x="45" y="46"/>
                  </a:lnTo>
                  <a:lnTo>
                    <a:pt x="55" y="41"/>
                  </a:lnTo>
                  <a:lnTo>
                    <a:pt x="62" y="34"/>
                  </a:lnTo>
                  <a:lnTo>
                    <a:pt x="64" y="24"/>
                  </a:lnTo>
                  <a:lnTo>
                    <a:pt x="62" y="14"/>
                  </a:lnTo>
                  <a:lnTo>
                    <a:pt x="55" y="6"/>
                  </a:lnTo>
                  <a:lnTo>
                    <a:pt x="45" y="2"/>
                  </a:lnTo>
                  <a:lnTo>
                    <a:pt x="32" y="0"/>
                  </a:lnTo>
                  <a:lnTo>
                    <a:pt x="19" y="2"/>
                  </a:lnTo>
                  <a:lnTo>
                    <a:pt x="9" y="6"/>
                  </a:lnTo>
                  <a:lnTo>
                    <a:pt x="3" y="14"/>
                  </a:lnTo>
                  <a:lnTo>
                    <a:pt x="0" y="24"/>
                  </a:lnTo>
                  <a:lnTo>
                    <a:pt x="3" y="34"/>
                  </a:lnTo>
                  <a:lnTo>
                    <a:pt x="9" y="41"/>
                  </a:lnTo>
                  <a:lnTo>
                    <a:pt x="19" y="46"/>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9"/>
            <p:cNvSpPr>
              <a:spLocks/>
            </p:cNvSpPr>
            <p:nvPr/>
          </p:nvSpPr>
          <p:spPr bwMode="auto">
            <a:xfrm>
              <a:off x="2150" y="3305"/>
              <a:ext cx="64" cy="48"/>
            </a:xfrm>
            <a:custGeom>
              <a:avLst/>
              <a:gdLst/>
              <a:ahLst/>
              <a:cxnLst>
                <a:cxn ang="0">
                  <a:pos x="33" y="48"/>
                </a:cxn>
                <a:cxn ang="0">
                  <a:pos x="45" y="46"/>
                </a:cxn>
                <a:cxn ang="0">
                  <a:pos x="55" y="40"/>
                </a:cxn>
                <a:cxn ang="0">
                  <a:pos x="62" y="33"/>
                </a:cxn>
                <a:cxn ang="0">
                  <a:pos x="64" y="24"/>
                </a:cxn>
                <a:cxn ang="0">
                  <a:pos x="62" y="15"/>
                </a:cxn>
                <a:cxn ang="0">
                  <a:pos x="55" y="7"/>
                </a:cxn>
                <a:cxn ang="0">
                  <a:pos x="45" y="2"/>
                </a:cxn>
                <a:cxn ang="0">
                  <a:pos x="33" y="0"/>
                </a:cxn>
                <a:cxn ang="0">
                  <a:pos x="22" y="2"/>
                </a:cxn>
                <a:cxn ang="0">
                  <a:pos x="11" y="7"/>
                </a:cxn>
                <a:cxn ang="0">
                  <a:pos x="3" y="15"/>
                </a:cxn>
                <a:cxn ang="0">
                  <a:pos x="0" y="24"/>
                </a:cxn>
                <a:cxn ang="0">
                  <a:pos x="3" y="33"/>
                </a:cxn>
                <a:cxn ang="0">
                  <a:pos x="11" y="40"/>
                </a:cxn>
                <a:cxn ang="0">
                  <a:pos x="22" y="46"/>
                </a:cxn>
                <a:cxn ang="0">
                  <a:pos x="33" y="48"/>
                </a:cxn>
              </a:cxnLst>
              <a:rect l="0" t="0" r="r" b="b"/>
              <a:pathLst>
                <a:path w="64" h="48">
                  <a:moveTo>
                    <a:pt x="33" y="48"/>
                  </a:moveTo>
                  <a:lnTo>
                    <a:pt x="45" y="46"/>
                  </a:lnTo>
                  <a:lnTo>
                    <a:pt x="55" y="40"/>
                  </a:lnTo>
                  <a:lnTo>
                    <a:pt x="62" y="33"/>
                  </a:lnTo>
                  <a:lnTo>
                    <a:pt x="64" y="24"/>
                  </a:lnTo>
                  <a:lnTo>
                    <a:pt x="62" y="15"/>
                  </a:lnTo>
                  <a:lnTo>
                    <a:pt x="55" y="7"/>
                  </a:lnTo>
                  <a:lnTo>
                    <a:pt x="45" y="2"/>
                  </a:lnTo>
                  <a:lnTo>
                    <a:pt x="33" y="0"/>
                  </a:lnTo>
                  <a:lnTo>
                    <a:pt x="22" y="2"/>
                  </a:lnTo>
                  <a:lnTo>
                    <a:pt x="11" y="7"/>
                  </a:lnTo>
                  <a:lnTo>
                    <a:pt x="3" y="15"/>
                  </a:lnTo>
                  <a:lnTo>
                    <a:pt x="0" y="24"/>
                  </a:lnTo>
                  <a:lnTo>
                    <a:pt x="3" y="33"/>
                  </a:lnTo>
                  <a:lnTo>
                    <a:pt x="11" y="40"/>
                  </a:lnTo>
                  <a:lnTo>
                    <a:pt x="22" y="46"/>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0"/>
            <p:cNvSpPr>
              <a:spLocks/>
            </p:cNvSpPr>
            <p:nvPr/>
          </p:nvSpPr>
          <p:spPr bwMode="auto">
            <a:xfrm>
              <a:off x="2307" y="3272"/>
              <a:ext cx="64" cy="48"/>
            </a:xfrm>
            <a:custGeom>
              <a:avLst/>
              <a:gdLst/>
              <a:ahLst/>
              <a:cxnLst>
                <a:cxn ang="0">
                  <a:pos x="32" y="48"/>
                </a:cxn>
                <a:cxn ang="0">
                  <a:pos x="45" y="45"/>
                </a:cxn>
                <a:cxn ang="0">
                  <a:pos x="55" y="41"/>
                </a:cxn>
                <a:cxn ang="0">
                  <a:pos x="62" y="33"/>
                </a:cxn>
                <a:cxn ang="0">
                  <a:pos x="64" y="24"/>
                </a:cxn>
                <a:cxn ang="0">
                  <a:pos x="62" y="15"/>
                </a:cxn>
                <a:cxn ang="0">
                  <a:pos x="55" y="7"/>
                </a:cxn>
                <a:cxn ang="0">
                  <a:pos x="45" y="3"/>
                </a:cxn>
                <a:cxn ang="0">
                  <a:pos x="32" y="0"/>
                </a:cxn>
                <a:cxn ang="0">
                  <a:pos x="19" y="3"/>
                </a:cxn>
                <a:cxn ang="0">
                  <a:pos x="9" y="7"/>
                </a:cxn>
                <a:cxn ang="0">
                  <a:pos x="3" y="15"/>
                </a:cxn>
                <a:cxn ang="0">
                  <a:pos x="0" y="24"/>
                </a:cxn>
                <a:cxn ang="0">
                  <a:pos x="3" y="33"/>
                </a:cxn>
                <a:cxn ang="0">
                  <a:pos x="9" y="41"/>
                </a:cxn>
                <a:cxn ang="0">
                  <a:pos x="19" y="45"/>
                </a:cxn>
                <a:cxn ang="0">
                  <a:pos x="32" y="48"/>
                </a:cxn>
              </a:cxnLst>
              <a:rect l="0" t="0" r="r" b="b"/>
              <a:pathLst>
                <a:path w="64" h="48">
                  <a:moveTo>
                    <a:pt x="32" y="48"/>
                  </a:moveTo>
                  <a:lnTo>
                    <a:pt x="45" y="45"/>
                  </a:lnTo>
                  <a:lnTo>
                    <a:pt x="55" y="41"/>
                  </a:lnTo>
                  <a:lnTo>
                    <a:pt x="62" y="33"/>
                  </a:lnTo>
                  <a:lnTo>
                    <a:pt x="64" y="24"/>
                  </a:lnTo>
                  <a:lnTo>
                    <a:pt x="62" y="15"/>
                  </a:lnTo>
                  <a:lnTo>
                    <a:pt x="55" y="7"/>
                  </a:lnTo>
                  <a:lnTo>
                    <a:pt x="45" y="3"/>
                  </a:lnTo>
                  <a:lnTo>
                    <a:pt x="32" y="0"/>
                  </a:lnTo>
                  <a:lnTo>
                    <a:pt x="19" y="3"/>
                  </a:lnTo>
                  <a:lnTo>
                    <a:pt x="9" y="7"/>
                  </a:lnTo>
                  <a:lnTo>
                    <a:pt x="3" y="15"/>
                  </a:lnTo>
                  <a:lnTo>
                    <a:pt x="0" y="24"/>
                  </a:lnTo>
                  <a:lnTo>
                    <a:pt x="3" y="33"/>
                  </a:lnTo>
                  <a:lnTo>
                    <a:pt x="9" y="41"/>
                  </a:lnTo>
                  <a:lnTo>
                    <a:pt x="19" y="45"/>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1"/>
            <p:cNvSpPr>
              <a:spLocks/>
            </p:cNvSpPr>
            <p:nvPr/>
          </p:nvSpPr>
          <p:spPr bwMode="auto">
            <a:xfrm>
              <a:off x="2286" y="3471"/>
              <a:ext cx="64" cy="48"/>
            </a:xfrm>
            <a:custGeom>
              <a:avLst/>
              <a:gdLst/>
              <a:ahLst/>
              <a:cxnLst>
                <a:cxn ang="0">
                  <a:pos x="33" y="48"/>
                </a:cxn>
                <a:cxn ang="0">
                  <a:pos x="44" y="46"/>
                </a:cxn>
                <a:cxn ang="0">
                  <a:pos x="54" y="40"/>
                </a:cxn>
                <a:cxn ang="0">
                  <a:pos x="61" y="32"/>
                </a:cxn>
                <a:cxn ang="0">
                  <a:pos x="64" y="23"/>
                </a:cxn>
                <a:cxn ang="0">
                  <a:pos x="61" y="15"/>
                </a:cxn>
                <a:cxn ang="0">
                  <a:pos x="54" y="7"/>
                </a:cxn>
                <a:cxn ang="0">
                  <a:pos x="44" y="2"/>
                </a:cxn>
                <a:cxn ang="0">
                  <a:pos x="33" y="0"/>
                </a:cxn>
                <a:cxn ang="0">
                  <a:pos x="21" y="2"/>
                </a:cxn>
                <a:cxn ang="0">
                  <a:pos x="11" y="7"/>
                </a:cxn>
                <a:cxn ang="0">
                  <a:pos x="3" y="15"/>
                </a:cxn>
                <a:cxn ang="0">
                  <a:pos x="0" y="23"/>
                </a:cxn>
                <a:cxn ang="0">
                  <a:pos x="3" y="32"/>
                </a:cxn>
                <a:cxn ang="0">
                  <a:pos x="11" y="40"/>
                </a:cxn>
                <a:cxn ang="0">
                  <a:pos x="21" y="46"/>
                </a:cxn>
                <a:cxn ang="0">
                  <a:pos x="33" y="48"/>
                </a:cxn>
              </a:cxnLst>
              <a:rect l="0" t="0" r="r" b="b"/>
              <a:pathLst>
                <a:path w="64" h="48">
                  <a:moveTo>
                    <a:pt x="33" y="48"/>
                  </a:moveTo>
                  <a:lnTo>
                    <a:pt x="44" y="46"/>
                  </a:lnTo>
                  <a:lnTo>
                    <a:pt x="54" y="40"/>
                  </a:lnTo>
                  <a:lnTo>
                    <a:pt x="61" y="32"/>
                  </a:lnTo>
                  <a:lnTo>
                    <a:pt x="64" y="23"/>
                  </a:lnTo>
                  <a:lnTo>
                    <a:pt x="61" y="15"/>
                  </a:lnTo>
                  <a:lnTo>
                    <a:pt x="54" y="7"/>
                  </a:lnTo>
                  <a:lnTo>
                    <a:pt x="44" y="2"/>
                  </a:lnTo>
                  <a:lnTo>
                    <a:pt x="33" y="0"/>
                  </a:lnTo>
                  <a:lnTo>
                    <a:pt x="21" y="2"/>
                  </a:lnTo>
                  <a:lnTo>
                    <a:pt x="11" y="7"/>
                  </a:lnTo>
                  <a:lnTo>
                    <a:pt x="3" y="15"/>
                  </a:lnTo>
                  <a:lnTo>
                    <a:pt x="0" y="23"/>
                  </a:lnTo>
                  <a:lnTo>
                    <a:pt x="3" y="32"/>
                  </a:lnTo>
                  <a:lnTo>
                    <a:pt x="11" y="40"/>
                  </a:lnTo>
                  <a:lnTo>
                    <a:pt x="21" y="46"/>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2"/>
            <p:cNvSpPr>
              <a:spLocks/>
            </p:cNvSpPr>
            <p:nvPr/>
          </p:nvSpPr>
          <p:spPr bwMode="auto">
            <a:xfrm>
              <a:off x="2623" y="3501"/>
              <a:ext cx="64" cy="48"/>
            </a:xfrm>
            <a:custGeom>
              <a:avLst/>
              <a:gdLst/>
              <a:ahLst/>
              <a:cxnLst>
                <a:cxn ang="0">
                  <a:pos x="34" y="48"/>
                </a:cxn>
                <a:cxn ang="0">
                  <a:pos x="45" y="46"/>
                </a:cxn>
                <a:cxn ang="0">
                  <a:pos x="55" y="40"/>
                </a:cxn>
                <a:cxn ang="0">
                  <a:pos x="62" y="32"/>
                </a:cxn>
                <a:cxn ang="0">
                  <a:pos x="64" y="24"/>
                </a:cxn>
                <a:cxn ang="0">
                  <a:pos x="62" y="14"/>
                </a:cxn>
                <a:cxn ang="0">
                  <a:pos x="55" y="7"/>
                </a:cxn>
                <a:cxn ang="0">
                  <a:pos x="45" y="2"/>
                </a:cxn>
                <a:cxn ang="0">
                  <a:pos x="34" y="0"/>
                </a:cxn>
                <a:cxn ang="0">
                  <a:pos x="21" y="2"/>
                </a:cxn>
                <a:cxn ang="0">
                  <a:pos x="11" y="7"/>
                </a:cxn>
                <a:cxn ang="0">
                  <a:pos x="4" y="14"/>
                </a:cxn>
                <a:cxn ang="0">
                  <a:pos x="0" y="24"/>
                </a:cxn>
                <a:cxn ang="0">
                  <a:pos x="4" y="32"/>
                </a:cxn>
                <a:cxn ang="0">
                  <a:pos x="11" y="40"/>
                </a:cxn>
                <a:cxn ang="0">
                  <a:pos x="21" y="46"/>
                </a:cxn>
                <a:cxn ang="0">
                  <a:pos x="34" y="48"/>
                </a:cxn>
              </a:cxnLst>
              <a:rect l="0" t="0" r="r" b="b"/>
              <a:pathLst>
                <a:path w="64" h="48">
                  <a:moveTo>
                    <a:pt x="34" y="48"/>
                  </a:moveTo>
                  <a:lnTo>
                    <a:pt x="45" y="46"/>
                  </a:lnTo>
                  <a:lnTo>
                    <a:pt x="55" y="40"/>
                  </a:lnTo>
                  <a:lnTo>
                    <a:pt x="62" y="32"/>
                  </a:lnTo>
                  <a:lnTo>
                    <a:pt x="64" y="24"/>
                  </a:lnTo>
                  <a:lnTo>
                    <a:pt x="62" y="14"/>
                  </a:lnTo>
                  <a:lnTo>
                    <a:pt x="55" y="7"/>
                  </a:lnTo>
                  <a:lnTo>
                    <a:pt x="45" y="2"/>
                  </a:lnTo>
                  <a:lnTo>
                    <a:pt x="34" y="0"/>
                  </a:lnTo>
                  <a:lnTo>
                    <a:pt x="21" y="2"/>
                  </a:lnTo>
                  <a:lnTo>
                    <a:pt x="11" y="7"/>
                  </a:lnTo>
                  <a:lnTo>
                    <a:pt x="4" y="14"/>
                  </a:lnTo>
                  <a:lnTo>
                    <a:pt x="0" y="24"/>
                  </a:lnTo>
                  <a:lnTo>
                    <a:pt x="4" y="32"/>
                  </a:lnTo>
                  <a:lnTo>
                    <a:pt x="11" y="40"/>
                  </a:lnTo>
                  <a:lnTo>
                    <a:pt x="21" y="46"/>
                  </a:lnTo>
                  <a:lnTo>
                    <a:pt x="34"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3"/>
            <p:cNvSpPr>
              <a:spLocks/>
            </p:cNvSpPr>
            <p:nvPr/>
          </p:nvSpPr>
          <p:spPr bwMode="auto">
            <a:xfrm>
              <a:off x="2730" y="3388"/>
              <a:ext cx="63" cy="48"/>
            </a:xfrm>
            <a:custGeom>
              <a:avLst/>
              <a:gdLst/>
              <a:ahLst/>
              <a:cxnLst>
                <a:cxn ang="0">
                  <a:pos x="32" y="48"/>
                </a:cxn>
                <a:cxn ang="0">
                  <a:pos x="44" y="45"/>
                </a:cxn>
                <a:cxn ang="0">
                  <a:pos x="54" y="40"/>
                </a:cxn>
                <a:cxn ang="0">
                  <a:pos x="60" y="32"/>
                </a:cxn>
                <a:cxn ang="0">
                  <a:pos x="63" y="23"/>
                </a:cxn>
                <a:cxn ang="0">
                  <a:pos x="60" y="15"/>
                </a:cxn>
                <a:cxn ang="0">
                  <a:pos x="54" y="7"/>
                </a:cxn>
                <a:cxn ang="0">
                  <a:pos x="44" y="3"/>
                </a:cxn>
                <a:cxn ang="0">
                  <a:pos x="32" y="0"/>
                </a:cxn>
                <a:cxn ang="0">
                  <a:pos x="21" y="3"/>
                </a:cxn>
                <a:cxn ang="0">
                  <a:pos x="11" y="7"/>
                </a:cxn>
                <a:cxn ang="0">
                  <a:pos x="4" y="15"/>
                </a:cxn>
                <a:cxn ang="0">
                  <a:pos x="0" y="23"/>
                </a:cxn>
                <a:cxn ang="0">
                  <a:pos x="4" y="32"/>
                </a:cxn>
                <a:cxn ang="0">
                  <a:pos x="11" y="40"/>
                </a:cxn>
                <a:cxn ang="0">
                  <a:pos x="21" y="45"/>
                </a:cxn>
                <a:cxn ang="0">
                  <a:pos x="32" y="48"/>
                </a:cxn>
              </a:cxnLst>
              <a:rect l="0" t="0" r="r" b="b"/>
              <a:pathLst>
                <a:path w="63" h="48">
                  <a:moveTo>
                    <a:pt x="32" y="48"/>
                  </a:moveTo>
                  <a:lnTo>
                    <a:pt x="44" y="45"/>
                  </a:lnTo>
                  <a:lnTo>
                    <a:pt x="54" y="40"/>
                  </a:lnTo>
                  <a:lnTo>
                    <a:pt x="60" y="32"/>
                  </a:lnTo>
                  <a:lnTo>
                    <a:pt x="63" y="23"/>
                  </a:lnTo>
                  <a:lnTo>
                    <a:pt x="60" y="15"/>
                  </a:lnTo>
                  <a:lnTo>
                    <a:pt x="54" y="7"/>
                  </a:lnTo>
                  <a:lnTo>
                    <a:pt x="44" y="3"/>
                  </a:lnTo>
                  <a:lnTo>
                    <a:pt x="32" y="0"/>
                  </a:lnTo>
                  <a:lnTo>
                    <a:pt x="21" y="3"/>
                  </a:lnTo>
                  <a:lnTo>
                    <a:pt x="11" y="7"/>
                  </a:lnTo>
                  <a:lnTo>
                    <a:pt x="4" y="15"/>
                  </a:lnTo>
                  <a:lnTo>
                    <a:pt x="0" y="23"/>
                  </a:lnTo>
                  <a:lnTo>
                    <a:pt x="4" y="32"/>
                  </a:lnTo>
                  <a:lnTo>
                    <a:pt x="11" y="40"/>
                  </a:lnTo>
                  <a:lnTo>
                    <a:pt x="21" y="45"/>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4"/>
            <p:cNvSpPr>
              <a:spLocks/>
            </p:cNvSpPr>
            <p:nvPr/>
          </p:nvSpPr>
          <p:spPr bwMode="auto">
            <a:xfrm>
              <a:off x="3072" y="3323"/>
              <a:ext cx="63" cy="47"/>
            </a:xfrm>
            <a:custGeom>
              <a:avLst/>
              <a:gdLst/>
              <a:ahLst/>
              <a:cxnLst>
                <a:cxn ang="0">
                  <a:pos x="31" y="47"/>
                </a:cxn>
                <a:cxn ang="0">
                  <a:pos x="43" y="45"/>
                </a:cxn>
                <a:cxn ang="0">
                  <a:pos x="54" y="41"/>
                </a:cxn>
                <a:cxn ang="0">
                  <a:pos x="59" y="33"/>
                </a:cxn>
                <a:cxn ang="0">
                  <a:pos x="63" y="24"/>
                </a:cxn>
                <a:cxn ang="0">
                  <a:pos x="59" y="15"/>
                </a:cxn>
                <a:cxn ang="0">
                  <a:pos x="54" y="7"/>
                </a:cxn>
                <a:cxn ang="0">
                  <a:pos x="43" y="3"/>
                </a:cxn>
                <a:cxn ang="0">
                  <a:pos x="31" y="0"/>
                </a:cxn>
                <a:cxn ang="0">
                  <a:pos x="19" y="3"/>
                </a:cxn>
                <a:cxn ang="0">
                  <a:pos x="9" y="7"/>
                </a:cxn>
                <a:cxn ang="0">
                  <a:pos x="4" y="15"/>
                </a:cxn>
                <a:cxn ang="0">
                  <a:pos x="0" y="24"/>
                </a:cxn>
                <a:cxn ang="0">
                  <a:pos x="4" y="33"/>
                </a:cxn>
                <a:cxn ang="0">
                  <a:pos x="9" y="41"/>
                </a:cxn>
                <a:cxn ang="0">
                  <a:pos x="19" y="45"/>
                </a:cxn>
                <a:cxn ang="0">
                  <a:pos x="31" y="47"/>
                </a:cxn>
              </a:cxnLst>
              <a:rect l="0" t="0" r="r" b="b"/>
              <a:pathLst>
                <a:path w="63" h="47">
                  <a:moveTo>
                    <a:pt x="31" y="47"/>
                  </a:moveTo>
                  <a:lnTo>
                    <a:pt x="43" y="45"/>
                  </a:lnTo>
                  <a:lnTo>
                    <a:pt x="54" y="41"/>
                  </a:lnTo>
                  <a:lnTo>
                    <a:pt x="59" y="33"/>
                  </a:lnTo>
                  <a:lnTo>
                    <a:pt x="63" y="24"/>
                  </a:lnTo>
                  <a:lnTo>
                    <a:pt x="59" y="15"/>
                  </a:lnTo>
                  <a:lnTo>
                    <a:pt x="54" y="7"/>
                  </a:lnTo>
                  <a:lnTo>
                    <a:pt x="43" y="3"/>
                  </a:lnTo>
                  <a:lnTo>
                    <a:pt x="31" y="0"/>
                  </a:lnTo>
                  <a:lnTo>
                    <a:pt x="19" y="3"/>
                  </a:lnTo>
                  <a:lnTo>
                    <a:pt x="9" y="7"/>
                  </a:lnTo>
                  <a:lnTo>
                    <a:pt x="4" y="15"/>
                  </a:lnTo>
                  <a:lnTo>
                    <a:pt x="0" y="24"/>
                  </a:lnTo>
                  <a:lnTo>
                    <a:pt x="4" y="33"/>
                  </a:lnTo>
                  <a:lnTo>
                    <a:pt x="9" y="41"/>
                  </a:lnTo>
                  <a:lnTo>
                    <a:pt x="19" y="45"/>
                  </a:lnTo>
                  <a:lnTo>
                    <a:pt x="31"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5"/>
            <p:cNvSpPr>
              <a:spLocks/>
            </p:cNvSpPr>
            <p:nvPr/>
          </p:nvSpPr>
          <p:spPr bwMode="auto">
            <a:xfrm>
              <a:off x="3224" y="3451"/>
              <a:ext cx="64" cy="47"/>
            </a:xfrm>
            <a:custGeom>
              <a:avLst/>
              <a:gdLst/>
              <a:ahLst/>
              <a:cxnLst>
                <a:cxn ang="0">
                  <a:pos x="31" y="47"/>
                </a:cxn>
                <a:cxn ang="0">
                  <a:pos x="44" y="45"/>
                </a:cxn>
                <a:cxn ang="0">
                  <a:pos x="54" y="41"/>
                </a:cxn>
                <a:cxn ang="0">
                  <a:pos x="61" y="33"/>
                </a:cxn>
                <a:cxn ang="0">
                  <a:pos x="64" y="24"/>
                </a:cxn>
                <a:cxn ang="0">
                  <a:pos x="61" y="14"/>
                </a:cxn>
                <a:cxn ang="0">
                  <a:pos x="54" y="7"/>
                </a:cxn>
                <a:cxn ang="0">
                  <a:pos x="44" y="3"/>
                </a:cxn>
                <a:cxn ang="0">
                  <a:pos x="31" y="0"/>
                </a:cxn>
                <a:cxn ang="0">
                  <a:pos x="19" y="3"/>
                </a:cxn>
                <a:cxn ang="0">
                  <a:pos x="9" y="7"/>
                </a:cxn>
                <a:cxn ang="0">
                  <a:pos x="3" y="14"/>
                </a:cxn>
                <a:cxn ang="0">
                  <a:pos x="0" y="24"/>
                </a:cxn>
                <a:cxn ang="0">
                  <a:pos x="3" y="33"/>
                </a:cxn>
                <a:cxn ang="0">
                  <a:pos x="9" y="41"/>
                </a:cxn>
                <a:cxn ang="0">
                  <a:pos x="19" y="45"/>
                </a:cxn>
                <a:cxn ang="0">
                  <a:pos x="31" y="47"/>
                </a:cxn>
              </a:cxnLst>
              <a:rect l="0" t="0" r="r" b="b"/>
              <a:pathLst>
                <a:path w="64" h="47">
                  <a:moveTo>
                    <a:pt x="31" y="47"/>
                  </a:moveTo>
                  <a:lnTo>
                    <a:pt x="44" y="45"/>
                  </a:lnTo>
                  <a:lnTo>
                    <a:pt x="54" y="41"/>
                  </a:lnTo>
                  <a:lnTo>
                    <a:pt x="61" y="33"/>
                  </a:lnTo>
                  <a:lnTo>
                    <a:pt x="64" y="24"/>
                  </a:lnTo>
                  <a:lnTo>
                    <a:pt x="61" y="14"/>
                  </a:lnTo>
                  <a:lnTo>
                    <a:pt x="54" y="7"/>
                  </a:lnTo>
                  <a:lnTo>
                    <a:pt x="44" y="3"/>
                  </a:lnTo>
                  <a:lnTo>
                    <a:pt x="31" y="0"/>
                  </a:lnTo>
                  <a:lnTo>
                    <a:pt x="19" y="3"/>
                  </a:lnTo>
                  <a:lnTo>
                    <a:pt x="9" y="7"/>
                  </a:lnTo>
                  <a:lnTo>
                    <a:pt x="3" y="14"/>
                  </a:lnTo>
                  <a:lnTo>
                    <a:pt x="0" y="24"/>
                  </a:lnTo>
                  <a:lnTo>
                    <a:pt x="3" y="33"/>
                  </a:lnTo>
                  <a:lnTo>
                    <a:pt x="9" y="41"/>
                  </a:lnTo>
                  <a:lnTo>
                    <a:pt x="19" y="45"/>
                  </a:lnTo>
                  <a:lnTo>
                    <a:pt x="31"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6"/>
            <p:cNvSpPr>
              <a:spLocks/>
            </p:cNvSpPr>
            <p:nvPr/>
          </p:nvSpPr>
          <p:spPr bwMode="auto">
            <a:xfrm>
              <a:off x="3553" y="3422"/>
              <a:ext cx="64" cy="49"/>
            </a:xfrm>
            <a:custGeom>
              <a:avLst/>
              <a:gdLst/>
              <a:ahLst/>
              <a:cxnLst>
                <a:cxn ang="0">
                  <a:pos x="33" y="49"/>
                </a:cxn>
                <a:cxn ang="0">
                  <a:pos x="45" y="47"/>
                </a:cxn>
                <a:cxn ang="0">
                  <a:pos x="55" y="42"/>
                </a:cxn>
                <a:cxn ang="0">
                  <a:pos x="62" y="34"/>
                </a:cxn>
                <a:cxn ang="0">
                  <a:pos x="64" y="25"/>
                </a:cxn>
                <a:cxn ang="0">
                  <a:pos x="62" y="15"/>
                </a:cxn>
                <a:cxn ang="0">
                  <a:pos x="55" y="7"/>
                </a:cxn>
                <a:cxn ang="0">
                  <a:pos x="45" y="2"/>
                </a:cxn>
                <a:cxn ang="0">
                  <a:pos x="33" y="0"/>
                </a:cxn>
                <a:cxn ang="0">
                  <a:pos x="21" y="2"/>
                </a:cxn>
                <a:cxn ang="0">
                  <a:pos x="11" y="7"/>
                </a:cxn>
                <a:cxn ang="0">
                  <a:pos x="3" y="15"/>
                </a:cxn>
                <a:cxn ang="0">
                  <a:pos x="0" y="25"/>
                </a:cxn>
                <a:cxn ang="0">
                  <a:pos x="3" y="34"/>
                </a:cxn>
                <a:cxn ang="0">
                  <a:pos x="11" y="42"/>
                </a:cxn>
                <a:cxn ang="0">
                  <a:pos x="21" y="47"/>
                </a:cxn>
                <a:cxn ang="0">
                  <a:pos x="33" y="49"/>
                </a:cxn>
              </a:cxnLst>
              <a:rect l="0" t="0" r="r" b="b"/>
              <a:pathLst>
                <a:path w="64" h="49">
                  <a:moveTo>
                    <a:pt x="33" y="49"/>
                  </a:moveTo>
                  <a:lnTo>
                    <a:pt x="45" y="47"/>
                  </a:lnTo>
                  <a:lnTo>
                    <a:pt x="55" y="42"/>
                  </a:lnTo>
                  <a:lnTo>
                    <a:pt x="62" y="34"/>
                  </a:lnTo>
                  <a:lnTo>
                    <a:pt x="64" y="25"/>
                  </a:lnTo>
                  <a:lnTo>
                    <a:pt x="62" y="15"/>
                  </a:lnTo>
                  <a:lnTo>
                    <a:pt x="55" y="7"/>
                  </a:lnTo>
                  <a:lnTo>
                    <a:pt x="45" y="2"/>
                  </a:lnTo>
                  <a:lnTo>
                    <a:pt x="33" y="0"/>
                  </a:lnTo>
                  <a:lnTo>
                    <a:pt x="21" y="2"/>
                  </a:lnTo>
                  <a:lnTo>
                    <a:pt x="11" y="7"/>
                  </a:lnTo>
                  <a:lnTo>
                    <a:pt x="3" y="15"/>
                  </a:lnTo>
                  <a:lnTo>
                    <a:pt x="0" y="25"/>
                  </a:lnTo>
                  <a:lnTo>
                    <a:pt x="3" y="34"/>
                  </a:lnTo>
                  <a:lnTo>
                    <a:pt x="11" y="42"/>
                  </a:lnTo>
                  <a:lnTo>
                    <a:pt x="21" y="47"/>
                  </a:lnTo>
                  <a:lnTo>
                    <a:pt x="33" y="49"/>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7"/>
            <p:cNvSpPr>
              <a:spLocks/>
            </p:cNvSpPr>
            <p:nvPr/>
          </p:nvSpPr>
          <p:spPr bwMode="auto">
            <a:xfrm>
              <a:off x="1786" y="2255"/>
              <a:ext cx="432" cy="161"/>
            </a:xfrm>
            <a:custGeom>
              <a:avLst/>
              <a:gdLst/>
              <a:ahLst/>
              <a:cxnLst>
                <a:cxn ang="0">
                  <a:pos x="232" y="0"/>
                </a:cxn>
                <a:cxn ang="0">
                  <a:pos x="0" y="71"/>
                </a:cxn>
                <a:cxn ang="0">
                  <a:pos x="0" y="72"/>
                </a:cxn>
                <a:cxn ang="0">
                  <a:pos x="1" y="73"/>
                </a:cxn>
                <a:cxn ang="0">
                  <a:pos x="3" y="76"/>
                </a:cxn>
                <a:cxn ang="0">
                  <a:pos x="7" y="80"/>
                </a:cxn>
                <a:cxn ang="0">
                  <a:pos x="13" y="84"/>
                </a:cxn>
                <a:cxn ang="0">
                  <a:pos x="22" y="90"/>
                </a:cxn>
                <a:cxn ang="0">
                  <a:pos x="35" y="96"/>
                </a:cxn>
                <a:cxn ang="0">
                  <a:pos x="53" y="101"/>
                </a:cxn>
                <a:cxn ang="0">
                  <a:pos x="75" y="108"/>
                </a:cxn>
                <a:cxn ang="0">
                  <a:pos x="100" y="117"/>
                </a:cxn>
                <a:cxn ang="0">
                  <a:pos x="127" y="126"/>
                </a:cxn>
                <a:cxn ang="0">
                  <a:pos x="154" y="136"/>
                </a:cxn>
                <a:cxn ang="0">
                  <a:pos x="176" y="146"/>
                </a:cxn>
                <a:cxn ang="0">
                  <a:pos x="195" y="154"/>
                </a:cxn>
                <a:cxn ang="0">
                  <a:pos x="208" y="159"/>
                </a:cxn>
                <a:cxn ang="0">
                  <a:pos x="212" y="161"/>
                </a:cxn>
                <a:cxn ang="0">
                  <a:pos x="432" y="60"/>
                </a:cxn>
                <a:cxn ang="0">
                  <a:pos x="232" y="0"/>
                </a:cxn>
              </a:cxnLst>
              <a:rect l="0" t="0" r="r" b="b"/>
              <a:pathLst>
                <a:path w="432" h="161">
                  <a:moveTo>
                    <a:pt x="232" y="0"/>
                  </a:moveTo>
                  <a:lnTo>
                    <a:pt x="0" y="71"/>
                  </a:lnTo>
                  <a:lnTo>
                    <a:pt x="0" y="72"/>
                  </a:lnTo>
                  <a:lnTo>
                    <a:pt x="1" y="73"/>
                  </a:lnTo>
                  <a:lnTo>
                    <a:pt x="3" y="76"/>
                  </a:lnTo>
                  <a:lnTo>
                    <a:pt x="7" y="80"/>
                  </a:lnTo>
                  <a:lnTo>
                    <a:pt x="13" y="84"/>
                  </a:lnTo>
                  <a:lnTo>
                    <a:pt x="22" y="90"/>
                  </a:lnTo>
                  <a:lnTo>
                    <a:pt x="35" y="96"/>
                  </a:lnTo>
                  <a:lnTo>
                    <a:pt x="53" y="101"/>
                  </a:lnTo>
                  <a:lnTo>
                    <a:pt x="75" y="108"/>
                  </a:lnTo>
                  <a:lnTo>
                    <a:pt x="100" y="117"/>
                  </a:lnTo>
                  <a:lnTo>
                    <a:pt x="127" y="126"/>
                  </a:lnTo>
                  <a:lnTo>
                    <a:pt x="154" y="136"/>
                  </a:lnTo>
                  <a:lnTo>
                    <a:pt x="176" y="146"/>
                  </a:lnTo>
                  <a:lnTo>
                    <a:pt x="195" y="154"/>
                  </a:lnTo>
                  <a:lnTo>
                    <a:pt x="208" y="159"/>
                  </a:lnTo>
                  <a:lnTo>
                    <a:pt x="212" y="161"/>
                  </a:lnTo>
                  <a:lnTo>
                    <a:pt x="432" y="60"/>
                  </a:lnTo>
                  <a:lnTo>
                    <a:pt x="23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8"/>
            <p:cNvSpPr>
              <a:spLocks/>
            </p:cNvSpPr>
            <p:nvPr/>
          </p:nvSpPr>
          <p:spPr bwMode="auto">
            <a:xfrm>
              <a:off x="1457" y="2429"/>
              <a:ext cx="72" cy="92"/>
            </a:xfrm>
            <a:custGeom>
              <a:avLst/>
              <a:gdLst/>
              <a:ahLst/>
              <a:cxnLst>
                <a:cxn ang="0">
                  <a:pos x="4" y="0"/>
                </a:cxn>
                <a:cxn ang="0">
                  <a:pos x="72" y="60"/>
                </a:cxn>
                <a:cxn ang="0">
                  <a:pos x="51" y="92"/>
                </a:cxn>
                <a:cxn ang="0">
                  <a:pos x="0" y="49"/>
                </a:cxn>
                <a:cxn ang="0">
                  <a:pos x="4" y="0"/>
                </a:cxn>
              </a:cxnLst>
              <a:rect l="0" t="0" r="r" b="b"/>
              <a:pathLst>
                <a:path w="72" h="92">
                  <a:moveTo>
                    <a:pt x="4" y="0"/>
                  </a:moveTo>
                  <a:lnTo>
                    <a:pt x="72" y="60"/>
                  </a:lnTo>
                  <a:lnTo>
                    <a:pt x="51" y="92"/>
                  </a:lnTo>
                  <a:lnTo>
                    <a:pt x="0" y="49"/>
                  </a:lnTo>
                  <a:lnTo>
                    <a:pt x="4"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9"/>
            <p:cNvSpPr>
              <a:spLocks/>
            </p:cNvSpPr>
            <p:nvPr/>
          </p:nvSpPr>
          <p:spPr bwMode="auto">
            <a:xfrm>
              <a:off x="1820" y="2596"/>
              <a:ext cx="91" cy="96"/>
            </a:xfrm>
            <a:custGeom>
              <a:avLst/>
              <a:gdLst/>
              <a:ahLst/>
              <a:cxnLst>
                <a:cxn ang="0">
                  <a:pos x="10" y="0"/>
                </a:cxn>
                <a:cxn ang="0">
                  <a:pos x="91" y="42"/>
                </a:cxn>
                <a:cxn ang="0">
                  <a:pos x="67" y="96"/>
                </a:cxn>
                <a:cxn ang="0">
                  <a:pos x="0" y="65"/>
                </a:cxn>
                <a:cxn ang="0">
                  <a:pos x="10" y="0"/>
                </a:cxn>
              </a:cxnLst>
              <a:rect l="0" t="0" r="r" b="b"/>
              <a:pathLst>
                <a:path w="91" h="96">
                  <a:moveTo>
                    <a:pt x="10" y="0"/>
                  </a:moveTo>
                  <a:lnTo>
                    <a:pt x="91" y="42"/>
                  </a:lnTo>
                  <a:lnTo>
                    <a:pt x="67" y="96"/>
                  </a:lnTo>
                  <a:lnTo>
                    <a:pt x="0" y="65"/>
                  </a:lnTo>
                  <a:lnTo>
                    <a:pt x="10"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0"/>
            <p:cNvSpPr>
              <a:spLocks/>
            </p:cNvSpPr>
            <p:nvPr/>
          </p:nvSpPr>
          <p:spPr bwMode="auto">
            <a:xfrm>
              <a:off x="2249" y="2745"/>
              <a:ext cx="90" cy="94"/>
            </a:xfrm>
            <a:custGeom>
              <a:avLst/>
              <a:gdLst/>
              <a:ahLst/>
              <a:cxnLst>
                <a:cxn ang="0">
                  <a:pos x="3" y="0"/>
                </a:cxn>
                <a:cxn ang="0">
                  <a:pos x="90" y="34"/>
                </a:cxn>
                <a:cxn ang="0">
                  <a:pos x="65" y="94"/>
                </a:cxn>
                <a:cxn ang="0">
                  <a:pos x="0" y="76"/>
                </a:cxn>
                <a:cxn ang="0">
                  <a:pos x="3" y="0"/>
                </a:cxn>
              </a:cxnLst>
              <a:rect l="0" t="0" r="r" b="b"/>
              <a:pathLst>
                <a:path w="90" h="94">
                  <a:moveTo>
                    <a:pt x="3" y="0"/>
                  </a:moveTo>
                  <a:lnTo>
                    <a:pt x="90" y="34"/>
                  </a:lnTo>
                  <a:lnTo>
                    <a:pt x="65" y="94"/>
                  </a:lnTo>
                  <a:lnTo>
                    <a:pt x="0" y="76"/>
                  </a:lnTo>
                  <a:lnTo>
                    <a:pt x="3"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1"/>
            <p:cNvSpPr>
              <a:spLocks/>
            </p:cNvSpPr>
            <p:nvPr/>
          </p:nvSpPr>
          <p:spPr bwMode="auto">
            <a:xfrm>
              <a:off x="3304" y="2277"/>
              <a:ext cx="433" cy="235"/>
            </a:xfrm>
            <a:custGeom>
              <a:avLst/>
              <a:gdLst/>
              <a:ahLst/>
              <a:cxnLst>
                <a:cxn ang="0">
                  <a:pos x="393" y="212"/>
                </a:cxn>
                <a:cxn ang="0">
                  <a:pos x="396" y="167"/>
                </a:cxn>
                <a:cxn ang="0">
                  <a:pos x="386" y="129"/>
                </a:cxn>
                <a:cxn ang="0">
                  <a:pos x="351" y="95"/>
                </a:cxn>
                <a:cxn ang="0">
                  <a:pos x="307" y="71"/>
                </a:cxn>
                <a:cxn ang="0">
                  <a:pos x="276" y="59"/>
                </a:cxn>
                <a:cxn ang="0">
                  <a:pos x="244" y="46"/>
                </a:cxn>
                <a:cxn ang="0">
                  <a:pos x="209" y="36"/>
                </a:cxn>
                <a:cxn ang="0">
                  <a:pos x="174" y="28"/>
                </a:cxn>
                <a:cxn ang="0">
                  <a:pos x="139" y="23"/>
                </a:cxn>
                <a:cxn ang="0">
                  <a:pos x="105" y="23"/>
                </a:cxn>
                <a:cxn ang="0">
                  <a:pos x="73" y="28"/>
                </a:cxn>
                <a:cxn ang="0">
                  <a:pos x="49" y="40"/>
                </a:cxn>
                <a:cxn ang="0">
                  <a:pos x="34" y="58"/>
                </a:cxn>
                <a:cxn ang="0">
                  <a:pos x="21" y="75"/>
                </a:cxn>
                <a:cxn ang="0">
                  <a:pos x="7" y="84"/>
                </a:cxn>
                <a:cxn ang="0">
                  <a:pos x="3" y="68"/>
                </a:cxn>
                <a:cxn ang="0">
                  <a:pos x="19" y="36"/>
                </a:cxn>
                <a:cxn ang="0">
                  <a:pos x="43" y="12"/>
                </a:cxn>
                <a:cxn ang="0">
                  <a:pos x="74" y="2"/>
                </a:cxn>
                <a:cxn ang="0">
                  <a:pos x="113" y="0"/>
                </a:cxn>
                <a:cxn ang="0">
                  <a:pos x="153" y="3"/>
                </a:cxn>
                <a:cxn ang="0">
                  <a:pos x="198" y="11"/>
                </a:cxn>
                <a:cxn ang="0">
                  <a:pos x="242" y="23"/>
                </a:cxn>
                <a:cxn ang="0">
                  <a:pos x="287" y="36"/>
                </a:cxn>
                <a:cxn ang="0">
                  <a:pos x="327" y="49"/>
                </a:cxn>
                <a:cxn ang="0">
                  <a:pos x="365" y="65"/>
                </a:cxn>
                <a:cxn ang="0">
                  <a:pos x="400" y="89"/>
                </a:cxn>
                <a:cxn ang="0">
                  <a:pos x="424" y="118"/>
                </a:cxn>
                <a:cxn ang="0">
                  <a:pos x="433" y="152"/>
                </a:cxn>
                <a:cxn ang="0">
                  <a:pos x="429" y="190"/>
                </a:cxn>
                <a:cxn ang="0">
                  <a:pos x="411" y="225"/>
                </a:cxn>
              </a:cxnLst>
              <a:rect l="0" t="0" r="r" b="b"/>
              <a:pathLst>
                <a:path w="433" h="235">
                  <a:moveTo>
                    <a:pt x="389" y="235"/>
                  </a:moveTo>
                  <a:lnTo>
                    <a:pt x="393" y="212"/>
                  </a:lnTo>
                  <a:lnTo>
                    <a:pt x="395" y="188"/>
                  </a:lnTo>
                  <a:lnTo>
                    <a:pt x="396" y="167"/>
                  </a:lnTo>
                  <a:lnTo>
                    <a:pt x="393" y="148"/>
                  </a:lnTo>
                  <a:lnTo>
                    <a:pt x="386" y="129"/>
                  </a:lnTo>
                  <a:lnTo>
                    <a:pt x="371" y="112"/>
                  </a:lnTo>
                  <a:lnTo>
                    <a:pt x="351" y="95"/>
                  </a:lnTo>
                  <a:lnTo>
                    <a:pt x="321" y="78"/>
                  </a:lnTo>
                  <a:lnTo>
                    <a:pt x="307" y="71"/>
                  </a:lnTo>
                  <a:lnTo>
                    <a:pt x="292" y="66"/>
                  </a:lnTo>
                  <a:lnTo>
                    <a:pt x="276" y="59"/>
                  </a:lnTo>
                  <a:lnTo>
                    <a:pt x="261" y="53"/>
                  </a:lnTo>
                  <a:lnTo>
                    <a:pt x="244" y="46"/>
                  </a:lnTo>
                  <a:lnTo>
                    <a:pt x="226" y="41"/>
                  </a:lnTo>
                  <a:lnTo>
                    <a:pt x="209" y="36"/>
                  </a:lnTo>
                  <a:lnTo>
                    <a:pt x="192" y="32"/>
                  </a:lnTo>
                  <a:lnTo>
                    <a:pt x="174" y="28"/>
                  </a:lnTo>
                  <a:lnTo>
                    <a:pt x="156" y="25"/>
                  </a:lnTo>
                  <a:lnTo>
                    <a:pt x="139" y="23"/>
                  </a:lnTo>
                  <a:lnTo>
                    <a:pt x="121" y="22"/>
                  </a:lnTo>
                  <a:lnTo>
                    <a:pt x="105" y="23"/>
                  </a:lnTo>
                  <a:lnTo>
                    <a:pt x="89" y="24"/>
                  </a:lnTo>
                  <a:lnTo>
                    <a:pt x="73" y="28"/>
                  </a:lnTo>
                  <a:lnTo>
                    <a:pt x="58" y="33"/>
                  </a:lnTo>
                  <a:lnTo>
                    <a:pt x="49" y="40"/>
                  </a:lnTo>
                  <a:lnTo>
                    <a:pt x="40" y="48"/>
                  </a:lnTo>
                  <a:lnTo>
                    <a:pt x="34" y="58"/>
                  </a:lnTo>
                  <a:lnTo>
                    <a:pt x="26" y="67"/>
                  </a:lnTo>
                  <a:lnTo>
                    <a:pt x="21" y="75"/>
                  </a:lnTo>
                  <a:lnTo>
                    <a:pt x="15" y="81"/>
                  </a:lnTo>
                  <a:lnTo>
                    <a:pt x="7" y="84"/>
                  </a:lnTo>
                  <a:lnTo>
                    <a:pt x="0" y="84"/>
                  </a:lnTo>
                  <a:lnTo>
                    <a:pt x="3" y="68"/>
                  </a:lnTo>
                  <a:lnTo>
                    <a:pt x="9" y="51"/>
                  </a:lnTo>
                  <a:lnTo>
                    <a:pt x="19" y="36"/>
                  </a:lnTo>
                  <a:lnTo>
                    <a:pt x="29" y="21"/>
                  </a:lnTo>
                  <a:lnTo>
                    <a:pt x="43" y="12"/>
                  </a:lnTo>
                  <a:lnTo>
                    <a:pt x="58" y="6"/>
                  </a:lnTo>
                  <a:lnTo>
                    <a:pt x="74" y="2"/>
                  </a:lnTo>
                  <a:lnTo>
                    <a:pt x="93" y="0"/>
                  </a:lnTo>
                  <a:lnTo>
                    <a:pt x="113" y="0"/>
                  </a:lnTo>
                  <a:lnTo>
                    <a:pt x="133" y="1"/>
                  </a:lnTo>
                  <a:lnTo>
                    <a:pt x="153" y="3"/>
                  </a:lnTo>
                  <a:lnTo>
                    <a:pt x="176" y="6"/>
                  </a:lnTo>
                  <a:lnTo>
                    <a:pt x="198" y="11"/>
                  </a:lnTo>
                  <a:lnTo>
                    <a:pt x="220" y="17"/>
                  </a:lnTo>
                  <a:lnTo>
                    <a:pt x="242" y="23"/>
                  </a:lnTo>
                  <a:lnTo>
                    <a:pt x="264" y="28"/>
                  </a:lnTo>
                  <a:lnTo>
                    <a:pt x="287" y="36"/>
                  </a:lnTo>
                  <a:lnTo>
                    <a:pt x="307" y="42"/>
                  </a:lnTo>
                  <a:lnTo>
                    <a:pt x="327" y="49"/>
                  </a:lnTo>
                  <a:lnTo>
                    <a:pt x="344" y="56"/>
                  </a:lnTo>
                  <a:lnTo>
                    <a:pt x="365" y="65"/>
                  </a:lnTo>
                  <a:lnTo>
                    <a:pt x="383" y="75"/>
                  </a:lnTo>
                  <a:lnTo>
                    <a:pt x="400" y="89"/>
                  </a:lnTo>
                  <a:lnTo>
                    <a:pt x="414" y="102"/>
                  </a:lnTo>
                  <a:lnTo>
                    <a:pt x="424" y="118"/>
                  </a:lnTo>
                  <a:lnTo>
                    <a:pt x="431" y="135"/>
                  </a:lnTo>
                  <a:lnTo>
                    <a:pt x="433" y="152"/>
                  </a:lnTo>
                  <a:lnTo>
                    <a:pt x="431" y="170"/>
                  </a:lnTo>
                  <a:lnTo>
                    <a:pt x="429" y="190"/>
                  </a:lnTo>
                  <a:lnTo>
                    <a:pt x="423" y="208"/>
                  </a:lnTo>
                  <a:lnTo>
                    <a:pt x="411" y="225"/>
                  </a:lnTo>
                  <a:lnTo>
                    <a:pt x="389" y="23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2"/>
            <p:cNvSpPr>
              <a:spLocks/>
            </p:cNvSpPr>
            <p:nvPr/>
          </p:nvSpPr>
          <p:spPr bwMode="auto">
            <a:xfrm>
              <a:off x="3173" y="2712"/>
              <a:ext cx="561" cy="463"/>
            </a:xfrm>
            <a:custGeom>
              <a:avLst/>
              <a:gdLst/>
              <a:ahLst/>
              <a:cxnLst>
                <a:cxn ang="0">
                  <a:pos x="446" y="273"/>
                </a:cxn>
                <a:cxn ang="0">
                  <a:pos x="419" y="288"/>
                </a:cxn>
                <a:cxn ang="0">
                  <a:pos x="415" y="312"/>
                </a:cxn>
                <a:cxn ang="0">
                  <a:pos x="413" y="364"/>
                </a:cxn>
                <a:cxn ang="0">
                  <a:pos x="400" y="420"/>
                </a:cxn>
                <a:cxn ang="0">
                  <a:pos x="378" y="457"/>
                </a:cxn>
                <a:cxn ang="0">
                  <a:pos x="370" y="447"/>
                </a:cxn>
                <a:cxn ang="0">
                  <a:pos x="383" y="406"/>
                </a:cxn>
                <a:cxn ang="0">
                  <a:pos x="394" y="362"/>
                </a:cxn>
                <a:cxn ang="0">
                  <a:pos x="394" y="321"/>
                </a:cxn>
                <a:cxn ang="0">
                  <a:pos x="372" y="309"/>
                </a:cxn>
                <a:cxn ang="0">
                  <a:pos x="342" y="321"/>
                </a:cxn>
                <a:cxn ang="0">
                  <a:pos x="311" y="330"/>
                </a:cxn>
                <a:cxn ang="0">
                  <a:pos x="280" y="338"/>
                </a:cxn>
                <a:cxn ang="0">
                  <a:pos x="246" y="344"/>
                </a:cxn>
                <a:cxn ang="0">
                  <a:pos x="214" y="347"/>
                </a:cxn>
                <a:cxn ang="0">
                  <a:pos x="181" y="346"/>
                </a:cxn>
                <a:cxn ang="0">
                  <a:pos x="150" y="342"/>
                </a:cxn>
                <a:cxn ang="0">
                  <a:pos x="104" y="326"/>
                </a:cxn>
                <a:cxn ang="0">
                  <a:pos x="58" y="291"/>
                </a:cxn>
                <a:cxn ang="0">
                  <a:pos x="28" y="246"/>
                </a:cxn>
                <a:cxn ang="0">
                  <a:pos x="10" y="197"/>
                </a:cxn>
                <a:cxn ang="0">
                  <a:pos x="0" y="148"/>
                </a:cxn>
                <a:cxn ang="0">
                  <a:pos x="5" y="106"/>
                </a:cxn>
                <a:cxn ang="0">
                  <a:pos x="22" y="69"/>
                </a:cxn>
                <a:cxn ang="0">
                  <a:pos x="52" y="38"/>
                </a:cxn>
                <a:cxn ang="0">
                  <a:pos x="70" y="29"/>
                </a:cxn>
                <a:cxn ang="0">
                  <a:pos x="57" y="58"/>
                </a:cxn>
                <a:cxn ang="0">
                  <a:pos x="37" y="108"/>
                </a:cxn>
                <a:cxn ang="0">
                  <a:pos x="37" y="173"/>
                </a:cxn>
                <a:cxn ang="0">
                  <a:pos x="61" y="238"/>
                </a:cxn>
                <a:cxn ang="0">
                  <a:pos x="106" y="294"/>
                </a:cxn>
                <a:cxn ang="0">
                  <a:pos x="162" y="321"/>
                </a:cxn>
                <a:cxn ang="0">
                  <a:pos x="206" y="325"/>
                </a:cxn>
                <a:cxn ang="0">
                  <a:pos x="247" y="321"/>
                </a:cxn>
                <a:cxn ang="0">
                  <a:pos x="289" y="313"/>
                </a:cxn>
                <a:cxn ang="0">
                  <a:pos x="327" y="302"/>
                </a:cxn>
                <a:cxn ang="0">
                  <a:pos x="366" y="287"/>
                </a:cxn>
                <a:cxn ang="0">
                  <a:pos x="402" y="269"/>
                </a:cxn>
                <a:cxn ang="0">
                  <a:pos x="437" y="250"/>
                </a:cxn>
                <a:cxn ang="0">
                  <a:pos x="479" y="215"/>
                </a:cxn>
                <a:cxn ang="0">
                  <a:pos x="514" y="160"/>
                </a:cxn>
                <a:cxn ang="0">
                  <a:pos x="529" y="99"/>
                </a:cxn>
                <a:cxn ang="0">
                  <a:pos x="529" y="34"/>
                </a:cxn>
                <a:cxn ang="0">
                  <a:pos x="531" y="0"/>
                </a:cxn>
                <a:cxn ang="0">
                  <a:pos x="542" y="6"/>
                </a:cxn>
                <a:cxn ang="0">
                  <a:pos x="557" y="49"/>
                </a:cxn>
                <a:cxn ang="0">
                  <a:pos x="557" y="119"/>
                </a:cxn>
                <a:cxn ang="0">
                  <a:pos x="531" y="183"/>
                </a:cxn>
                <a:cxn ang="0">
                  <a:pos x="482" y="242"/>
                </a:cxn>
              </a:cxnLst>
              <a:rect l="0" t="0" r="r" b="b"/>
              <a:pathLst>
                <a:path w="561" h="463">
                  <a:moveTo>
                    <a:pt x="453" y="267"/>
                  </a:moveTo>
                  <a:lnTo>
                    <a:pt x="446" y="273"/>
                  </a:lnTo>
                  <a:lnTo>
                    <a:pt x="432" y="280"/>
                  </a:lnTo>
                  <a:lnTo>
                    <a:pt x="419" y="288"/>
                  </a:lnTo>
                  <a:lnTo>
                    <a:pt x="410" y="293"/>
                  </a:lnTo>
                  <a:lnTo>
                    <a:pt x="415" y="312"/>
                  </a:lnTo>
                  <a:lnTo>
                    <a:pt x="416" y="336"/>
                  </a:lnTo>
                  <a:lnTo>
                    <a:pt x="413" y="364"/>
                  </a:lnTo>
                  <a:lnTo>
                    <a:pt x="407" y="393"/>
                  </a:lnTo>
                  <a:lnTo>
                    <a:pt x="400" y="420"/>
                  </a:lnTo>
                  <a:lnTo>
                    <a:pt x="390" y="443"/>
                  </a:lnTo>
                  <a:lnTo>
                    <a:pt x="378" y="457"/>
                  </a:lnTo>
                  <a:lnTo>
                    <a:pt x="364" y="463"/>
                  </a:lnTo>
                  <a:lnTo>
                    <a:pt x="370" y="447"/>
                  </a:lnTo>
                  <a:lnTo>
                    <a:pt x="376" y="428"/>
                  </a:lnTo>
                  <a:lnTo>
                    <a:pt x="383" y="406"/>
                  </a:lnTo>
                  <a:lnTo>
                    <a:pt x="390" y="384"/>
                  </a:lnTo>
                  <a:lnTo>
                    <a:pt x="394" y="362"/>
                  </a:lnTo>
                  <a:lnTo>
                    <a:pt x="395" y="341"/>
                  </a:lnTo>
                  <a:lnTo>
                    <a:pt x="394" y="321"/>
                  </a:lnTo>
                  <a:lnTo>
                    <a:pt x="386" y="304"/>
                  </a:lnTo>
                  <a:lnTo>
                    <a:pt x="372" y="309"/>
                  </a:lnTo>
                  <a:lnTo>
                    <a:pt x="358" y="314"/>
                  </a:lnTo>
                  <a:lnTo>
                    <a:pt x="342" y="321"/>
                  </a:lnTo>
                  <a:lnTo>
                    <a:pt x="327" y="325"/>
                  </a:lnTo>
                  <a:lnTo>
                    <a:pt x="311" y="330"/>
                  </a:lnTo>
                  <a:lnTo>
                    <a:pt x="294" y="334"/>
                  </a:lnTo>
                  <a:lnTo>
                    <a:pt x="280" y="338"/>
                  </a:lnTo>
                  <a:lnTo>
                    <a:pt x="264" y="342"/>
                  </a:lnTo>
                  <a:lnTo>
                    <a:pt x="246" y="344"/>
                  </a:lnTo>
                  <a:lnTo>
                    <a:pt x="230" y="346"/>
                  </a:lnTo>
                  <a:lnTo>
                    <a:pt x="214" y="347"/>
                  </a:lnTo>
                  <a:lnTo>
                    <a:pt x="197" y="347"/>
                  </a:lnTo>
                  <a:lnTo>
                    <a:pt x="181" y="346"/>
                  </a:lnTo>
                  <a:lnTo>
                    <a:pt x="165" y="344"/>
                  </a:lnTo>
                  <a:lnTo>
                    <a:pt x="150" y="342"/>
                  </a:lnTo>
                  <a:lnTo>
                    <a:pt x="135" y="337"/>
                  </a:lnTo>
                  <a:lnTo>
                    <a:pt x="104" y="326"/>
                  </a:lnTo>
                  <a:lnTo>
                    <a:pt x="78" y="310"/>
                  </a:lnTo>
                  <a:lnTo>
                    <a:pt x="58" y="291"/>
                  </a:lnTo>
                  <a:lnTo>
                    <a:pt x="42" y="270"/>
                  </a:lnTo>
                  <a:lnTo>
                    <a:pt x="28" y="246"/>
                  </a:lnTo>
                  <a:lnTo>
                    <a:pt x="18" y="221"/>
                  </a:lnTo>
                  <a:lnTo>
                    <a:pt x="10" y="197"/>
                  </a:lnTo>
                  <a:lnTo>
                    <a:pt x="3" y="171"/>
                  </a:lnTo>
                  <a:lnTo>
                    <a:pt x="0" y="148"/>
                  </a:lnTo>
                  <a:lnTo>
                    <a:pt x="0" y="127"/>
                  </a:lnTo>
                  <a:lnTo>
                    <a:pt x="5" y="106"/>
                  </a:lnTo>
                  <a:lnTo>
                    <a:pt x="12" y="87"/>
                  </a:lnTo>
                  <a:lnTo>
                    <a:pt x="22" y="69"/>
                  </a:lnTo>
                  <a:lnTo>
                    <a:pt x="36" y="52"/>
                  </a:lnTo>
                  <a:lnTo>
                    <a:pt x="52" y="38"/>
                  </a:lnTo>
                  <a:lnTo>
                    <a:pt x="71" y="24"/>
                  </a:lnTo>
                  <a:lnTo>
                    <a:pt x="70" y="29"/>
                  </a:lnTo>
                  <a:lnTo>
                    <a:pt x="66" y="41"/>
                  </a:lnTo>
                  <a:lnTo>
                    <a:pt x="57" y="58"/>
                  </a:lnTo>
                  <a:lnTo>
                    <a:pt x="45" y="79"/>
                  </a:lnTo>
                  <a:lnTo>
                    <a:pt x="37" y="108"/>
                  </a:lnTo>
                  <a:lnTo>
                    <a:pt x="34" y="140"/>
                  </a:lnTo>
                  <a:lnTo>
                    <a:pt x="37" y="173"/>
                  </a:lnTo>
                  <a:lnTo>
                    <a:pt x="46" y="206"/>
                  </a:lnTo>
                  <a:lnTo>
                    <a:pt x="61" y="238"/>
                  </a:lnTo>
                  <a:lnTo>
                    <a:pt x="80" y="269"/>
                  </a:lnTo>
                  <a:lnTo>
                    <a:pt x="106" y="294"/>
                  </a:lnTo>
                  <a:lnTo>
                    <a:pt x="139" y="317"/>
                  </a:lnTo>
                  <a:lnTo>
                    <a:pt x="162" y="321"/>
                  </a:lnTo>
                  <a:lnTo>
                    <a:pt x="184" y="323"/>
                  </a:lnTo>
                  <a:lnTo>
                    <a:pt x="206" y="325"/>
                  </a:lnTo>
                  <a:lnTo>
                    <a:pt x="226" y="323"/>
                  </a:lnTo>
                  <a:lnTo>
                    <a:pt x="247" y="321"/>
                  </a:lnTo>
                  <a:lnTo>
                    <a:pt x="268" y="318"/>
                  </a:lnTo>
                  <a:lnTo>
                    <a:pt x="289" y="313"/>
                  </a:lnTo>
                  <a:lnTo>
                    <a:pt x="308" y="308"/>
                  </a:lnTo>
                  <a:lnTo>
                    <a:pt x="327" y="302"/>
                  </a:lnTo>
                  <a:lnTo>
                    <a:pt x="346" y="294"/>
                  </a:lnTo>
                  <a:lnTo>
                    <a:pt x="366" y="287"/>
                  </a:lnTo>
                  <a:lnTo>
                    <a:pt x="383" y="278"/>
                  </a:lnTo>
                  <a:lnTo>
                    <a:pt x="402" y="269"/>
                  </a:lnTo>
                  <a:lnTo>
                    <a:pt x="419" y="259"/>
                  </a:lnTo>
                  <a:lnTo>
                    <a:pt x="437" y="250"/>
                  </a:lnTo>
                  <a:lnTo>
                    <a:pt x="453" y="241"/>
                  </a:lnTo>
                  <a:lnTo>
                    <a:pt x="479" y="215"/>
                  </a:lnTo>
                  <a:lnTo>
                    <a:pt x="499" y="188"/>
                  </a:lnTo>
                  <a:lnTo>
                    <a:pt x="514" y="160"/>
                  </a:lnTo>
                  <a:lnTo>
                    <a:pt x="522" y="130"/>
                  </a:lnTo>
                  <a:lnTo>
                    <a:pt x="529" y="99"/>
                  </a:lnTo>
                  <a:lnTo>
                    <a:pt x="531" y="68"/>
                  </a:lnTo>
                  <a:lnTo>
                    <a:pt x="529" y="34"/>
                  </a:lnTo>
                  <a:lnTo>
                    <a:pt x="524" y="0"/>
                  </a:lnTo>
                  <a:lnTo>
                    <a:pt x="531" y="0"/>
                  </a:lnTo>
                  <a:lnTo>
                    <a:pt x="538" y="2"/>
                  </a:lnTo>
                  <a:lnTo>
                    <a:pt x="542" y="6"/>
                  </a:lnTo>
                  <a:lnTo>
                    <a:pt x="546" y="11"/>
                  </a:lnTo>
                  <a:lnTo>
                    <a:pt x="557" y="49"/>
                  </a:lnTo>
                  <a:lnTo>
                    <a:pt x="561" y="85"/>
                  </a:lnTo>
                  <a:lnTo>
                    <a:pt x="557" y="119"/>
                  </a:lnTo>
                  <a:lnTo>
                    <a:pt x="546" y="152"/>
                  </a:lnTo>
                  <a:lnTo>
                    <a:pt x="531" y="183"/>
                  </a:lnTo>
                  <a:lnTo>
                    <a:pt x="510" y="214"/>
                  </a:lnTo>
                  <a:lnTo>
                    <a:pt x="482" y="242"/>
                  </a:lnTo>
                  <a:lnTo>
                    <a:pt x="453" y="26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3"/>
            <p:cNvSpPr>
              <a:spLocks/>
            </p:cNvSpPr>
            <p:nvPr/>
          </p:nvSpPr>
          <p:spPr bwMode="auto">
            <a:xfrm>
              <a:off x="1441" y="2182"/>
              <a:ext cx="2258" cy="422"/>
            </a:xfrm>
            <a:custGeom>
              <a:avLst/>
              <a:gdLst/>
              <a:ahLst/>
              <a:cxnLst>
                <a:cxn ang="0">
                  <a:pos x="2113" y="317"/>
                </a:cxn>
                <a:cxn ang="0">
                  <a:pos x="1964" y="264"/>
                </a:cxn>
                <a:cxn ang="0">
                  <a:pos x="1787" y="214"/>
                </a:cxn>
                <a:cxn ang="0">
                  <a:pos x="1597" y="168"/>
                </a:cxn>
                <a:cxn ang="0">
                  <a:pos x="1414" y="126"/>
                </a:cxn>
                <a:cxn ang="0">
                  <a:pos x="1250" y="92"/>
                </a:cxn>
                <a:cxn ang="0">
                  <a:pos x="1124" y="69"/>
                </a:cxn>
                <a:cxn ang="0">
                  <a:pos x="1052" y="55"/>
                </a:cxn>
                <a:cxn ang="0">
                  <a:pos x="998" y="48"/>
                </a:cxn>
                <a:cxn ang="0">
                  <a:pos x="911" y="37"/>
                </a:cxn>
                <a:cxn ang="0">
                  <a:pos x="827" y="26"/>
                </a:cxn>
                <a:cxn ang="0">
                  <a:pos x="780" y="20"/>
                </a:cxn>
                <a:cxn ang="0">
                  <a:pos x="679" y="19"/>
                </a:cxn>
                <a:cxn ang="0">
                  <a:pos x="551" y="29"/>
                </a:cxn>
                <a:cxn ang="0">
                  <a:pos x="424" y="52"/>
                </a:cxn>
                <a:cxn ang="0">
                  <a:pos x="294" y="83"/>
                </a:cxn>
                <a:cxn ang="0">
                  <a:pos x="177" y="126"/>
                </a:cxn>
                <a:cxn ang="0">
                  <a:pos x="60" y="194"/>
                </a:cxn>
                <a:cxn ang="0">
                  <a:pos x="70" y="243"/>
                </a:cxn>
                <a:cxn ang="0">
                  <a:pos x="92" y="276"/>
                </a:cxn>
                <a:cxn ang="0">
                  <a:pos x="60" y="265"/>
                </a:cxn>
                <a:cxn ang="0">
                  <a:pos x="30" y="236"/>
                </a:cxn>
                <a:cxn ang="0">
                  <a:pos x="25" y="292"/>
                </a:cxn>
                <a:cxn ang="0">
                  <a:pos x="1" y="224"/>
                </a:cxn>
                <a:cxn ang="0">
                  <a:pos x="56" y="157"/>
                </a:cxn>
                <a:cxn ang="0">
                  <a:pos x="134" y="118"/>
                </a:cxn>
                <a:cxn ang="0">
                  <a:pos x="199" y="92"/>
                </a:cxn>
                <a:cxn ang="0">
                  <a:pos x="270" y="69"/>
                </a:cxn>
                <a:cxn ang="0">
                  <a:pos x="353" y="48"/>
                </a:cxn>
                <a:cxn ang="0">
                  <a:pos x="453" y="25"/>
                </a:cxn>
                <a:cxn ang="0">
                  <a:pos x="576" y="6"/>
                </a:cxn>
                <a:cxn ang="0">
                  <a:pos x="652" y="0"/>
                </a:cxn>
                <a:cxn ang="0">
                  <a:pos x="700" y="0"/>
                </a:cxn>
                <a:cxn ang="0">
                  <a:pos x="762" y="2"/>
                </a:cxn>
                <a:cxn ang="0">
                  <a:pos x="826" y="5"/>
                </a:cxn>
                <a:cxn ang="0">
                  <a:pos x="889" y="11"/>
                </a:cxn>
                <a:cxn ang="0">
                  <a:pos x="1001" y="24"/>
                </a:cxn>
                <a:cxn ang="0">
                  <a:pos x="1167" y="51"/>
                </a:cxn>
                <a:cxn ang="0">
                  <a:pos x="1358" y="89"/>
                </a:cxn>
                <a:cxn ang="0">
                  <a:pos x="1561" y="134"/>
                </a:cxn>
                <a:cxn ang="0">
                  <a:pos x="1761" y="182"/>
                </a:cxn>
                <a:cxn ang="0">
                  <a:pos x="1941" y="231"/>
                </a:cxn>
                <a:cxn ang="0">
                  <a:pos x="2088" y="273"/>
                </a:cxn>
                <a:cxn ang="0">
                  <a:pos x="2183" y="309"/>
                </a:cxn>
                <a:cxn ang="0">
                  <a:pos x="2239" y="350"/>
                </a:cxn>
                <a:cxn ang="0">
                  <a:pos x="2258" y="408"/>
                </a:cxn>
                <a:cxn ang="0">
                  <a:pos x="2246" y="405"/>
                </a:cxn>
                <a:cxn ang="0">
                  <a:pos x="2206" y="364"/>
                </a:cxn>
              </a:cxnLst>
              <a:rect l="0" t="0" r="r" b="b"/>
              <a:pathLst>
                <a:path w="2258" h="422">
                  <a:moveTo>
                    <a:pt x="2195" y="356"/>
                  </a:moveTo>
                  <a:lnTo>
                    <a:pt x="2171" y="342"/>
                  </a:lnTo>
                  <a:lnTo>
                    <a:pt x="2143" y="329"/>
                  </a:lnTo>
                  <a:lnTo>
                    <a:pt x="2113" y="317"/>
                  </a:lnTo>
                  <a:lnTo>
                    <a:pt x="2079" y="303"/>
                  </a:lnTo>
                  <a:lnTo>
                    <a:pt x="2042" y="290"/>
                  </a:lnTo>
                  <a:lnTo>
                    <a:pt x="2004" y="278"/>
                  </a:lnTo>
                  <a:lnTo>
                    <a:pt x="1964" y="264"/>
                  </a:lnTo>
                  <a:lnTo>
                    <a:pt x="1921" y="251"/>
                  </a:lnTo>
                  <a:lnTo>
                    <a:pt x="1878" y="238"/>
                  </a:lnTo>
                  <a:lnTo>
                    <a:pt x="1832" y="226"/>
                  </a:lnTo>
                  <a:lnTo>
                    <a:pt x="1787" y="214"/>
                  </a:lnTo>
                  <a:lnTo>
                    <a:pt x="1740" y="202"/>
                  </a:lnTo>
                  <a:lnTo>
                    <a:pt x="1693" y="190"/>
                  </a:lnTo>
                  <a:lnTo>
                    <a:pt x="1646" y="179"/>
                  </a:lnTo>
                  <a:lnTo>
                    <a:pt x="1597" y="168"/>
                  </a:lnTo>
                  <a:lnTo>
                    <a:pt x="1551" y="156"/>
                  </a:lnTo>
                  <a:lnTo>
                    <a:pt x="1504" y="147"/>
                  </a:lnTo>
                  <a:lnTo>
                    <a:pt x="1458" y="136"/>
                  </a:lnTo>
                  <a:lnTo>
                    <a:pt x="1414" y="126"/>
                  </a:lnTo>
                  <a:lnTo>
                    <a:pt x="1371" y="117"/>
                  </a:lnTo>
                  <a:lnTo>
                    <a:pt x="1328" y="108"/>
                  </a:lnTo>
                  <a:lnTo>
                    <a:pt x="1288" y="100"/>
                  </a:lnTo>
                  <a:lnTo>
                    <a:pt x="1250" y="92"/>
                  </a:lnTo>
                  <a:lnTo>
                    <a:pt x="1215" y="86"/>
                  </a:lnTo>
                  <a:lnTo>
                    <a:pt x="1182" y="80"/>
                  </a:lnTo>
                  <a:lnTo>
                    <a:pt x="1152" y="73"/>
                  </a:lnTo>
                  <a:lnTo>
                    <a:pt x="1124" y="69"/>
                  </a:lnTo>
                  <a:lnTo>
                    <a:pt x="1101" y="64"/>
                  </a:lnTo>
                  <a:lnTo>
                    <a:pt x="1081" y="61"/>
                  </a:lnTo>
                  <a:lnTo>
                    <a:pt x="1065" y="58"/>
                  </a:lnTo>
                  <a:lnTo>
                    <a:pt x="1052" y="55"/>
                  </a:lnTo>
                  <a:lnTo>
                    <a:pt x="1044" y="54"/>
                  </a:lnTo>
                  <a:lnTo>
                    <a:pt x="1031" y="52"/>
                  </a:lnTo>
                  <a:lnTo>
                    <a:pt x="1017" y="50"/>
                  </a:lnTo>
                  <a:lnTo>
                    <a:pt x="998" y="48"/>
                  </a:lnTo>
                  <a:lnTo>
                    <a:pt x="978" y="45"/>
                  </a:lnTo>
                  <a:lnTo>
                    <a:pt x="956" y="42"/>
                  </a:lnTo>
                  <a:lnTo>
                    <a:pt x="934" y="40"/>
                  </a:lnTo>
                  <a:lnTo>
                    <a:pt x="911" y="37"/>
                  </a:lnTo>
                  <a:lnTo>
                    <a:pt x="889" y="33"/>
                  </a:lnTo>
                  <a:lnTo>
                    <a:pt x="867" y="31"/>
                  </a:lnTo>
                  <a:lnTo>
                    <a:pt x="847" y="29"/>
                  </a:lnTo>
                  <a:lnTo>
                    <a:pt x="827" y="26"/>
                  </a:lnTo>
                  <a:lnTo>
                    <a:pt x="811" y="24"/>
                  </a:lnTo>
                  <a:lnTo>
                    <a:pt x="796" y="21"/>
                  </a:lnTo>
                  <a:lnTo>
                    <a:pt x="786" y="21"/>
                  </a:lnTo>
                  <a:lnTo>
                    <a:pt x="780" y="20"/>
                  </a:lnTo>
                  <a:lnTo>
                    <a:pt x="777" y="20"/>
                  </a:lnTo>
                  <a:lnTo>
                    <a:pt x="744" y="19"/>
                  </a:lnTo>
                  <a:lnTo>
                    <a:pt x="711" y="17"/>
                  </a:lnTo>
                  <a:lnTo>
                    <a:pt x="679" y="19"/>
                  </a:lnTo>
                  <a:lnTo>
                    <a:pt x="647" y="20"/>
                  </a:lnTo>
                  <a:lnTo>
                    <a:pt x="614" y="21"/>
                  </a:lnTo>
                  <a:lnTo>
                    <a:pt x="582" y="25"/>
                  </a:lnTo>
                  <a:lnTo>
                    <a:pt x="551" y="29"/>
                  </a:lnTo>
                  <a:lnTo>
                    <a:pt x="518" y="34"/>
                  </a:lnTo>
                  <a:lnTo>
                    <a:pt x="487" y="40"/>
                  </a:lnTo>
                  <a:lnTo>
                    <a:pt x="454" y="45"/>
                  </a:lnTo>
                  <a:lnTo>
                    <a:pt x="424" y="52"/>
                  </a:lnTo>
                  <a:lnTo>
                    <a:pt x="391" y="59"/>
                  </a:lnTo>
                  <a:lnTo>
                    <a:pt x="359" y="66"/>
                  </a:lnTo>
                  <a:lnTo>
                    <a:pt x="327" y="73"/>
                  </a:lnTo>
                  <a:lnTo>
                    <a:pt x="294" y="83"/>
                  </a:lnTo>
                  <a:lnTo>
                    <a:pt x="260" y="90"/>
                  </a:lnTo>
                  <a:lnTo>
                    <a:pt x="240" y="99"/>
                  </a:lnTo>
                  <a:lnTo>
                    <a:pt x="211" y="112"/>
                  </a:lnTo>
                  <a:lnTo>
                    <a:pt x="177" y="126"/>
                  </a:lnTo>
                  <a:lnTo>
                    <a:pt x="141" y="142"/>
                  </a:lnTo>
                  <a:lnTo>
                    <a:pt x="108" y="159"/>
                  </a:lnTo>
                  <a:lnTo>
                    <a:pt x="80" y="177"/>
                  </a:lnTo>
                  <a:lnTo>
                    <a:pt x="60" y="194"/>
                  </a:lnTo>
                  <a:lnTo>
                    <a:pt x="54" y="208"/>
                  </a:lnTo>
                  <a:lnTo>
                    <a:pt x="58" y="220"/>
                  </a:lnTo>
                  <a:lnTo>
                    <a:pt x="63" y="232"/>
                  </a:lnTo>
                  <a:lnTo>
                    <a:pt x="70" y="243"/>
                  </a:lnTo>
                  <a:lnTo>
                    <a:pt x="78" y="253"/>
                  </a:lnTo>
                  <a:lnTo>
                    <a:pt x="85" y="262"/>
                  </a:lnTo>
                  <a:lnTo>
                    <a:pt x="89" y="270"/>
                  </a:lnTo>
                  <a:lnTo>
                    <a:pt x="92" y="276"/>
                  </a:lnTo>
                  <a:lnTo>
                    <a:pt x="91" y="281"/>
                  </a:lnTo>
                  <a:lnTo>
                    <a:pt x="80" y="278"/>
                  </a:lnTo>
                  <a:lnTo>
                    <a:pt x="69" y="272"/>
                  </a:lnTo>
                  <a:lnTo>
                    <a:pt x="60" y="265"/>
                  </a:lnTo>
                  <a:lnTo>
                    <a:pt x="51" y="257"/>
                  </a:lnTo>
                  <a:lnTo>
                    <a:pt x="44" y="251"/>
                  </a:lnTo>
                  <a:lnTo>
                    <a:pt x="38" y="243"/>
                  </a:lnTo>
                  <a:lnTo>
                    <a:pt x="30" y="236"/>
                  </a:lnTo>
                  <a:lnTo>
                    <a:pt x="25" y="232"/>
                  </a:lnTo>
                  <a:lnTo>
                    <a:pt x="25" y="243"/>
                  </a:lnTo>
                  <a:lnTo>
                    <a:pt x="25" y="267"/>
                  </a:lnTo>
                  <a:lnTo>
                    <a:pt x="25" y="292"/>
                  </a:lnTo>
                  <a:lnTo>
                    <a:pt x="20" y="304"/>
                  </a:lnTo>
                  <a:lnTo>
                    <a:pt x="5" y="286"/>
                  </a:lnTo>
                  <a:lnTo>
                    <a:pt x="0" y="257"/>
                  </a:lnTo>
                  <a:lnTo>
                    <a:pt x="1" y="224"/>
                  </a:lnTo>
                  <a:lnTo>
                    <a:pt x="9" y="194"/>
                  </a:lnTo>
                  <a:lnTo>
                    <a:pt x="20" y="182"/>
                  </a:lnTo>
                  <a:lnTo>
                    <a:pt x="37" y="170"/>
                  </a:lnTo>
                  <a:lnTo>
                    <a:pt x="56" y="157"/>
                  </a:lnTo>
                  <a:lnTo>
                    <a:pt x="75" y="147"/>
                  </a:lnTo>
                  <a:lnTo>
                    <a:pt x="96" y="136"/>
                  </a:lnTo>
                  <a:lnTo>
                    <a:pt x="116" y="126"/>
                  </a:lnTo>
                  <a:lnTo>
                    <a:pt x="134" y="118"/>
                  </a:lnTo>
                  <a:lnTo>
                    <a:pt x="149" y="112"/>
                  </a:lnTo>
                  <a:lnTo>
                    <a:pt x="165" y="105"/>
                  </a:lnTo>
                  <a:lnTo>
                    <a:pt x="183" y="98"/>
                  </a:lnTo>
                  <a:lnTo>
                    <a:pt x="199" y="92"/>
                  </a:lnTo>
                  <a:lnTo>
                    <a:pt x="217" y="86"/>
                  </a:lnTo>
                  <a:lnTo>
                    <a:pt x="235" y="80"/>
                  </a:lnTo>
                  <a:lnTo>
                    <a:pt x="252" y="75"/>
                  </a:lnTo>
                  <a:lnTo>
                    <a:pt x="270" y="69"/>
                  </a:lnTo>
                  <a:lnTo>
                    <a:pt x="289" y="63"/>
                  </a:lnTo>
                  <a:lnTo>
                    <a:pt x="310" y="58"/>
                  </a:lnTo>
                  <a:lnTo>
                    <a:pt x="330" y="53"/>
                  </a:lnTo>
                  <a:lnTo>
                    <a:pt x="353" y="48"/>
                  </a:lnTo>
                  <a:lnTo>
                    <a:pt x="375" y="42"/>
                  </a:lnTo>
                  <a:lnTo>
                    <a:pt x="400" y="37"/>
                  </a:lnTo>
                  <a:lnTo>
                    <a:pt x="425" y="31"/>
                  </a:lnTo>
                  <a:lnTo>
                    <a:pt x="453" y="25"/>
                  </a:lnTo>
                  <a:lnTo>
                    <a:pt x="481" y="20"/>
                  </a:lnTo>
                  <a:lnTo>
                    <a:pt x="514" y="14"/>
                  </a:lnTo>
                  <a:lnTo>
                    <a:pt x="545" y="9"/>
                  </a:lnTo>
                  <a:lnTo>
                    <a:pt x="576" y="6"/>
                  </a:lnTo>
                  <a:lnTo>
                    <a:pt x="603" y="4"/>
                  </a:lnTo>
                  <a:lnTo>
                    <a:pt x="625" y="2"/>
                  </a:lnTo>
                  <a:lnTo>
                    <a:pt x="642" y="2"/>
                  </a:lnTo>
                  <a:lnTo>
                    <a:pt x="652" y="0"/>
                  </a:lnTo>
                  <a:lnTo>
                    <a:pt x="657" y="0"/>
                  </a:lnTo>
                  <a:lnTo>
                    <a:pt x="672" y="0"/>
                  </a:lnTo>
                  <a:lnTo>
                    <a:pt x="685" y="0"/>
                  </a:lnTo>
                  <a:lnTo>
                    <a:pt x="700" y="0"/>
                  </a:lnTo>
                  <a:lnTo>
                    <a:pt x="715" y="0"/>
                  </a:lnTo>
                  <a:lnTo>
                    <a:pt x="731" y="0"/>
                  </a:lnTo>
                  <a:lnTo>
                    <a:pt x="746" y="2"/>
                  </a:lnTo>
                  <a:lnTo>
                    <a:pt x="762" y="2"/>
                  </a:lnTo>
                  <a:lnTo>
                    <a:pt x="779" y="3"/>
                  </a:lnTo>
                  <a:lnTo>
                    <a:pt x="793" y="3"/>
                  </a:lnTo>
                  <a:lnTo>
                    <a:pt x="810" y="4"/>
                  </a:lnTo>
                  <a:lnTo>
                    <a:pt x="826" y="5"/>
                  </a:lnTo>
                  <a:lnTo>
                    <a:pt x="842" y="6"/>
                  </a:lnTo>
                  <a:lnTo>
                    <a:pt x="857" y="8"/>
                  </a:lnTo>
                  <a:lnTo>
                    <a:pt x="873" y="9"/>
                  </a:lnTo>
                  <a:lnTo>
                    <a:pt x="889" y="11"/>
                  </a:lnTo>
                  <a:lnTo>
                    <a:pt x="904" y="13"/>
                  </a:lnTo>
                  <a:lnTo>
                    <a:pt x="934" y="15"/>
                  </a:lnTo>
                  <a:lnTo>
                    <a:pt x="966" y="20"/>
                  </a:lnTo>
                  <a:lnTo>
                    <a:pt x="1001" y="24"/>
                  </a:lnTo>
                  <a:lnTo>
                    <a:pt x="1038" y="29"/>
                  </a:lnTo>
                  <a:lnTo>
                    <a:pt x="1080" y="35"/>
                  </a:lnTo>
                  <a:lnTo>
                    <a:pt x="1121" y="43"/>
                  </a:lnTo>
                  <a:lnTo>
                    <a:pt x="1167" y="51"/>
                  </a:lnTo>
                  <a:lnTo>
                    <a:pt x="1213" y="60"/>
                  </a:lnTo>
                  <a:lnTo>
                    <a:pt x="1260" y="69"/>
                  </a:lnTo>
                  <a:lnTo>
                    <a:pt x="1309" y="79"/>
                  </a:lnTo>
                  <a:lnTo>
                    <a:pt x="1358" y="89"/>
                  </a:lnTo>
                  <a:lnTo>
                    <a:pt x="1410" y="100"/>
                  </a:lnTo>
                  <a:lnTo>
                    <a:pt x="1460" y="112"/>
                  </a:lnTo>
                  <a:lnTo>
                    <a:pt x="1511" y="123"/>
                  </a:lnTo>
                  <a:lnTo>
                    <a:pt x="1561" y="134"/>
                  </a:lnTo>
                  <a:lnTo>
                    <a:pt x="1613" y="147"/>
                  </a:lnTo>
                  <a:lnTo>
                    <a:pt x="1664" y="159"/>
                  </a:lnTo>
                  <a:lnTo>
                    <a:pt x="1712" y="170"/>
                  </a:lnTo>
                  <a:lnTo>
                    <a:pt x="1761" y="182"/>
                  </a:lnTo>
                  <a:lnTo>
                    <a:pt x="1808" y="194"/>
                  </a:lnTo>
                  <a:lnTo>
                    <a:pt x="1854" y="207"/>
                  </a:lnTo>
                  <a:lnTo>
                    <a:pt x="1898" y="218"/>
                  </a:lnTo>
                  <a:lnTo>
                    <a:pt x="1941" y="231"/>
                  </a:lnTo>
                  <a:lnTo>
                    <a:pt x="1981" y="242"/>
                  </a:lnTo>
                  <a:lnTo>
                    <a:pt x="2020" y="253"/>
                  </a:lnTo>
                  <a:lnTo>
                    <a:pt x="2055" y="263"/>
                  </a:lnTo>
                  <a:lnTo>
                    <a:pt x="2088" y="273"/>
                  </a:lnTo>
                  <a:lnTo>
                    <a:pt x="2116" y="283"/>
                  </a:lnTo>
                  <a:lnTo>
                    <a:pt x="2143" y="292"/>
                  </a:lnTo>
                  <a:lnTo>
                    <a:pt x="2164" y="301"/>
                  </a:lnTo>
                  <a:lnTo>
                    <a:pt x="2183" y="309"/>
                  </a:lnTo>
                  <a:lnTo>
                    <a:pt x="2197" y="316"/>
                  </a:lnTo>
                  <a:lnTo>
                    <a:pt x="2215" y="326"/>
                  </a:lnTo>
                  <a:lnTo>
                    <a:pt x="2228" y="338"/>
                  </a:lnTo>
                  <a:lnTo>
                    <a:pt x="2239" y="350"/>
                  </a:lnTo>
                  <a:lnTo>
                    <a:pt x="2247" y="365"/>
                  </a:lnTo>
                  <a:lnTo>
                    <a:pt x="2253" y="380"/>
                  </a:lnTo>
                  <a:lnTo>
                    <a:pt x="2256" y="393"/>
                  </a:lnTo>
                  <a:lnTo>
                    <a:pt x="2258" y="408"/>
                  </a:lnTo>
                  <a:lnTo>
                    <a:pt x="2258" y="422"/>
                  </a:lnTo>
                  <a:lnTo>
                    <a:pt x="2256" y="420"/>
                  </a:lnTo>
                  <a:lnTo>
                    <a:pt x="2252" y="414"/>
                  </a:lnTo>
                  <a:lnTo>
                    <a:pt x="2246" y="405"/>
                  </a:lnTo>
                  <a:lnTo>
                    <a:pt x="2237" y="396"/>
                  </a:lnTo>
                  <a:lnTo>
                    <a:pt x="2228" y="384"/>
                  </a:lnTo>
                  <a:lnTo>
                    <a:pt x="2218" y="374"/>
                  </a:lnTo>
                  <a:lnTo>
                    <a:pt x="2206" y="364"/>
                  </a:lnTo>
                  <a:lnTo>
                    <a:pt x="2195" y="35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4"/>
            <p:cNvSpPr>
              <a:spLocks/>
            </p:cNvSpPr>
            <p:nvPr/>
          </p:nvSpPr>
          <p:spPr bwMode="auto">
            <a:xfrm>
              <a:off x="3632" y="2646"/>
              <a:ext cx="67" cy="46"/>
            </a:xfrm>
            <a:custGeom>
              <a:avLst/>
              <a:gdLst/>
              <a:ahLst/>
              <a:cxnLst>
                <a:cxn ang="0">
                  <a:pos x="59" y="46"/>
                </a:cxn>
                <a:cxn ang="0">
                  <a:pos x="52" y="46"/>
                </a:cxn>
                <a:cxn ang="0">
                  <a:pos x="49" y="42"/>
                </a:cxn>
                <a:cxn ang="0">
                  <a:pos x="46" y="36"/>
                </a:cxn>
                <a:cxn ang="0">
                  <a:pos x="43" y="32"/>
                </a:cxn>
                <a:cxn ang="0">
                  <a:pos x="31" y="24"/>
                </a:cxn>
                <a:cxn ang="0">
                  <a:pos x="17" y="17"/>
                </a:cxn>
                <a:cxn ang="0">
                  <a:pos x="5" y="10"/>
                </a:cxn>
                <a:cxn ang="0">
                  <a:pos x="0" y="0"/>
                </a:cxn>
                <a:cxn ang="0">
                  <a:pos x="12" y="2"/>
                </a:cxn>
                <a:cxn ang="0">
                  <a:pos x="22" y="3"/>
                </a:cxn>
                <a:cxn ang="0">
                  <a:pos x="31" y="8"/>
                </a:cxn>
                <a:cxn ang="0">
                  <a:pos x="40" y="14"/>
                </a:cxn>
                <a:cxn ang="0">
                  <a:pos x="47" y="20"/>
                </a:cxn>
                <a:cxn ang="0">
                  <a:pos x="55" y="27"/>
                </a:cxn>
                <a:cxn ang="0">
                  <a:pos x="61" y="35"/>
                </a:cxn>
                <a:cxn ang="0">
                  <a:pos x="67" y="42"/>
                </a:cxn>
                <a:cxn ang="0">
                  <a:pos x="59" y="46"/>
                </a:cxn>
              </a:cxnLst>
              <a:rect l="0" t="0" r="r" b="b"/>
              <a:pathLst>
                <a:path w="67" h="46">
                  <a:moveTo>
                    <a:pt x="59" y="46"/>
                  </a:moveTo>
                  <a:lnTo>
                    <a:pt x="52" y="46"/>
                  </a:lnTo>
                  <a:lnTo>
                    <a:pt x="49" y="42"/>
                  </a:lnTo>
                  <a:lnTo>
                    <a:pt x="46" y="36"/>
                  </a:lnTo>
                  <a:lnTo>
                    <a:pt x="43" y="32"/>
                  </a:lnTo>
                  <a:lnTo>
                    <a:pt x="31" y="24"/>
                  </a:lnTo>
                  <a:lnTo>
                    <a:pt x="17" y="17"/>
                  </a:lnTo>
                  <a:lnTo>
                    <a:pt x="5" y="10"/>
                  </a:lnTo>
                  <a:lnTo>
                    <a:pt x="0" y="0"/>
                  </a:lnTo>
                  <a:lnTo>
                    <a:pt x="12" y="2"/>
                  </a:lnTo>
                  <a:lnTo>
                    <a:pt x="22" y="3"/>
                  </a:lnTo>
                  <a:lnTo>
                    <a:pt x="31" y="8"/>
                  </a:lnTo>
                  <a:lnTo>
                    <a:pt x="40" y="14"/>
                  </a:lnTo>
                  <a:lnTo>
                    <a:pt x="47" y="20"/>
                  </a:lnTo>
                  <a:lnTo>
                    <a:pt x="55" y="27"/>
                  </a:lnTo>
                  <a:lnTo>
                    <a:pt x="61" y="35"/>
                  </a:lnTo>
                  <a:lnTo>
                    <a:pt x="67" y="42"/>
                  </a:lnTo>
                  <a:lnTo>
                    <a:pt x="59" y="4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5"/>
            <p:cNvSpPr>
              <a:spLocks/>
            </p:cNvSpPr>
            <p:nvPr/>
          </p:nvSpPr>
          <p:spPr bwMode="auto">
            <a:xfrm>
              <a:off x="3263" y="2634"/>
              <a:ext cx="356" cy="381"/>
            </a:xfrm>
            <a:custGeom>
              <a:avLst/>
              <a:gdLst/>
              <a:ahLst/>
              <a:cxnLst>
                <a:cxn ang="0">
                  <a:pos x="100" y="102"/>
                </a:cxn>
                <a:cxn ang="0">
                  <a:pos x="66" y="128"/>
                </a:cxn>
                <a:cxn ang="0">
                  <a:pos x="46" y="164"/>
                </a:cxn>
                <a:cxn ang="0">
                  <a:pos x="38" y="205"/>
                </a:cxn>
                <a:cxn ang="0">
                  <a:pos x="38" y="250"/>
                </a:cxn>
                <a:cxn ang="0">
                  <a:pos x="43" y="293"/>
                </a:cxn>
                <a:cxn ang="0">
                  <a:pos x="50" y="332"/>
                </a:cxn>
                <a:cxn ang="0">
                  <a:pos x="55" y="362"/>
                </a:cxn>
                <a:cxn ang="0">
                  <a:pos x="55" y="381"/>
                </a:cxn>
                <a:cxn ang="0">
                  <a:pos x="43" y="368"/>
                </a:cxn>
                <a:cxn ang="0">
                  <a:pos x="27" y="342"/>
                </a:cxn>
                <a:cxn ang="0">
                  <a:pos x="13" y="303"/>
                </a:cxn>
                <a:cxn ang="0">
                  <a:pos x="3" y="257"/>
                </a:cxn>
                <a:cxn ang="0">
                  <a:pos x="0" y="210"/>
                </a:cxn>
                <a:cxn ang="0">
                  <a:pos x="7" y="164"/>
                </a:cxn>
                <a:cxn ang="0">
                  <a:pos x="27" y="124"/>
                </a:cxn>
                <a:cxn ang="0">
                  <a:pos x="62" y="97"/>
                </a:cxn>
                <a:cxn ang="0">
                  <a:pos x="72" y="93"/>
                </a:cxn>
                <a:cxn ang="0">
                  <a:pos x="86" y="88"/>
                </a:cxn>
                <a:cxn ang="0">
                  <a:pos x="100" y="82"/>
                </a:cxn>
                <a:cxn ang="0">
                  <a:pos x="118" y="77"/>
                </a:cxn>
                <a:cxn ang="0">
                  <a:pos x="137" y="71"/>
                </a:cxn>
                <a:cxn ang="0">
                  <a:pos x="158" y="65"/>
                </a:cxn>
                <a:cxn ang="0">
                  <a:pos x="178" y="59"/>
                </a:cxn>
                <a:cxn ang="0">
                  <a:pos x="199" y="53"/>
                </a:cxn>
                <a:cxn ang="0">
                  <a:pos x="221" y="47"/>
                </a:cxn>
                <a:cxn ang="0">
                  <a:pos x="242" y="41"/>
                </a:cxn>
                <a:cxn ang="0">
                  <a:pos x="261" y="35"/>
                </a:cxn>
                <a:cxn ang="0">
                  <a:pos x="279" y="30"/>
                </a:cxn>
                <a:cxn ang="0">
                  <a:pos x="295" y="24"/>
                </a:cxn>
                <a:cxn ang="0">
                  <a:pos x="309" y="18"/>
                </a:cxn>
                <a:cxn ang="0">
                  <a:pos x="321" y="14"/>
                </a:cxn>
                <a:cxn ang="0">
                  <a:pos x="328" y="9"/>
                </a:cxn>
                <a:cxn ang="0">
                  <a:pos x="356" y="0"/>
                </a:cxn>
                <a:cxn ang="0">
                  <a:pos x="344" y="12"/>
                </a:cxn>
                <a:cxn ang="0">
                  <a:pos x="333" y="22"/>
                </a:cxn>
                <a:cxn ang="0">
                  <a:pos x="319" y="32"/>
                </a:cxn>
                <a:cxn ang="0">
                  <a:pos x="304" y="41"/>
                </a:cxn>
                <a:cxn ang="0">
                  <a:pos x="290" y="49"/>
                </a:cxn>
                <a:cxn ang="0">
                  <a:pos x="273" y="56"/>
                </a:cxn>
                <a:cxn ang="0">
                  <a:pos x="257" y="63"/>
                </a:cxn>
                <a:cxn ang="0">
                  <a:pos x="241" y="70"/>
                </a:cxn>
                <a:cxn ang="0">
                  <a:pos x="223" y="76"/>
                </a:cxn>
                <a:cxn ang="0">
                  <a:pos x="205" y="81"/>
                </a:cxn>
                <a:cxn ang="0">
                  <a:pos x="187" y="86"/>
                </a:cxn>
                <a:cxn ang="0">
                  <a:pos x="170" y="90"/>
                </a:cxn>
                <a:cxn ang="0">
                  <a:pos x="152" y="94"/>
                </a:cxn>
                <a:cxn ang="0">
                  <a:pos x="134" y="97"/>
                </a:cxn>
                <a:cxn ang="0">
                  <a:pos x="118" y="100"/>
                </a:cxn>
                <a:cxn ang="0">
                  <a:pos x="100" y="102"/>
                </a:cxn>
              </a:cxnLst>
              <a:rect l="0" t="0" r="r" b="b"/>
              <a:pathLst>
                <a:path w="356" h="381">
                  <a:moveTo>
                    <a:pt x="100" y="102"/>
                  </a:moveTo>
                  <a:lnTo>
                    <a:pt x="66" y="128"/>
                  </a:lnTo>
                  <a:lnTo>
                    <a:pt x="46" y="164"/>
                  </a:lnTo>
                  <a:lnTo>
                    <a:pt x="38" y="205"/>
                  </a:lnTo>
                  <a:lnTo>
                    <a:pt x="38" y="250"/>
                  </a:lnTo>
                  <a:lnTo>
                    <a:pt x="43" y="293"/>
                  </a:lnTo>
                  <a:lnTo>
                    <a:pt x="50" y="332"/>
                  </a:lnTo>
                  <a:lnTo>
                    <a:pt x="55" y="362"/>
                  </a:lnTo>
                  <a:lnTo>
                    <a:pt x="55" y="381"/>
                  </a:lnTo>
                  <a:lnTo>
                    <a:pt x="43" y="368"/>
                  </a:lnTo>
                  <a:lnTo>
                    <a:pt x="27" y="342"/>
                  </a:lnTo>
                  <a:lnTo>
                    <a:pt x="13" y="303"/>
                  </a:lnTo>
                  <a:lnTo>
                    <a:pt x="3" y="257"/>
                  </a:lnTo>
                  <a:lnTo>
                    <a:pt x="0" y="210"/>
                  </a:lnTo>
                  <a:lnTo>
                    <a:pt x="7" y="164"/>
                  </a:lnTo>
                  <a:lnTo>
                    <a:pt x="27" y="124"/>
                  </a:lnTo>
                  <a:lnTo>
                    <a:pt x="62" y="97"/>
                  </a:lnTo>
                  <a:lnTo>
                    <a:pt x="72" y="93"/>
                  </a:lnTo>
                  <a:lnTo>
                    <a:pt x="86" y="88"/>
                  </a:lnTo>
                  <a:lnTo>
                    <a:pt x="100" y="82"/>
                  </a:lnTo>
                  <a:lnTo>
                    <a:pt x="118" y="77"/>
                  </a:lnTo>
                  <a:lnTo>
                    <a:pt x="137" y="71"/>
                  </a:lnTo>
                  <a:lnTo>
                    <a:pt x="158" y="65"/>
                  </a:lnTo>
                  <a:lnTo>
                    <a:pt x="178" y="59"/>
                  </a:lnTo>
                  <a:lnTo>
                    <a:pt x="199" y="53"/>
                  </a:lnTo>
                  <a:lnTo>
                    <a:pt x="221" y="47"/>
                  </a:lnTo>
                  <a:lnTo>
                    <a:pt x="242" y="41"/>
                  </a:lnTo>
                  <a:lnTo>
                    <a:pt x="261" y="35"/>
                  </a:lnTo>
                  <a:lnTo>
                    <a:pt x="279" y="30"/>
                  </a:lnTo>
                  <a:lnTo>
                    <a:pt x="295" y="24"/>
                  </a:lnTo>
                  <a:lnTo>
                    <a:pt x="309" y="18"/>
                  </a:lnTo>
                  <a:lnTo>
                    <a:pt x="321" y="14"/>
                  </a:lnTo>
                  <a:lnTo>
                    <a:pt x="328" y="9"/>
                  </a:lnTo>
                  <a:lnTo>
                    <a:pt x="356" y="0"/>
                  </a:lnTo>
                  <a:lnTo>
                    <a:pt x="344" y="12"/>
                  </a:lnTo>
                  <a:lnTo>
                    <a:pt x="333" y="22"/>
                  </a:lnTo>
                  <a:lnTo>
                    <a:pt x="319" y="32"/>
                  </a:lnTo>
                  <a:lnTo>
                    <a:pt x="304" y="41"/>
                  </a:lnTo>
                  <a:lnTo>
                    <a:pt x="290" y="49"/>
                  </a:lnTo>
                  <a:lnTo>
                    <a:pt x="273" y="56"/>
                  </a:lnTo>
                  <a:lnTo>
                    <a:pt x="257" y="63"/>
                  </a:lnTo>
                  <a:lnTo>
                    <a:pt x="241" y="70"/>
                  </a:lnTo>
                  <a:lnTo>
                    <a:pt x="223" y="76"/>
                  </a:lnTo>
                  <a:lnTo>
                    <a:pt x="205" y="81"/>
                  </a:lnTo>
                  <a:lnTo>
                    <a:pt x="187" y="86"/>
                  </a:lnTo>
                  <a:lnTo>
                    <a:pt x="170" y="90"/>
                  </a:lnTo>
                  <a:lnTo>
                    <a:pt x="152" y="94"/>
                  </a:lnTo>
                  <a:lnTo>
                    <a:pt x="134" y="97"/>
                  </a:lnTo>
                  <a:lnTo>
                    <a:pt x="118" y="100"/>
                  </a:lnTo>
                  <a:lnTo>
                    <a:pt x="100" y="10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6"/>
            <p:cNvSpPr>
              <a:spLocks/>
            </p:cNvSpPr>
            <p:nvPr/>
          </p:nvSpPr>
          <p:spPr bwMode="auto">
            <a:xfrm>
              <a:off x="3529" y="3258"/>
              <a:ext cx="96" cy="52"/>
            </a:xfrm>
            <a:custGeom>
              <a:avLst/>
              <a:gdLst/>
              <a:ahLst/>
              <a:cxnLst>
                <a:cxn ang="0">
                  <a:pos x="63" y="50"/>
                </a:cxn>
                <a:cxn ang="0">
                  <a:pos x="54" y="52"/>
                </a:cxn>
                <a:cxn ang="0">
                  <a:pos x="45" y="51"/>
                </a:cxn>
                <a:cxn ang="0">
                  <a:pos x="36" y="48"/>
                </a:cxn>
                <a:cxn ang="0">
                  <a:pos x="27" y="45"/>
                </a:cxn>
                <a:cxn ang="0">
                  <a:pos x="19" y="42"/>
                </a:cxn>
                <a:cxn ang="0">
                  <a:pos x="12" y="38"/>
                </a:cxn>
                <a:cxn ang="0">
                  <a:pos x="5" y="34"/>
                </a:cxn>
                <a:cxn ang="0">
                  <a:pos x="0" y="31"/>
                </a:cxn>
                <a:cxn ang="0">
                  <a:pos x="2" y="31"/>
                </a:cxn>
                <a:cxn ang="0">
                  <a:pos x="7" y="32"/>
                </a:cxn>
                <a:cxn ang="0">
                  <a:pos x="12" y="33"/>
                </a:cxn>
                <a:cxn ang="0">
                  <a:pos x="21" y="34"/>
                </a:cxn>
                <a:cxn ang="0">
                  <a:pos x="30" y="35"/>
                </a:cxn>
                <a:cxn ang="0">
                  <a:pos x="40" y="36"/>
                </a:cxn>
                <a:cxn ang="0">
                  <a:pos x="51" y="35"/>
                </a:cxn>
                <a:cxn ang="0">
                  <a:pos x="61" y="34"/>
                </a:cxn>
                <a:cxn ang="0">
                  <a:pos x="68" y="24"/>
                </a:cxn>
                <a:cxn ang="0">
                  <a:pos x="80" y="12"/>
                </a:cxn>
                <a:cxn ang="0">
                  <a:pos x="89" y="3"/>
                </a:cxn>
                <a:cxn ang="0">
                  <a:pos x="94" y="0"/>
                </a:cxn>
                <a:cxn ang="0">
                  <a:pos x="96" y="15"/>
                </a:cxn>
                <a:cxn ang="0">
                  <a:pos x="94" y="29"/>
                </a:cxn>
                <a:cxn ang="0">
                  <a:pos x="83" y="41"/>
                </a:cxn>
                <a:cxn ang="0">
                  <a:pos x="63" y="50"/>
                </a:cxn>
              </a:cxnLst>
              <a:rect l="0" t="0" r="r" b="b"/>
              <a:pathLst>
                <a:path w="96" h="52">
                  <a:moveTo>
                    <a:pt x="63" y="50"/>
                  </a:moveTo>
                  <a:lnTo>
                    <a:pt x="54" y="52"/>
                  </a:lnTo>
                  <a:lnTo>
                    <a:pt x="45" y="51"/>
                  </a:lnTo>
                  <a:lnTo>
                    <a:pt x="36" y="48"/>
                  </a:lnTo>
                  <a:lnTo>
                    <a:pt x="27" y="45"/>
                  </a:lnTo>
                  <a:lnTo>
                    <a:pt x="19" y="42"/>
                  </a:lnTo>
                  <a:lnTo>
                    <a:pt x="12" y="38"/>
                  </a:lnTo>
                  <a:lnTo>
                    <a:pt x="5" y="34"/>
                  </a:lnTo>
                  <a:lnTo>
                    <a:pt x="0" y="31"/>
                  </a:lnTo>
                  <a:lnTo>
                    <a:pt x="2" y="31"/>
                  </a:lnTo>
                  <a:lnTo>
                    <a:pt x="7" y="32"/>
                  </a:lnTo>
                  <a:lnTo>
                    <a:pt x="12" y="33"/>
                  </a:lnTo>
                  <a:lnTo>
                    <a:pt x="21" y="34"/>
                  </a:lnTo>
                  <a:lnTo>
                    <a:pt x="30" y="35"/>
                  </a:lnTo>
                  <a:lnTo>
                    <a:pt x="40" y="36"/>
                  </a:lnTo>
                  <a:lnTo>
                    <a:pt x="51" y="35"/>
                  </a:lnTo>
                  <a:lnTo>
                    <a:pt x="61" y="34"/>
                  </a:lnTo>
                  <a:lnTo>
                    <a:pt x="68" y="24"/>
                  </a:lnTo>
                  <a:lnTo>
                    <a:pt x="80" y="12"/>
                  </a:lnTo>
                  <a:lnTo>
                    <a:pt x="89" y="3"/>
                  </a:lnTo>
                  <a:lnTo>
                    <a:pt x="94" y="0"/>
                  </a:lnTo>
                  <a:lnTo>
                    <a:pt x="96" y="15"/>
                  </a:lnTo>
                  <a:lnTo>
                    <a:pt x="94" y="29"/>
                  </a:lnTo>
                  <a:lnTo>
                    <a:pt x="83" y="41"/>
                  </a:lnTo>
                  <a:lnTo>
                    <a:pt x="63" y="5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7"/>
            <p:cNvSpPr>
              <a:spLocks/>
            </p:cNvSpPr>
            <p:nvPr/>
          </p:nvSpPr>
          <p:spPr bwMode="auto">
            <a:xfrm>
              <a:off x="3422" y="3305"/>
              <a:ext cx="195" cy="67"/>
            </a:xfrm>
            <a:custGeom>
              <a:avLst/>
              <a:gdLst/>
              <a:ahLst/>
              <a:cxnLst>
                <a:cxn ang="0">
                  <a:pos x="0" y="12"/>
                </a:cxn>
                <a:cxn ang="0">
                  <a:pos x="6" y="0"/>
                </a:cxn>
                <a:cxn ang="0">
                  <a:pos x="30" y="8"/>
                </a:cxn>
                <a:cxn ang="0">
                  <a:pos x="55" y="16"/>
                </a:cxn>
                <a:cxn ang="0">
                  <a:pos x="79" y="23"/>
                </a:cxn>
                <a:cxn ang="0">
                  <a:pos x="103" y="30"/>
                </a:cxn>
                <a:cxn ang="0">
                  <a:pos x="127" y="38"/>
                </a:cxn>
                <a:cxn ang="0">
                  <a:pos x="149" y="46"/>
                </a:cxn>
                <a:cxn ang="0">
                  <a:pos x="173" y="55"/>
                </a:cxn>
                <a:cxn ang="0">
                  <a:pos x="195" y="65"/>
                </a:cxn>
                <a:cxn ang="0">
                  <a:pos x="174" y="67"/>
                </a:cxn>
                <a:cxn ang="0">
                  <a:pos x="153" y="63"/>
                </a:cxn>
                <a:cxn ang="0">
                  <a:pos x="128" y="57"/>
                </a:cxn>
                <a:cxn ang="0">
                  <a:pos x="103" y="50"/>
                </a:cxn>
                <a:cxn ang="0">
                  <a:pos x="76" y="41"/>
                </a:cxn>
                <a:cxn ang="0">
                  <a:pos x="51" y="30"/>
                </a:cxn>
                <a:cxn ang="0">
                  <a:pos x="25" y="21"/>
                </a:cxn>
                <a:cxn ang="0">
                  <a:pos x="0" y="12"/>
                </a:cxn>
              </a:cxnLst>
              <a:rect l="0" t="0" r="r" b="b"/>
              <a:pathLst>
                <a:path w="195" h="67">
                  <a:moveTo>
                    <a:pt x="0" y="12"/>
                  </a:moveTo>
                  <a:lnTo>
                    <a:pt x="6" y="0"/>
                  </a:lnTo>
                  <a:lnTo>
                    <a:pt x="30" y="8"/>
                  </a:lnTo>
                  <a:lnTo>
                    <a:pt x="55" y="16"/>
                  </a:lnTo>
                  <a:lnTo>
                    <a:pt x="79" y="23"/>
                  </a:lnTo>
                  <a:lnTo>
                    <a:pt x="103" y="30"/>
                  </a:lnTo>
                  <a:lnTo>
                    <a:pt x="127" y="38"/>
                  </a:lnTo>
                  <a:lnTo>
                    <a:pt x="149" y="46"/>
                  </a:lnTo>
                  <a:lnTo>
                    <a:pt x="173" y="55"/>
                  </a:lnTo>
                  <a:lnTo>
                    <a:pt x="195" y="65"/>
                  </a:lnTo>
                  <a:lnTo>
                    <a:pt x="174" y="67"/>
                  </a:lnTo>
                  <a:lnTo>
                    <a:pt x="153" y="63"/>
                  </a:lnTo>
                  <a:lnTo>
                    <a:pt x="128" y="57"/>
                  </a:lnTo>
                  <a:lnTo>
                    <a:pt x="103" y="50"/>
                  </a:lnTo>
                  <a:lnTo>
                    <a:pt x="76" y="41"/>
                  </a:lnTo>
                  <a:lnTo>
                    <a:pt x="51" y="30"/>
                  </a:lnTo>
                  <a:lnTo>
                    <a:pt x="25" y="21"/>
                  </a:lnTo>
                  <a:lnTo>
                    <a:pt x="0"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8"/>
            <p:cNvSpPr>
              <a:spLocks/>
            </p:cNvSpPr>
            <p:nvPr/>
          </p:nvSpPr>
          <p:spPr bwMode="auto">
            <a:xfrm>
              <a:off x="3448" y="3241"/>
              <a:ext cx="169" cy="53"/>
            </a:xfrm>
            <a:custGeom>
              <a:avLst/>
              <a:gdLst/>
              <a:ahLst/>
              <a:cxnLst>
                <a:cxn ang="0">
                  <a:pos x="22" y="53"/>
                </a:cxn>
                <a:cxn ang="0">
                  <a:pos x="0" y="45"/>
                </a:cxn>
                <a:cxn ang="0">
                  <a:pos x="22" y="36"/>
                </a:cxn>
                <a:cxn ang="0">
                  <a:pos x="41" y="29"/>
                </a:cxn>
                <a:cxn ang="0">
                  <a:pos x="59" y="23"/>
                </a:cxn>
                <a:cxn ang="0">
                  <a:pos x="75" y="19"/>
                </a:cxn>
                <a:cxn ang="0">
                  <a:pos x="89" y="14"/>
                </a:cxn>
                <a:cxn ang="0">
                  <a:pos x="106" y="10"/>
                </a:cxn>
                <a:cxn ang="0">
                  <a:pos x="120" y="5"/>
                </a:cxn>
                <a:cxn ang="0">
                  <a:pos x="138" y="0"/>
                </a:cxn>
                <a:cxn ang="0">
                  <a:pos x="169" y="0"/>
                </a:cxn>
                <a:cxn ang="0">
                  <a:pos x="152" y="8"/>
                </a:cxn>
                <a:cxn ang="0">
                  <a:pos x="134" y="15"/>
                </a:cxn>
                <a:cxn ang="0">
                  <a:pos x="116" y="22"/>
                </a:cxn>
                <a:cxn ang="0">
                  <a:pos x="98" y="29"/>
                </a:cxn>
                <a:cxn ang="0">
                  <a:pos x="80" y="34"/>
                </a:cxn>
                <a:cxn ang="0">
                  <a:pos x="62" y="41"/>
                </a:cxn>
                <a:cxn ang="0">
                  <a:pos x="43" y="47"/>
                </a:cxn>
                <a:cxn ang="0">
                  <a:pos x="22" y="53"/>
                </a:cxn>
              </a:cxnLst>
              <a:rect l="0" t="0" r="r" b="b"/>
              <a:pathLst>
                <a:path w="169" h="53">
                  <a:moveTo>
                    <a:pt x="22" y="53"/>
                  </a:moveTo>
                  <a:lnTo>
                    <a:pt x="0" y="45"/>
                  </a:lnTo>
                  <a:lnTo>
                    <a:pt x="22" y="36"/>
                  </a:lnTo>
                  <a:lnTo>
                    <a:pt x="41" y="29"/>
                  </a:lnTo>
                  <a:lnTo>
                    <a:pt x="59" y="23"/>
                  </a:lnTo>
                  <a:lnTo>
                    <a:pt x="75" y="19"/>
                  </a:lnTo>
                  <a:lnTo>
                    <a:pt x="89" y="14"/>
                  </a:lnTo>
                  <a:lnTo>
                    <a:pt x="106" y="10"/>
                  </a:lnTo>
                  <a:lnTo>
                    <a:pt x="120" y="5"/>
                  </a:lnTo>
                  <a:lnTo>
                    <a:pt x="138" y="0"/>
                  </a:lnTo>
                  <a:lnTo>
                    <a:pt x="169" y="0"/>
                  </a:lnTo>
                  <a:lnTo>
                    <a:pt x="152" y="8"/>
                  </a:lnTo>
                  <a:lnTo>
                    <a:pt x="134" y="15"/>
                  </a:lnTo>
                  <a:lnTo>
                    <a:pt x="116" y="22"/>
                  </a:lnTo>
                  <a:lnTo>
                    <a:pt x="98" y="29"/>
                  </a:lnTo>
                  <a:lnTo>
                    <a:pt x="80" y="34"/>
                  </a:lnTo>
                  <a:lnTo>
                    <a:pt x="62" y="41"/>
                  </a:lnTo>
                  <a:lnTo>
                    <a:pt x="43" y="47"/>
                  </a:lnTo>
                  <a:lnTo>
                    <a:pt x="22" y="5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9"/>
            <p:cNvSpPr>
              <a:spLocks/>
            </p:cNvSpPr>
            <p:nvPr/>
          </p:nvSpPr>
          <p:spPr bwMode="auto">
            <a:xfrm>
              <a:off x="3254" y="3315"/>
              <a:ext cx="369" cy="121"/>
            </a:xfrm>
            <a:custGeom>
              <a:avLst/>
              <a:gdLst/>
              <a:ahLst/>
              <a:cxnLst>
                <a:cxn ang="0">
                  <a:pos x="369" y="95"/>
                </a:cxn>
                <a:cxn ang="0">
                  <a:pos x="354" y="96"/>
                </a:cxn>
                <a:cxn ang="0">
                  <a:pos x="332" y="94"/>
                </a:cxn>
                <a:cxn ang="0">
                  <a:pos x="306" y="88"/>
                </a:cxn>
                <a:cxn ang="0">
                  <a:pos x="275" y="80"/>
                </a:cxn>
                <a:cxn ang="0">
                  <a:pos x="244" y="73"/>
                </a:cxn>
                <a:cxn ang="0">
                  <a:pos x="212" y="66"/>
                </a:cxn>
                <a:cxn ang="0">
                  <a:pos x="186" y="60"/>
                </a:cxn>
                <a:cxn ang="0">
                  <a:pos x="164" y="59"/>
                </a:cxn>
                <a:cxn ang="0">
                  <a:pos x="155" y="66"/>
                </a:cxn>
                <a:cxn ang="0">
                  <a:pos x="143" y="74"/>
                </a:cxn>
                <a:cxn ang="0">
                  <a:pos x="131" y="82"/>
                </a:cxn>
                <a:cxn ang="0">
                  <a:pos x="115" y="89"/>
                </a:cxn>
                <a:cxn ang="0">
                  <a:pos x="101" y="98"/>
                </a:cxn>
                <a:cxn ang="0">
                  <a:pos x="84" y="106"/>
                </a:cxn>
                <a:cxn ang="0">
                  <a:pos x="70" y="114"/>
                </a:cxn>
                <a:cxn ang="0">
                  <a:pos x="56" y="121"/>
                </a:cxn>
                <a:cxn ang="0">
                  <a:pos x="49" y="121"/>
                </a:cxn>
                <a:cxn ang="0">
                  <a:pos x="42" y="121"/>
                </a:cxn>
                <a:cxn ang="0">
                  <a:pos x="33" y="121"/>
                </a:cxn>
                <a:cxn ang="0">
                  <a:pos x="25" y="118"/>
                </a:cxn>
                <a:cxn ang="0">
                  <a:pos x="18" y="116"/>
                </a:cxn>
                <a:cxn ang="0">
                  <a:pos x="11" y="114"/>
                </a:cxn>
                <a:cxn ang="0">
                  <a:pos x="5" y="110"/>
                </a:cxn>
                <a:cxn ang="0">
                  <a:pos x="0" y="106"/>
                </a:cxn>
                <a:cxn ang="0">
                  <a:pos x="5" y="96"/>
                </a:cxn>
                <a:cxn ang="0">
                  <a:pos x="15" y="83"/>
                </a:cxn>
                <a:cxn ang="0">
                  <a:pos x="30" y="67"/>
                </a:cxn>
                <a:cxn ang="0">
                  <a:pos x="48" y="51"/>
                </a:cxn>
                <a:cxn ang="0">
                  <a:pos x="67" y="35"/>
                </a:cxn>
                <a:cxn ang="0">
                  <a:pos x="84" y="20"/>
                </a:cxn>
                <a:cxn ang="0">
                  <a:pos x="101" y="8"/>
                </a:cxn>
                <a:cxn ang="0">
                  <a:pos x="111" y="0"/>
                </a:cxn>
                <a:cxn ang="0">
                  <a:pos x="113" y="3"/>
                </a:cxn>
                <a:cxn ang="0">
                  <a:pos x="108" y="11"/>
                </a:cxn>
                <a:cxn ang="0">
                  <a:pos x="99" y="23"/>
                </a:cxn>
                <a:cxn ang="0">
                  <a:pos x="86" y="39"/>
                </a:cxn>
                <a:cxn ang="0">
                  <a:pos x="71" y="56"/>
                </a:cxn>
                <a:cxn ang="0">
                  <a:pos x="56" y="73"/>
                </a:cxn>
                <a:cxn ang="0">
                  <a:pos x="40" y="88"/>
                </a:cxn>
                <a:cxn ang="0">
                  <a:pos x="25" y="101"/>
                </a:cxn>
                <a:cxn ang="0">
                  <a:pos x="42" y="103"/>
                </a:cxn>
                <a:cxn ang="0">
                  <a:pos x="60" y="98"/>
                </a:cxn>
                <a:cxn ang="0">
                  <a:pos x="79" y="88"/>
                </a:cxn>
                <a:cxn ang="0">
                  <a:pos x="96" y="75"/>
                </a:cxn>
                <a:cxn ang="0">
                  <a:pos x="115" y="60"/>
                </a:cxn>
                <a:cxn ang="0">
                  <a:pos x="132" y="46"/>
                </a:cxn>
                <a:cxn ang="0">
                  <a:pos x="146" y="35"/>
                </a:cxn>
                <a:cxn ang="0">
                  <a:pos x="158" y="27"/>
                </a:cxn>
                <a:cxn ang="0">
                  <a:pos x="181" y="33"/>
                </a:cxn>
                <a:cxn ang="0">
                  <a:pos x="204" y="40"/>
                </a:cxn>
                <a:cxn ang="0">
                  <a:pos x="231" y="48"/>
                </a:cxn>
                <a:cxn ang="0">
                  <a:pos x="257" y="56"/>
                </a:cxn>
                <a:cxn ang="0">
                  <a:pos x="285" y="63"/>
                </a:cxn>
                <a:cxn ang="0">
                  <a:pos x="315" y="74"/>
                </a:cxn>
                <a:cxn ang="0">
                  <a:pos x="342" y="84"/>
                </a:cxn>
                <a:cxn ang="0">
                  <a:pos x="369" y="95"/>
                </a:cxn>
              </a:cxnLst>
              <a:rect l="0" t="0" r="r" b="b"/>
              <a:pathLst>
                <a:path w="369" h="121">
                  <a:moveTo>
                    <a:pt x="369" y="95"/>
                  </a:moveTo>
                  <a:lnTo>
                    <a:pt x="354" y="96"/>
                  </a:lnTo>
                  <a:lnTo>
                    <a:pt x="332" y="94"/>
                  </a:lnTo>
                  <a:lnTo>
                    <a:pt x="306" y="88"/>
                  </a:lnTo>
                  <a:lnTo>
                    <a:pt x="275" y="80"/>
                  </a:lnTo>
                  <a:lnTo>
                    <a:pt x="244" y="73"/>
                  </a:lnTo>
                  <a:lnTo>
                    <a:pt x="212" y="66"/>
                  </a:lnTo>
                  <a:lnTo>
                    <a:pt x="186" y="60"/>
                  </a:lnTo>
                  <a:lnTo>
                    <a:pt x="164" y="59"/>
                  </a:lnTo>
                  <a:lnTo>
                    <a:pt x="155" y="66"/>
                  </a:lnTo>
                  <a:lnTo>
                    <a:pt x="143" y="74"/>
                  </a:lnTo>
                  <a:lnTo>
                    <a:pt x="131" y="82"/>
                  </a:lnTo>
                  <a:lnTo>
                    <a:pt x="115" y="89"/>
                  </a:lnTo>
                  <a:lnTo>
                    <a:pt x="101" y="98"/>
                  </a:lnTo>
                  <a:lnTo>
                    <a:pt x="84" y="106"/>
                  </a:lnTo>
                  <a:lnTo>
                    <a:pt x="70" y="114"/>
                  </a:lnTo>
                  <a:lnTo>
                    <a:pt x="56" y="121"/>
                  </a:lnTo>
                  <a:lnTo>
                    <a:pt x="49" y="121"/>
                  </a:lnTo>
                  <a:lnTo>
                    <a:pt x="42" y="121"/>
                  </a:lnTo>
                  <a:lnTo>
                    <a:pt x="33" y="121"/>
                  </a:lnTo>
                  <a:lnTo>
                    <a:pt x="25" y="118"/>
                  </a:lnTo>
                  <a:lnTo>
                    <a:pt x="18" y="116"/>
                  </a:lnTo>
                  <a:lnTo>
                    <a:pt x="11" y="114"/>
                  </a:lnTo>
                  <a:lnTo>
                    <a:pt x="5" y="110"/>
                  </a:lnTo>
                  <a:lnTo>
                    <a:pt x="0" y="106"/>
                  </a:lnTo>
                  <a:lnTo>
                    <a:pt x="5" y="96"/>
                  </a:lnTo>
                  <a:lnTo>
                    <a:pt x="15" y="83"/>
                  </a:lnTo>
                  <a:lnTo>
                    <a:pt x="30" y="67"/>
                  </a:lnTo>
                  <a:lnTo>
                    <a:pt x="48" y="51"/>
                  </a:lnTo>
                  <a:lnTo>
                    <a:pt x="67" y="35"/>
                  </a:lnTo>
                  <a:lnTo>
                    <a:pt x="84" y="20"/>
                  </a:lnTo>
                  <a:lnTo>
                    <a:pt x="101" y="8"/>
                  </a:lnTo>
                  <a:lnTo>
                    <a:pt x="111" y="0"/>
                  </a:lnTo>
                  <a:lnTo>
                    <a:pt x="113" y="3"/>
                  </a:lnTo>
                  <a:lnTo>
                    <a:pt x="108" y="11"/>
                  </a:lnTo>
                  <a:lnTo>
                    <a:pt x="99" y="23"/>
                  </a:lnTo>
                  <a:lnTo>
                    <a:pt x="86" y="39"/>
                  </a:lnTo>
                  <a:lnTo>
                    <a:pt x="71" y="56"/>
                  </a:lnTo>
                  <a:lnTo>
                    <a:pt x="56" y="73"/>
                  </a:lnTo>
                  <a:lnTo>
                    <a:pt x="40" y="88"/>
                  </a:lnTo>
                  <a:lnTo>
                    <a:pt x="25" y="101"/>
                  </a:lnTo>
                  <a:lnTo>
                    <a:pt x="42" y="103"/>
                  </a:lnTo>
                  <a:lnTo>
                    <a:pt x="60" y="98"/>
                  </a:lnTo>
                  <a:lnTo>
                    <a:pt x="79" y="88"/>
                  </a:lnTo>
                  <a:lnTo>
                    <a:pt x="96" y="75"/>
                  </a:lnTo>
                  <a:lnTo>
                    <a:pt x="115" y="60"/>
                  </a:lnTo>
                  <a:lnTo>
                    <a:pt x="132" y="46"/>
                  </a:lnTo>
                  <a:lnTo>
                    <a:pt x="146" y="35"/>
                  </a:lnTo>
                  <a:lnTo>
                    <a:pt x="158" y="27"/>
                  </a:lnTo>
                  <a:lnTo>
                    <a:pt x="181" y="33"/>
                  </a:lnTo>
                  <a:lnTo>
                    <a:pt x="204" y="40"/>
                  </a:lnTo>
                  <a:lnTo>
                    <a:pt x="231" y="48"/>
                  </a:lnTo>
                  <a:lnTo>
                    <a:pt x="257" y="56"/>
                  </a:lnTo>
                  <a:lnTo>
                    <a:pt x="285" y="63"/>
                  </a:lnTo>
                  <a:lnTo>
                    <a:pt x="315" y="74"/>
                  </a:lnTo>
                  <a:lnTo>
                    <a:pt x="342" y="84"/>
                  </a:lnTo>
                  <a:lnTo>
                    <a:pt x="369" y="9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0"/>
            <p:cNvSpPr>
              <a:spLocks/>
            </p:cNvSpPr>
            <p:nvPr/>
          </p:nvSpPr>
          <p:spPr bwMode="auto">
            <a:xfrm>
              <a:off x="3215" y="3049"/>
              <a:ext cx="311" cy="238"/>
            </a:xfrm>
            <a:custGeom>
              <a:avLst/>
              <a:gdLst/>
              <a:ahLst/>
              <a:cxnLst>
                <a:cxn ang="0">
                  <a:pos x="194" y="173"/>
                </a:cxn>
                <a:cxn ang="0">
                  <a:pos x="187" y="171"/>
                </a:cxn>
                <a:cxn ang="0">
                  <a:pos x="178" y="171"/>
                </a:cxn>
                <a:cxn ang="0">
                  <a:pos x="171" y="171"/>
                </a:cxn>
                <a:cxn ang="0">
                  <a:pos x="163" y="171"/>
                </a:cxn>
                <a:cxn ang="0">
                  <a:pos x="159" y="187"/>
                </a:cxn>
                <a:cxn ang="0">
                  <a:pos x="159" y="204"/>
                </a:cxn>
                <a:cxn ang="0">
                  <a:pos x="159" y="221"/>
                </a:cxn>
                <a:cxn ang="0">
                  <a:pos x="156" y="238"/>
                </a:cxn>
                <a:cxn ang="0">
                  <a:pos x="137" y="225"/>
                </a:cxn>
                <a:cxn ang="0">
                  <a:pos x="135" y="208"/>
                </a:cxn>
                <a:cxn ang="0">
                  <a:pos x="135" y="190"/>
                </a:cxn>
                <a:cxn ang="0">
                  <a:pos x="127" y="173"/>
                </a:cxn>
                <a:cxn ang="0">
                  <a:pos x="113" y="173"/>
                </a:cxn>
                <a:cxn ang="0">
                  <a:pos x="99" y="171"/>
                </a:cxn>
                <a:cxn ang="0">
                  <a:pos x="81" y="171"/>
                </a:cxn>
                <a:cxn ang="0">
                  <a:pos x="63" y="167"/>
                </a:cxn>
                <a:cxn ang="0">
                  <a:pos x="45" y="163"/>
                </a:cxn>
                <a:cxn ang="0">
                  <a:pos x="27" y="158"/>
                </a:cxn>
                <a:cxn ang="0">
                  <a:pos x="13" y="151"/>
                </a:cxn>
                <a:cxn ang="0">
                  <a:pos x="0" y="142"/>
                </a:cxn>
                <a:cxn ang="0">
                  <a:pos x="4" y="144"/>
                </a:cxn>
                <a:cxn ang="0">
                  <a:pos x="15" y="145"/>
                </a:cxn>
                <a:cxn ang="0">
                  <a:pos x="34" y="147"/>
                </a:cxn>
                <a:cxn ang="0">
                  <a:pos x="54" y="149"/>
                </a:cxn>
                <a:cxn ang="0">
                  <a:pos x="78" y="151"/>
                </a:cxn>
                <a:cxn ang="0">
                  <a:pos x="102" y="153"/>
                </a:cxn>
                <a:cxn ang="0">
                  <a:pos x="123" y="154"/>
                </a:cxn>
                <a:cxn ang="0">
                  <a:pos x="142" y="153"/>
                </a:cxn>
                <a:cxn ang="0">
                  <a:pos x="165" y="150"/>
                </a:cxn>
                <a:cxn ang="0">
                  <a:pos x="184" y="148"/>
                </a:cxn>
                <a:cxn ang="0">
                  <a:pos x="202" y="146"/>
                </a:cxn>
                <a:cxn ang="0">
                  <a:pos x="217" y="144"/>
                </a:cxn>
                <a:cxn ang="0">
                  <a:pos x="232" y="141"/>
                </a:cxn>
                <a:cxn ang="0">
                  <a:pos x="243" y="137"/>
                </a:cxn>
                <a:cxn ang="0">
                  <a:pos x="255" y="131"/>
                </a:cxn>
                <a:cxn ang="0">
                  <a:pos x="267" y="124"/>
                </a:cxn>
                <a:cxn ang="0">
                  <a:pos x="276" y="100"/>
                </a:cxn>
                <a:cxn ang="0">
                  <a:pos x="283" y="66"/>
                </a:cxn>
                <a:cxn ang="0">
                  <a:pos x="286" y="33"/>
                </a:cxn>
                <a:cxn ang="0">
                  <a:pos x="283" y="5"/>
                </a:cxn>
                <a:cxn ang="0">
                  <a:pos x="290" y="2"/>
                </a:cxn>
                <a:cxn ang="0">
                  <a:pos x="298" y="0"/>
                </a:cxn>
                <a:cxn ang="0">
                  <a:pos x="305" y="0"/>
                </a:cxn>
                <a:cxn ang="0">
                  <a:pos x="311" y="2"/>
                </a:cxn>
                <a:cxn ang="0">
                  <a:pos x="311" y="22"/>
                </a:cxn>
                <a:cxn ang="0">
                  <a:pos x="311" y="42"/>
                </a:cxn>
                <a:cxn ang="0">
                  <a:pos x="311" y="63"/>
                </a:cxn>
                <a:cxn ang="0">
                  <a:pos x="310" y="83"/>
                </a:cxn>
                <a:cxn ang="0">
                  <a:pos x="305" y="103"/>
                </a:cxn>
                <a:cxn ang="0">
                  <a:pos x="298" y="121"/>
                </a:cxn>
                <a:cxn ang="0">
                  <a:pos x="285" y="137"/>
                </a:cxn>
                <a:cxn ang="0">
                  <a:pos x="267" y="150"/>
                </a:cxn>
                <a:cxn ang="0">
                  <a:pos x="215" y="168"/>
                </a:cxn>
                <a:cxn ang="0">
                  <a:pos x="212" y="176"/>
                </a:cxn>
                <a:cxn ang="0">
                  <a:pos x="212" y="187"/>
                </a:cxn>
                <a:cxn ang="0">
                  <a:pos x="217" y="197"/>
                </a:cxn>
                <a:cxn ang="0">
                  <a:pos x="220" y="209"/>
                </a:cxn>
                <a:cxn ang="0">
                  <a:pos x="222" y="219"/>
                </a:cxn>
                <a:cxn ang="0">
                  <a:pos x="222" y="228"/>
                </a:cxn>
                <a:cxn ang="0">
                  <a:pos x="217" y="234"/>
                </a:cxn>
                <a:cxn ang="0">
                  <a:pos x="205" y="234"/>
                </a:cxn>
                <a:cxn ang="0">
                  <a:pos x="194" y="173"/>
                </a:cxn>
              </a:cxnLst>
              <a:rect l="0" t="0" r="r" b="b"/>
              <a:pathLst>
                <a:path w="311" h="238">
                  <a:moveTo>
                    <a:pt x="194" y="173"/>
                  </a:moveTo>
                  <a:lnTo>
                    <a:pt x="187" y="171"/>
                  </a:lnTo>
                  <a:lnTo>
                    <a:pt x="178" y="171"/>
                  </a:lnTo>
                  <a:lnTo>
                    <a:pt x="171" y="171"/>
                  </a:lnTo>
                  <a:lnTo>
                    <a:pt x="163" y="171"/>
                  </a:lnTo>
                  <a:lnTo>
                    <a:pt x="159" y="187"/>
                  </a:lnTo>
                  <a:lnTo>
                    <a:pt x="159" y="204"/>
                  </a:lnTo>
                  <a:lnTo>
                    <a:pt x="159" y="221"/>
                  </a:lnTo>
                  <a:lnTo>
                    <a:pt x="156" y="238"/>
                  </a:lnTo>
                  <a:lnTo>
                    <a:pt x="137" y="225"/>
                  </a:lnTo>
                  <a:lnTo>
                    <a:pt x="135" y="208"/>
                  </a:lnTo>
                  <a:lnTo>
                    <a:pt x="135" y="190"/>
                  </a:lnTo>
                  <a:lnTo>
                    <a:pt x="127" y="173"/>
                  </a:lnTo>
                  <a:lnTo>
                    <a:pt x="113" y="173"/>
                  </a:lnTo>
                  <a:lnTo>
                    <a:pt x="99" y="171"/>
                  </a:lnTo>
                  <a:lnTo>
                    <a:pt x="81" y="171"/>
                  </a:lnTo>
                  <a:lnTo>
                    <a:pt x="63" y="167"/>
                  </a:lnTo>
                  <a:lnTo>
                    <a:pt x="45" y="163"/>
                  </a:lnTo>
                  <a:lnTo>
                    <a:pt x="27" y="158"/>
                  </a:lnTo>
                  <a:lnTo>
                    <a:pt x="13" y="151"/>
                  </a:lnTo>
                  <a:lnTo>
                    <a:pt x="0" y="142"/>
                  </a:lnTo>
                  <a:lnTo>
                    <a:pt x="4" y="144"/>
                  </a:lnTo>
                  <a:lnTo>
                    <a:pt x="15" y="145"/>
                  </a:lnTo>
                  <a:lnTo>
                    <a:pt x="34" y="147"/>
                  </a:lnTo>
                  <a:lnTo>
                    <a:pt x="54" y="149"/>
                  </a:lnTo>
                  <a:lnTo>
                    <a:pt x="78" y="151"/>
                  </a:lnTo>
                  <a:lnTo>
                    <a:pt x="102" y="153"/>
                  </a:lnTo>
                  <a:lnTo>
                    <a:pt x="123" y="154"/>
                  </a:lnTo>
                  <a:lnTo>
                    <a:pt x="142" y="153"/>
                  </a:lnTo>
                  <a:lnTo>
                    <a:pt x="165" y="150"/>
                  </a:lnTo>
                  <a:lnTo>
                    <a:pt x="184" y="148"/>
                  </a:lnTo>
                  <a:lnTo>
                    <a:pt x="202" y="146"/>
                  </a:lnTo>
                  <a:lnTo>
                    <a:pt x="217" y="144"/>
                  </a:lnTo>
                  <a:lnTo>
                    <a:pt x="232" y="141"/>
                  </a:lnTo>
                  <a:lnTo>
                    <a:pt x="243" y="137"/>
                  </a:lnTo>
                  <a:lnTo>
                    <a:pt x="255" y="131"/>
                  </a:lnTo>
                  <a:lnTo>
                    <a:pt x="267" y="124"/>
                  </a:lnTo>
                  <a:lnTo>
                    <a:pt x="276" y="100"/>
                  </a:lnTo>
                  <a:lnTo>
                    <a:pt x="283" y="66"/>
                  </a:lnTo>
                  <a:lnTo>
                    <a:pt x="286" y="33"/>
                  </a:lnTo>
                  <a:lnTo>
                    <a:pt x="283" y="5"/>
                  </a:lnTo>
                  <a:lnTo>
                    <a:pt x="290" y="2"/>
                  </a:lnTo>
                  <a:lnTo>
                    <a:pt x="298" y="0"/>
                  </a:lnTo>
                  <a:lnTo>
                    <a:pt x="305" y="0"/>
                  </a:lnTo>
                  <a:lnTo>
                    <a:pt x="311" y="2"/>
                  </a:lnTo>
                  <a:lnTo>
                    <a:pt x="311" y="22"/>
                  </a:lnTo>
                  <a:lnTo>
                    <a:pt x="311" y="42"/>
                  </a:lnTo>
                  <a:lnTo>
                    <a:pt x="311" y="63"/>
                  </a:lnTo>
                  <a:lnTo>
                    <a:pt x="310" y="83"/>
                  </a:lnTo>
                  <a:lnTo>
                    <a:pt x="305" y="103"/>
                  </a:lnTo>
                  <a:lnTo>
                    <a:pt x="298" y="121"/>
                  </a:lnTo>
                  <a:lnTo>
                    <a:pt x="285" y="137"/>
                  </a:lnTo>
                  <a:lnTo>
                    <a:pt x="267" y="150"/>
                  </a:lnTo>
                  <a:lnTo>
                    <a:pt x="215" y="168"/>
                  </a:lnTo>
                  <a:lnTo>
                    <a:pt x="212" y="176"/>
                  </a:lnTo>
                  <a:lnTo>
                    <a:pt x="212" y="187"/>
                  </a:lnTo>
                  <a:lnTo>
                    <a:pt x="217" y="197"/>
                  </a:lnTo>
                  <a:lnTo>
                    <a:pt x="220" y="209"/>
                  </a:lnTo>
                  <a:lnTo>
                    <a:pt x="222" y="219"/>
                  </a:lnTo>
                  <a:lnTo>
                    <a:pt x="222" y="228"/>
                  </a:lnTo>
                  <a:lnTo>
                    <a:pt x="217" y="234"/>
                  </a:lnTo>
                  <a:lnTo>
                    <a:pt x="205" y="234"/>
                  </a:lnTo>
                  <a:lnTo>
                    <a:pt x="194" y="17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1"/>
            <p:cNvSpPr>
              <a:spLocks/>
            </p:cNvSpPr>
            <p:nvPr/>
          </p:nvSpPr>
          <p:spPr bwMode="auto">
            <a:xfrm>
              <a:off x="3218" y="3126"/>
              <a:ext cx="260" cy="39"/>
            </a:xfrm>
            <a:custGeom>
              <a:avLst/>
              <a:gdLst/>
              <a:ahLst/>
              <a:cxnLst>
                <a:cxn ang="0">
                  <a:pos x="114" y="39"/>
                </a:cxn>
                <a:cxn ang="0">
                  <a:pos x="99" y="36"/>
                </a:cxn>
                <a:cxn ang="0">
                  <a:pos x="84" y="34"/>
                </a:cxn>
                <a:cxn ang="0">
                  <a:pos x="68" y="32"/>
                </a:cxn>
                <a:cxn ang="0">
                  <a:pos x="50" y="29"/>
                </a:cxn>
                <a:cxn ang="0">
                  <a:pos x="35" y="24"/>
                </a:cxn>
                <a:cxn ang="0">
                  <a:pos x="21" y="20"/>
                </a:cxn>
                <a:cxn ang="0">
                  <a:pos x="9" y="13"/>
                </a:cxn>
                <a:cxn ang="0">
                  <a:pos x="0" y="4"/>
                </a:cxn>
                <a:cxn ang="0">
                  <a:pos x="4" y="1"/>
                </a:cxn>
                <a:cxn ang="0">
                  <a:pos x="10" y="0"/>
                </a:cxn>
                <a:cxn ang="0">
                  <a:pos x="17" y="1"/>
                </a:cxn>
                <a:cxn ang="0">
                  <a:pos x="26" y="3"/>
                </a:cxn>
                <a:cxn ang="0">
                  <a:pos x="35" y="4"/>
                </a:cxn>
                <a:cxn ang="0">
                  <a:pos x="47" y="6"/>
                </a:cxn>
                <a:cxn ang="0">
                  <a:pos x="61" y="8"/>
                </a:cxn>
                <a:cxn ang="0">
                  <a:pos x="75" y="10"/>
                </a:cxn>
                <a:cxn ang="0">
                  <a:pos x="91" y="13"/>
                </a:cxn>
                <a:cxn ang="0">
                  <a:pos x="110" y="15"/>
                </a:cxn>
                <a:cxn ang="0">
                  <a:pos x="130" y="16"/>
                </a:cxn>
                <a:cxn ang="0">
                  <a:pos x="152" y="16"/>
                </a:cxn>
                <a:cxn ang="0">
                  <a:pos x="176" y="16"/>
                </a:cxn>
                <a:cxn ang="0">
                  <a:pos x="202" y="14"/>
                </a:cxn>
                <a:cxn ang="0">
                  <a:pos x="231" y="10"/>
                </a:cxn>
                <a:cxn ang="0">
                  <a:pos x="260" y="6"/>
                </a:cxn>
                <a:cxn ang="0">
                  <a:pos x="250" y="17"/>
                </a:cxn>
                <a:cxn ang="0">
                  <a:pos x="235" y="25"/>
                </a:cxn>
                <a:cxn ang="0">
                  <a:pos x="216" y="31"/>
                </a:cxn>
                <a:cxn ang="0">
                  <a:pos x="195" y="34"/>
                </a:cxn>
                <a:cxn ang="0">
                  <a:pos x="173" y="36"/>
                </a:cxn>
                <a:cxn ang="0">
                  <a:pos x="150" y="38"/>
                </a:cxn>
                <a:cxn ang="0">
                  <a:pos x="131" y="39"/>
                </a:cxn>
                <a:cxn ang="0">
                  <a:pos x="114" y="39"/>
                </a:cxn>
              </a:cxnLst>
              <a:rect l="0" t="0" r="r" b="b"/>
              <a:pathLst>
                <a:path w="260" h="39">
                  <a:moveTo>
                    <a:pt x="114" y="39"/>
                  </a:moveTo>
                  <a:lnTo>
                    <a:pt x="99" y="36"/>
                  </a:lnTo>
                  <a:lnTo>
                    <a:pt x="84" y="34"/>
                  </a:lnTo>
                  <a:lnTo>
                    <a:pt x="68" y="32"/>
                  </a:lnTo>
                  <a:lnTo>
                    <a:pt x="50" y="29"/>
                  </a:lnTo>
                  <a:lnTo>
                    <a:pt x="35" y="24"/>
                  </a:lnTo>
                  <a:lnTo>
                    <a:pt x="21" y="20"/>
                  </a:lnTo>
                  <a:lnTo>
                    <a:pt x="9" y="13"/>
                  </a:lnTo>
                  <a:lnTo>
                    <a:pt x="0" y="4"/>
                  </a:lnTo>
                  <a:lnTo>
                    <a:pt x="4" y="1"/>
                  </a:lnTo>
                  <a:lnTo>
                    <a:pt x="10" y="0"/>
                  </a:lnTo>
                  <a:lnTo>
                    <a:pt x="17" y="1"/>
                  </a:lnTo>
                  <a:lnTo>
                    <a:pt x="26" y="3"/>
                  </a:lnTo>
                  <a:lnTo>
                    <a:pt x="35" y="4"/>
                  </a:lnTo>
                  <a:lnTo>
                    <a:pt x="47" y="6"/>
                  </a:lnTo>
                  <a:lnTo>
                    <a:pt x="61" y="8"/>
                  </a:lnTo>
                  <a:lnTo>
                    <a:pt x="75" y="10"/>
                  </a:lnTo>
                  <a:lnTo>
                    <a:pt x="91" y="13"/>
                  </a:lnTo>
                  <a:lnTo>
                    <a:pt x="110" y="15"/>
                  </a:lnTo>
                  <a:lnTo>
                    <a:pt x="130" y="16"/>
                  </a:lnTo>
                  <a:lnTo>
                    <a:pt x="152" y="16"/>
                  </a:lnTo>
                  <a:lnTo>
                    <a:pt x="176" y="16"/>
                  </a:lnTo>
                  <a:lnTo>
                    <a:pt x="202" y="14"/>
                  </a:lnTo>
                  <a:lnTo>
                    <a:pt x="231" y="10"/>
                  </a:lnTo>
                  <a:lnTo>
                    <a:pt x="260" y="6"/>
                  </a:lnTo>
                  <a:lnTo>
                    <a:pt x="250" y="17"/>
                  </a:lnTo>
                  <a:lnTo>
                    <a:pt x="235" y="25"/>
                  </a:lnTo>
                  <a:lnTo>
                    <a:pt x="216" y="31"/>
                  </a:lnTo>
                  <a:lnTo>
                    <a:pt x="195" y="34"/>
                  </a:lnTo>
                  <a:lnTo>
                    <a:pt x="173" y="36"/>
                  </a:lnTo>
                  <a:lnTo>
                    <a:pt x="150" y="38"/>
                  </a:lnTo>
                  <a:lnTo>
                    <a:pt x="131" y="39"/>
                  </a:lnTo>
                  <a:lnTo>
                    <a:pt x="114" y="3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2"/>
            <p:cNvSpPr>
              <a:spLocks/>
            </p:cNvSpPr>
            <p:nvPr/>
          </p:nvSpPr>
          <p:spPr bwMode="auto">
            <a:xfrm>
              <a:off x="3087" y="3256"/>
              <a:ext cx="246" cy="64"/>
            </a:xfrm>
            <a:custGeom>
              <a:avLst/>
              <a:gdLst/>
              <a:ahLst/>
              <a:cxnLst>
                <a:cxn ang="0">
                  <a:pos x="244" y="21"/>
                </a:cxn>
                <a:cxn ang="0">
                  <a:pos x="216" y="19"/>
                </a:cxn>
                <a:cxn ang="0">
                  <a:pos x="190" y="19"/>
                </a:cxn>
                <a:cxn ang="0">
                  <a:pos x="162" y="19"/>
                </a:cxn>
                <a:cxn ang="0">
                  <a:pos x="134" y="19"/>
                </a:cxn>
                <a:cxn ang="0">
                  <a:pos x="106" y="19"/>
                </a:cxn>
                <a:cxn ang="0">
                  <a:pos x="79" y="19"/>
                </a:cxn>
                <a:cxn ang="0">
                  <a:pos x="51" y="19"/>
                </a:cxn>
                <a:cxn ang="0">
                  <a:pos x="24" y="19"/>
                </a:cxn>
                <a:cxn ang="0">
                  <a:pos x="22" y="21"/>
                </a:cxn>
                <a:cxn ang="0">
                  <a:pos x="22" y="25"/>
                </a:cxn>
                <a:cxn ang="0">
                  <a:pos x="24" y="30"/>
                </a:cxn>
                <a:cxn ang="0">
                  <a:pos x="24" y="33"/>
                </a:cxn>
                <a:cxn ang="0">
                  <a:pos x="45" y="33"/>
                </a:cxn>
                <a:cxn ang="0">
                  <a:pos x="67" y="35"/>
                </a:cxn>
                <a:cxn ang="0">
                  <a:pos x="90" y="35"/>
                </a:cxn>
                <a:cxn ang="0">
                  <a:pos x="112" y="38"/>
                </a:cxn>
                <a:cxn ang="0">
                  <a:pos x="133" y="40"/>
                </a:cxn>
                <a:cxn ang="0">
                  <a:pos x="154" y="42"/>
                </a:cxn>
                <a:cxn ang="0">
                  <a:pos x="176" y="44"/>
                </a:cxn>
                <a:cxn ang="0">
                  <a:pos x="199" y="47"/>
                </a:cxn>
                <a:cxn ang="0">
                  <a:pos x="240" y="64"/>
                </a:cxn>
                <a:cxn ang="0">
                  <a:pos x="228" y="64"/>
                </a:cxn>
                <a:cxn ang="0">
                  <a:pos x="215" y="62"/>
                </a:cxn>
                <a:cxn ang="0">
                  <a:pos x="200" y="62"/>
                </a:cxn>
                <a:cxn ang="0">
                  <a:pos x="187" y="61"/>
                </a:cxn>
                <a:cxn ang="0">
                  <a:pos x="171" y="60"/>
                </a:cxn>
                <a:cxn ang="0">
                  <a:pos x="156" y="59"/>
                </a:cxn>
                <a:cxn ang="0">
                  <a:pos x="140" y="58"/>
                </a:cxn>
                <a:cxn ang="0">
                  <a:pos x="123" y="57"/>
                </a:cxn>
                <a:cxn ang="0">
                  <a:pos x="107" y="54"/>
                </a:cxn>
                <a:cxn ang="0">
                  <a:pos x="91" y="53"/>
                </a:cxn>
                <a:cxn ang="0">
                  <a:pos x="75" y="52"/>
                </a:cxn>
                <a:cxn ang="0">
                  <a:pos x="60" y="51"/>
                </a:cxn>
                <a:cxn ang="0">
                  <a:pos x="44" y="49"/>
                </a:cxn>
                <a:cxn ang="0">
                  <a:pos x="29" y="49"/>
                </a:cxn>
                <a:cxn ang="0">
                  <a:pos x="16" y="48"/>
                </a:cxn>
                <a:cxn ang="0">
                  <a:pos x="3" y="47"/>
                </a:cxn>
                <a:cxn ang="0">
                  <a:pos x="3" y="38"/>
                </a:cxn>
                <a:cxn ang="0">
                  <a:pos x="3" y="27"/>
                </a:cxn>
                <a:cxn ang="0">
                  <a:pos x="3" y="16"/>
                </a:cxn>
                <a:cxn ang="0">
                  <a:pos x="0" y="6"/>
                </a:cxn>
                <a:cxn ang="0">
                  <a:pos x="15" y="6"/>
                </a:cxn>
                <a:cxn ang="0">
                  <a:pos x="31" y="6"/>
                </a:cxn>
                <a:cxn ang="0">
                  <a:pos x="45" y="5"/>
                </a:cxn>
                <a:cxn ang="0">
                  <a:pos x="62" y="5"/>
                </a:cxn>
                <a:cxn ang="0">
                  <a:pos x="78" y="4"/>
                </a:cxn>
                <a:cxn ang="0">
                  <a:pos x="94" y="3"/>
                </a:cxn>
                <a:cxn ang="0">
                  <a:pos x="109" y="2"/>
                </a:cxn>
                <a:cxn ang="0">
                  <a:pos x="125" y="2"/>
                </a:cxn>
                <a:cxn ang="0">
                  <a:pos x="141" y="1"/>
                </a:cxn>
                <a:cxn ang="0">
                  <a:pos x="156" y="1"/>
                </a:cxn>
                <a:cxn ang="0">
                  <a:pos x="172" y="0"/>
                </a:cxn>
                <a:cxn ang="0">
                  <a:pos x="187" y="0"/>
                </a:cxn>
                <a:cxn ang="0">
                  <a:pos x="202" y="1"/>
                </a:cxn>
                <a:cxn ang="0">
                  <a:pos x="216" y="1"/>
                </a:cxn>
                <a:cxn ang="0">
                  <a:pos x="231" y="2"/>
                </a:cxn>
                <a:cxn ang="0">
                  <a:pos x="246" y="4"/>
                </a:cxn>
                <a:cxn ang="0">
                  <a:pos x="244" y="21"/>
                </a:cxn>
              </a:cxnLst>
              <a:rect l="0" t="0" r="r" b="b"/>
              <a:pathLst>
                <a:path w="246" h="64">
                  <a:moveTo>
                    <a:pt x="244" y="21"/>
                  </a:moveTo>
                  <a:lnTo>
                    <a:pt x="216" y="19"/>
                  </a:lnTo>
                  <a:lnTo>
                    <a:pt x="190" y="19"/>
                  </a:lnTo>
                  <a:lnTo>
                    <a:pt x="162" y="19"/>
                  </a:lnTo>
                  <a:lnTo>
                    <a:pt x="134" y="19"/>
                  </a:lnTo>
                  <a:lnTo>
                    <a:pt x="106" y="19"/>
                  </a:lnTo>
                  <a:lnTo>
                    <a:pt x="79" y="19"/>
                  </a:lnTo>
                  <a:lnTo>
                    <a:pt x="51" y="19"/>
                  </a:lnTo>
                  <a:lnTo>
                    <a:pt x="24" y="19"/>
                  </a:lnTo>
                  <a:lnTo>
                    <a:pt x="22" y="21"/>
                  </a:lnTo>
                  <a:lnTo>
                    <a:pt x="22" y="25"/>
                  </a:lnTo>
                  <a:lnTo>
                    <a:pt x="24" y="30"/>
                  </a:lnTo>
                  <a:lnTo>
                    <a:pt x="24" y="33"/>
                  </a:lnTo>
                  <a:lnTo>
                    <a:pt x="45" y="33"/>
                  </a:lnTo>
                  <a:lnTo>
                    <a:pt x="67" y="35"/>
                  </a:lnTo>
                  <a:lnTo>
                    <a:pt x="90" y="35"/>
                  </a:lnTo>
                  <a:lnTo>
                    <a:pt x="112" y="38"/>
                  </a:lnTo>
                  <a:lnTo>
                    <a:pt x="133" y="40"/>
                  </a:lnTo>
                  <a:lnTo>
                    <a:pt x="154" y="42"/>
                  </a:lnTo>
                  <a:lnTo>
                    <a:pt x="176" y="44"/>
                  </a:lnTo>
                  <a:lnTo>
                    <a:pt x="199" y="47"/>
                  </a:lnTo>
                  <a:lnTo>
                    <a:pt x="240" y="64"/>
                  </a:lnTo>
                  <a:lnTo>
                    <a:pt x="228" y="64"/>
                  </a:lnTo>
                  <a:lnTo>
                    <a:pt x="215" y="62"/>
                  </a:lnTo>
                  <a:lnTo>
                    <a:pt x="200" y="62"/>
                  </a:lnTo>
                  <a:lnTo>
                    <a:pt x="187" y="61"/>
                  </a:lnTo>
                  <a:lnTo>
                    <a:pt x="171" y="60"/>
                  </a:lnTo>
                  <a:lnTo>
                    <a:pt x="156" y="59"/>
                  </a:lnTo>
                  <a:lnTo>
                    <a:pt x="140" y="58"/>
                  </a:lnTo>
                  <a:lnTo>
                    <a:pt x="123" y="57"/>
                  </a:lnTo>
                  <a:lnTo>
                    <a:pt x="107" y="54"/>
                  </a:lnTo>
                  <a:lnTo>
                    <a:pt x="91" y="53"/>
                  </a:lnTo>
                  <a:lnTo>
                    <a:pt x="75" y="52"/>
                  </a:lnTo>
                  <a:lnTo>
                    <a:pt x="60" y="51"/>
                  </a:lnTo>
                  <a:lnTo>
                    <a:pt x="44" y="49"/>
                  </a:lnTo>
                  <a:lnTo>
                    <a:pt x="29" y="49"/>
                  </a:lnTo>
                  <a:lnTo>
                    <a:pt x="16" y="48"/>
                  </a:lnTo>
                  <a:lnTo>
                    <a:pt x="3" y="47"/>
                  </a:lnTo>
                  <a:lnTo>
                    <a:pt x="3" y="38"/>
                  </a:lnTo>
                  <a:lnTo>
                    <a:pt x="3" y="27"/>
                  </a:lnTo>
                  <a:lnTo>
                    <a:pt x="3" y="16"/>
                  </a:lnTo>
                  <a:lnTo>
                    <a:pt x="0" y="6"/>
                  </a:lnTo>
                  <a:lnTo>
                    <a:pt x="15" y="6"/>
                  </a:lnTo>
                  <a:lnTo>
                    <a:pt x="31" y="6"/>
                  </a:lnTo>
                  <a:lnTo>
                    <a:pt x="45" y="5"/>
                  </a:lnTo>
                  <a:lnTo>
                    <a:pt x="62" y="5"/>
                  </a:lnTo>
                  <a:lnTo>
                    <a:pt x="78" y="4"/>
                  </a:lnTo>
                  <a:lnTo>
                    <a:pt x="94" y="3"/>
                  </a:lnTo>
                  <a:lnTo>
                    <a:pt x="109" y="2"/>
                  </a:lnTo>
                  <a:lnTo>
                    <a:pt x="125" y="2"/>
                  </a:lnTo>
                  <a:lnTo>
                    <a:pt x="141" y="1"/>
                  </a:lnTo>
                  <a:lnTo>
                    <a:pt x="156" y="1"/>
                  </a:lnTo>
                  <a:lnTo>
                    <a:pt x="172" y="0"/>
                  </a:lnTo>
                  <a:lnTo>
                    <a:pt x="187" y="0"/>
                  </a:lnTo>
                  <a:lnTo>
                    <a:pt x="202" y="1"/>
                  </a:lnTo>
                  <a:lnTo>
                    <a:pt x="216" y="1"/>
                  </a:lnTo>
                  <a:lnTo>
                    <a:pt x="231" y="2"/>
                  </a:lnTo>
                  <a:lnTo>
                    <a:pt x="246" y="4"/>
                  </a:lnTo>
                  <a:lnTo>
                    <a:pt x="244" y="2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3"/>
            <p:cNvSpPr>
              <a:spLocks/>
            </p:cNvSpPr>
            <p:nvPr/>
          </p:nvSpPr>
          <p:spPr bwMode="auto">
            <a:xfrm>
              <a:off x="3005" y="2966"/>
              <a:ext cx="280" cy="105"/>
            </a:xfrm>
            <a:custGeom>
              <a:avLst/>
              <a:gdLst/>
              <a:ahLst/>
              <a:cxnLst>
                <a:cxn ang="0">
                  <a:pos x="277" y="105"/>
                </a:cxn>
                <a:cxn ang="0">
                  <a:pos x="263" y="105"/>
                </a:cxn>
                <a:cxn ang="0">
                  <a:pos x="247" y="103"/>
                </a:cxn>
                <a:cxn ang="0">
                  <a:pos x="228" y="102"/>
                </a:cxn>
                <a:cxn ang="0">
                  <a:pos x="209" y="98"/>
                </a:cxn>
                <a:cxn ang="0">
                  <a:pos x="188" y="96"/>
                </a:cxn>
                <a:cxn ang="0">
                  <a:pos x="168" y="92"/>
                </a:cxn>
                <a:cxn ang="0">
                  <a:pos x="146" y="88"/>
                </a:cxn>
                <a:cxn ang="0">
                  <a:pos x="124" y="82"/>
                </a:cxn>
                <a:cxn ang="0">
                  <a:pos x="103" y="77"/>
                </a:cxn>
                <a:cxn ang="0">
                  <a:pos x="83" y="72"/>
                </a:cxn>
                <a:cxn ang="0">
                  <a:pos x="65" y="67"/>
                </a:cxn>
                <a:cxn ang="0">
                  <a:pos x="47" y="62"/>
                </a:cxn>
                <a:cxn ang="0">
                  <a:pos x="31" y="57"/>
                </a:cxn>
                <a:cxn ang="0">
                  <a:pos x="19" y="51"/>
                </a:cxn>
                <a:cxn ang="0">
                  <a:pos x="9" y="47"/>
                </a:cxn>
                <a:cxn ang="0">
                  <a:pos x="2" y="43"/>
                </a:cxn>
                <a:cxn ang="0">
                  <a:pos x="0" y="32"/>
                </a:cxn>
                <a:cxn ang="0">
                  <a:pos x="7" y="22"/>
                </a:cxn>
                <a:cxn ang="0">
                  <a:pos x="17" y="14"/>
                </a:cxn>
                <a:cxn ang="0">
                  <a:pos x="28" y="7"/>
                </a:cxn>
                <a:cxn ang="0">
                  <a:pos x="54" y="2"/>
                </a:cxn>
                <a:cxn ang="0">
                  <a:pos x="81" y="0"/>
                </a:cxn>
                <a:cxn ang="0">
                  <a:pos x="107" y="2"/>
                </a:cxn>
                <a:cxn ang="0">
                  <a:pos x="135" y="7"/>
                </a:cxn>
                <a:cxn ang="0">
                  <a:pos x="159" y="15"/>
                </a:cxn>
                <a:cxn ang="0">
                  <a:pos x="183" y="24"/>
                </a:cxn>
                <a:cxn ang="0">
                  <a:pos x="204" y="35"/>
                </a:cxn>
                <a:cxn ang="0">
                  <a:pos x="219" y="47"/>
                </a:cxn>
                <a:cxn ang="0">
                  <a:pos x="215" y="46"/>
                </a:cxn>
                <a:cxn ang="0">
                  <a:pos x="200" y="41"/>
                </a:cxn>
                <a:cxn ang="0">
                  <a:pos x="180" y="35"/>
                </a:cxn>
                <a:cxn ang="0">
                  <a:pos x="155" y="29"/>
                </a:cxn>
                <a:cxn ang="0">
                  <a:pos x="126" y="23"/>
                </a:cxn>
                <a:cxn ang="0">
                  <a:pos x="99" y="19"/>
                </a:cxn>
                <a:cxn ang="0">
                  <a:pos x="72" y="17"/>
                </a:cxn>
                <a:cxn ang="0">
                  <a:pos x="49" y="18"/>
                </a:cxn>
                <a:cxn ang="0">
                  <a:pos x="38" y="19"/>
                </a:cxn>
                <a:cxn ang="0">
                  <a:pos x="28" y="24"/>
                </a:cxn>
                <a:cxn ang="0">
                  <a:pos x="21" y="30"/>
                </a:cxn>
                <a:cxn ang="0">
                  <a:pos x="19" y="40"/>
                </a:cxn>
                <a:cxn ang="0">
                  <a:pos x="40" y="44"/>
                </a:cxn>
                <a:cxn ang="0">
                  <a:pos x="59" y="49"/>
                </a:cxn>
                <a:cxn ang="0">
                  <a:pos x="80" y="54"/>
                </a:cxn>
                <a:cxn ang="0">
                  <a:pos x="99" y="58"/>
                </a:cxn>
                <a:cxn ang="0">
                  <a:pos x="119" y="64"/>
                </a:cxn>
                <a:cxn ang="0">
                  <a:pos x="138" y="68"/>
                </a:cxn>
                <a:cxn ang="0">
                  <a:pos x="158" y="73"/>
                </a:cxn>
                <a:cxn ang="0">
                  <a:pos x="175" y="76"/>
                </a:cxn>
                <a:cxn ang="0">
                  <a:pos x="193" y="81"/>
                </a:cxn>
                <a:cxn ang="0">
                  <a:pos x="209" y="84"/>
                </a:cxn>
                <a:cxn ang="0">
                  <a:pos x="224" y="88"/>
                </a:cxn>
                <a:cxn ang="0">
                  <a:pos x="237" y="90"/>
                </a:cxn>
                <a:cxn ang="0">
                  <a:pos x="249" y="91"/>
                </a:cxn>
                <a:cxn ang="0">
                  <a:pos x="261" y="92"/>
                </a:cxn>
                <a:cxn ang="0">
                  <a:pos x="270" y="93"/>
                </a:cxn>
                <a:cxn ang="0">
                  <a:pos x="277" y="92"/>
                </a:cxn>
                <a:cxn ang="0">
                  <a:pos x="278" y="96"/>
                </a:cxn>
                <a:cxn ang="0">
                  <a:pos x="280" y="98"/>
                </a:cxn>
                <a:cxn ang="0">
                  <a:pos x="280" y="102"/>
                </a:cxn>
                <a:cxn ang="0">
                  <a:pos x="277" y="105"/>
                </a:cxn>
              </a:cxnLst>
              <a:rect l="0" t="0" r="r" b="b"/>
              <a:pathLst>
                <a:path w="280" h="105">
                  <a:moveTo>
                    <a:pt x="277" y="105"/>
                  </a:moveTo>
                  <a:lnTo>
                    <a:pt x="263" y="105"/>
                  </a:lnTo>
                  <a:lnTo>
                    <a:pt x="247" y="103"/>
                  </a:lnTo>
                  <a:lnTo>
                    <a:pt x="228" y="102"/>
                  </a:lnTo>
                  <a:lnTo>
                    <a:pt x="209" y="98"/>
                  </a:lnTo>
                  <a:lnTo>
                    <a:pt x="188" y="96"/>
                  </a:lnTo>
                  <a:lnTo>
                    <a:pt x="168" y="92"/>
                  </a:lnTo>
                  <a:lnTo>
                    <a:pt x="146" y="88"/>
                  </a:lnTo>
                  <a:lnTo>
                    <a:pt x="124" y="82"/>
                  </a:lnTo>
                  <a:lnTo>
                    <a:pt x="103" y="77"/>
                  </a:lnTo>
                  <a:lnTo>
                    <a:pt x="83" y="72"/>
                  </a:lnTo>
                  <a:lnTo>
                    <a:pt x="65" y="67"/>
                  </a:lnTo>
                  <a:lnTo>
                    <a:pt x="47" y="62"/>
                  </a:lnTo>
                  <a:lnTo>
                    <a:pt x="31" y="57"/>
                  </a:lnTo>
                  <a:lnTo>
                    <a:pt x="19" y="51"/>
                  </a:lnTo>
                  <a:lnTo>
                    <a:pt x="9" y="47"/>
                  </a:lnTo>
                  <a:lnTo>
                    <a:pt x="2" y="43"/>
                  </a:lnTo>
                  <a:lnTo>
                    <a:pt x="0" y="32"/>
                  </a:lnTo>
                  <a:lnTo>
                    <a:pt x="7" y="22"/>
                  </a:lnTo>
                  <a:lnTo>
                    <a:pt x="17" y="14"/>
                  </a:lnTo>
                  <a:lnTo>
                    <a:pt x="28" y="7"/>
                  </a:lnTo>
                  <a:lnTo>
                    <a:pt x="54" y="2"/>
                  </a:lnTo>
                  <a:lnTo>
                    <a:pt x="81" y="0"/>
                  </a:lnTo>
                  <a:lnTo>
                    <a:pt x="107" y="2"/>
                  </a:lnTo>
                  <a:lnTo>
                    <a:pt x="135" y="7"/>
                  </a:lnTo>
                  <a:lnTo>
                    <a:pt x="159" y="15"/>
                  </a:lnTo>
                  <a:lnTo>
                    <a:pt x="183" y="24"/>
                  </a:lnTo>
                  <a:lnTo>
                    <a:pt x="204" y="35"/>
                  </a:lnTo>
                  <a:lnTo>
                    <a:pt x="219" y="47"/>
                  </a:lnTo>
                  <a:lnTo>
                    <a:pt x="215" y="46"/>
                  </a:lnTo>
                  <a:lnTo>
                    <a:pt x="200" y="41"/>
                  </a:lnTo>
                  <a:lnTo>
                    <a:pt x="180" y="35"/>
                  </a:lnTo>
                  <a:lnTo>
                    <a:pt x="155" y="29"/>
                  </a:lnTo>
                  <a:lnTo>
                    <a:pt x="126" y="23"/>
                  </a:lnTo>
                  <a:lnTo>
                    <a:pt x="99" y="19"/>
                  </a:lnTo>
                  <a:lnTo>
                    <a:pt x="72" y="17"/>
                  </a:lnTo>
                  <a:lnTo>
                    <a:pt x="49" y="18"/>
                  </a:lnTo>
                  <a:lnTo>
                    <a:pt x="38" y="19"/>
                  </a:lnTo>
                  <a:lnTo>
                    <a:pt x="28" y="24"/>
                  </a:lnTo>
                  <a:lnTo>
                    <a:pt x="21" y="30"/>
                  </a:lnTo>
                  <a:lnTo>
                    <a:pt x="19" y="40"/>
                  </a:lnTo>
                  <a:lnTo>
                    <a:pt x="40" y="44"/>
                  </a:lnTo>
                  <a:lnTo>
                    <a:pt x="59" y="49"/>
                  </a:lnTo>
                  <a:lnTo>
                    <a:pt x="80" y="54"/>
                  </a:lnTo>
                  <a:lnTo>
                    <a:pt x="99" y="58"/>
                  </a:lnTo>
                  <a:lnTo>
                    <a:pt x="119" y="64"/>
                  </a:lnTo>
                  <a:lnTo>
                    <a:pt x="138" y="68"/>
                  </a:lnTo>
                  <a:lnTo>
                    <a:pt x="158" y="73"/>
                  </a:lnTo>
                  <a:lnTo>
                    <a:pt x="175" y="76"/>
                  </a:lnTo>
                  <a:lnTo>
                    <a:pt x="193" y="81"/>
                  </a:lnTo>
                  <a:lnTo>
                    <a:pt x="209" y="84"/>
                  </a:lnTo>
                  <a:lnTo>
                    <a:pt x="224" y="88"/>
                  </a:lnTo>
                  <a:lnTo>
                    <a:pt x="237" y="90"/>
                  </a:lnTo>
                  <a:lnTo>
                    <a:pt x="249" y="91"/>
                  </a:lnTo>
                  <a:lnTo>
                    <a:pt x="261" y="92"/>
                  </a:lnTo>
                  <a:lnTo>
                    <a:pt x="270" y="93"/>
                  </a:lnTo>
                  <a:lnTo>
                    <a:pt x="277" y="92"/>
                  </a:lnTo>
                  <a:lnTo>
                    <a:pt x="278" y="96"/>
                  </a:lnTo>
                  <a:lnTo>
                    <a:pt x="280" y="98"/>
                  </a:lnTo>
                  <a:lnTo>
                    <a:pt x="280" y="102"/>
                  </a:lnTo>
                  <a:lnTo>
                    <a:pt x="277" y="10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4"/>
            <p:cNvSpPr>
              <a:spLocks/>
            </p:cNvSpPr>
            <p:nvPr/>
          </p:nvSpPr>
          <p:spPr bwMode="auto">
            <a:xfrm>
              <a:off x="2801" y="2134"/>
              <a:ext cx="421" cy="198"/>
            </a:xfrm>
            <a:custGeom>
              <a:avLst/>
              <a:gdLst/>
              <a:ahLst/>
              <a:cxnLst>
                <a:cxn ang="0">
                  <a:pos x="390" y="190"/>
                </a:cxn>
                <a:cxn ang="0">
                  <a:pos x="385" y="152"/>
                </a:cxn>
                <a:cxn ang="0">
                  <a:pos x="385" y="108"/>
                </a:cxn>
                <a:cxn ang="0">
                  <a:pos x="365" y="83"/>
                </a:cxn>
                <a:cxn ang="0">
                  <a:pos x="336" y="64"/>
                </a:cxn>
                <a:cxn ang="0">
                  <a:pos x="301" y="50"/>
                </a:cxn>
                <a:cxn ang="0">
                  <a:pos x="268" y="40"/>
                </a:cxn>
                <a:cxn ang="0">
                  <a:pos x="237" y="36"/>
                </a:cxn>
                <a:cxn ang="0">
                  <a:pos x="204" y="33"/>
                </a:cxn>
                <a:cxn ang="0">
                  <a:pos x="172" y="31"/>
                </a:cxn>
                <a:cxn ang="0">
                  <a:pos x="139" y="33"/>
                </a:cxn>
                <a:cxn ang="0">
                  <a:pos x="108" y="36"/>
                </a:cxn>
                <a:cxn ang="0">
                  <a:pos x="78" y="44"/>
                </a:cxn>
                <a:cxn ang="0">
                  <a:pos x="53" y="56"/>
                </a:cxn>
                <a:cxn ang="0">
                  <a:pos x="31" y="75"/>
                </a:cxn>
                <a:cxn ang="0">
                  <a:pos x="10" y="95"/>
                </a:cxn>
                <a:cxn ang="0">
                  <a:pos x="3" y="98"/>
                </a:cxn>
                <a:cxn ang="0">
                  <a:pos x="19" y="61"/>
                </a:cxn>
                <a:cxn ang="0">
                  <a:pos x="44" y="31"/>
                </a:cxn>
                <a:cxn ang="0">
                  <a:pos x="73" y="17"/>
                </a:cxn>
                <a:cxn ang="0">
                  <a:pos x="102" y="8"/>
                </a:cxn>
                <a:cxn ang="0">
                  <a:pos x="133" y="2"/>
                </a:cxn>
                <a:cxn ang="0">
                  <a:pos x="167" y="0"/>
                </a:cxn>
                <a:cxn ang="0">
                  <a:pos x="200" y="1"/>
                </a:cxn>
                <a:cxn ang="0">
                  <a:pos x="233" y="5"/>
                </a:cxn>
                <a:cxn ang="0">
                  <a:pos x="266" y="9"/>
                </a:cxn>
                <a:cxn ang="0">
                  <a:pos x="306" y="20"/>
                </a:cxn>
                <a:cxn ang="0">
                  <a:pos x="350" y="37"/>
                </a:cxn>
                <a:cxn ang="0">
                  <a:pos x="386" y="60"/>
                </a:cxn>
                <a:cxn ang="0">
                  <a:pos x="411" y="90"/>
                </a:cxn>
                <a:cxn ang="0">
                  <a:pos x="421" y="131"/>
                </a:cxn>
                <a:cxn ang="0">
                  <a:pos x="414" y="181"/>
                </a:cxn>
              </a:cxnLst>
              <a:rect l="0" t="0" r="r" b="b"/>
              <a:pathLst>
                <a:path w="421" h="198">
                  <a:moveTo>
                    <a:pt x="407" y="198"/>
                  </a:moveTo>
                  <a:lnTo>
                    <a:pt x="390" y="190"/>
                  </a:lnTo>
                  <a:lnTo>
                    <a:pt x="383" y="173"/>
                  </a:lnTo>
                  <a:lnTo>
                    <a:pt x="385" y="152"/>
                  </a:lnTo>
                  <a:lnTo>
                    <a:pt x="388" y="127"/>
                  </a:lnTo>
                  <a:lnTo>
                    <a:pt x="385" y="108"/>
                  </a:lnTo>
                  <a:lnTo>
                    <a:pt x="377" y="94"/>
                  </a:lnTo>
                  <a:lnTo>
                    <a:pt x="365" y="83"/>
                  </a:lnTo>
                  <a:lnTo>
                    <a:pt x="352" y="72"/>
                  </a:lnTo>
                  <a:lnTo>
                    <a:pt x="336" y="64"/>
                  </a:lnTo>
                  <a:lnTo>
                    <a:pt x="318" y="56"/>
                  </a:lnTo>
                  <a:lnTo>
                    <a:pt x="301" y="50"/>
                  </a:lnTo>
                  <a:lnTo>
                    <a:pt x="281" y="44"/>
                  </a:lnTo>
                  <a:lnTo>
                    <a:pt x="268" y="40"/>
                  </a:lnTo>
                  <a:lnTo>
                    <a:pt x="253" y="38"/>
                  </a:lnTo>
                  <a:lnTo>
                    <a:pt x="237" y="36"/>
                  </a:lnTo>
                  <a:lnTo>
                    <a:pt x="221" y="34"/>
                  </a:lnTo>
                  <a:lnTo>
                    <a:pt x="204" y="33"/>
                  </a:lnTo>
                  <a:lnTo>
                    <a:pt x="188" y="31"/>
                  </a:lnTo>
                  <a:lnTo>
                    <a:pt x="172" y="31"/>
                  </a:lnTo>
                  <a:lnTo>
                    <a:pt x="155" y="31"/>
                  </a:lnTo>
                  <a:lnTo>
                    <a:pt x="139" y="33"/>
                  </a:lnTo>
                  <a:lnTo>
                    <a:pt x="122" y="34"/>
                  </a:lnTo>
                  <a:lnTo>
                    <a:pt x="108" y="36"/>
                  </a:lnTo>
                  <a:lnTo>
                    <a:pt x="93" y="39"/>
                  </a:lnTo>
                  <a:lnTo>
                    <a:pt x="78" y="44"/>
                  </a:lnTo>
                  <a:lnTo>
                    <a:pt x="66" y="50"/>
                  </a:lnTo>
                  <a:lnTo>
                    <a:pt x="53" y="56"/>
                  </a:lnTo>
                  <a:lnTo>
                    <a:pt x="43" y="64"/>
                  </a:lnTo>
                  <a:lnTo>
                    <a:pt x="31" y="75"/>
                  </a:lnTo>
                  <a:lnTo>
                    <a:pt x="21" y="85"/>
                  </a:lnTo>
                  <a:lnTo>
                    <a:pt x="10" y="95"/>
                  </a:lnTo>
                  <a:lnTo>
                    <a:pt x="0" y="104"/>
                  </a:lnTo>
                  <a:lnTo>
                    <a:pt x="3" y="98"/>
                  </a:lnTo>
                  <a:lnTo>
                    <a:pt x="9" y="82"/>
                  </a:lnTo>
                  <a:lnTo>
                    <a:pt x="19" y="61"/>
                  </a:lnTo>
                  <a:lnTo>
                    <a:pt x="32" y="40"/>
                  </a:lnTo>
                  <a:lnTo>
                    <a:pt x="44" y="31"/>
                  </a:lnTo>
                  <a:lnTo>
                    <a:pt x="57" y="24"/>
                  </a:lnTo>
                  <a:lnTo>
                    <a:pt x="73" y="17"/>
                  </a:lnTo>
                  <a:lnTo>
                    <a:pt x="87" y="13"/>
                  </a:lnTo>
                  <a:lnTo>
                    <a:pt x="102" y="8"/>
                  </a:lnTo>
                  <a:lnTo>
                    <a:pt x="118" y="5"/>
                  </a:lnTo>
                  <a:lnTo>
                    <a:pt x="133" y="2"/>
                  </a:lnTo>
                  <a:lnTo>
                    <a:pt x="151" y="1"/>
                  </a:lnTo>
                  <a:lnTo>
                    <a:pt x="167" y="0"/>
                  </a:lnTo>
                  <a:lnTo>
                    <a:pt x="183" y="1"/>
                  </a:lnTo>
                  <a:lnTo>
                    <a:pt x="200" y="1"/>
                  </a:lnTo>
                  <a:lnTo>
                    <a:pt x="218" y="4"/>
                  </a:lnTo>
                  <a:lnTo>
                    <a:pt x="233" y="5"/>
                  </a:lnTo>
                  <a:lnTo>
                    <a:pt x="250" y="7"/>
                  </a:lnTo>
                  <a:lnTo>
                    <a:pt x="266" y="9"/>
                  </a:lnTo>
                  <a:lnTo>
                    <a:pt x="281" y="13"/>
                  </a:lnTo>
                  <a:lnTo>
                    <a:pt x="306" y="20"/>
                  </a:lnTo>
                  <a:lnTo>
                    <a:pt x="330" y="28"/>
                  </a:lnTo>
                  <a:lnTo>
                    <a:pt x="350" y="37"/>
                  </a:lnTo>
                  <a:lnTo>
                    <a:pt x="369" y="47"/>
                  </a:lnTo>
                  <a:lnTo>
                    <a:pt x="386" y="60"/>
                  </a:lnTo>
                  <a:lnTo>
                    <a:pt x="401" y="73"/>
                  </a:lnTo>
                  <a:lnTo>
                    <a:pt x="411" y="90"/>
                  </a:lnTo>
                  <a:lnTo>
                    <a:pt x="420" y="110"/>
                  </a:lnTo>
                  <a:lnTo>
                    <a:pt x="421" y="131"/>
                  </a:lnTo>
                  <a:lnTo>
                    <a:pt x="419" y="157"/>
                  </a:lnTo>
                  <a:lnTo>
                    <a:pt x="414" y="181"/>
                  </a:lnTo>
                  <a:lnTo>
                    <a:pt x="407" y="19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5"/>
            <p:cNvSpPr>
              <a:spLocks/>
            </p:cNvSpPr>
            <p:nvPr/>
          </p:nvSpPr>
          <p:spPr bwMode="auto">
            <a:xfrm>
              <a:off x="3165" y="3069"/>
              <a:ext cx="65" cy="110"/>
            </a:xfrm>
            <a:custGeom>
              <a:avLst/>
              <a:gdLst/>
              <a:ahLst/>
              <a:cxnLst>
                <a:cxn ang="0">
                  <a:pos x="50" y="110"/>
                </a:cxn>
                <a:cxn ang="0">
                  <a:pos x="35" y="100"/>
                </a:cxn>
                <a:cxn ang="0">
                  <a:pos x="24" y="89"/>
                </a:cxn>
                <a:cxn ang="0">
                  <a:pos x="15" y="75"/>
                </a:cxn>
                <a:cxn ang="0">
                  <a:pos x="9" y="62"/>
                </a:cxn>
                <a:cxn ang="0">
                  <a:pos x="5" y="46"/>
                </a:cxn>
                <a:cxn ang="0">
                  <a:pos x="3" y="31"/>
                </a:cxn>
                <a:cxn ang="0">
                  <a:pos x="2" y="15"/>
                </a:cxn>
                <a:cxn ang="0">
                  <a:pos x="0" y="0"/>
                </a:cxn>
                <a:cxn ang="0">
                  <a:pos x="9" y="2"/>
                </a:cxn>
                <a:cxn ang="0">
                  <a:pos x="16" y="7"/>
                </a:cxn>
                <a:cxn ang="0">
                  <a:pos x="19" y="16"/>
                </a:cxn>
                <a:cxn ang="0">
                  <a:pos x="19" y="25"/>
                </a:cxn>
                <a:cxn ang="0">
                  <a:pos x="21" y="36"/>
                </a:cxn>
                <a:cxn ang="0">
                  <a:pos x="24" y="46"/>
                </a:cxn>
                <a:cxn ang="0">
                  <a:pos x="28" y="57"/>
                </a:cxn>
                <a:cxn ang="0">
                  <a:pos x="32" y="66"/>
                </a:cxn>
                <a:cxn ang="0">
                  <a:pos x="40" y="75"/>
                </a:cxn>
                <a:cxn ang="0">
                  <a:pos x="46" y="84"/>
                </a:cxn>
                <a:cxn ang="0">
                  <a:pos x="55" y="92"/>
                </a:cxn>
                <a:cxn ang="0">
                  <a:pos x="65" y="99"/>
                </a:cxn>
                <a:cxn ang="0">
                  <a:pos x="63" y="102"/>
                </a:cxn>
                <a:cxn ang="0">
                  <a:pos x="58" y="106"/>
                </a:cxn>
                <a:cxn ang="0">
                  <a:pos x="53" y="109"/>
                </a:cxn>
                <a:cxn ang="0">
                  <a:pos x="50" y="110"/>
                </a:cxn>
              </a:cxnLst>
              <a:rect l="0" t="0" r="r" b="b"/>
              <a:pathLst>
                <a:path w="65" h="110">
                  <a:moveTo>
                    <a:pt x="50" y="110"/>
                  </a:moveTo>
                  <a:lnTo>
                    <a:pt x="35" y="100"/>
                  </a:lnTo>
                  <a:lnTo>
                    <a:pt x="24" y="89"/>
                  </a:lnTo>
                  <a:lnTo>
                    <a:pt x="15" y="75"/>
                  </a:lnTo>
                  <a:lnTo>
                    <a:pt x="9" y="62"/>
                  </a:lnTo>
                  <a:lnTo>
                    <a:pt x="5" y="46"/>
                  </a:lnTo>
                  <a:lnTo>
                    <a:pt x="3" y="31"/>
                  </a:lnTo>
                  <a:lnTo>
                    <a:pt x="2" y="15"/>
                  </a:lnTo>
                  <a:lnTo>
                    <a:pt x="0" y="0"/>
                  </a:lnTo>
                  <a:lnTo>
                    <a:pt x="9" y="2"/>
                  </a:lnTo>
                  <a:lnTo>
                    <a:pt x="16" y="7"/>
                  </a:lnTo>
                  <a:lnTo>
                    <a:pt x="19" y="16"/>
                  </a:lnTo>
                  <a:lnTo>
                    <a:pt x="19" y="25"/>
                  </a:lnTo>
                  <a:lnTo>
                    <a:pt x="21" y="36"/>
                  </a:lnTo>
                  <a:lnTo>
                    <a:pt x="24" y="46"/>
                  </a:lnTo>
                  <a:lnTo>
                    <a:pt x="28" y="57"/>
                  </a:lnTo>
                  <a:lnTo>
                    <a:pt x="32" y="66"/>
                  </a:lnTo>
                  <a:lnTo>
                    <a:pt x="40" y="75"/>
                  </a:lnTo>
                  <a:lnTo>
                    <a:pt x="46" y="84"/>
                  </a:lnTo>
                  <a:lnTo>
                    <a:pt x="55" y="92"/>
                  </a:lnTo>
                  <a:lnTo>
                    <a:pt x="65" y="99"/>
                  </a:lnTo>
                  <a:lnTo>
                    <a:pt x="63" y="102"/>
                  </a:lnTo>
                  <a:lnTo>
                    <a:pt x="58" y="106"/>
                  </a:lnTo>
                  <a:lnTo>
                    <a:pt x="53" y="109"/>
                  </a:lnTo>
                  <a:lnTo>
                    <a:pt x="50" y="11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6"/>
            <p:cNvSpPr>
              <a:spLocks/>
            </p:cNvSpPr>
            <p:nvPr/>
          </p:nvSpPr>
          <p:spPr bwMode="auto">
            <a:xfrm>
              <a:off x="3061" y="3310"/>
              <a:ext cx="101" cy="77"/>
            </a:xfrm>
            <a:custGeom>
              <a:avLst/>
              <a:gdLst/>
              <a:ahLst/>
              <a:cxnLst>
                <a:cxn ang="0">
                  <a:pos x="37" y="17"/>
                </a:cxn>
                <a:cxn ang="0">
                  <a:pos x="30" y="22"/>
                </a:cxn>
                <a:cxn ang="0">
                  <a:pos x="23" y="29"/>
                </a:cxn>
                <a:cxn ang="0">
                  <a:pos x="20" y="36"/>
                </a:cxn>
                <a:cxn ang="0">
                  <a:pos x="23" y="44"/>
                </a:cxn>
                <a:cxn ang="0">
                  <a:pos x="32" y="49"/>
                </a:cxn>
                <a:cxn ang="0">
                  <a:pos x="40" y="52"/>
                </a:cxn>
                <a:cxn ang="0">
                  <a:pos x="49" y="54"/>
                </a:cxn>
                <a:cxn ang="0">
                  <a:pos x="58" y="54"/>
                </a:cxn>
                <a:cxn ang="0">
                  <a:pos x="67" y="52"/>
                </a:cxn>
                <a:cxn ang="0">
                  <a:pos x="74" y="49"/>
                </a:cxn>
                <a:cxn ang="0">
                  <a:pos x="79" y="48"/>
                </a:cxn>
                <a:cxn ang="0">
                  <a:pos x="83" y="47"/>
                </a:cxn>
                <a:cxn ang="0">
                  <a:pos x="90" y="56"/>
                </a:cxn>
                <a:cxn ang="0">
                  <a:pos x="90" y="65"/>
                </a:cxn>
                <a:cxn ang="0">
                  <a:pos x="83" y="72"/>
                </a:cxn>
                <a:cxn ang="0">
                  <a:pos x="71" y="76"/>
                </a:cxn>
                <a:cxn ang="0">
                  <a:pos x="60" y="77"/>
                </a:cxn>
                <a:cxn ang="0">
                  <a:pos x="48" y="77"/>
                </a:cxn>
                <a:cxn ang="0">
                  <a:pos x="36" y="75"/>
                </a:cxn>
                <a:cxn ang="0">
                  <a:pos x="25" y="73"/>
                </a:cxn>
                <a:cxn ang="0">
                  <a:pos x="16" y="68"/>
                </a:cxn>
                <a:cxn ang="0">
                  <a:pos x="9" y="63"/>
                </a:cxn>
                <a:cxn ang="0">
                  <a:pos x="3" y="56"/>
                </a:cxn>
                <a:cxn ang="0">
                  <a:pos x="0" y="48"/>
                </a:cxn>
                <a:cxn ang="0">
                  <a:pos x="0" y="33"/>
                </a:cxn>
                <a:cxn ang="0">
                  <a:pos x="6" y="19"/>
                </a:cxn>
                <a:cxn ang="0">
                  <a:pos x="18" y="8"/>
                </a:cxn>
                <a:cxn ang="0">
                  <a:pos x="34" y="0"/>
                </a:cxn>
                <a:cxn ang="0">
                  <a:pos x="45" y="0"/>
                </a:cxn>
                <a:cxn ang="0">
                  <a:pos x="53" y="0"/>
                </a:cxn>
                <a:cxn ang="0">
                  <a:pos x="64" y="1"/>
                </a:cxn>
                <a:cxn ang="0">
                  <a:pos x="73" y="4"/>
                </a:cxn>
                <a:cxn ang="0">
                  <a:pos x="81" y="6"/>
                </a:cxn>
                <a:cxn ang="0">
                  <a:pos x="90" y="10"/>
                </a:cxn>
                <a:cxn ang="0">
                  <a:pos x="95" y="16"/>
                </a:cxn>
                <a:cxn ang="0">
                  <a:pos x="101" y="21"/>
                </a:cxn>
                <a:cxn ang="0">
                  <a:pos x="94" y="22"/>
                </a:cxn>
                <a:cxn ang="0">
                  <a:pos x="86" y="21"/>
                </a:cxn>
                <a:cxn ang="0">
                  <a:pos x="79" y="20"/>
                </a:cxn>
                <a:cxn ang="0">
                  <a:pos x="71" y="18"/>
                </a:cxn>
                <a:cxn ang="0">
                  <a:pos x="62" y="17"/>
                </a:cxn>
                <a:cxn ang="0">
                  <a:pos x="55" y="14"/>
                </a:cxn>
                <a:cxn ang="0">
                  <a:pos x="46" y="14"/>
                </a:cxn>
                <a:cxn ang="0">
                  <a:pos x="37" y="17"/>
                </a:cxn>
              </a:cxnLst>
              <a:rect l="0" t="0" r="r" b="b"/>
              <a:pathLst>
                <a:path w="101" h="77">
                  <a:moveTo>
                    <a:pt x="37" y="17"/>
                  </a:moveTo>
                  <a:lnTo>
                    <a:pt x="30" y="22"/>
                  </a:lnTo>
                  <a:lnTo>
                    <a:pt x="23" y="29"/>
                  </a:lnTo>
                  <a:lnTo>
                    <a:pt x="20" y="36"/>
                  </a:lnTo>
                  <a:lnTo>
                    <a:pt x="23" y="44"/>
                  </a:lnTo>
                  <a:lnTo>
                    <a:pt x="32" y="49"/>
                  </a:lnTo>
                  <a:lnTo>
                    <a:pt x="40" y="52"/>
                  </a:lnTo>
                  <a:lnTo>
                    <a:pt x="49" y="54"/>
                  </a:lnTo>
                  <a:lnTo>
                    <a:pt x="58" y="54"/>
                  </a:lnTo>
                  <a:lnTo>
                    <a:pt x="67" y="52"/>
                  </a:lnTo>
                  <a:lnTo>
                    <a:pt x="74" y="49"/>
                  </a:lnTo>
                  <a:lnTo>
                    <a:pt x="79" y="48"/>
                  </a:lnTo>
                  <a:lnTo>
                    <a:pt x="83" y="47"/>
                  </a:lnTo>
                  <a:lnTo>
                    <a:pt x="90" y="56"/>
                  </a:lnTo>
                  <a:lnTo>
                    <a:pt x="90" y="65"/>
                  </a:lnTo>
                  <a:lnTo>
                    <a:pt x="83" y="72"/>
                  </a:lnTo>
                  <a:lnTo>
                    <a:pt x="71" y="76"/>
                  </a:lnTo>
                  <a:lnTo>
                    <a:pt x="60" y="77"/>
                  </a:lnTo>
                  <a:lnTo>
                    <a:pt x="48" y="77"/>
                  </a:lnTo>
                  <a:lnTo>
                    <a:pt x="36" y="75"/>
                  </a:lnTo>
                  <a:lnTo>
                    <a:pt x="25" y="73"/>
                  </a:lnTo>
                  <a:lnTo>
                    <a:pt x="16" y="68"/>
                  </a:lnTo>
                  <a:lnTo>
                    <a:pt x="9" y="63"/>
                  </a:lnTo>
                  <a:lnTo>
                    <a:pt x="3" y="56"/>
                  </a:lnTo>
                  <a:lnTo>
                    <a:pt x="0" y="48"/>
                  </a:lnTo>
                  <a:lnTo>
                    <a:pt x="0" y="33"/>
                  </a:lnTo>
                  <a:lnTo>
                    <a:pt x="6" y="19"/>
                  </a:lnTo>
                  <a:lnTo>
                    <a:pt x="18" y="8"/>
                  </a:lnTo>
                  <a:lnTo>
                    <a:pt x="34" y="0"/>
                  </a:lnTo>
                  <a:lnTo>
                    <a:pt x="45" y="0"/>
                  </a:lnTo>
                  <a:lnTo>
                    <a:pt x="53" y="0"/>
                  </a:lnTo>
                  <a:lnTo>
                    <a:pt x="64" y="1"/>
                  </a:lnTo>
                  <a:lnTo>
                    <a:pt x="73" y="4"/>
                  </a:lnTo>
                  <a:lnTo>
                    <a:pt x="81" y="6"/>
                  </a:lnTo>
                  <a:lnTo>
                    <a:pt x="90" y="10"/>
                  </a:lnTo>
                  <a:lnTo>
                    <a:pt x="95" y="16"/>
                  </a:lnTo>
                  <a:lnTo>
                    <a:pt x="101" y="21"/>
                  </a:lnTo>
                  <a:lnTo>
                    <a:pt x="94" y="22"/>
                  </a:lnTo>
                  <a:lnTo>
                    <a:pt x="86" y="21"/>
                  </a:lnTo>
                  <a:lnTo>
                    <a:pt x="79" y="20"/>
                  </a:lnTo>
                  <a:lnTo>
                    <a:pt x="71" y="18"/>
                  </a:lnTo>
                  <a:lnTo>
                    <a:pt x="62" y="17"/>
                  </a:lnTo>
                  <a:lnTo>
                    <a:pt x="55" y="14"/>
                  </a:lnTo>
                  <a:lnTo>
                    <a:pt x="46" y="14"/>
                  </a:lnTo>
                  <a:lnTo>
                    <a:pt x="37"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7"/>
            <p:cNvSpPr>
              <a:spLocks/>
            </p:cNvSpPr>
            <p:nvPr/>
          </p:nvSpPr>
          <p:spPr bwMode="auto">
            <a:xfrm>
              <a:off x="2612" y="3489"/>
              <a:ext cx="99" cy="77"/>
            </a:xfrm>
            <a:custGeom>
              <a:avLst/>
              <a:gdLst/>
              <a:ahLst/>
              <a:cxnLst>
                <a:cxn ang="0">
                  <a:pos x="34" y="18"/>
                </a:cxn>
                <a:cxn ang="0">
                  <a:pos x="26" y="23"/>
                </a:cxn>
                <a:cxn ang="0">
                  <a:pos x="23" y="30"/>
                </a:cxn>
                <a:cxn ang="0">
                  <a:pos x="19" y="37"/>
                </a:cxn>
                <a:cxn ang="0">
                  <a:pos x="24" y="44"/>
                </a:cxn>
                <a:cxn ang="0">
                  <a:pos x="33" y="50"/>
                </a:cxn>
                <a:cxn ang="0">
                  <a:pos x="42" y="52"/>
                </a:cxn>
                <a:cxn ang="0">
                  <a:pos x="52" y="53"/>
                </a:cxn>
                <a:cxn ang="0">
                  <a:pos x="61" y="52"/>
                </a:cxn>
                <a:cxn ang="0">
                  <a:pos x="68" y="50"/>
                </a:cxn>
                <a:cxn ang="0">
                  <a:pos x="75" y="48"/>
                </a:cxn>
                <a:cxn ang="0">
                  <a:pos x="80" y="46"/>
                </a:cxn>
                <a:cxn ang="0">
                  <a:pos x="84" y="44"/>
                </a:cxn>
                <a:cxn ang="0">
                  <a:pos x="92" y="53"/>
                </a:cxn>
                <a:cxn ang="0">
                  <a:pos x="92" y="63"/>
                </a:cxn>
                <a:cxn ang="0">
                  <a:pos x="86" y="69"/>
                </a:cxn>
                <a:cxn ang="0">
                  <a:pos x="74" y="75"/>
                </a:cxn>
                <a:cxn ang="0">
                  <a:pos x="62" y="76"/>
                </a:cxn>
                <a:cxn ang="0">
                  <a:pos x="50" y="77"/>
                </a:cxn>
                <a:cxn ang="0">
                  <a:pos x="40" y="76"/>
                </a:cxn>
                <a:cxn ang="0">
                  <a:pos x="30" y="74"/>
                </a:cxn>
                <a:cxn ang="0">
                  <a:pos x="19" y="70"/>
                </a:cxn>
                <a:cxn ang="0">
                  <a:pos x="12" y="65"/>
                </a:cxn>
                <a:cxn ang="0">
                  <a:pos x="6" y="58"/>
                </a:cxn>
                <a:cxn ang="0">
                  <a:pos x="2" y="50"/>
                </a:cxn>
                <a:cxn ang="0">
                  <a:pos x="0" y="35"/>
                </a:cxn>
                <a:cxn ang="0">
                  <a:pos x="4" y="21"/>
                </a:cxn>
                <a:cxn ang="0">
                  <a:pos x="14" y="10"/>
                </a:cxn>
                <a:cxn ang="0">
                  <a:pos x="30" y="1"/>
                </a:cxn>
                <a:cxn ang="0">
                  <a:pos x="40" y="0"/>
                </a:cxn>
                <a:cxn ang="0">
                  <a:pos x="50" y="0"/>
                </a:cxn>
                <a:cxn ang="0">
                  <a:pos x="59" y="1"/>
                </a:cxn>
                <a:cxn ang="0">
                  <a:pos x="70" y="2"/>
                </a:cxn>
                <a:cxn ang="0">
                  <a:pos x="77" y="5"/>
                </a:cxn>
                <a:cxn ang="0">
                  <a:pos x="86" y="9"/>
                </a:cxn>
                <a:cxn ang="0">
                  <a:pos x="93" y="13"/>
                </a:cxn>
                <a:cxn ang="0">
                  <a:pos x="99" y="19"/>
                </a:cxn>
                <a:cxn ang="0">
                  <a:pos x="92" y="20"/>
                </a:cxn>
                <a:cxn ang="0">
                  <a:pos x="84" y="20"/>
                </a:cxn>
                <a:cxn ang="0">
                  <a:pos x="77" y="19"/>
                </a:cxn>
                <a:cxn ang="0">
                  <a:pos x="70" y="17"/>
                </a:cxn>
                <a:cxn ang="0">
                  <a:pos x="61" y="15"/>
                </a:cxn>
                <a:cxn ang="0">
                  <a:pos x="52" y="14"/>
                </a:cxn>
                <a:cxn ang="0">
                  <a:pos x="43" y="15"/>
                </a:cxn>
                <a:cxn ang="0">
                  <a:pos x="34" y="18"/>
                </a:cxn>
              </a:cxnLst>
              <a:rect l="0" t="0" r="r" b="b"/>
              <a:pathLst>
                <a:path w="99" h="77">
                  <a:moveTo>
                    <a:pt x="34" y="18"/>
                  </a:moveTo>
                  <a:lnTo>
                    <a:pt x="26" y="23"/>
                  </a:lnTo>
                  <a:lnTo>
                    <a:pt x="23" y="30"/>
                  </a:lnTo>
                  <a:lnTo>
                    <a:pt x="19" y="37"/>
                  </a:lnTo>
                  <a:lnTo>
                    <a:pt x="24" y="44"/>
                  </a:lnTo>
                  <a:lnTo>
                    <a:pt x="33" y="50"/>
                  </a:lnTo>
                  <a:lnTo>
                    <a:pt x="42" y="52"/>
                  </a:lnTo>
                  <a:lnTo>
                    <a:pt x="52" y="53"/>
                  </a:lnTo>
                  <a:lnTo>
                    <a:pt x="61" y="52"/>
                  </a:lnTo>
                  <a:lnTo>
                    <a:pt x="68" y="50"/>
                  </a:lnTo>
                  <a:lnTo>
                    <a:pt x="75" y="48"/>
                  </a:lnTo>
                  <a:lnTo>
                    <a:pt x="80" y="46"/>
                  </a:lnTo>
                  <a:lnTo>
                    <a:pt x="84" y="44"/>
                  </a:lnTo>
                  <a:lnTo>
                    <a:pt x="92" y="53"/>
                  </a:lnTo>
                  <a:lnTo>
                    <a:pt x="92" y="63"/>
                  </a:lnTo>
                  <a:lnTo>
                    <a:pt x="86" y="69"/>
                  </a:lnTo>
                  <a:lnTo>
                    <a:pt x="74" y="75"/>
                  </a:lnTo>
                  <a:lnTo>
                    <a:pt x="62" y="76"/>
                  </a:lnTo>
                  <a:lnTo>
                    <a:pt x="50" y="77"/>
                  </a:lnTo>
                  <a:lnTo>
                    <a:pt x="40" y="76"/>
                  </a:lnTo>
                  <a:lnTo>
                    <a:pt x="30" y="74"/>
                  </a:lnTo>
                  <a:lnTo>
                    <a:pt x="19" y="70"/>
                  </a:lnTo>
                  <a:lnTo>
                    <a:pt x="12" y="65"/>
                  </a:lnTo>
                  <a:lnTo>
                    <a:pt x="6" y="58"/>
                  </a:lnTo>
                  <a:lnTo>
                    <a:pt x="2" y="50"/>
                  </a:lnTo>
                  <a:lnTo>
                    <a:pt x="0" y="35"/>
                  </a:lnTo>
                  <a:lnTo>
                    <a:pt x="4" y="21"/>
                  </a:lnTo>
                  <a:lnTo>
                    <a:pt x="14" y="10"/>
                  </a:lnTo>
                  <a:lnTo>
                    <a:pt x="30" y="1"/>
                  </a:lnTo>
                  <a:lnTo>
                    <a:pt x="40" y="0"/>
                  </a:lnTo>
                  <a:lnTo>
                    <a:pt x="50" y="0"/>
                  </a:lnTo>
                  <a:lnTo>
                    <a:pt x="59" y="1"/>
                  </a:lnTo>
                  <a:lnTo>
                    <a:pt x="70" y="2"/>
                  </a:lnTo>
                  <a:lnTo>
                    <a:pt x="77" y="5"/>
                  </a:lnTo>
                  <a:lnTo>
                    <a:pt x="86" y="9"/>
                  </a:lnTo>
                  <a:lnTo>
                    <a:pt x="93" y="13"/>
                  </a:lnTo>
                  <a:lnTo>
                    <a:pt x="99" y="19"/>
                  </a:lnTo>
                  <a:lnTo>
                    <a:pt x="92" y="20"/>
                  </a:lnTo>
                  <a:lnTo>
                    <a:pt x="84" y="20"/>
                  </a:lnTo>
                  <a:lnTo>
                    <a:pt x="77" y="19"/>
                  </a:lnTo>
                  <a:lnTo>
                    <a:pt x="70" y="17"/>
                  </a:lnTo>
                  <a:lnTo>
                    <a:pt x="61" y="15"/>
                  </a:lnTo>
                  <a:lnTo>
                    <a:pt x="52" y="14"/>
                  </a:lnTo>
                  <a:lnTo>
                    <a:pt x="43" y="15"/>
                  </a:lnTo>
                  <a:lnTo>
                    <a:pt x="34" y="1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8"/>
            <p:cNvSpPr>
              <a:spLocks/>
            </p:cNvSpPr>
            <p:nvPr/>
          </p:nvSpPr>
          <p:spPr bwMode="auto">
            <a:xfrm>
              <a:off x="2275" y="3457"/>
              <a:ext cx="99" cy="76"/>
            </a:xfrm>
            <a:custGeom>
              <a:avLst/>
              <a:gdLst/>
              <a:ahLst/>
              <a:cxnLst>
                <a:cxn ang="0">
                  <a:pos x="36" y="17"/>
                </a:cxn>
                <a:cxn ang="0">
                  <a:pos x="28" y="24"/>
                </a:cxn>
                <a:cxn ang="0">
                  <a:pos x="24" y="31"/>
                </a:cxn>
                <a:cxn ang="0">
                  <a:pos x="21" y="37"/>
                </a:cxn>
                <a:cxn ang="0">
                  <a:pos x="25" y="45"/>
                </a:cxn>
                <a:cxn ang="0">
                  <a:pos x="34" y="51"/>
                </a:cxn>
                <a:cxn ang="0">
                  <a:pos x="43" y="53"/>
                </a:cxn>
                <a:cxn ang="0">
                  <a:pos x="52" y="54"/>
                </a:cxn>
                <a:cxn ang="0">
                  <a:pos x="61" y="53"/>
                </a:cxn>
                <a:cxn ang="0">
                  <a:pos x="70" y="51"/>
                </a:cxn>
                <a:cxn ang="0">
                  <a:pos x="76" y="47"/>
                </a:cxn>
                <a:cxn ang="0">
                  <a:pos x="82" y="45"/>
                </a:cxn>
                <a:cxn ang="0">
                  <a:pos x="86" y="44"/>
                </a:cxn>
                <a:cxn ang="0">
                  <a:pos x="92" y="54"/>
                </a:cxn>
                <a:cxn ang="0">
                  <a:pos x="92" y="62"/>
                </a:cxn>
                <a:cxn ang="0">
                  <a:pos x="87" y="70"/>
                </a:cxn>
                <a:cxn ang="0">
                  <a:pos x="76" y="76"/>
                </a:cxn>
                <a:cxn ang="0">
                  <a:pos x="64" y="76"/>
                </a:cxn>
                <a:cxn ang="0">
                  <a:pos x="52" y="76"/>
                </a:cxn>
                <a:cxn ang="0">
                  <a:pos x="40" y="76"/>
                </a:cxn>
                <a:cxn ang="0">
                  <a:pos x="30" y="73"/>
                </a:cxn>
                <a:cxn ang="0">
                  <a:pos x="19" y="70"/>
                </a:cxn>
                <a:cxn ang="0">
                  <a:pos x="12" y="66"/>
                </a:cxn>
                <a:cxn ang="0">
                  <a:pos x="6" y="59"/>
                </a:cxn>
                <a:cxn ang="0">
                  <a:pos x="1" y="51"/>
                </a:cxn>
                <a:cxn ang="0">
                  <a:pos x="0" y="35"/>
                </a:cxn>
                <a:cxn ang="0">
                  <a:pos x="6" y="21"/>
                </a:cxn>
                <a:cxn ang="0">
                  <a:pos x="15" y="9"/>
                </a:cxn>
                <a:cxn ang="0">
                  <a:pos x="31" y="2"/>
                </a:cxn>
                <a:cxn ang="0">
                  <a:pos x="42" y="0"/>
                </a:cxn>
                <a:cxn ang="0">
                  <a:pos x="50" y="0"/>
                </a:cxn>
                <a:cxn ang="0">
                  <a:pos x="61" y="0"/>
                </a:cxn>
                <a:cxn ang="0">
                  <a:pos x="70" y="2"/>
                </a:cxn>
                <a:cxn ang="0">
                  <a:pos x="78" y="5"/>
                </a:cxn>
                <a:cxn ang="0">
                  <a:pos x="86" y="8"/>
                </a:cxn>
                <a:cxn ang="0">
                  <a:pos x="94" y="13"/>
                </a:cxn>
                <a:cxn ang="0">
                  <a:pos x="99" y="18"/>
                </a:cxn>
                <a:cxn ang="0">
                  <a:pos x="94" y="20"/>
                </a:cxn>
                <a:cxn ang="0">
                  <a:pos x="86" y="20"/>
                </a:cxn>
                <a:cxn ang="0">
                  <a:pos x="78" y="18"/>
                </a:cxn>
                <a:cxn ang="0">
                  <a:pos x="70" y="16"/>
                </a:cxn>
                <a:cxn ang="0">
                  <a:pos x="62" y="15"/>
                </a:cxn>
                <a:cxn ang="0">
                  <a:pos x="54" y="14"/>
                </a:cxn>
                <a:cxn ang="0">
                  <a:pos x="45" y="15"/>
                </a:cxn>
                <a:cxn ang="0">
                  <a:pos x="36" y="17"/>
                </a:cxn>
              </a:cxnLst>
              <a:rect l="0" t="0" r="r" b="b"/>
              <a:pathLst>
                <a:path w="99" h="76">
                  <a:moveTo>
                    <a:pt x="36" y="17"/>
                  </a:moveTo>
                  <a:lnTo>
                    <a:pt x="28" y="24"/>
                  </a:lnTo>
                  <a:lnTo>
                    <a:pt x="24" y="31"/>
                  </a:lnTo>
                  <a:lnTo>
                    <a:pt x="21" y="37"/>
                  </a:lnTo>
                  <a:lnTo>
                    <a:pt x="25" y="45"/>
                  </a:lnTo>
                  <a:lnTo>
                    <a:pt x="34" y="51"/>
                  </a:lnTo>
                  <a:lnTo>
                    <a:pt x="43" y="53"/>
                  </a:lnTo>
                  <a:lnTo>
                    <a:pt x="52" y="54"/>
                  </a:lnTo>
                  <a:lnTo>
                    <a:pt x="61" y="53"/>
                  </a:lnTo>
                  <a:lnTo>
                    <a:pt x="70" y="51"/>
                  </a:lnTo>
                  <a:lnTo>
                    <a:pt x="76" y="47"/>
                  </a:lnTo>
                  <a:lnTo>
                    <a:pt x="82" y="45"/>
                  </a:lnTo>
                  <a:lnTo>
                    <a:pt x="86" y="44"/>
                  </a:lnTo>
                  <a:lnTo>
                    <a:pt x="92" y="54"/>
                  </a:lnTo>
                  <a:lnTo>
                    <a:pt x="92" y="62"/>
                  </a:lnTo>
                  <a:lnTo>
                    <a:pt x="87" y="70"/>
                  </a:lnTo>
                  <a:lnTo>
                    <a:pt x="76" y="76"/>
                  </a:lnTo>
                  <a:lnTo>
                    <a:pt x="64" y="76"/>
                  </a:lnTo>
                  <a:lnTo>
                    <a:pt x="52" y="76"/>
                  </a:lnTo>
                  <a:lnTo>
                    <a:pt x="40" y="76"/>
                  </a:lnTo>
                  <a:lnTo>
                    <a:pt x="30" y="73"/>
                  </a:lnTo>
                  <a:lnTo>
                    <a:pt x="19" y="70"/>
                  </a:lnTo>
                  <a:lnTo>
                    <a:pt x="12" y="66"/>
                  </a:lnTo>
                  <a:lnTo>
                    <a:pt x="6" y="59"/>
                  </a:lnTo>
                  <a:lnTo>
                    <a:pt x="1" y="51"/>
                  </a:lnTo>
                  <a:lnTo>
                    <a:pt x="0" y="35"/>
                  </a:lnTo>
                  <a:lnTo>
                    <a:pt x="6" y="21"/>
                  </a:lnTo>
                  <a:lnTo>
                    <a:pt x="15" y="9"/>
                  </a:lnTo>
                  <a:lnTo>
                    <a:pt x="31" y="2"/>
                  </a:lnTo>
                  <a:lnTo>
                    <a:pt x="42" y="0"/>
                  </a:lnTo>
                  <a:lnTo>
                    <a:pt x="50" y="0"/>
                  </a:lnTo>
                  <a:lnTo>
                    <a:pt x="61" y="0"/>
                  </a:lnTo>
                  <a:lnTo>
                    <a:pt x="70" y="2"/>
                  </a:lnTo>
                  <a:lnTo>
                    <a:pt x="78" y="5"/>
                  </a:lnTo>
                  <a:lnTo>
                    <a:pt x="86" y="8"/>
                  </a:lnTo>
                  <a:lnTo>
                    <a:pt x="94" y="13"/>
                  </a:lnTo>
                  <a:lnTo>
                    <a:pt x="99" y="18"/>
                  </a:lnTo>
                  <a:lnTo>
                    <a:pt x="94" y="20"/>
                  </a:lnTo>
                  <a:lnTo>
                    <a:pt x="86" y="20"/>
                  </a:lnTo>
                  <a:lnTo>
                    <a:pt x="78" y="18"/>
                  </a:lnTo>
                  <a:lnTo>
                    <a:pt x="70" y="16"/>
                  </a:lnTo>
                  <a:lnTo>
                    <a:pt x="62" y="15"/>
                  </a:lnTo>
                  <a:lnTo>
                    <a:pt x="54" y="14"/>
                  </a:lnTo>
                  <a:lnTo>
                    <a:pt x="45" y="15"/>
                  </a:lnTo>
                  <a:lnTo>
                    <a:pt x="36"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9"/>
            <p:cNvSpPr>
              <a:spLocks/>
            </p:cNvSpPr>
            <p:nvPr/>
          </p:nvSpPr>
          <p:spPr bwMode="auto">
            <a:xfrm>
              <a:off x="2722" y="3382"/>
              <a:ext cx="82" cy="63"/>
            </a:xfrm>
            <a:custGeom>
              <a:avLst/>
              <a:gdLst/>
              <a:ahLst/>
              <a:cxnLst>
                <a:cxn ang="0">
                  <a:pos x="30" y="15"/>
                </a:cxn>
                <a:cxn ang="0">
                  <a:pos x="24" y="20"/>
                </a:cxn>
                <a:cxn ang="0">
                  <a:pos x="19" y="26"/>
                </a:cxn>
                <a:cxn ang="0">
                  <a:pos x="18" y="32"/>
                </a:cxn>
                <a:cxn ang="0">
                  <a:pos x="21" y="37"/>
                </a:cxn>
                <a:cxn ang="0">
                  <a:pos x="28" y="42"/>
                </a:cxn>
                <a:cxn ang="0">
                  <a:pos x="36" y="44"/>
                </a:cxn>
                <a:cxn ang="0">
                  <a:pos x="43" y="44"/>
                </a:cxn>
                <a:cxn ang="0">
                  <a:pos x="51" y="43"/>
                </a:cxn>
                <a:cxn ang="0">
                  <a:pos x="56" y="42"/>
                </a:cxn>
                <a:cxn ang="0">
                  <a:pos x="63" y="40"/>
                </a:cxn>
                <a:cxn ang="0">
                  <a:pos x="67" y="37"/>
                </a:cxn>
                <a:cxn ang="0">
                  <a:pos x="70" y="36"/>
                </a:cxn>
                <a:cxn ang="0">
                  <a:pos x="76" y="44"/>
                </a:cxn>
                <a:cxn ang="0">
                  <a:pos x="76" y="50"/>
                </a:cxn>
                <a:cxn ang="0">
                  <a:pos x="71" y="57"/>
                </a:cxn>
                <a:cxn ang="0">
                  <a:pos x="61" y="62"/>
                </a:cxn>
                <a:cxn ang="0">
                  <a:pos x="52" y="63"/>
                </a:cxn>
                <a:cxn ang="0">
                  <a:pos x="42" y="63"/>
                </a:cxn>
                <a:cxn ang="0">
                  <a:pos x="33" y="63"/>
                </a:cxn>
                <a:cxn ang="0">
                  <a:pos x="24" y="61"/>
                </a:cxn>
                <a:cxn ang="0">
                  <a:pos x="16" y="57"/>
                </a:cxn>
                <a:cxn ang="0">
                  <a:pos x="11" y="54"/>
                </a:cxn>
                <a:cxn ang="0">
                  <a:pos x="4" y="49"/>
                </a:cxn>
                <a:cxn ang="0">
                  <a:pos x="2" y="42"/>
                </a:cxn>
                <a:cxn ang="0">
                  <a:pos x="0" y="29"/>
                </a:cxn>
                <a:cxn ang="0">
                  <a:pos x="4" y="19"/>
                </a:cxn>
                <a:cxn ang="0">
                  <a:pos x="12" y="8"/>
                </a:cxn>
                <a:cxn ang="0">
                  <a:pos x="25" y="2"/>
                </a:cxn>
                <a:cxn ang="0">
                  <a:pos x="34" y="0"/>
                </a:cxn>
                <a:cxn ang="0">
                  <a:pos x="42" y="0"/>
                </a:cxn>
                <a:cxn ang="0">
                  <a:pos x="49" y="2"/>
                </a:cxn>
                <a:cxn ang="0">
                  <a:pos x="56" y="3"/>
                </a:cxn>
                <a:cxn ang="0">
                  <a:pos x="64" y="5"/>
                </a:cxn>
                <a:cxn ang="0">
                  <a:pos x="70" y="7"/>
                </a:cxn>
                <a:cxn ang="0">
                  <a:pos x="76" y="11"/>
                </a:cxn>
                <a:cxn ang="0">
                  <a:pos x="82" y="15"/>
                </a:cxn>
                <a:cxn ang="0">
                  <a:pos x="76" y="16"/>
                </a:cxn>
                <a:cxn ang="0">
                  <a:pos x="70" y="16"/>
                </a:cxn>
                <a:cxn ang="0">
                  <a:pos x="64" y="15"/>
                </a:cxn>
                <a:cxn ang="0">
                  <a:pos x="56" y="14"/>
                </a:cxn>
                <a:cxn ang="0">
                  <a:pos x="51" y="12"/>
                </a:cxn>
                <a:cxn ang="0">
                  <a:pos x="43" y="12"/>
                </a:cxn>
                <a:cxn ang="0">
                  <a:pos x="37" y="12"/>
                </a:cxn>
                <a:cxn ang="0">
                  <a:pos x="30" y="15"/>
                </a:cxn>
              </a:cxnLst>
              <a:rect l="0" t="0" r="r" b="b"/>
              <a:pathLst>
                <a:path w="82" h="63">
                  <a:moveTo>
                    <a:pt x="30" y="15"/>
                  </a:moveTo>
                  <a:lnTo>
                    <a:pt x="24" y="20"/>
                  </a:lnTo>
                  <a:lnTo>
                    <a:pt x="19" y="26"/>
                  </a:lnTo>
                  <a:lnTo>
                    <a:pt x="18" y="32"/>
                  </a:lnTo>
                  <a:lnTo>
                    <a:pt x="21" y="37"/>
                  </a:lnTo>
                  <a:lnTo>
                    <a:pt x="28" y="42"/>
                  </a:lnTo>
                  <a:lnTo>
                    <a:pt x="36" y="44"/>
                  </a:lnTo>
                  <a:lnTo>
                    <a:pt x="43" y="44"/>
                  </a:lnTo>
                  <a:lnTo>
                    <a:pt x="51" y="43"/>
                  </a:lnTo>
                  <a:lnTo>
                    <a:pt x="56" y="42"/>
                  </a:lnTo>
                  <a:lnTo>
                    <a:pt x="63" y="40"/>
                  </a:lnTo>
                  <a:lnTo>
                    <a:pt x="67" y="37"/>
                  </a:lnTo>
                  <a:lnTo>
                    <a:pt x="70" y="36"/>
                  </a:lnTo>
                  <a:lnTo>
                    <a:pt x="76" y="44"/>
                  </a:lnTo>
                  <a:lnTo>
                    <a:pt x="76" y="50"/>
                  </a:lnTo>
                  <a:lnTo>
                    <a:pt x="71" y="57"/>
                  </a:lnTo>
                  <a:lnTo>
                    <a:pt x="61" y="62"/>
                  </a:lnTo>
                  <a:lnTo>
                    <a:pt x="52" y="63"/>
                  </a:lnTo>
                  <a:lnTo>
                    <a:pt x="42" y="63"/>
                  </a:lnTo>
                  <a:lnTo>
                    <a:pt x="33" y="63"/>
                  </a:lnTo>
                  <a:lnTo>
                    <a:pt x="24" y="61"/>
                  </a:lnTo>
                  <a:lnTo>
                    <a:pt x="16" y="57"/>
                  </a:lnTo>
                  <a:lnTo>
                    <a:pt x="11" y="54"/>
                  </a:lnTo>
                  <a:lnTo>
                    <a:pt x="4" y="49"/>
                  </a:lnTo>
                  <a:lnTo>
                    <a:pt x="2" y="42"/>
                  </a:lnTo>
                  <a:lnTo>
                    <a:pt x="0" y="29"/>
                  </a:lnTo>
                  <a:lnTo>
                    <a:pt x="4" y="19"/>
                  </a:lnTo>
                  <a:lnTo>
                    <a:pt x="12" y="8"/>
                  </a:lnTo>
                  <a:lnTo>
                    <a:pt x="25" y="2"/>
                  </a:lnTo>
                  <a:lnTo>
                    <a:pt x="34" y="0"/>
                  </a:lnTo>
                  <a:lnTo>
                    <a:pt x="42" y="0"/>
                  </a:lnTo>
                  <a:lnTo>
                    <a:pt x="49" y="2"/>
                  </a:lnTo>
                  <a:lnTo>
                    <a:pt x="56" y="3"/>
                  </a:lnTo>
                  <a:lnTo>
                    <a:pt x="64" y="5"/>
                  </a:lnTo>
                  <a:lnTo>
                    <a:pt x="70" y="7"/>
                  </a:lnTo>
                  <a:lnTo>
                    <a:pt x="76" y="11"/>
                  </a:lnTo>
                  <a:lnTo>
                    <a:pt x="82" y="15"/>
                  </a:lnTo>
                  <a:lnTo>
                    <a:pt x="76" y="16"/>
                  </a:lnTo>
                  <a:lnTo>
                    <a:pt x="70" y="16"/>
                  </a:lnTo>
                  <a:lnTo>
                    <a:pt x="64" y="15"/>
                  </a:lnTo>
                  <a:lnTo>
                    <a:pt x="56" y="14"/>
                  </a:lnTo>
                  <a:lnTo>
                    <a:pt x="51" y="12"/>
                  </a:lnTo>
                  <a:lnTo>
                    <a:pt x="43" y="12"/>
                  </a:lnTo>
                  <a:lnTo>
                    <a:pt x="37" y="12"/>
                  </a:lnTo>
                  <a:lnTo>
                    <a:pt x="30" y="1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0"/>
            <p:cNvSpPr>
              <a:spLocks/>
            </p:cNvSpPr>
            <p:nvPr/>
          </p:nvSpPr>
          <p:spPr bwMode="auto">
            <a:xfrm>
              <a:off x="2291" y="3265"/>
              <a:ext cx="80" cy="63"/>
            </a:xfrm>
            <a:custGeom>
              <a:avLst/>
              <a:gdLst/>
              <a:ahLst/>
              <a:cxnLst>
                <a:cxn ang="0">
                  <a:pos x="28" y="15"/>
                </a:cxn>
                <a:cxn ang="0">
                  <a:pos x="22" y="20"/>
                </a:cxn>
                <a:cxn ang="0">
                  <a:pos x="18" y="26"/>
                </a:cxn>
                <a:cxn ang="0">
                  <a:pos x="18" y="32"/>
                </a:cxn>
                <a:cxn ang="0">
                  <a:pos x="20" y="37"/>
                </a:cxn>
                <a:cxn ang="0">
                  <a:pos x="28" y="41"/>
                </a:cxn>
                <a:cxn ang="0">
                  <a:pos x="36" y="44"/>
                </a:cxn>
                <a:cxn ang="0">
                  <a:pos x="43" y="44"/>
                </a:cxn>
                <a:cxn ang="0">
                  <a:pos x="50" y="44"/>
                </a:cxn>
                <a:cxn ang="0">
                  <a:pos x="56" y="41"/>
                </a:cxn>
                <a:cxn ang="0">
                  <a:pos x="62" y="39"/>
                </a:cxn>
                <a:cxn ang="0">
                  <a:pos x="67" y="38"/>
                </a:cxn>
                <a:cxn ang="0">
                  <a:pos x="70" y="37"/>
                </a:cxn>
                <a:cxn ang="0">
                  <a:pos x="76" y="45"/>
                </a:cxn>
                <a:cxn ang="0">
                  <a:pos x="76" y="50"/>
                </a:cxn>
                <a:cxn ang="0">
                  <a:pos x="71" y="57"/>
                </a:cxn>
                <a:cxn ang="0">
                  <a:pos x="61" y="62"/>
                </a:cxn>
                <a:cxn ang="0">
                  <a:pos x="52" y="63"/>
                </a:cxn>
                <a:cxn ang="0">
                  <a:pos x="41" y="63"/>
                </a:cxn>
                <a:cxn ang="0">
                  <a:pos x="32" y="63"/>
                </a:cxn>
                <a:cxn ang="0">
                  <a:pos x="23" y="61"/>
                </a:cxn>
                <a:cxn ang="0">
                  <a:pos x="16" y="57"/>
                </a:cxn>
                <a:cxn ang="0">
                  <a:pos x="10" y="54"/>
                </a:cxn>
                <a:cxn ang="0">
                  <a:pos x="4" y="49"/>
                </a:cxn>
                <a:cxn ang="0">
                  <a:pos x="1" y="41"/>
                </a:cxn>
                <a:cxn ang="0">
                  <a:pos x="0" y="29"/>
                </a:cxn>
                <a:cxn ang="0">
                  <a:pos x="4" y="18"/>
                </a:cxn>
                <a:cxn ang="0">
                  <a:pos x="11" y="9"/>
                </a:cxn>
                <a:cxn ang="0">
                  <a:pos x="25" y="1"/>
                </a:cxn>
                <a:cxn ang="0">
                  <a:pos x="34" y="0"/>
                </a:cxn>
                <a:cxn ang="0">
                  <a:pos x="41" y="0"/>
                </a:cxn>
                <a:cxn ang="0">
                  <a:pos x="49" y="1"/>
                </a:cxn>
                <a:cxn ang="0">
                  <a:pos x="56" y="2"/>
                </a:cxn>
                <a:cxn ang="0">
                  <a:pos x="64" y="4"/>
                </a:cxn>
                <a:cxn ang="0">
                  <a:pos x="70" y="8"/>
                </a:cxn>
                <a:cxn ang="0">
                  <a:pos x="76" y="11"/>
                </a:cxn>
                <a:cxn ang="0">
                  <a:pos x="80" y="16"/>
                </a:cxn>
                <a:cxn ang="0">
                  <a:pos x="74" y="17"/>
                </a:cxn>
                <a:cxn ang="0">
                  <a:pos x="70" y="17"/>
                </a:cxn>
                <a:cxn ang="0">
                  <a:pos x="62" y="16"/>
                </a:cxn>
                <a:cxn ang="0">
                  <a:pos x="56" y="15"/>
                </a:cxn>
                <a:cxn ang="0">
                  <a:pos x="49" y="13"/>
                </a:cxn>
                <a:cxn ang="0">
                  <a:pos x="43" y="12"/>
                </a:cxn>
                <a:cxn ang="0">
                  <a:pos x="36" y="12"/>
                </a:cxn>
                <a:cxn ang="0">
                  <a:pos x="28" y="15"/>
                </a:cxn>
              </a:cxnLst>
              <a:rect l="0" t="0" r="r" b="b"/>
              <a:pathLst>
                <a:path w="80" h="63">
                  <a:moveTo>
                    <a:pt x="28" y="15"/>
                  </a:moveTo>
                  <a:lnTo>
                    <a:pt x="22" y="20"/>
                  </a:lnTo>
                  <a:lnTo>
                    <a:pt x="18" y="26"/>
                  </a:lnTo>
                  <a:lnTo>
                    <a:pt x="18" y="32"/>
                  </a:lnTo>
                  <a:lnTo>
                    <a:pt x="20" y="37"/>
                  </a:lnTo>
                  <a:lnTo>
                    <a:pt x="28" y="41"/>
                  </a:lnTo>
                  <a:lnTo>
                    <a:pt x="36" y="44"/>
                  </a:lnTo>
                  <a:lnTo>
                    <a:pt x="43" y="44"/>
                  </a:lnTo>
                  <a:lnTo>
                    <a:pt x="50" y="44"/>
                  </a:lnTo>
                  <a:lnTo>
                    <a:pt x="56" y="41"/>
                  </a:lnTo>
                  <a:lnTo>
                    <a:pt x="62" y="39"/>
                  </a:lnTo>
                  <a:lnTo>
                    <a:pt x="67" y="38"/>
                  </a:lnTo>
                  <a:lnTo>
                    <a:pt x="70" y="37"/>
                  </a:lnTo>
                  <a:lnTo>
                    <a:pt x="76" y="45"/>
                  </a:lnTo>
                  <a:lnTo>
                    <a:pt x="76" y="50"/>
                  </a:lnTo>
                  <a:lnTo>
                    <a:pt x="71" y="57"/>
                  </a:lnTo>
                  <a:lnTo>
                    <a:pt x="61" y="62"/>
                  </a:lnTo>
                  <a:lnTo>
                    <a:pt x="52" y="63"/>
                  </a:lnTo>
                  <a:lnTo>
                    <a:pt x="41" y="63"/>
                  </a:lnTo>
                  <a:lnTo>
                    <a:pt x="32" y="63"/>
                  </a:lnTo>
                  <a:lnTo>
                    <a:pt x="23" y="61"/>
                  </a:lnTo>
                  <a:lnTo>
                    <a:pt x="16" y="57"/>
                  </a:lnTo>
                  <a:lnTo>
                    <a:pt x="10" y="54"/>
                  </a:lnTo>
                  <a:lnTo>
                    <a:pt x="4" y="49"/>
                  </a:lnTo>
                  <a:lnTo>
                    <a:pt x="1" y="41"/>
                  </a:lnTo>
                  <a:lnTo>
                    <a:pt x="0" y="29"/>
                  </a:lnTo>
                  <a:lnTo>
                    <a:pt x="4" y="18"/>
                  </a:lnTo>
                  <a:lnTo>
                    <a:pt x="11" y="9"/>
                  </a:lnTo>
                  <a:lnTo>
                    <a:pt x="25" y="1"/>
                  </a:lnTo>
                  <a:lnTo>
                    <a:pt x="34" y="0"/>
                  </a:lnTo>
                  <a:lnTo>
                    <a:pt x="41" y="0"/>
                  </a:lnTo>
                  <a:lnTo>
                    <a:pt x="49" y="1"/>
                  </a:lnTo>
                  <a:lnTo>
                    <a:pt x="56" y="2"/>
                  </a:lnTo>
                  <a:lnTo>
                    <a:pt x="64" y="4"/>
                  </a:lnTo>
                  <a:lnTo>
                    <a:pt x="70" y="8"/>
                  </a:lnTo>
                  <a:lnTo>
                    <a:pt x="76" y="11"/>
                  </a:lnTo>
                  <a:lnTo>
                    <a:pt x="80" y="16"/>
                  </a:lnTo>
                  <a:lnTo>
                    <a:pt x="74" y="17"/>
                  </a:lnTo>
                  <a:lnTo>
                    <a:pt x="70" y="17"/>
                  </a:lnTo>
                  <a:lnTo>
                    <a:pt x="62" y="16"/>
                  </a:lnTo>
                  <a:lnTo>
                    <a:pt x="56" y="15"/>
                  </a:lnTo>
                  <a:lnTo>
                    <a:pt x="49" y="13"/>
                  </a:lnTo>
                  <a:lnTo>
                    <a:pt x="43" y="12"/>
                  </a:lnTo>
                  <a:lnTo>
                    <a:pt x="36" y="12"/>
                  </a:lnTo>
                  <a:lnTo>
                    <a:pt x="28" y="1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1"/>
            <p:cNvSpPr>
              <a:spLocks/>
            </p:cNvSpPr>
            <p:nvPr/>
          </p:nvSpPr>
          <p:spPr bwMode="auto">
            <a:xfrm>
              <a:off x="1936" y="3345"/>
              <a:ext cx="80" cy="63"/>
            </a:xfrm>
            <a:custGeom>
              <a:avLst/>
              <a:gdLst/>
              <a:ahLst/>
              <a:cxnLst>
                <a:cxn ang="0">
                  <a:pos x="29" y="14"/>
                </a:cxn>
                <a:cxn ang="0">
                  <a:pos x="23" y="20"/>
                </a:cxn>
                <a:cxn ang="0">
                  <a:pos x="19" y="24"/>
                </a:cxn>
                <a:cxn ang="0">
                  <a:pos x="19" y="30"/>
                </a:cxn>
                <a:cxn ang="0">
                  <a:pos x="21" y="37"/>
                </a:cxn>
                <a:cxn ang="0">
                  <a:pos x="29" y="41"/>
                </a:cxn>
                <a:cxn ang="0">
                  <a:pos x="36" y="43"/>
                </a:cxn>
                <a:cxn ang="0">
                  <a:pos x="42" y="43"/>
                </a:cxn>
                <a:cxn ang="0">
                  <a:pos x="50" y="42"/>
                </a:cxn>
                <a:cxn ang="0">
                  <a:pos x="55" y="41"/>
                </a:cxn>
                <a:cxn ang="0">
                  <a:pos x="61" y="39"/>
                </a:cxn>
                <a:cxn ang="0">
                  <a:pos x="66" y="37"/>
                </a:cxn>
                <a:cxn ang="0">
                  <a:pos x="69" y="36"/>
                </a:cxn>
                <a:cxn ang="0">
                  <a:pos x="74" y="43"/>
                </a:cxn>
                <a:cxn ang="0">
                  <a:pos x="74" y="50"/>
                </a:cxn>
                <a:cxn ang="0">
                  <a:pos x="70" y="56"/>
                </a:cxn>
                <a:cxn ang="0">
                  <a:pos x="61" y="60"/>
                </a:cxn>
                <a:cxn ang="0">
                  <a:pos x="52" y="62"/>
                </a:cxn>
                <a:cxn ang="0">
                  <a:pos x="42" y="63"/>
                </a:cxn>
                <a:cxn ang="0">
                  <a:pos x="33" y="62"/>
                </a:cxn>
                <a:cxn ang="0">
                  <a:pos x="24" y="60"/>
                </a:cxn>
                <a:cxn ang="0">
                  <a:pos x="17" y="57"/>
                </a:cxn>
                <a:cxn ang="0">
                  <a:pos x="11" y="54"/>
                </a:cxn>
                <a:cxn ang="0">
                  <a:pos x="5" y="48"/>
                </a:cxn>
                <a:cxn ang="0">
                  <a:pos x="2" y="41"/>
                </a:cxn>
                <a:cxn ang="0">
                  <a:pos x="0" y="28"/>
                </a:cxn>
                <a:cxn ang="0">
                  <a:pos x="5" y="16"/>
                </a:cxn>
                <a:cxn ang="0">
                  <a:pos x="12" y="8"/>
                </a:cxn>
                <a:cxn ang="0">
                  <a:pos x="24" y="0"/>
                </a:cxn>
                <a:cxn ang="0">
                  <a:pos x="33" y="0"/>
                </a:cxn>
                <a:cxn ang="0">
                  <a:pos x="42" y="0"/>
                </a:cxn>
                <a:cxn ang="0">
                  <a:pos x="50" y="0"/>
                </a:cxn>
                <a:cxn ang="0">
                  <a:pos x="57" y="2"/>
                </a:cxn>
                <a:cxn ang="0">
                  <a:pos x="64" y="4"/>
                </a:cxn>
                <a:cxn ang="0">
                  <a:pos x="70" y="7"/>
                </a:cxn>
                <a:cxn ang="0">
                  <a:pos x="76" y="10"/>
                </a:cxn>
                <a:cxn ang="0">
                  <a:pos x="80" y="14"/>
                </a:cxn>
                <a:cxn ang="0">
                  <a:pos x="74" y="16"/>
                </a:cxn>
                <a:cxn ang="0">
                  <a:pos x="70" y="16"/>
                </a:cxn>
                <a:cxn ang="0">
                  <a:pos x="62" y="14"/>
                </a:cxn>
                <a:cxn ang="0">
                  <a:pos x="57" y="13"/>
                </a:cxn>
                <a:cxn ang="0">
                  <a:pos x="50" y="12"/>
                </a:cxn>
                <a:cxn ang="0">
                  <a:pos x="43" y="12"/>
                </a:cxn>
                <a:cxn ang="0">
                  <a:pos x="36" y="12"/>
                </a:cxn>
                <a:cxn ang="0">
                  <a:pos x="29" y="14"/>
                </a:cxn>
              </a:cxnLst>
              <a:rect l="0" t="0" r="r" b="b"/>
              <a:pathLst>
                <a:path w="80" h="63">
                  <a:moveTo>
                    <a:pt x="29" y="14"/>
                  </a:moveTo>
                  <a:lnTo>
                    <a:pt x="23" y="20"/>
                  </a:lnTo>
                  <a:lnTo>
                    <a:pt x="19" y="24"/>
                  </a:lnTo>
                  <a:lnTo>
                    <a:pt x="19" y="30"/>
                  </a:lnTo>
                  <a:lnTo>
                    <a:pt x="21" y="37"/>
                  </a:lnTo>
                  <a:lnTo>
                    <a:pt x="29" y="41"/>
                  </a:lnTo>
                  <a:lnTo>
                    <a:pt x="36" y="43"/>
                  </a:lnTo>
                  <a:lnTo>
                    <a:pt x="42" y="43"/>
                  </a:lnTo>
                  <a:lnTo>
                    <a:pt x="50" y="42"/>
                  </a:lnTo>
                  <a:lnTo>
                    <a:pt x="55" y="41"/>
                  </a:lnTo>
                  <a:lnTo>
                    <a:pt x="61" y="39"/>
                  </a:lnTo>
                  <a:lnTo>
                    <a:pt x="66" y="37"/>
                  </a:lnTo>
                  <a:lnTo>
                    <a:pt x="69" y="36"/>
                  </a:lnTo>
                  <a:lnTo>
                    <a:pt x="74" y="43"/>
                  </a:lnTo>
                  <a:lnTo>
                    <a:pt x="74" y="50"/>
                  </a:lnTo>
                  <a:lnTo>
                    <a:pt x="70" y="56"/>
                  </a:lnTo>
                  <a:lnTo>
                    <a:pt x="61" y="60"/>
                  </a:lnTo>
                  <a:lnTo>
                    <a:pt x="52" y="62"/>
                  </a:lnTo>
                  <a:lnTo>
                    <a:pt x="42" y="63"/>
                  </a:lnTo>
                  <a:lnTo>
                    <a:pt x="33" y="62"/>
                  </a:lnTo>
                  <a:lnTo>
                    <a:pt x="24" y="60"/>
                  </a:lnTo>
                  <a:lnTo>
                    <a:pt x="17" y="57"/>
                  </a:lnTo>
                  <a:lnTo>
                    <a:pt x="11" y="54"/>
                  </a:lnTo>
                  <a:lnTo>
                    <a:pt x="5" y="48"/>
                  </a:lnTo>
                  <a:lnTo>
                    <a:pt x="2" y="41"/>
                  </a:lnTo>
                  <a:lnTo>
                    <a:pt x="0" y="28"/>
                  </a:lnTo>
                  <a:lnTo>
                    <a:pt x="5" y="16"/>
                  </a:lnTo>
                  <a:lnTo>
                    <a:pt x="12" y="8"/>
                  </a:lnTo>
                  <a:lnTo>
                    <a:pt x="24" y="0"/>
                  </a:lnTo>
                  <a:lnTo>
                    <a:pt x="33" y="0"/>
                  </a:lnTo>
                  <a:lnTo>
                    <a:pt x="42" y="0"/>
                  </a:lnTo>
                  <a:lnTo>
                    <a:pt x="50" y="0"/>
                  </a:lnTo>
                  <a:lnTo>
                    <a:pt x="57" y="2"/>
                  </a:lnTo>
                  <a:lnTo>
                    <a:pt x="64" y="4"/>
                  </a:lnTo>
                  <a:lnTo>
                    <a:pt x="70" y="7"/>
                  </a:lnTo>
                  <a:lnTo>
                    <a:pt x="76" y="10"/>
                  </a:lnTo>
                  <a:lnTo>
                    <a:pt x="80" y="14"/>
                  </a:lnTo>
                  <a:lnTo>
                    <a:pt x="74" y="16"/>
                  </a:lnTo>
                  <a:lnTo>
                    <a:pt x="70" y="16"/>
                  </a:lnTo>
                  <a:lnTo>
                    <a:pt x="62" y="14"/>
                  </a:lnTo>
                  <a:lnTo>
                    <a:pt x="57" y="13"/>
                  </a:lnTo>
                  <a:lnTo>
                    <a:pt x="50" y="12"/>
                  </a:lnTo>
                  <a:lnTo>
                    <a:pt x="43" y="12"/>
                  </a:lnTo>
                  <a:lnTo>
                    <a:pt x="36" y="12"/>
                  </a:lnTo>
                  <a:lnTo>
                    <a:pt x="29"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2"/>
            <p:cNvSpPr>
              <a:spLocks/>
            </p:cNvSpPr>
            <p:nvPr/>
          </p:nvSpPr>
          <p:spPr bwMode="auto">
            <a:xfrm>
              <a:off x="2141" y="3298"/>
              <a:ext cx="80" cy="63"/>
            </a:xfrm>
            <a:custGeom>
              <a:avLst/>
              <a:gdLst/>
              <a:ahLst/>
              <a:cxnLst>
                <a:cxn ang="0">
                  <a:pos x="28" y="14"/>
                </a:cxn>
                <a:cxn ang="0">
                  <a:pos x="21" y="20"/>
                </a:cxn>
                <a:cxn ang="0">
                  <a:pos x="17" y="25"/>
                </a:cxn>
                <a:cxn ang="0">
                  <a:pos x="16" y="31"/>
                </a:cxn>
                <a:cxn ang="0">
                  <a:pos x="19" y="37"/>
                </a:cxn>
                <a:cxn ang="0">
                  <a:pos x="26" y="41"/>
                </a:cxn>
                <a:cxn ang="0">
                  <a:pos x="33" y="43"/>
                </a:cxn>
                <a:cxn ang="0">
                  <a:pos x="41" y="43"/>
                </a:cxn>
                <a:cxn ang="0">
                  <a:pos x="48" y="42"/>
                </a:cxn>
                <a:cxn ang="0">
                  <a:pos x="54" y="41"/>
                </a:cxn>
                <a:cxn ang="0">
                  <a:pos x="60" y="39"/>
                </a:cxn>
                <a:cxn ang="0">
                  <a:pos x="65" y="37"/>
                </a:cxn>
                <a:cxn ang="0">
                  <a:pos x="68" y="35"/>
                </a:cxn>
                <a:cxn ang="0">
                  <a:pos x="73" y="43"/>
                </a:cxn>
                <a:cxn ang="0">
                  <a:pos x="73" y="50"/>
                </a:cxn>
                <a:cxn ang="0">
                  <a:pos x="69" y="57"/>
                </a:cxn>
                <a:cxn ang="0">
                  <a:pos x="60" y="61"/>
                </a:cxn>
                <a:cxn ang="0">
                  <a:pos x="50" y="63"/>
                </a:cxn>
                <a:cxn ang="0">
                  <a:pos x="41" y="63"/>
                </a:cxn>
                <a:cxn ang="0">
                  <a:pos x="31" y="63"/>
                </a:cxn>
                <a:cxn ang="0">
                  <a:pos x="23" y="60"/>
                </a:cxn>
                <a:cxn ang="0">
                  <a:pos x="16" y="57"/>
                </a:cxn>
                <a:cxn ang="0">
                  <a:pos x="8" y="54"/>
                </a:cxn>
                <a:cxn ang="0">
                  <a:pos x="4" y="47"/>
                </a:cxn>
                <a:cxn ang="0">
                  <a:pos x="1" y="41"/>
                </a:cxn>
                <a:cxn ang="0">
                  <a:pos x="0" y="29"/>
                </a:cxn>
                <a:cxn ang="0">
                  <a:pos x="2" y="17"/>
                </a:cxn>
                <a:cxn ang="0">
                  <a:pos x="10" y="8"/>
                </a:cxn>
                <a:cxn ang="0">
                  <a:pos x="23" y="0"/>
                </a:cxn>
                <a:cxn ang="0">
                  <a:pos x="32" y="0"/>
                </a:cxn>
                <a:cxn ang="0">
                  <a:pos x="40" y="0"/>
                </a:cxn>
                <a:cxn ang="0">
                  <a:pos x="48" y="0"/>
                </a:cxn>
                <a:cxn ang="0">
                  <a:pos x="56" y="2"/>
                </a:cxn>
                <a:cxn ang="0">
                  <a:pos x="61" y="4"/>
                </a:cxn>
                <a:cxn ang="0">
                  <a:pos x="69" y="6"/>
                </a:cxn>
                <a:cxn ang="0">
                  <a:pos x="75" y="11"/>
                </a:cxn>
                <a:cxn ang="0">
                  <a:pos x="80" y="16"/>
                </a:cxn>
                <a:cxn ang="0">
                  <a:pos x="73" y="16"/>
                </a:cxn>
                <a:cxn ang="0">
                  <a:pos x="69" y="16"/>
                </a:cxn>
                <a:cxn ang="0">
                  <a:pos x="61" y="16"/>
                </a:cxn>
                <a:cxn ang="0">
                  <a:pos x="56" y="13"/>
                </a:cxn>
                <a:cxn ang="0">
                  <a:pos x="48" y="12"/>
                </a:cxn>
                <a:cxn ang="0">
                  <a:pos x="42" y="12"/>
                </a:cxn>
                <a:cxn ang="0">
                  <a:pos x="35" y="12"/>
                </a:cxn>
                <a:cxn ang="0">
                  <a:pos x="28" y="14"/>
                </a:cxn>
              </a:cxnLst>
              <a:rect l="0" t="0" r="r" b="b"/>
              <a:pathLst>
                <a:path w="80" h="63">
                  <a:moveTo>
                    <a:pt x="28" y="14"/>
                  </a:moveTo>
                  <a:lnTo>
                    <a:pt x="21" y="20"/>
                  </a:lnTo>
                  <a:lnTo>
                    <a:pt x="17" y="25"/>
                  </a:lnTo>
                  <a:lnTo>
                    <a:pt x="16" y="31"/>
                  </a:lnTo>
                  <a:lnTo>
                    <a:pt x="19" y="37"/>
                  </a:lnTo>
                  <a:lnTo>
                    <a:pt x="26" y="41"/>
                  </a:lnTo>
                  <a:lnTo>
                    <a:pt x="33" y="43"/>
                  </a:lnTo>
                  <a:lnTo>
                    <a:pt x="41" y="43"/>
                  </a:lnTo>
                  <a:lnTo>
                    <a:pt x="48" y="42"/>
                  </a:lnTo>
                  <a:lnTo>
                    <a:pt x="54" y="41"/>
                  </a:lnTo>
                  <a:lnTo>
                    <a:pt x="60" y="39"/>
                  </a:lnTo>
                  <a:lnTo>
                    <a:pt x="65" y="37"/>
                  </a:lnTo>
                  <a:lnTo>
                    <a:pt x="68" y="35"/>
                  </a:lnTo>
                  <a:lnTo>
                    <a:pt x="73" y="43"/>
                  </a:lnTo>
                  <a:lnTo>
                    <a:pt x="73" y="50"/>
                  </a:lnTo>
                  <a:lnTo>
                    <a:pt x="69" y="57"/>
                  </a:lnTo>
                  <a:lnTo>
                    <a:pt x="60" y="61"/>
                  </a:lnTo>
                  <a:lnTo>
                    <a:pt x="50" y="63"/>
                  </a:lnTo>
                  <a:lnTo>
                    <a:pt x="41" y="63"/>
                  </a:lnTo>
                  <a:lnTo>
                    <a:pt x="31" y="63"/>
                  </a:lnTo>
                  <a:lnTo>
                    <a:pt x="23" y="60"/>
                  </a:lnTo>
                  <a:lnTo>
                    <a:pt x="16" y="57"/>
                  </a:lnTo>
                  <a:lnTo>
                    <a:pt x="8" y="54"/>
                  </a:lnTo>
                  <a:lnTo>
                    <a:pt x="4" y="47"/>
                  </a:lnTo>
                  <a:lnTo>
                    <a:pt x="1" y="41"/>
                  </a:lnTo>
                  <a:lnTo>
                    <a:pt x="0" y="29"/>
                  </a:lnTo>
                  <a:lnTo>
                    <a:pt x="2" y="17"/>
                  </a:lnTo>
                  <a:lnTo>
                    <a:pt x="10" y="8"/>
                  </a:lnTo>
                  <a:lnTo>
                    <a:pt x="23" y="0"/>
                  </a:lnTo>
                  <a:lnTo>
                    <a:pt x="32" y="0"/>
                  </a:lnTo>
                  <a:lnTo>
                    <a:pt x="40" y="0"/>
                  </a:lnTo>
                  <a:lnTo>
                    <a:pt x="48" y="0"/>
                  </a:lnTo>
                  <a:lnTo>
                    <a:pt x="56" y="2"/>
                  </a:lnTo>
                  <a:lnTo>
                    <a:pt x="61" y="4"/>
                  </a:lnTo>
                  <a:lnTo>
                    <a:pt x="69" y="6"/>
                  </a:lnTo>
                  <a:lnTo>
                    <a:pt x="75" y="11"/>
                  </a:lnTo>
                  <a:lnTo>
                    <a:pt x="80" y="16"/>
                  </a:lnTo>
                  <a:lnTo>
                    <a:pt x="73" y="16"/>
                  </a:lnTo>
                  <a:lnTo>
                    <a:pt x="69" y="16"/>
                  </a:lnTo>
                  <a:lnTo>
                    <a:pt x="61" y="16"/>
                  </a:lnTo>
                  <a:lnTo>
                    <a:pt x="56" y="13"/>
                  </a:lnTo>
                  <a:lnTo>
                    <a:pt x="48" y="12"/>
                  </a:lnTo>
                  <a:lnTo>
                    <a:pt x="42" y="12"/>
                  </a:lnTo>
                  <a:lnTo>
                    <a:pt x="35" y="12"/>
                  </a:lnTo>
                  <a:lnTo>
                    <a:pt x="28"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3"/>
            <p:cNvSpPr>
              <a:spLocks/>
            </p:cNvSpPr>
            <p:nvPr/>
          </p:nvSpPr>
          <p:spPr bwMode="auto">
            <a:xfrm>
              <a:off x="1829" y="3263"/>
              <a:ext cx="72" cy="55"/>
            </a:xfrm>
            <a:custGeom>
              <a:avLst/>
              <a:gdLst/>
              <a:ahLst/>
              <a:cxnLst>
                <a:cxn ang="0">
                  <a:pos x="25" y="12"/>
                </a:cxn>
                <a:cxn ang="0">
                  <a:pos x="19" y="16"/>
                </a:cxn>
                <a:cxn ang="0">
                  <a:pos x="17" y="22"/>
                </a:cxn>
                <a:cxn ang="0">
                  <a:pos x="15" y="27"/>
                </a:cxn>
                <a:cxn ang="0">
                  <a:pos x="18" y="32"/>
                </a:cxn>
                <a:cxn ang="0">
                  <a:pos x="24" y="36"/>
                </a:cxn>
                <a:cxn ang="0">
                  <a:pos x="31" y="37"/>
                </a:cxn>
                <a:cxn ang="0">
                  <a:pos x="36" y="39"/>
                </a:cxn>
                <a:cxn ang="0">
                  <a:pos x="44" y="37"/>
                </a:cxn>
                <a:cxn ang="0">
                  <a:pos x="50" y="36"/>
                </a:cxn>
                <a:cxn ang="0">
                  <a:pos x="55" y="34"/>
                </a:cxn>
                <a:cxn ang="0">
                  <a:pos x="59" y="33"/>
                </a:cxn>
                <a:cxn ang="0">
                  <a:pos x="62" y="32"/>
                </a:cxn>
                <a:cxn ang="0">
                  <a:pos x="66" y="39"/>
                </a:cxn>
                <a:cxn ang="0">
                  <a:pos x="66" y="44"/>
                </a:cxn>
                <a:cxn ang="0">
                  <a:pos x="62" y="50"/>
                </a:cxn>
                <a:cxn ang="0">
                  <a:pos x="55" y="54"/>
                </a:cxn>
                <a:cxn ang="0">
                  <a:pos x="46" y="55"/>
                </a:cxn>
                <a:cxn ang="0">
                  <a:pos x="36" y="55"/>
                </a:cxn>
                <a:cxn ang="0">
                  <a:pos x="28" y="54"/>
                </a:cxn>
                <a:cxn ang="0">
                  <a:pos x="21" y="53"/>
                </a:cxn>
                <a:cxn ang="0">
                  <a:pos x="14" y="50"/>
                </a:cxn>
                <a:cxn ang="0">
                  <a:pos x="7" y="46"/>
                </a:cxn>
                <a:cxn ang="0">
                  <a:pos x="3" y="42"/>
                </a:cxn>
                <a:cxn ang="0">
                  <a:pos x="0" y="36"/>
                </a:cxn>
                <a:cxn ang="0">
                  <a:pos x="0" y="26"/>
                </a:cxn>
                <a:cxn ang="0">
                  <a:pos x="3" y="15"/>
                </a:cxn>
                <a:cxn ang="0">
                  <a:pos x="11" y="6"/>
                </a:cxn>
                <a:cxn ang="0">
                  <a:pos x="22" y="1"/>
                </a:cxn>
                <a:cxn ang="0">
                  <a:pos x="29" y="0"/>
                </a:cxn>
                <a:cxn ang="0">
                  <a:pos x="36" y="0"/>
                </a:cxn>
                <a:cxn ang="0">
                  <a:pos x="43" y="0"/>
                </a:cxn>
                <a:cxn ang="0">
                  <a:pos x="50" y="1"/>
                </a:cxn>
                <a:cxn ang="0">
                  <a:pos x="56" y="3"/>
                </a:cxn>
                <a:cxn ang="0">
                  <a:pos x="62" y="5"/>
                </a:cxn>
                <a:cxn ang="0">
                  <a:pos x="67" y="9"/>
                </a:cxn>
                <a:cxn ang="0">
                  <a:pos x="72" y="13"/>
                </a:cxn>
                <a:cxn ang="0">
                  <a:pos x="67" y="14"/>
                </a:cxn>
                <a:cxn ang="0">
                  <a:pos x="62" y="14"/>
                </a:cxn>
                <a:cxn ang="0">
                  <a:pos x="56" y="13"/>
                </a:cxn>
                <a:cxn ang="0">
                  <a:pos x="50" y="12"/>
                </a:cxn>
                <a:cxn ang="0">
                  <a:pos x="44" y="11"/>
                </a:cxn>
                <a:cxn ang="0">
                  <a:pos x="38" y="10"/>
                </a:cxn>
                <a:cxn ang="0">
                  <a:pos x="31" y="10"/>
                </a:cxn>
                <a:cxn ang="0">
                  <a:pos x="25" y="12"/>
                </a:cxn>
              </a:cxnLst>
              <a:rect l="0" t="0" r="r" b="b"/>
              <a:pathLst>
                <a:path w="72" h="55">
                  <a:moveTo>
                    <a:pt x="25" y="12"/>
                  </a:moveTo>
                  <a:lnTo>
                    <a:pt x="19" y="16"/>
                  </a:lnTo>
                  <a:lnTo>
                    <a:pt x="17" y="22"/>
                  </a:lnTo>
                  <a:lnTo>
                    <a:pt x="15" y="27"/>
                  </a:lnTo>
                  <a:lnTo>
                    <a:pt x="18" y="32"/>
                  </a:lnTo>
                  <a:lnTo>
                    <a:pt x="24" y="36"/>
                  </a:lnTo>
                  <a:lnTo>
                    <a:pt x="31" y="37"/>
                  </a:lnTo>
                  <a:lnTo>
                    <a:pt x="36" y="39"/>
                  </a:lnTo>
                  <a:lnTo>
                    <a:pt x="44" y="37"/>
                  </a:lnTo>
                  <a:lnTo>
                    <a:pt x="50" y="36"/>
                  </a:lnTo>
                  <a:lnTo>
                    <a:pt x="55" y="34"/>
                  </a:lnTo>
                  <a:lnTo>
                    <a:pt x="59" y="33"/>
                  </a:lnTo>
                  <a:lnTo>
                    <a:pt x="62" y="32"/>
                  </a:lnTo>
                  <a:lnTo>
                    <a:pt x="66" y="39"/>
                  </a:lnTo>
                  <a:lnTo>
                    <a:pt x="66" y="44"/>
                  </a:lnTo>
                  <a:lnTo>
                    <a:pt x="62" y="50"/>
                  </a:lnTo>
                  <a:lnTo>
                    <a:pt x="55" y="54"/>
                  </a:lnTo>
                  <a:lnTo>
                    <a:pt x="46" y="55"/>
                  </a:lnTo>
                  <a:lnTo>
                    <a:pt x="36" y="55"/>
                  </a:lnTo>
                  <a:lnTo>
                    <a:pt x="28" y="54"/>
                  </a:lnTo>
                  <a:lnTo>
                    <a:pt x="21" y="53"/>
                  </a:lnTo>
                  <a:lnTo>
                    <a:pt x="14" y="50"/>
                  </a:lnTo>
                  <a:lnTo>
                    <a:pt x="7" y="46"/>
                  </a:lnTo>
                  <a:lnTo>
                    <a:pt x="3" y="42"/>
                  </a:lnTo>
                  <a:lnTo>
                    <a:pt x="0" y="36"/>
                  </a:lnTo>
                  <a:lnTo>
                    <a:pt x="0" y="26"/>
                  </a:lnTo>
                  <a:lnTo>
                    <a:pt x="3" y="15"/>
                  </a:lnTo>
                  <a:lnTo>
                    <a:pt x="11" y="6"/>
                  </a:lnTo>
                  <a:lnTo>
                    <a:pt x="22" y="1"/>
                  </a:lnTo>
                  <a:lnTo>
                    <a:pt x="29" y="0"/>
                  </a:lnTo>
                  <a:lnTo>
                    <a:pt x="36" y="0"/>
                  </a:lnTo>
                  <a:lnTo>
                    <a:pt x="43" y="0"/>
                  </a:lnTo>
                  <a:lnTo>
                    <a:pt x="50" y="1"/>
                  </a:lnTo>
                  <a:lnTo>
                    <a:pt x="56" y="3"/>
                  </a:lnTo>
                  <a:lnTo>
                    <a:pt x="62" y="5"/>
                  </a:lnTo>
                  <a:lnTo>
                    <a:pt x="67" y="9"/>
                  </a:lnTo>
                  <a:lnTo>
                    <a:pt x="72" y="13"/>
                  </a:lnTo>
                  <a:lnTo>
                    <a:pt x="67" y="14"/>
                  </a:lnTo>
                  <a:lnTo>
                    <a:pt x="62" y="14"/>
                  </a:lnTo>
                  <a:lnTo>
                    <a:pt x="56" y="13"/>
                  </a:lnTo>
                  <a:lnTo>
                    <a:pt x="50" y="12"/>
                  </a:lnTo>
                  <a:lnTo>
                    <a:pt x="44" y="11"/>
                  </a:lnTo>
                  <a:lnTo>
                    <a:pt x="38" y="10"/>
                  </a:lnTo>
                  <a:lnTo>
                    <a:pt x="31" y="10"/>
                  </a:lnTo>
                  <a:lnTo>
                    <a:pt x="25"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4"/>
            <p:cNvSpPr>
              <a:spLocks/>
            </p:cNvSpPr>
            <p:nvPr/>
          </p:nvSpPr>
          <p:spPr bwMode="auto">
            <a:xfrm>
              <a:off x="1856" y="3122"/>
              <a:ext cx="64" cy="53"/>
            </a:xfrm>
            <a:custGeom>
              <a:avLst/>
              <a:gdLst/>
              <a:ahLst/>
              <a:cxnLst>
                <a:cxn ang="0">
                  <a:pos x="22" y="13"/>
                </a:cxn>
                <a:cxn ang="0">
                  <a:pos x="18" y="18"/>
                </a:cxn>
                <a:cxn ang="0">
                  <a:pos x="14" y="22"/>
                </a:cxn>
                <a:cxn ang="0">
                  <a:pos x="13" y="27"/>
                </a:cxn>
                <a:cxn ang="0">
                  <a:pos x="16" y="31"/>
                </a:cxn>
                <a:cxn ang="0">
                  <a:pos x="28" y="37"/>
                </a:cxn>
                <a:cxn ang="0">
                  <a:pos x="39" y="35"/>
                </a:cxn>
                <a:cxn ang="0">
                  <a:pos x="49" y="34"/>
                </a:cxn>
                <a:cxn ang="0">
                  <a:pos x="54" y="31"/>
                </a:cxn>
                <a:cxn ang="0">
                  <a:pos x="59" y="37"/>
                </a:cxn>
                <a:cxn ang="0">
                  <a:pos x="59" y="43"/>
                </a:cxn>
                <a:cxn ang="0">
                  <a:pos x="56" y="47"/>
                </a:cxn>
                <a:cxn ang="0">
                  <a:pos x="49" y="51"/>
                </a:cxn>
                <a:cxn ang="0">
                  <a:pos x="41" y="53"/>
                </a:cxn>
                <a:cxn ang="0">
                  <a:pos x="33" y="53"/>
                </a:cxn>
                <a:cxn ang="0">
                  <a:pos x="25" y="51"/>
                </a:cxn>
                <a:cxn ang="0">
                  <a:pos x="19" y="51"/>
                </a:cxn>
                <a:cxn ang="0">
                  <a:pos x="13" y="48"/>
                </a:cxn>
                <a:cxn ang="0">
                  <a:pos x="8" y="45"/>
                </a:cxn>
                <a:cxn ang="0">
                  <a:pos x="3" y="40"/>
                </a:cxn>
                <a:cxn ang="0">
                  <a:pos x="0" y="35"/>
                </a:cxn>
                <a:cxn ang="0">
                  <a:pos x="0" y="24"/>
                </a:cxn>
                <a:cxn ang="0">
                  <a:pos x="3" y="15"/>
                </a:cxn>
                <a:cxn ang="0">
                  <a:pos x="9" y="7"/>
                </a:cxn>
                <a:cxn ang="0">
                  <a:pos x="19" y="2"/>
                </a:cxn>
                <a:cxn ang="0">
                  <a:pos x="25" y="0"/>
                </a:cxn>
                <a:cxn ang="0">
                  <a:pos x="32" y="0"/>
                </a:cxn>
                <a:cxn ang="0">
                  <a:pos x="38" y="2"/>
                </a:cxn>
                <a:cxn ang="0">
                  <a:pos x="44" y="3"/>
                </a:cxn>
                <a:cxn ang="0">
                  <a:pos x="49" y="4"/>
                </a:cxn>
                <a:cxn ang="0">
                  <a:pos x="56" y="6"/>
                </a:cxn>
                <a:cxn ang="0">
                  <a:pos x="60" y="10"/>
                </a:cxn>
                <a:cxn ang="0">
                  <a:pos x="64" y="13"/>
                </a:cxn>
                <a:cxn ang="0">
                  <a:pos x="56" y="14"/>
                </a:cxn>
                <a:cxn ang="0">
                  <a:pos x="45" y="12"/>
                </a:cxn>
                <a:cxn ang="0">
                  <a:pos x="33" y="11"/>
                </a:cxn>
                <a:cxn ang="0">
                  <a:pos x="22" y="13"/>
                </a:cxn>
              </a:cxnLst>
              <a:rect l="0" t="0" r="r" b="b"/>
              <a:pathLst>
                <a:path w="64" h="53">
                  <a:moveTo>
                    <a:pt x="22" y="13"/>
                  </a:moveTo>
                  <a:lnTo>
                    <a:pt x="18" y="18"/>
                  </a:lnTo>
                  <a:lnTo>
                    <a:pt x="14" y="22"/>
                  </a:lnTo>
                  <a:lnTo>
                    <a:pt x="13" y="27"/>
                  </a:lnTo>
                  <a:lnTo>
                    <a:pt x="16" y="31"/>
                  </a:lnTo>
                  <a:lnTo>
                    <a:pt x="28" y="37"/>
                  </a:lnTo>
                  <a:lnTo>
                    <a:pt x="39" y="35"/>
                  </a:lnTo>
                  <a:lnTo>
                    <a:pt x="49" y="34"/>
                  </a:lnTo>
                  <a:lnTo>
                    <a:pt x="54" y="31"/>
                  </a:lnTo>
                  <a:lnTo>
                    <a:pt x="59" y="37"/>
                  </a:lnTo>
                  <a:lnTo>
                    <a:pt x="59" y="43"/>
                  </a:lnTo>
                  <a:lnTo>
                    <a:pt x="56" y="47"/>
                  </a:lnTo>
                  <a:lnTo>
                    <a:pt x="49" y="51"/>
                  </a:lnTo>
                  <a:lnTo>
                    <a:pt x="41" y="53"/>
                  </a:lnTo>
                  <a:lnTo>
                    <a:pt x="33" y="53"/>
                  </a:lnTo>
                  <a:lnTo>
                    <a:pt x="25" y="51"/>
                  </a:lnTo>
                  <a:lnTo>
                    <a:pt x="19" y="51"/>
                  </a:lnTo>
                  <a:lnTo>
                    <a:pt x="13" y="48"/>
                  </a:lnTo>
                  <a:lnTo>
                    <a:pt x="8" y="45"/>
                  </a:lnTo>
                  <a:lnTo>
                    <a:pt x="3" y="40"/>
                  </a:lnTo>
                  <a:lnTo>
                    <a:pt x="0" y="35"/>
                  </a:lnTo>
                  <a:lnTo>
                    <a:pt x="0" y="24"/>
                  </a:lnTo>
                  <a:lnTo>
                    <a:pt x="3" y="15"/>
                  </a:lnTo>
                  <a:lnTo>
                    <a:pt x="9" y="7"/>
                  </a:lnTo>
                  <a:lnTo>
                    <a:pt x="19" y="2"/>
                  </a:lnTo>
                  <a:lnTo>
                    <a:pt x="25" y="0"/>
                  </a:lnTo>
                  <a:lnTo>
                    <a:pt x="32" y="0"/>
                  </a:lnTo>
                  <a:lnTo>
                    <a:pt x="38" y="2"/>
                  </a:lnTo>
                  <a:lnTo>
                    <a:pt x="44" y="3"/>
                  </a:lnTo>
                  <a:lnTo>
                    <a:pt x="49" y="4"/>
                  </a:lnTo>
                  <a:lnTo>
                    <a:pt x="56" y="6"/>
                  </a:lnTo>
                  <a:lnTo>
                    <a:pt x="60" y="10"/>
                  </a:lnTo>
                  <a:lnTo>
                    <a:pt x="64" y="13"/>
                  </a:lnTo>
                  <a:lnTo>
                    <a:pt x="56" y="14"/>
                  </a:lnTo>
                  <a:lnTo>
                    <a:pt x="45" y="12"/>
                  </a:lnTo>
                  <a:lnTo>
                    <a:pt x="33" y="11"/>
                  </a:lnTo>
                  <a:lnTo>
                    <a:pt x="22" y="1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5"/>
            <p:cNvSpPr>
              <a:spLocks/>
            </p:cNvSpPr>
            <p:nvPr/>
          </p:nvSpPr>
          <p:spPr bwMode="auto">
            <a:xfrm>
              <a:off x="1588" y="3198"/>
              <a:ext cx="65" cy="50"/>
            </a:xfrm>
            <a:custGeom>
              <a:avLst/>
              <a:gdLst/>
              <a:ahLst/>
              <a:cxnLst>
                <a:cxn ang="0">
                  <a:pos x="23" y="12"/>
                </a:cxn>
                <a:cxn ang="0">
                  <a:pos x="18" y="16"/>
                </a:cxn>
                <a:cxn ang="0">
                  <a:pos x="15" y="21"/>
                </a:cxn>
                <a:cxn ang="0">
                  <a:pos x="13" y="25"/>
                </a:cxn>
                <a:cxn ang="0">
                  <a:pos x="16" y="30"/>
                </a:cxn>
                <a:cxn ang="0">
                  <a:pos x="28" y="35"/>
                </a:cxn>
                <a:cxn ang="0">
                  <a:pos x="40" y="34"/>
                </a:cxn>
                <a:cxn ang="0">
                  <a:pos x="51" y="31"/>
                </a:cxn>
                <a:cxn ang="0">
                  <a:pos x="56" y="30"/>
                </a:cxn>
                <a:cxn ang="0">
                  <a:pos x="61" y="36"/>
                </a:cxn>
                <a:cxn ang="0">
                  <a:pos x="61" y="40"/>
                </a:cxn>
                <a:cxn ang="0">
                  <a:pos x="56" y="46"/>
                </a:cxn>
                <a:cxn ang="0">
                  <a:pos x="49" y="49"/>
                </a:cxn>
                <a:cxn ang="0">
                  <a:pos x="41" y="50"/>
                </a:cxn>
                <a:cxn ang="0">
                  <a:pos x="34" y="50"/>
                </a:cxn>
                <a:cxn ang="0">
                  <a:pos x="27" y="49"/>
                </a:cxn>
                <a:cxn ang="0">
                  <a:pos x="19" y="48"/>
                </a:cxn>
                <a:cxn ang="0">
                  <a:pos x="13" y="46"/>
                </a:cxn>
                <a:cxn ang="0">
                  <a:pos x="7" y="42"/>
                </a:cxn>
                <a:cxn ang="0">
                  <a:pos x="4" y="38"/>
                </a:cxn>
                <a:cxn ang="0">
                  <a:pos x="1" y="33"/>
                </a:cxn>
                <a:cxn ang="0">
                  <a:pos x="0" y="23"/>
                </a:cxn>
                <a:cxn ang="0">
                  <a:pos x="2" y="14"/>
                </a:cxn>
                <a:cxn ang="0">
                  <a:pos x="9" y="7"/>
                </a:cxn>
                <a:cxn ang="0">
                  <a:pos x="19" y="1"/>
                </a:cxn>
                <a:cxn ang="0">
                  <a:pos x="27" y="0"/>
                </a:cxn>
                <a:cxn ang="0">
                  <a:pos x="32" y="0"/>
                </a:cxn>
                <a:cxn ang="0">
                  <a:pos x="40" y="1"/>
                </a:cxn>
                <a:cxn ang="0">
                  <a:pos x="46" y="2"/>
                </a:cxn>
                <a:cxn ang="0">
                  <a:pos x="52" y="3"/>
                </a:cxn>
                <a:cxn ang="0">
                  <a:pos x="56" y="5"/>
                </a:cxn>
                <a:cxn ang="0">
                  <a:pos x="61" y="8"/>
                </a:cxn>
                <a:cxn ang="0">
                  <a:pos x="65" y="12"/>
                </a:cxn>
                <a:cxn ang="0">
                  <a:pos x="56" y="13"/>
                </a:cxn>
                <a:cxn ang="0">
                  <a:pos x="46" y="11"/>
                </a:cxn>
                <a:cxn ang="0">
                  <a:pos x="34" y="10"/>
                </a:cxn>
                <a:cxn ang="0">
                  <a:pos x="23" y="12"/>
                </a:cxn>
              </a:cxnLst>
              <a:rect l="0" t="0" r="r" b="b"/>
              <a:pathLst>
                <a:path w="65" h="50">
                  <a:moveTo>
                    <a:pt x="23" y="12"/>
                  </a:moveTo>
                  <a:lnTo>
                    <a:pt x="18" y="16"/>
                  </a:lnTo>
                  <a:lnTo>
                    <a:pt x="15" y="21"/>
                  </a:lnTo>
                  <a:lnTo>
                    <a:pt x="13" y="25"/>
                  </a:lnTo>
                  <a:lnTo>
                    <a:pt x="16" y="30"/>
                  </a:lnTo>
                  <a:lnTo>
                    <a:pt x="28" y="35"/>
                  </a:lnTo>
                  <a:lnTo>
                    <a:pt x="40" y="34"/>
                  </a:lnTo>
                  <a:lnTo>
                    <a:pt x="51" y="31"/>
                  </a:lnTo>
                  <a:lnTo>
                    <a:pt x="56" y="30"/>
                  </a:lnTo>
                  <a:lnTo>
                    <a:pt x="61" y="36"/>
                  </a:lnTo>
                  <a:lnTo>
                    <a:pt x="61" y="40"/>
                  </a:lnTo>
                  <a:lnTo>
                    <a:pt x="56" y="46"/>
                  </a:lnTo>
                  <a:lnTo>
                    <a:pt x="49" y="49"/>
                  </a:lnTo>
                  <a:lnTo>
                    <a:pt x="41" y="50"/>
                  </a:lnTo>
                  <a:lnTo>
                    <a:pt x="34" y="50"/>
                  </a:lnTo>
                  <a:lnTo>
                    <a:pt x="27" y="49"/>
                  </a:lnTo>
                  <a:lnTo>
                    <a:pt x="19" y="48"/>
                  </a:lnTo>
                  <a:lnTo>
                    <a:pt x="13" y="46"/>
                  </a:lnTo>
                  <a:lnTo>
                    <a:pt x="7" y="42"/>
                  </a:lnTo>
                  <a:lnTo>
                    <a:pt x="4" y="38"/>
                  </a:lnTo>
                  <a:lnTo>
                    <a:pt x="1" y="33"/>
                  </a:lnTo>
                  <a:lnTo>
                    <a:pt x="0" y="23"/>
                  </a:lnTo>
                  <a:lnTo>
                    <a:pt x="2" y="14"/>
                  </a:lnTo>
                  <a:lnTo>
                    <a:pt x="9" y="7"/>
                  </a:lnTo>
                  <a:lnTo>
                    <a:pt x="19" y="1"/>
                  </a:lnTo>
                  <a:lnTo>
                    <a:pt x="27" y="0"/>
                  </a:lnTo>
                  <a:lnTo>
                    <a:pt x="32" y="0"/>
                  </a:lnTo>
                  <a:lnTo>
                    <a:pt x="40" y="1"/>
                  </a:lnTo>
                  <a:lnTo>
                    <a:pt x="46" y="2"/>
                  </a:lnTo>
                  <a:lnTo>
                    <a:pt x="52" y="3"/>
                  </a:lnTo>
                  <a:lnTo>
                    <a:pt x="56" y="5"/>
                  </a:lnTo>
                  <a:lnTo>
                    <a:pt x="61" y="8"/>
                  </a:lnTo>
                  <a:lnTo>
                    <a:pt x="65" y="12"/>
                  </a:lnTo>
                  <a:lnTo>
                    <a:pt x="56" y="13"/>
                  </a:lnTo>
                  <a:lnTo>
                    <a:pt x="46" y="11"/>
                  </a:lnTo>
                  <a:lnTo>
                    <a:pt x="34" y="10"/>
                  </a:lnTo>
                  <a:lnTo>
                    <a:pt x="23"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6"/>
            <p:cNvSpPr>
              <a:spLocks/>
            </p:cNvSpPr>
            <p:nvPr/>
          </p:nvSpPr>
          <p:spPr bwMode="auto">
            <a:xfrm>
              <a:off x="1513" y="3107"/>
              <a:ext cx="59" cy="46"/>
            </a:xfrm>
            <a:custGeom>
              <a:avLst/>
              <a:gdLst/>
              <a:ahLst/>
              <a:cxnLst>
                <a:cxn ang="0">
                  <a:pos x="20" y="11"/>
                </a:cxn>
                <a:cxn ang="0">
                  <a:pos x="17" y="14"/>
                </a:cxn>
                <a:cxn ang="0">
                  <a:pos x="13" y="19"/>
                </a:cxn>
                <a:cxn ang="0">
                  <a:pos x="13" y="22"/>
                </a:cxn>
                <a:cxn ang="0">
                  <a:pos x="15" y="27"/>
                </a:cxn>
                <a:cxn ang="0">
                  <a:pos x="25" y="31"/>
                </a:cxn>
                <a:cxn ang="0">
                  <a:pos x="36" y="31"/>
                </a:cxn>
                <a:cxn ang="0">
                  <a:pos x="44" y="29"/>
                </a:cxn>
                <a:cxn ang="0">
                  <a:pos x="50" y="27"/>
                </a:cxn>
                <a:cxn ang="0">
                  <a:pos x="55" y="33"/>
                </a:cxn>
                <a:cxn ang="0">
                  <a:pos x="55" y="37"/>
                </a:cxn>
                <a:cxn ang="0">
                  <a:pos x="52" y="42"/>
                </a:cxn>
                <a:cxn ang="0">
                  <a:pos x="44" y="44"/>
                </a:cxn>
                <a:cxn ang="0">
                  <a:pos x="31" y="46"/>
                </a:cxn>
                <a:cxn ang="0">
                  <a:pos x="17" y="43"/>
                </a:cxn>
                <a:cxn ang="0">
                  <a:pos x="8" y="39"/>
                </a:cxn>
                <a:cxn ang="0">
                  <a:pos x="1" y="30"/>
                </a:cxn>
                <a:cxn ang="0">
                  <a:pos x="0" y="21"/>
                </a:cxn>
                <a:cxn ang="0">
                  <a:pos x="3" y="12"/>
                </a:cxn>
                <a:cxn ang="0">
                  <a:pos x="9" y="5"/>
                </a:cxn>
                <a:cxn ang="0">
                  <a:pos x="17" y="1"/>
                </a:cxn>
                <a:cxn ang="0">
                  <a:pos x="29" y="0"/>
                </a:cxn>
                <a:cxn ang="0">
                  <a:pos x="41" y="1"/>
                </a:cxn>
                <a:cxn ang="0">
                  <a:pos x="52" y="5"/>
                </a:cxn>
                <a:cxn ang="0">
                  <a:pos x="59" y="11"/>
                </a:cxn>
                <a:cxn ang="0">
                  <a:pos x="50" y="11"/>
                </a:cxn>
                <a:cxn ang="0">
                  <a:pos x="41" y="10"/>
                </a:cxn>
                <a:cxn ang="0">
                  <a:pos x="31" y="9"/>
                </a:cxn>
                <a:cxn ang="0">
                  <a:pos x="20" y="11"/>
                </a:cxn>
              </a:cxnLst>
              <a:rect l="0" t="0" r="r" b="b"/>
              <a:pathLst>
                <a:path w="59" h="46">
                  <a:moveTo>
                    <a:pt x="20" y="11"/>
                  </a:moveTo>
                  <a:lnTo>
                    <a:pt x="17" y="14"/>
                  </a:lnTo>
                  <a:lnTo>
                    <a:pt x="13" y="19"/>
                  </a:lnTo>
                  <a:lnTo>
                    <a:pt x="13" y="22"/>
                  </a:lnTo>
                  <a:lnTo>
                    <a:pt x="15" y="27"/>
                  </a:lnTo>
                  <a:lnTo>
                    <a:pt x="25" y="31"/>
                  </a:lnTo>
                  <a:lnTo>
                    <a:pt x="36" y="31"/>
                  </a:lnTo>
                  <a:lnTo>
                    <a:pt x="44" y="29"/>
                  </a:lnTo>
                  <a:lnTo>
                    <a:pt x="50" y="27"/>
                  </a:lnTo>
                  <a:lnTo>
                    <a:pt x="55" y="33"/>
                  </a:lnTo>
                  <a:lnTo>
                    <a:pt x="55" y="37"/>
                  </a:lnTo>
                  <a:lnTo>
                    <a:pt x="52" y="42"/>
                  </a:lnTo>
                  <a:lnTo>
                    <a:pt x="44" y="44"/>
                  </a:lnTo>
                  <a:lnTo>
                    <a:pt x="31" y="46"/>
                  </a:lnTo>
                  <a:lnTo>
                    <a:pt x="17" y="43"/>
                  </a:lnTo>
                  <a:lnTo>
                    <a:pt x="8" y="39"/>
                  </a:lnTo>
                  <a:lnTo>
                    <a:pt x="1" y="30"/>
                  </a:lnTo>
                  <a:lnTo>
                    <a:pt x="0" y="21"/>
                  </a:lnTo>
                  <a:lnTo>
                    <a:pt x="3" y="12"/>
                  </a:lnTo>
                  <a:lnTo>
                    <a:pt x="9" y="5"/>
                  </a:lnTo>
                  <a:lnTo>
                    <a:pt x="17" y="1"/>
                  </a:lnTo>
                  <a:lnTo>
                    <a:pt x="29" y="0"/>
                  </a:lnTo>
                  <a:lnTo>
                    <a:pt x="41" y="1"/>
                  </a:lnTo>
                  <a:lnTo>
                    <a:pt x="52" y="5"/>
                  </a:lnTo>
                  <a:lnTo>
                    <a:pt x="59" y="11"/>
                  </a:lnTo>
                  <a:lnTo>
                    <a:pt x="50" y="11"/>
                  </a:lnTo>
                  <a:lnTo>
                    <a:pt x="41" y="10"/>
                  </a:lnTo>
                  <a:lnTo>
                    <a:pt x="31" y="9"/>
                  </a:lnTo>
                  <a:lnTo>
                    <a:pt x="20" y="1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7"/>
            <p:cNvSpPr>
              <a:spLocks/>
            </p:cNvSpPr>
            <p:nvPr/>
          </p:nvSpPr>
          <p:spPr bwMode="auto">
            <a:xfrm>
              <a:off x="3211" y="3437"/>
              <a:ext cx="101" cy="77"/>
            </a:xfrm>
            <a:custGeom>
              <a:avLst/>
              <a:gdLst/>
              <a:ahLst/>
              <a:cxnLst>
                <a:cxn ang="0">
                  <a:pos x="38" y="17"/>
                </a:cxn>
                <a:cxn ang="0">
                  <a:pos x="30" y="22"/>
                </a:cxn>
                <a:cxn ang="0">
                  <a:pos x="23" y="29"/>
                </a:cxn>
                <a:cxn ang="0">
                  <a:pos x="19" y="35"/>
                </a:cxn>
                <a:cxn ang="0">
                  <a:pos x="24" y="43"/>
                </a:cxn>
                <a:cxn ang="0">
                  <a:pos x="33" y="49"/>
                </a:cxn>
                <a:cxn ang="0">
                  <a:pos x="40" y="52"/>
                </a:cxn>
                <a:cxn ang="0">
                  <a:pos x="49" y="53"/>
                </a:cxn>
                <a:cxn ang="0">
                  <a:pos x="58" y="53"/>
                </a:cxn>
                <a:cxn ang="0">
                  <a:pos x="67" y="51"/>
                </a:cxn>
                <a:cxn ang="0">
                  <a:pos x="75" y="49"/>
                </a:cxn>
                <a:cxn ang="0">
                  <a:pos x="79" y="48"/>
                </a:cxn>
                <a:cxn ang="0">
                  <a:pos x="83" y="47"/>
                </a:cxn>
                <a:cxn ang="0">
                  <a:pos x="89" y="56"/>
                </a:cxn>
                <a:cxn ang="0">
                  <a:pos x="89" y="64"/>
                </a:cxn>
                <a:cxn ang="0">
                  <a:pos x="82" y="72"/>
                </a:cxn>
                <a:cxn ang="0">
                  <a:pos x="70" y="76"/>
                </a:cxn>
                <a:cxn ang="0">
                  <a:pos x="58" y="77"/>
                </a:cxn>
                <a:cxn ang="0">
                  <a:pos x="47" y="77"/>
                </a:cxn>
                <a:cxn ang="0">
                  <a:pos x="36" y="75"/>
                </a:cxn>
                <a:cxn ang="0">
                  <a:pos x="26" y="72"/>
                </a:cxn>
                <a:cxn ang="0">
                  <a:pos x="17" y="68"/>
                </a:cxn>
                <a:cxn ang="0">
                  <a:pos x="9" y="63"/>
                </a:cxn>
                <a:cxn ang="0">
                  <a:pos x="4" y="56"/>
                </a:cxn>
                <a:cxn ang="0">
                  <a:pos x="0" y="48"/>
                </a:cxn>
                <a:cxn ang="0">
                  <a:pos x="0" y="32"/>
                </a:cxn>
                <a:cxn ang="0">
                  <a:pos x="7" y="18"/>
                </a:cxn>
                <a:cxn ang="0">
                  <a:pos x="17" y="8"/>
                </a:cxn>
                <a:cxn ang="0">
                  <a:pos x="33" y="0"/>
                </a:cxn>
                <a:cxn ang="0">
                  <a:pos x="43" y="0"/>
                </a:cxn>
                <a:cxn ang="0">
                  <a:pos x="54" y="0"/>
                </a:cxn>
                <a:cxn ang="0">
                  <a:pos x="64" y="1"/>
                </a:cxn>
                <a:cxn ang="0">
                  <a:pos x="73" y="3"/>
                </a:cxn>
                <a:cxn ang="0">
                  <a:pos x="82" y="6"/>
                </a:cxn>
                <a:cxn ang="0">
                  <a:pos x="89" y="9"/>
                </a:cxn>
                <a:cxn ang="0">
                  <a:pos x="95" y="15"/>
                </a:cxn>
                <a:cxn ang="0">
                  <a:pos x="101" y="21"/>
                </a:cxn>
                <a:cxn ang="0">
                  <a:pos x="94" y="22"/>
                </a:cxn>
                <a:cxn ang="0">
                  <a:pos x="87" y="21"/>
                </a:cxn>
                <a:cxn ang="0">
                  <a:pos x="79" y="20"/>
                </a:cxn>
                <a:cxn ang="0">
                  <a:pos x="71" y="17"/>
                </a:cxn>
                <a:cxn ang="0">
                  <a:pos x="63" y="15"/>
                </a:cxn>
                <a:cxn ang="0">
                  <a:pos x="55" y="14"/>
                </a:cxn>
                <a:cxn ang="0">
                  <a:pos x="47" y="14"/>
                </a:cxn>
                <a:cxn ang="0">
                  <a:pos x="38" y="17"/>
                </a:cxn>
              </a:cxnLst>
              <a:rect l="0" t="0" r="r" b="b"/>
              <a:pathLst>
                <a:path w="101" h="77">
                  <a:moveTo>
                    <a:pt x="38" y="17"/>
                  </a:moveTo>
                  <a:lnTo>
                    <a:pt x="30" y="22"/>
                  </a:lnTo>
                  <a:lnTo>
                    <a:pt x="23" y="29"/>
                  </a:lnTo>
                  <a:lnTo>
                    <a:pt x="19" y="35"/>
                  </a:lnTo>
                  <a:lnTo>
                    <a:pt x="24" y="43"/>
                  </a:lnTo>
                  <a:lnTo>
                    <a:pt x="33" y="49"/>
                  </a:lnTo>
                  <a:lnTo>
                    <a:pt x="40" y="52"/>
                  </a:lnTo>
                  <a:lnTo>
                    <a:pt x="49" y="53"/>
                  </a:lnTo>
                  <a:lnTo>
                    <a:pt x="58" y="53"/>
                  </a:lnTo>
                  <a:lnTo>
                    <a:pt x="67" y="51"/>
                  </a:lnTo>
                  <a:lnTo>
                    <a:pt x="75" y="49"/>
                  </a:lnTo>
                  <a:lnTo>
                    <a:pt x="79" y="48"/>
                  </a:lnTo>
                  <a:lnTo>
                    <a:pt x="83" y="47"/>
                  </a:lnTo>
                  <a:lnTo>
                    <a:pt x="89" y="56"/>
                  </a:lnTo>
                  <a:lnTo>
                    <a:pt x="89" y="64"/>
                  </a:lnTo>
                  <a:lnTo>
                    <a:pt x="82" y="72"/>
                  </a:lnTo>
                  <a:lnTo>
                    <a:pt x="70" y="76"/>
                  </a:lnTo>
                  <a:lnTo>
                    <a:pt x="58" y="77"/>
                  </a:lnTo>
                  <a:lnTo>
                    <a:pt x="47" y="77"/>
                  </a:lnTo>
                  <a:lnTo>
                    <a:pt x="36" y="75"/>
                  </a:lnTo>
                  <a:lnTo>
                    <a:pt x="26" y="72"/>
                  </a:lnTo>
                  <a:lnTo>
                    <a:pt x="17" y="68"/>
                  </a:lnTo>
                  <a:lnTo>
                    <a:pt x="9" y="63"/>
                  </a:lnTo>
                  <a:lnTo>
                    <a:pt x="4" y="56"/>
                  </a:lnTo>
                  <a:lnTo>
                    <a:pt x="0" y="48"/>
                  </a:lnTo>
                  <a:lnTo>
                    <a:pt x="0" y="32"/>
                  </a:lnTo>
                  <a:lnTo>
                    <a:pt x="7" y="18"/>
                  </a:lnTo>
                  <a:lnTo>
                    <a:pt x="17" y="8"/>
                  </a:lnTo>
                  <a:lnTo>
                    <a:pt x="33" y="0"/>
                  </a:lnTo>
                  <a:lnTo>
                    <a:pt x="43" y="0"/>
                  </a:lnTo>
                  <a:lnTo>
                    <a:pt x="54" y="0"/>
                  </a:lnTo>
                  <a:lnTo>
                    <a:pt x="64" y="1"/>
                  </a:lnTo>
                  <a:lnTo>
                    <a:pt x="73" y="3"/>
                  </a:lnTo>
                  <a:lnTo>
                    <a:pt x="82" y="6"/>
                  </a:lnTo>
                  <a:lnTo>
                    <a:pt x="89" y="9"/>
                  </a:lnTo>
                  <a:lnTo>
                    <a:pt x="95" y="15"/>
                  </a:lnTo>
                  <a:lnTo>
                    <a:pt x="101" y="21"/>
                  </a:lnTo>
                  <a:lnTo>
                    <a:pt x="94" y="22"/>
                  </a:lnTo>
                  <a:lnTo>
                    <a:pt x="87" y="21"/>
                  </a:lnTo>
                  <a:lnTo>
                    <a:pt x="79" y="20"/>
                  </a:lnTo>
                  <a:lnTo>
                    <a:pt x="71" y="17"/>
                  </a:lnTo>
                  <a:lnTo>
                    <a:pt x="63" y="15"/>
                  </a:lnTo>
                  <a:lnTo>
                    <a:pt x="55" y="14"/>
                  </a:lnTo>
                  <a:lnTo>
                    <a:pt x="47" y="14"/>
                  </a:lnTo>
                  <a:lnTo>
                    <a:pt x="38"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8"/>
            <p:cNvSpPr>
              <a:spLocks/>
            </p:cNvSpPr>
            <p:nvPr/>
          </p:nvSpPr>
          <p:spPr bwMode="auto">
            <a:xfrm>
              <a:off x="3534" y="3411"/>
              <a:ext cx="101" cy="78"/>
            </a:xfrm>
            <a:custGeom>
              <a:avLst/>
              <a:gdLst/>
              <a:ahLst/>
              <a:cxnLst>
                <a:cxn ang="0">
                  <a:pos x="37" y="17"/>
                </a:cxn>
                <a:cxn ang="0">
                  <a:pos x="30" y="23"/>
                </a:cxn>
                <a:cxn ang="0">
                  <a:pos x="23" y="28"/>
                </a:cxn>
                <a:cxn ang="0">
                  <a:pos x="21" y="36"/>
                </a:cxn>
                <a:cxn ang="0">
                  <a:pos x="23" y="44"/>
                </a:cxn>
                <a:cxn ang="0">
                  <a:pos x="32" y="50"/>
                </a:cxn>
                <a:cxn ang="0">
                  <a:pos x="41" y="53"/>
                </a:cxn>
                <a:cxn ang="0">
                  <a:pos x="50" y="54"/>
                </a:cxn>
                <a:cxn ang="0">
                  <a:pos x="59" y="53"/>
                </a:cxn>
                <a:cxn ang="0">
                  <a:pos x="66" y="52"/>
                </a:cxn>
                <a:cxn ang="0">
                  <a:pos x="74" y="50"/>
                </a:cxn>
                <a:cxn ang="0">
                  <a:pos x="80" y="48"/>
                </a:cxn>
                <a:cxn ang="0">
                  <a:pos x="84" y="46"/>
                </a:cxn>
                <a:cxn ang="0">
                  <a:pos x="90" y="57"/>
                </a:cxn>
                <a:cxn ang="0">
                  <a:pos x="89" y="64"/>
                </a:cxn>
                <a:cxn ang="0">
                  <a:pos x="82" y="71"/>
                </a:cxn>
                <a:cxn ang="0">
                  <a:pos x="70" y="77"/>
                </a:cxn>
                <a:cxn ang="0">
                  <a:pos x="59" y="78"/>
                </a:cxn>
                <a:cxn ang="0">
                  <a:pos x="47" y="77"/>
                </a:cxn>
                <a:cxn ang="0">
                  <a:pos x="35" y="75"/>
                </a:cxn>
                <a:cxn ang="0">
                  <a:pos x="25" y="72"/>
                </a:cxn>
                <a:cxn ang="0">
                  <a:pos x="16" y="68"/>
                </a:cxn>
                <a:cxn ang="0">
                  <a:pos x="9" y="62"/>
                </a:cxn>
                <a:cxn ang="0">
                  <a:pos x="2" y="55"/>
                </a:cxn>
                <a:cxn ang="0">
                  <a:pos x="0" y="48"/>
                </a:cxn>
                <a:cxn ang="0">
                  <a:pos x="0" y="32"/>
                </a:cxn>
                <a:cxn ang="0">
                  <a:pos x="6" y="19"/>
                </a:cxn>
                <a:cxn ang="0">
                  <a:pos x="18" y="8"/>
                </a:cxn>
                <a:cxn ang="0">
                  <a:pos x="34" y="0"/>
                </a:cxn>
                <a:cxn ang="0">
                  <a:pos x="44" y="0"/>
                </a:cxn>
                <a:cxn ang="0">
                  <a:pos x="54" y="0"/>
                </a:cxn>
                <a:cxn ang="0">
                  <a:pos x="63" y="2"/>
                </a:cxn>
                <a:cxn ang="0">
                  <a:pos x="72" y="4"/>
                </a:cxn>
                <a:cxn ang="0">
                  <a:pos x="81" y="7"/>
                </a:cxn>
                <a:cxn ang="0">
                  <a:pos x="89" y="11"/>
                </a:cxn>
                <a:cxn ang="0">
                  <a:pos x="94" y="16"/>
                </a:cxn>
                <a:cxn ang="0">
                  <a:pos x="101" y="21"/>
                </a:cxn>
                <a:cxn ang="0">
                  <a:pos x="93" y="23"/>
                </a:cxn>
                <a:cxn ang="0">
                  <a:pos x="86" y="21"/>
                </a:cxn>
                <a:cxn ang="0">
                  <a:pos x="78" y="20"/>
                </a:cxn>
                <a:cxn ang="0">
                  <a:pos x="70" y="19"/>
                </a:cxn>
                <a:cxn ang="0">
                  <a:pos x="62" y="16"/>
                </a:cxn>
                <a:cxn ang="0">
                  <a:pos x="54" y="15"/>
                </a:cxn>
                <a:cxn ang="0">
                  <a:pos x="46" y="15"/>
                </a:cxn>
                <a:cxn ang="0">
                  <a:pos x="37" y="17"/>
                </a:cxn>
              </a:cxnLst>
              <a:rect l="0" t="0" r="r" b="b"/>
              <a:pathLst>
                <a:path w="101" h="78">
                  <a:moveTo>
                    <a:pt x="37" y="17"/>
                  </a:moveTo>
                  <a:lnTo>
                    <a:pt x="30" y="23"/>
                  </a:lnTo>
                  <a:lnTo>
                    <a:pt x="23" y="28"/>
                  </a:lnTo>
                  <a:lnTo>
                    <a:pt x="21" y="36"/>
                  </a:lnTo>
                  <a:lnTo>
                    <a:pt x="23" y="44"/>
                  </a:lnTo>
                  <a:lnTo>
                    <a:pt x="32" y="50"/>
                  </a:lnTo>
                  <a:lnTo>
                    <a:pt x="41" y="53"/>
                  </a:lnTo>
                  <a:lnTo>
                    <a:pt x="50" y="54"/>
                  </a:lnTo>
                  <a:lnTo>
                    <a:pt x="59" y="53"/>
                  </a:lnTo>
                  <a:lnTo>
                    <a:pt x="66" y="52"/>
                  </a:lnTo>
                  <a:lnTo>
                    <a:pt x="74" y="50"/>
                  </a:lnTo>
                  <a:lnTo>
                    <a:pt x="80" y="48"/>
                  </a:lnTo>
                  <a:lnTo>
                    <a:pt x="84" y="46"/>
                  </a:lnTo>
                  <a:lnTo>
                    <a:pt x="90" y="57"/>
                  </a:lnTo>
                  <a:lnTo>
                    <a:pt x="89" y="64"/>
                  </a:lnTo>
                  <a:lnTo>
                    <a:pt x="82" y="71"/>
                  </a:lnTo>
                  <a:lnTo>
                    <a:pt x="70" y="77"/>
                  </a:lnTo>
                  <a:lnTo>
                    <a:pt x="59" y="78"/>
                  </a:lnTo>
                  <a:lnTo>
                    <a:pt x="47" y="77"/>
                  </a:lnTo>
                  <a:lnTo>
                    <a:pt x="35" y="75"/>
                  </a:lnTo>
                  <a:lnTo>
                    <a:pt x="25" y="72"/>
                  </a:lnTo>
                  <a:lnTo>
                    <a:pt x="16" y="68"/>
                  </a:lnTo>
                  <a:lnTo>
                    <a:pt x="9" y="62"/>
                  </a:lnTo>
                  <a:lnTo>
                    <a:pt x="2" y="55"/>
                  </a:lnTo>
                  <a:lnTo>
                    <a:pt x="0" y="48"/>
                  </a:lnTo>
                  <a:lnTo>
                    <a:pt x="0" y="32"/>
                  </a:lnTo>
                  <a:lnTo>
                    <a:pt x="6" y="19"/>
                  </a:lnTo>
                  <a:lnTo>
                    <a:pt x="18" y="8"/>
                  </a:lnTo>
                  <a:lnTo>
                    <a:pt x="34" y="0"/>
                  </a:lnTo>
                  <a:lnTo>
                    <a:pt x="44" y="0"/>
                  </a:lnTo>
                  <a:lnTo>
                    <a:pt x="54" y="0"/>
                  </a:lnTo>
                  <a:lnTo>
                    <a:pt x="63" y="2"/>
                  </a:lnTo>
                  <a:lnTo>
                    <a:pt x="72" y="4"/>
                  </a:lnTo>
                  <a:lnTo>
                    <a:pt x="81" y="7"/>
                  </a:lnTo>
                  <a:lnTo>
                    <a:pt x="89" y="11"/>
                  </a:lnTo>
                  <a:lnTo>
                    <a:pt x="94" y="16"/>
                  </a:lnTo>
                  <a:lnTo>
                    <a:pt x="101" y="21"/>
                  </a:lnTo>
                  <a:lnTo>
                    <a:pt x="93" y="23"/>
                  </a:lnTo>
                  <a:lnTo>
                    <a:pt x="86" y="21"/>
                  </a:lnTo>
                  <a:lnTo>
                    <a:pt x="78" y="20"/>
                  </a:lnTo>
                  <a:lnTo>
                    <a:pt x="70" y="19"/>
                  </a:lnTo>
                  <a:lnTo>
                    <a:pt x="62" y="16"/>
                  </a:lnTo>
                  <a:lnTo>
                    <a:pt x="54" y="15"/>
                  </a:lnTo>
                  <a:lnTo>
                    <a:pt x="46" y="15"/>
                  </a:lnTo>
                  <a:lnTo>
                    <a:pt x="37"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9"/>
            <p:cNvSpPr>
              <a:spLocks/>
            </p:cNvSpPr>
            <p:nvPr/>
          </p:nvSpPr>
          <p:spPr bwMode="auto">
            <a:xfrm>
              <a:off x="3031" y="3048"/>
              <a:ext cx="139" cy="125"/>
            </a:xfrm>
            <a:custGeom>
              <a:avLst/>
              <a:gdLst/>
              <a:ahLst/>
              <a:cxnLst>
                <a:cxn ang="0">
                  <a:pos x="139" y="125"/>
                </a:cxn>
                <a:cxn ang="0">
                  <a:pos x="121" y="125"/>
                </a:cxn>
                <a:cxn ang="0">
                  <a:pos x="105" y="125"/>
                </a:cxn>
                <a:cxn ang="0">
                  <a:pos x="87" y="122"/>
                </a:cxn>
                <a:cxn ang="0">
                  <a:pos x="70" y="119"/>
                </a:cxn>
                <a:cxn ang="0">
                  <a:pos x="54" y="113"/>
                </a:cxn>
                <a:cxn ang="0">
                  <a:pos x="40" y="107"/>
                </a:cxn>
                <a:cxn ang="0">
                  <a:pos x="23" y="96"/>
                </a:cxn>
                <a:cxn ang="0">
                  <a:pos x="9" y="83"/>
                </a:cxn>
                <a:cxn ang="0">
                  <a:pos x="0" y="63"/>
                </a:cxn>
                <a:cxn ang="0">
                  <a:pos x="0" y="46"/>
                </a:cxn>
                <a:cxn ang="0">
                  <a:pos x="4" y="26"/>
                </a:cxn>
                <a:cxn ang="0">
                  <a:pos x="16" y="9"/>
                </a:cxn>
                <a:cxn ang="0">
                  <a:pos x="20" y="13"/>
                </a:cxn>
                <a:cxn ang="0">
                  <a:pos x="20" y="25"/>
                </a:cxn>
                <a:cxn ang="0">
                  <a:pos x="20" y="40"/>
                </a:cxn>
                <a:cxn ang="0">
                  <a:pos x="19" y="51"/>
                </a:cxn>
                <a:cxn ang="0">
                  <a:pos x="22" y="62"/>
                </a:cxn>
                <a:cxn ang="0">
                  <a:pos x="26" y="70"/>
                </a:cxn>
                <a:cxn ang="0">
                  <a:pos x="32" y="78"/>
                </a:cxn>
                <a:cxn ang="0">
                  <a:pos x="41" y="84"/>
                </a:cxn>
                <a:cxn ang="0">
                  <a:pos x="50" y="88"/>
                </a:cxn>
                <a:cxn ang="0">
                  <a:pos x="59" y="92"/>
                </a:cxn>
                <a:cxn ang="0">
                  <a:pos x="70" y="95"/>
                </a:cxn>
                <a:cxn ang="0">
                  <a:pos x="79" y="96"/>
                </a:cxn>
                <a:cxn ang="0">
                  <a:pos x="70" y="74"/>
                </a:cxn>
                <a:cxn ang="0">
                  <a:pos x="70" y="48"/>
                </a:cxn>
                <a:cxn ang="0">
                  <a:pos x="79" y="22"/>
                </a:cxn>
                <a:cxn ang="0">
                  <a:pos x="90" y="0"/>
                </a:cxn>
                <a:cxn ang="0">
                  <a:pos x="98" y="12"/>
                </a:cxn>
                <a:cxn ang="0">
                  <a:pos x="96" y="26"/>
                </a:cxn>
                <a:cxn ang="0">
                  <a:pos x="93" y="42"/>
                </a:cxn>
                <a:cxn ang="0">
                  <a:pos x="93" y="59"/>
                </a:cxn>
                <a:cxn ang="0">
                  <a:pos x="96" y="71"/>
                </a:cxn>
                <a:cxn ang="0">
                  <a:pos x="102" y="84"/>
                </a:cxn>
                <a:cxn ang="0">
                  <a:pos x="109" y="95"/>
                </a:cxn>
                <a:cxn ang="0">
                  <a:pos x="119" y="105"/>
                </a:cxn>
                <a:cxn ang="0">
                  <a:pos x="126" y="114"/>
                </a:cxn>
                <a:cxn ang="0">
                  <a:pos x="133" y="120"/>
                </a:cxn>
                <a:cxn ang="0">
                  <a:pos x="138" y="125"/>
                </a:cxn>
                <a:cxn ang="0">
                  <a:pos x="139" y="125"/>
                </a:cxn>
              </a:cxnLst>
              <a:rect l="0" t="0" r="r" b="b"/>
              <a:pathLst>
                <a:path w="139" h="125">
                  <a:moveTo>
                    <a:pt x="139" y="125"/>
                  </a:moveTo>
                  <a:lnTo>
                    <a:pt x="121" y="125"/>
                  </a:lnTo>
                  <a:lnTo>
                    <a:pt x="105" y="125"/>
                  </a:lnTo>
                  <a:lnTo>
                    <a:pt x="87" y="122"/>
                  </a:lnTo>
                  <a:lnTo>
                    <a:pt x="70" y="119"/>
                  </a:lnTo>
                  <a:lnTo>
                    <a:pt x="54" y="113"/>
                  </a:lnTo>
                  <a:lnTo>
                    <a:pt x="40" y="107"/>
                  </a:lnTo>
                  <a:lnTo>
                    <a:pt x="23" y="96"/>
                  </a:lnTo>
                  <a:lnTo>
                    <a:pt x="9" y="83"/>
                  </a:lnTo>
                  <a:lnTo>
                    <a:pt x="0" y="63"/>
                  </a:lnTo>
                  <a:lnTo>
                    <a:pt x="0" y="46"/>
                  </a:lnTo>
                  <a:lnTo>
                    <a:pt x="4" y="26"/>
                  </a:lnTo>
                  <a:lnTo>
                    <a:pt x="16" y="9"/>
                  </a:lnTo>
                  <a:lnTo>
                    <a:pt x="20" y="13"/>
                  </a:lnTo>
                  <a:lnTo>
                    <a:pt x="20" y="25"/>
                  </a:lnTo>
                  <a:lnTo>
                    <a:pt x="20" y="40"/>
                  </a:lnTo>
                  <a:lnTo>
                    <a:pt x="19" y="51"/>
                  </a:lnTo>
                  <a:lnTo>
                    <a:pt x="22" y="62"/>
                  </a:lnTo>
                  <a:lnTo>
                    <a:pt x="26" y="70"/>
                  </a:lnTo>
                  <a:lnTo>
                    <a:pt x="32" y="78"/>
                  </a:lnTo>
                  <a:lnTo>
                    <a:pt x="41" y="84"/>
                  </a:lnTo>
                  <a:lnTo>
                    <a:pt x="50" y="88"/>
                  </a:lnTo>
                  <a:lnTo>
                    <a:pt x="59" y="92"/>
                  </a:lnTo>
                  <a:lnTo>
                    <a:pt x="70" y="95"/>
                  </a:lnTo>
                  <a:lnTo>
                    <a:pt x="79" y="96"/>
                  </a:lnTo>
                  <a:lnTo>
                    <a:pt x="70" y="74"/>
                  </a:lnTo>
                  <a:lnTo>
                    <a:pt x="70" y="48"/>
                  </a:lnTo>
                  <a:lnTo>
                    <a:pt x="79" y="22"/>
                  </a:lnTo>
                  <a:lnTo>
                    <a:pt x="90" y="0"/>
                  </a:lnTo>
                  <a:lnTo>
                    <a:pt x="98" y="12"/>
                  </a:lnTo>
                  <a:lnTo>
                    <a:pt x="96" y="26"/>
                  </a:lnTo>
                  <a:lnTo>
                    <a:pt x="93" y="42"/>
                  </a:lnTo>
                  <a:lnTo>
                    <a:pt x="93" y="59"/>
                  </a:lnTo>
                  <a:lnTo>
                    <a:pt x="96" y="71"/>
                  </a:lnTo>
                  <a:lnTo>
                    <a:pt x="102" y="84"/>
                  </a:lnTo>
                  <a:lnTo>
                    <a:pt x="109" y="95"/>
                  </a:lnTo>
                  <a:lnTo>
                    <a:pt x="119" y="105"/>
                  </a:lnTo>
                  <a:lnTo>
                    <a:pt x="126" y="114"/>
                  </a:lnTo>
                  <a:lnTo>
                    <a:pt x="133" y="120"/>
                  </a:lnTo>
                  <a:lnTo>
                    <a:pt x="138" y="125"/>
                  </a:lnTo>
                  <a:lnTo>
                    <a:pt x="139" y="12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0"/>
            <p:cNvSpPr>
              <a:spLocks/>
            </p:cNvSpPr>
            <p:nvPr/>
          </p:nvSpPr>
          <p:spPr bwMode="auto">
            <a:xfrm>
              <a:off x="2831" y="2836"/>
              <a:ext cx="315" cy="56"/>
            </a:xfrm>
            <a:custGeom>
              <a:avLst/>
              <a:gdLst/>
              <a:ahLst/>
              <a:cxnLst>
                <a:cxn ang="0">
                  <a:pos x="113" y="55"/>
                </a:cxn>
                <a:cxn ang="0">
                  <a:pos x="98" y="56"/>
                </a:cxn>
                <a:cxn ang="0">
                  <a:pos x="83" y="56"/>
                </a:cxn>
                <a:cxn ang="0">
                  <a:pos x="68" y="55"/>
                </a:cxn>
                <a:cxn ang="0">
                  <a:pos x="53" y="55"/>
                </a:cxn>
                <a:cxn ang="0">
                  <a:pos x="40" y="54"/>
                </a:cxn>
                <a:cxn ang="0">
                  <a:pos x="26" y="52"/>
                </a:cxn>
                <a:cxn ang="0">
                  <a:pos x="13" y="49"/>
                </a:cxn>
                <a:cxn ang="0">
                  <a:pos x="2" y="46"/>
                </a:cxn>
                <a:cxn ang="0">
                  <a:pos x="0" y="24"/>
                </a:cxn>
                <a:cxn ang="0">
                  <a:pos x="13" y="27"/>
                </a:cxn>
                <a:cxn ang="0">
                  <a:pos x="28" y="29"/>
                </a:cxn>
                <a:cxn ang="0">
                  <a:pos x="43" y="30"/>
                </a:cxn>
                <a:cxn ang="0">
                  <a:pos x="58" y="30"/>
                </a:cxn>
                <a:cxn ang="0">
                  <a:pos x="72" y="32"/>
                </a:cxn>
                <a:cxn ang="0">
                  <a:pos x="88" y="32"/>
                </a:cxn>
                <a:cxn ang="0">
                  <a:pos x="102" y="32"/>
                </a:cxn>
                <a:cxn ang="0">
                  <a:pos x="117" y="30"/>
                </a:cxn>
                <a:cxn ang="0">
                  <a:pos x="141" y="28"/>
                </a:cxn>
                <a:cxn ang="0">
                  <a:pos x="165" y="25"/>
                </a:cxn>
                <a:cxn ang="0">
                  <a:pos x="189" y="23"/>
                </a:cxn>
                <a:cxn ang="0">
                  <a:pos x="211" y="18"/>
                </a:cxn>
                <a:cxn ang="0">
                  <a:pos x="233" y="15"/>
                </a:cxn>
                <a:cxn ang="0">
                  <a:pos x="255" y="10"/>
                </a:cxn>
                <a:cxn ang="0">
                  <a:pos x="276" y="4"/>
                </a:cxn>
                <a:cxn ang="0">
                  <a:pos x="296" y="0"/>
                </a:cxn>
                <a:cxn ang="0">
                  <a:pos x="301" y="0"/>
                </a:cxn>
                <a:cxn ang="0">
                  <a:pos x="308" y="3"/>
                </a:cxn>
                <a:cxn ang="0">
                  <a:pos x="312" y="9"/>
                </a:cxn>
                <a:cxn ang="0">
                  <a:pos x="315" y="12"/>
                </a:cxn>
                <a:cxn ang="0">
                  <a:pos x="299" y="21"/>
                </a:cxn>
                <a:cxn ang="0">
                  <a:pos x="275" y="29"/>
                </a:cxn>
                <a:cxn ang="0">
                  <a:pos x="246" y="36"/>
                </a:cxn>
                <a:cxn ang="0">
                  <a:pos x="214" y="41"/>
                </a:cxn>
                <a:cxn ang="0">
                  <a:pos x="182" y="47"/>
                </a:cxn>
                <a:cxn ang="0">
                  <a:pos x="153" y="52"/>
                </a:cxn>
                <a:cxn ang="0">
                  <a:pos x="129" y="54"/>
                </a:cxn>
                <a:cxn ang="0">
                  <a:pos x="113" y="55"/>
                </a:cxn>
              </a:cxnLst>
              <a:rect l="0" t="0" r="r" b="b"/>
              <a:pathLst>
                <a:path w="315" h="56">
                  <a:moveTo>
                    <a:pt x="113" y="55"/>
                  </a:moveTo>
                  <a:lnTo>
                    <a:pt x="98" y="56"/>
                  </a:lnTo>
                  <a:lnTo>
                    <a:pt x="83" y="56"/>
                  </a:lnTo>
                  <a:lnTo>
                    <a:pt x="68" y="55"/>
                  </a:lnTo>
                  <a:lnTo>
                    <a:pt x="53" y="55"/>
                  </a:lnTo>
                  <a:lnTo>
                    <a:pt x="40" y="54"/>
                  </a:lnTo>
                  <a:lnTo>
                    <a:pt x="26" y="52"/>
                  </a:lnTo>
                  <a:lnTo>
                    <a:pt x="13" y="49"/>
                  </a:lnTo>
                  <a:lnTo>
                    <a:pt x="2" y="46"/>
                  </a:lnTo>
                  <a:lnTo>
                    <a:pt x="0" y="24"/>
                  </a:lnTo>
                  <a:lnTo>
                    <a:pt x="13" y="27"/>
                  </a:lnTo>
                  <a:lnTo>
                    <a:pt x="28" y="29"/>
                  </a:lnTo>
                  <a:lnTo>
                    <a:pt x="43" y="30"/>
                  </a:lnTo>
                  <a:lnTo>
                    <a:pt x="58" y="30"/>
                  </a:lnTo>
                  <a:lnTo>
                    <a:pt x="72" y="32"/>
                  </a:lnTo>
                  <a:lnTo>
                    <a:pt x="88" y="32"/>
                  </a:lnTo>
                  <a:lnTo>
                    <a:pt x="102" y="32"/>
                  </a:lnTo>
                  <a:lnTo>
                    <a:pt x="117" y="30"/>
                  </a:lnTo>
                  <a:lnTo>
                    <a:pt x="141" y="28"/>
                  </a:lnTo>
                  <a:lnTo>
                    <a:pt x="165" y="25"/>
                  </a:lnTo>
                  <a:lnTo>
                    <a:pt x="189" y="23"/>
                  </a:lnTo>
                  <a:lnTo>
                    <a:pt x="211" y="18"/>
                  </a:lnTo>
                  <a:lnTo>
                    <a:pt x="233" y="15"/>
                  </a:lnTo>
                  <a:lnTo>
                    <a:pt x="255" y="10"/>
                  </a:lnTo>
                  <a:lnTo>
                    <a:pt x="276" y="4"/>
                  </a:lnTo>
                  <a:lnTo>
                    <a:pt x="296" y="0"/>
                  </a:lnTo>
                  <a:lnTo>
                    <a:pt x="301" y="0"/>
                  </a:lnTo>
                  <a:lnTo>
                    <a:pt x="308" y="3"/>
                  </a:lnTo>
                  <a:lnTo>
                    <a:pt x="312" y="9"/>
                  </a:lnTo>
                  <a:lnTo>
                    <a:pt x="315" y="12"/>
                  </a:lnTo>
                  <a:lnTo>
                    <a:pt x="299" y="21"/>
                  </a:lnTo>
                  <a:lnTo>
                    <a:pt x="275" y="29"/>
                  </a:lnTo>
                  <a:lnTo>
                    <a:pt x="246" y="36"/>
                  </a:lnTo>
                  <a:lnTo>
                    <a:pt x="214" y="41"/>
                  </a:lnTo>
                  <a:lnTo>
                    <a:pt x="182" y="47"/>
                  </a:lnTo>
                  <a:lnTo>
                    <a:pt x="153" y="52"/>
                  </a:lnTo>
                  <a:lnTo>
                    <a:pt x="129" y="54"/>
                  </a:lnTo>
                  <a:lnTo>
                    <a:pt x="113"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1"/>
            <p:cNvSpPr>
              <a:spLocks/>
            </p:cNvSpPr>
            <p:nvPr/>
          </p:nvSpPr>
          <p:spPr bwMode="auto">
            <a:xfrm>
              <a:off x="2869" y="2897"/>
              <a:ext cx="275" cy="464"/>
            </a:xfrm>
            <a:custGeom>
              <a:avLst/>
              <a:gdLst/>
              <a:ahLst/>
              <a:cxnLst>
                <a:cxn ang="0">
                  <a:pos x="82" y="60"/>
                </a:cxn>
                <a:cxn ang="0">
                  <a:pos x="75" y="61"/>
                </a:cxn>
                <a:cxn ang="0">
                  <a:pos x="67" y="62"/>
                </a:cxn>
                <a:cxn ang="0">
                  <a:pos x="59" y="62"/>
                </a:cxn>
                <a:cxn ang="0">
                  <a:pos x="52" y="62"/>
                </a:cxn>
                <a:cxn ang="0">
                  <a:pos x="45" y="61"/>
                </a:cxn>
                <a:cxn ang="0">
                  <a:pos x="39" y="61"/>
                </a:cxn>
                <a:cxn ang="0">
                  <a:pos x="35" y="60"/>
                </a:cxn>
                <a:cxn ang="0">
                  <a:pos x="30" y="59"/>
                </a:cxn>
                <a:cxn ang="0">
                  <a:pos x="33" y="458"/>
                </a:cxn>
                <a:cxn ang="0">
                  <a:pos x="18" y="464"/>
                </a:cxn>
                <a:cxn ang="0">
                  <a:pos x="8" y="464"/>
                </a:cxn>
                <a:cxn ang="0">
                  <a:pos x="2" y="461"/>
                </a:cxn>
                <a:cxn ang="0">
                  <a:pos x="0" y="459"/>
                </a:cxn>
                <a:cxn ang="0">
                  <a:pos x="0" y="23"/>
                </a:cxn>
                <a:cxn ang="0">
                  <a:pos x="11" y="27"/>
                </a:cxn>
                <a:cxn ang="0">
                  <a:pos x="23" y="30"/>
                </a:cxn>
                <a:cxn ang="0">
                  <a:pos x="35" y="32"/>
                </a:cxn>
                <a:cxn ang="0">
                  <a:pos x="49" y="32"/>
                </a:cxn>
                <a:cxn ang="0">
                  <a:pos x="64" y="32"/>
                </a:cxn>
                <a:cxn ang="0">
                  <a:pos x="79" y="31"/>
                </a:cxn>
                <a:cxn ang="0">
                  <a:pos x="94" y="30"/>
                </a:cxn>
                <a:cxn ang="0">
                  <a:pos x="110" y="27"/>
                </a:cxn>
                <a:cxn ang="0">
                  <a:pos x="131" y="24"/>
                </a:cxn>
                <a:cxn ang="0">
                  <a:pos x="150" y="21"/>
                </a:cxn>
                <a:cxn ang="0">
                  <a:pos x="171" y="16"/>
                </a:cxn>
                <a:cxn ang="0">
                  <a:pos x="191" y="13"/>
                </a:cxn>
                <a:cxn ang="0">
                  <a:pos x="210" y="9"/>
                </a:cxn>
                <a:cxn ang="0">
                  <a:pos x="231" y="5"/>
                </a:cxn>
                <a:cxn ang="0">
                  <a:pos x="250" y="2"/>
                </a:cxn>
                <a:cxn ang="0">
                  <a:pos x="270" y="0"/>
                </a:cxn>
                <a:cxn ang="0">
                  <a:pos x="270" y="3"/>
                </a:cxn>
                <a:cxn ang="0">
                  <a:pos x="272" y="5"/>
                </a:cxn>
                <a:cxn ang="0">
                  <a:pos x="275" y="7"/>
                </a:cxn>
                <a:cxn ang="0">
                  <a:pos x="275" y="10"/>
                </a:cxn>
                <a:cxn ang="0">
                  <a:pos x="266" y="16"/>
                </a:cxn>
                <a:cxn ang="0">
                  <a:pos x="250" y="23"/>
                </a:cxn>
                <a:cxn ang="0">
                  <a:pos x="230" y="30"/>
                </a:cxn>
                <a:cxn ang="0">
                  <a:pos x="204" y="36"/>
                </a:cxn>
                <a:cxn ang="0">
                  <a:pos x="179" y="42"/>
                </a:cxn>
                <a:cxn ang="0">
                  <a:pos x="154" y="48"/>
                </a:cxn>
                <a:cxn ang="0">
                  <a:pos x="131" y="53"/>
                </a:cxn>
                <a:cxn ang="0">
                  <a:pos x="110" y="57"/>
                </a:cxn>
                <a:cxn ang="0">
                  <a:pos x="110" y="450"/>
                </a:cxn>
                <a:cxn ang="0">
                  <a:pos x="104" y="459"/>
                </a:cxn>
                <a:cxn ang="0">
                  <a:pos x="94" y="461"/>
                </a:cxn>
                <a:cxn ang="0">
                  <a:pos x="86" y="460"/>
                </a:cxn>
                <a:cxn ang="0">
                  <a:pos x="82" y="459"/>
                </a:cxn>
                <a:cxn ang="0">
                  <a:pos x="82" y="60"/>
                </a:cxn>
              </a:cxnLst>
              <a:rect l="0" t="0" r="r" b="b"/>
              <a:pathLst>
                <a:path w="275" h="464">
                  <a:moveTo>
                    <a:pt x="82" y="60"/>
                  </a:moveTo>
                  <a:lnTo>
                    <a:pt x="75" y="61"/>
                  </a:lnTo>
                  <a:lnTo>
                    <a:pt x="67" y="62"/>
                  </a:lnTo>
                  <a:lnTo>
                    <a:pt x="59" y="62"/>
                  </a:lnTo>
                  <a:lnTo>
                    <a:pt x="52" y="62"/>
                  </a:lnTo>
                  <a:lnTo>
                    <a:pt x="45" y="61"/>
                  </a:lnTo>
                  <a:lnTo>
                    <a:pt x="39" y="61"/>
                  </a:lnTo>
                  <a:lnTo>
                    <a:pt x="35" y="60"/>
                  </a:lnTo>
                  <a:lnTo>
                    <a:pt x="30" y="59"/>
                  </a:lnTo>
                  <a:lnTo>
                    <a:pt x="33" y="458"/>
                  </a:lnTo>
                  <a:lnTo>
                    <a:pt x="18" y="464"/>
                  </a:lnTo>
                  <a:lnTo>
                    <a:pt x="8" y="464"/>
                  </a:lnTo>
                  <a:lnTo>
                    <a:pt x="2" y="461"/>
                  </a:lnTo>
                  <a:lnTo>
                    <a:pt x="0" y="459"/>
                  </a:lnTo>
                  <a:lnTo>
                    <a:pt x="0" y="23"/>
                  </a:lnTo>
                  <a:lnTo>
                    <a:pt x="11" y="27"/>
                  </a:lnTo>
                  <a:lnTo>
                    <a:pt x="23" y="30"/>
                  </a:lnTo>
                  <a:lnTo>
                    <a:pt x="35" y="32"/>
                  </a:lnTo>
                  <a:lnTo>
                    <a:pt x="49" y="32"/>
                  </a:lnTo>
                  <a:lnTo>
                    <a:pt x="64" y="32"/>
                  </a:lnTo>
                  <a:lnTo>
                    <a:pt x="79" y="31"/>
                  </a:lnTo>
                  <a:lnTo>
                    <a:pt x="94" y="30"/>
                  </a:lnTo>
                  <a:lnTo>
                    <a:pt x="110" y="27"/>
                  </a:lnTo>
                  <a:lnTo>
                    <a:pt x="131" y="24"/>
                  </a:lnTo>
                  <a:lnTo>
                    <a:pt x="150" y="21"/>
                  </a:lnTo>
                  <a:lnTo>
                    <a:pt x="171" y="16"/>
                  </a:lnTo>
                  <a:lnTo>
                    <a:pt x="191" y="13"/>
                  </a:lnTo>
                  <a:lnTo>
                    <a:pt x="210" y="9"/>
                  </a:lnTo>
                  <a:lnTo>
                    <a:pt x="231" y="5"/>
                  </a:lnTo>
                  <a:lnTo>
                    <a:pt x="250" y="2"/>
                  </a:lnTo>
                  <a:lnTo>
                    <a:pt x="270" y="0"/>
                  </a:lnTo>
                  <a:lnTo>
                    <a:pt x="270" y="3"/>
                  </a:lnTo>
                  <a:lnTo>
                    <a:pt x="272" y="5"/>
                  </a:lnTo>
                  <a:lnTo>
                    <a:pt x="275" y="7"/>
                  </a:lnTo>
                  <a:lnTo>
                    <a:pt x="275" y="10"/>
                  </a:lnTo>
                  <a:lnTo>
                    <a:pt x="266" y="16"/>
                  </a:lnTo>
                  <a:lnTo>
                    <a:pt x="250" y="23"/>
                  </a:lnTo>
                  <a:lnTo>
                    <a:pt x="230" y="30"/>
                  </a:lnTo>
                  <a:lnTo>
                    <a:pt x="204" y="36"/>
                  </a:lnTo>
                  <a:lnTo>
                    <a:pt x="179" y="42"/>
                  </a:lnTo>
                  <a:lnTo>
                    <a:pt x="154" y="48"/>
                  </a:lnTo>
                  <a:lnTo>
                    <a:pt x="131" y="53"/>
                  </a:lnTo>
                  <a:lnTo>
                    <a:pt x="110" y="57"/>
                  </a:lnTo>
                  <a:lnTo>
                    <a:pt x="110" y="450"/>
                  </a:lnTo>
                  <a:lnTo>
                    <a:pt x="104" y="459"/>
                  </a:lnTo>
                  <a:lnTo>
                    <a:pt x="94" y="461"/>
                  </a:lnTo>
                  <a:lnTo>
                    <a:pt x="86" y="460"/>
                  </a:lnTo>
                  <a:lnTo>
                    <a:pt x="82" y="459"/>
                  </a:lnTo>
                  <a:lnTo>
                    <a:pt x="82" y="6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2"/>
            <p:cNvSpPr>
              <a:spLocks/>
            </p:cNvSpPr>
            <p:nvPr/>
          </p:nvSpPr>
          <p:spPr bwMode="auto">
            <a:xfrm>
              <a:off x="2631" y="2320"/>
              <a:ext cx="403" cy="169"/>
            </a:xfrm>
            <a:custGeom>
              <a:avLst/>
              <a:gdLst/>
              <a:ahLst/>
              <a:cxnLst>
                <a:cxn ang="0">
                  <a:pos x="210" y="169"/>
                </a:cxn>
                <a:cxn ang="0">
                  <a:pos x="201" y="159"/>
                </a:cxn>
                <a:cxn ang="0">
                  <a:pos x="180" y="149"/>
                </a:cxn>
                <a:cxn ang="0">
                  <a:pos x="153" y="138"/>
                </a:cxn>
                <a:cxn ang="0">
                  <a:pos x="118" y="126"/>
                </a:cxn>
                <a:cxn ang="0">
                  <a:pos x="83" y="117"/>
                </a:cxn>
                <a:cxn ang="0">
                  <a:pos x="49" y="109"/>
                </a:cxn>
                <a:cxn ang="0">
                  <a:pos x="21" y="104"/>
                </a:cxn>
                <a:cxn ang="0">
                  <a:pos x="0" y="102"/>
                </a:cxn>
                <a:cxn ang="0">
                  <a:pos x="7" y="90"/>
                </a:cxn>
                <a:cxn ang="0">
                  <a:pos x="27" y="76"/>
                </a:cxn>
                <a:cxn ang="0">
                  <a:pos x="54" y="62"/>
                </a:cxn>
                <a:cxn ang="0">
                  <a:pos x="86" y="46"/>
                </a:cxn>
                <a:cxn ang="0">
                  <a:pos x="120" y="32"/>
                </a:cxn>
                <a:cxn ang="0">
                  <a:pos x="154" y="18"/>
                </a:cxn>
                <a:cxn ang="0">
                  <a:pos x="182" y="8"/>
                </a:cxn>
                <a:cxn ang="0">
                  <a:pos x="204" y="0"/>
                </a:cxn>
                <a:cxn ang="0">
                  <a:pos x="200" y="2"/>
                </a:cxn>
                <a:cxn ang="0">
                  <a:pos x="186" y="10"/>
                </a:cxn>
                <a:cxn ang="0">
                  <a:pos x="167" y="20"/>
                </a:cxn>
                <a:cxn ang="0">
                  <a:pos x="144" y="33"/>
                </a:cxn>
                <a:cxn ang="0">
                  <a:pos x="118" y="48"/>
                </a:cxn>
                <a:cxn ang="0">
                  <a:pos x="92" y="64"/>
                </a:cxn>
                <a:cxn ang="0">
                  <a:pos x="67" y="77"/>
                </a:cxn>
                <a:cxn ang="0">
                  <a:pos x="45" y="90"/>
                </a:cxn>
                <a:cxn ang="0">
                  <a:pos x="68" y="95"/>
                </a:cxn>
                <a:cxn ang="0">
                  <a:pos x="96" y="103"/>
                </a:cxn>
                <a:cxn ang="0">
                  <a:pos x="125" y="112"/>
                </a:cxn>
                <a:cxn ang="0">
                  <a:pos x="154" y="120"/>
                </a:cxn>
                <a:cxn ang="0">
                  <a:pos x="179" y="129"/>
                </a:cxn>
                <a:cxn ang="0">
                  <a:pos x="200" y="134"/>
                </a:cxn>
                <a:cxn ang="0">
                  <a:pos x="214" y="140"/>
                </a:cxn>
                <a:cxn ang="0">
                  <a:pos x="219" y="141"/>
                </a:cxn>
                <a:cxn ang="0">
                  <a:pos x="239" y="131"/>
                </a:cxn>
                <a:cxn ang="0">
                  <a:pos x="262" y="121"/>
                </a:cxn>
                <a:cxn ang="0">
                  <a:pos x="283" y="112"/>
                </a:cxn>
                <a:cxn ang="0">
                  <a:pos x="307" y="103"/>
                </a:cxn>
                <a:cxn ang="0">
                  <a:pos x="330" y="95"/>
                </a:cxn>
                <a:cxn ang="0">
                  <a:pos x="353" y="88"/>
                </a:cxn>
                <a:cxn ang="0">
                  <a:pos x="378" y="83"/>
                </a:cxn>
                <a:cxn ang="0">
                  <a:pos x="403" y="78"/>
                </a:cxn>
                <a:cxn ang="0">
                  <a:pos x="391" y="85"/>
                </a:cxn>
                <a:cxn ang="0">
                  <a:pos x="370" y="93"/>
                </a:cxn>
                <a:cxn ang="0">
                  <a:pos x="342" y="104"/>
                </a:cxn>
                <a:cxn ang="0">
                  <a:pos x="312" y="117"/>
                </a:cxn>
                <a:cxn ang="0">
                  <a:pos x="279" y="130"/>
                </a:cxn>
                <a:cxn ang="0">
                  <a:pos x="250" y="143"/>
                </a:cxn>
                <a:cxn ang="0">
                  <a:pos x="226" y="157"/>
                </a:cxn>
                <a:cxn ang="0">
                  <a:pos x="210" y="169"/>
                </a:cxn>
              </a:cxnLst>
              <a:rect l="0" t="0" r="r" b="b"/>
              <a:pathLst>
                <a:path w="403" h="169">
                  <a:moveTo>
                    <a:pt x="210" y="169"/>
                  </a:moveTo>
                  <a:lnTo>
                    <a:pt x="201" y="159"/>
                  </a:lnTo>
                  <a:lnTo>
                    <a:pt x="180" y="149"/>
                  </a:lnTo>
                  <a:lnTo>
                    <a:pt x="153" y="138"/>
                  </a:lnTo>
                  <a:lnTo>
                    <a:pt x="118" y="126"/>
                  </a:lnTo>
                  <a:lnTo>
                    <a:pt x="83" y="117"/>
                  </a:lnTo>
                  <a:lnTo>
                    <a:pt x="49" y="109"/>
                  </a:lnTo>
                  <a:lnTo>
                    <a:pt x="21" y="104"/>
                  </a:lnTo>
                  <a:lnTo>
                    <a:pt x="0" y="102"/>
                  </a:lnTo>
                  <a:lnTo>
                    <a:pt x="7" y="90"/>
                  </a:lnTo>
                  <a:lnTo>
                    <a:pt x="27" y="76"/>
                  </a:lnTo>
                  <a:lnTo>
                    <a:pt x="54" y="62"/>
                  </a:lnTo>
                  <a:lnTo>
                    <a:pt x="86" y="46"/>
                  </a:lnTo>
                  <a:lnTo>
                    <a:pt x="120" y="32"/>
                  </a:lnTo>
                  <a:lnTo>
                    <a:pt x="154" y="18"/>
                  </a:lnTo>
                  <a:lnTo>
                    <a:pt x="182" y="8"/>
                  </a:lnTo>
                  <a:lnTo>
                    <a:pt x="204" y="0"/>
                  </a:lnTo>
                  <a:lnTo>
                    <a:pt x="200" y="2"/>
                  </a:lnTo>
                  <a:lnTo>
                    <a:pt x="186" y="10"/>
                  </a:lnTo>
                  <a:lnTo>
                    <a:pt x="167" y="20"/>
                  </a:lnTo>
                  <a:lnTo>
                    <a:pt x="144" y="33"/>
                  </a:lnTo>
                  <a:lnTo>
                    <a:pt x="118" y="48"/>
                  </a:lnTo>
                  <a:lnTo>
                    <a:pt x="92" y="64"/>
                  </a:lnTo>
                  <a:lnTo>
                    <a:pt x="67" y="77"/>
                  </a:lnTo>
                  <a:lnTo>
                    <a:pt x="45" y="90"/>
                  </a:lnTo>
                  <a:lnTo>
                    <a:pt x="68" y="95"/>
                  </a:lnTo>
                  <a:lnTo>
                    <a:pt x="96" y="103"/>
                  </a:lnTo>
                  <a:lnTo>
                    <a:pt x="125" y="112"/>
                  </a:lnTo>
                  <a:lnTo>
                    <a:pt x="154" y="120"/>
                  </a:lnTo>
                  <a:lnTo>
                    <a:pt x="179" y="129"/>
                  </a:lnTo>
                  <a:lnTo>
                    <a:pt x="200" y="134"/>
                  </a:lnTo>
                  <a:lnTo>
                    <a:pt x="214" y="140"/>
                  </a:lnTo>
                  <a:lnTo>
                    <a:pt x="219" y="141"/>
                  </a:lnTo>
                  <a:lnTo>
                    <a:pt x="239" y="131"/>
                  </a:lnTo>
                  <a:lnTo>
                    <a:pt x="262" y="121"/>
                  </a:lnTo>
                  <a:lnTo>
                    <a:pt x="283" y="112"/>
                  </a:lnTo>
                  <a:lnTo>
                    <a:pt x="307" y="103"/>
                  </a:lnTo>
                  <a:lnTo>
                    <a:pt x="330" y="95"/>
                  </a:lnTo>
                  <a:lnTo>
                    <a:pt x="353" y="88"/>
                  </a:lnTo>
                  <a:lnTo>
                    <a:pt x="378" y="83"/>
                  </a:lnTo>
                  <a:lnTo>
                    <a:pt x="403" y="78"/>
                  </a:lnTo>
                  <a:lnTo>
                    <a:pt x="391" y="85"/>
                  </a:lnTo>
                  <a:lnTo>
                    <a:pt x="370" y="93"/>
                  </a:lnTo>
                  <a:lnTo>
                    <a:pt x="342" y="104"/>
                  </a:lnTo>
                  <a:lnTo>
                    <a:pt x="312" y="117"/>
                  </a:lnTo>
                  <a:lnTo>
                    <a:pt x="279" y="130"/>
                  </a:lnTo>
                  <a:lnTo>
                    <a:pt x="250" y="143"/>
                  </a:lnTo>
                  <a:lnTo>
                    <a:pt x="226" y="157"/>
                  </a:lnTo>
                  <a:lnTo>
                    <a:pt x="210" y="16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3"/>
            <p:cNvSpPr>
              <a:spLocks/>
            </p:cNvSpPr>
            <p:nvPr/>
          </p:nvSpPr>
          <p:spPr bwMode="auto">
            <a:xfrm>
              <a:off x="2847" y="2323"/>
              <a:ext cx="192" cy="56"/>
            </a:xfrm>
            <a:custGeom>
              <a:avLst/>
              <a:gdLst/>
              <a:ahLst/>
              <a:cxnLst>
                <a:cxn ang="0">
                  <a:pos x="192" y="56"/>
                </a:cxn>
                <a:cxn ang="0">
                  <a:pos x="174" y="55"/>
                </a:cxn>
                <a:cxn ang="0">
                  <a:pos x="150" y="51"/>
                </a:cxn>
                <a:cxn ang="0">
                  <a:pos x="124" y="44"/>
                </a:cxn>
                <a:cxn ang="0">
                  <a:pos x="96" y="37"/>
                </a:cxn>
                <a:cxn ang="0">
                  <a:pos x="68" y="29"/>
                </a:cxn>
                <a:cxn ang="0">
                  <a:pos x="41" y="22"/>
                </a:cxn>
                <a:cxn ang="0">
                  <a:pos x="17" y="15"/>
                </a:cxn>
                <a:cxn ang="0">
                  <a:pos x="0" y="12"/>
                </a:cxn>
                <a:cxn ang="0">
                  <a:pos x="0" y="0"/>
                </a:cxn>
                <a:cxn ang="0">
                  <a:pos x="19" y="2"/>
                </a:cxn>
                <a:cxn ang="0">
                  <a:pos x="43" y="6"/>
                </a:cxn>
                <a:cxn ang="0">
                  <a:pos x="71" y="13"/>
                </a:cxn>
                <a:cxn ang="0">
                  <a:pos x="100" y="21"/>
                </a:cxn>
                <a:cxn ang="0">
                  <a:pos x="128" y="29"/>
                </a:cxn>
                <a:cxn ang="0">
                  <a:pos x="155" y="40"/>
                </a:cxn>
                <a:cxn ang="0">
                  <a:pos x="177" y="49"/>
                </a:cxn>
                <a:cxn ang="0">
                  <a:pos x="192" y="56"/>
                </a:cxn>
              </a:cxnLst>
              <a:rect l="0" t="0" r="r" b="b"/>
              <a:pathLst>
                <a:path w="192" h="56">
                  <a:moveTo>
                    <a:pt x="192" y="56"/>
                  </a:moveTo>
                  <a:lnTo>
                    <a:pt x="174" y="55"/>
                  </a:lnTo>
                  <a:lnTo>
                    <a:pt x="150" y="51"/>
                  </a:lnTo>
                  <a:lnTo>
                    <a:pt x="124" y="44"/>
                  </a:lnTo>
                  <a:lnTo>
                    <a:pt x="96" y="37"/>
                  </a:lnTo>
                  <a:lnTo>
                    <a:pt x="68" y="29"/>
                  </a:lnTo>
                  <a:lnTo>
                    <a:pt x="41" y="22"/>
                  </a:lnTo>
                  <a:lnTo>
                    <a:pt x="17" y="15"/>
                  </a:lnTo>
                  <a:lnTo>
                    <a:pt x="0" y="12"/>
                  </a:lnTo>
                  <a:lnTo>
                    <a:pt x="0" y="0"/>
                  </a:lnTo>
                  <a:lnTo>
                    <a:pt x="19" y="2"/>
                  </a:lnTo>
                  <a:lnTo>
                    <a:pt x="43" y="6"/>
                  </a:lnTo>
                  <a:lnTo>
                    <a:pt x="71" y="13"/>
                  </a:lnTo>
                  <a:lnTo>
                    <a:pt x="100" y="21"/>
                  </a:lnTo>
                  <a:lnTo>
                    <a:pt x="128" y="29"/>
                  </a:lnTo>
                  <a:lnTo>
                    <a:pt x="155" y="40"/>
                  </a:lnTo>
                  <a:lnTo>
                    <a:pt x="177" y="49"/>
                  </a:lnTo>
                  <a:lnTo>
                    <a:pt x="192" y="5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4"/>
            <p:cNvSpPr>
              <a:spLocks/>
            </p:cNvSpPr>
            <p:nvPr/>
          </p:nvSpPr>
          <p:spPr bwMode="auto">
            <a:xfrm>
              <a:off x="2860" y="3373"/>
              <a:ext cx="124" cy="28"/>
            </a:xfrm>
            <a:custGeom>
              <a:avLst/>
              <a:gdLst/>
              <a:ahLst/>
              <a:cxnLst>
                <a:cxn ang="0">
                  <a:pos x="63" y="28"/>
                </a:cxn>
                <a:cxn ang="0">
                  <a:pos x="46" y="28"/>
                </a:cxn>
                <a:cxn ang="0">
                  <a:pos x="33" y="26"/>
                </a:cxn>
                <a:cxn ang="0">
                  <a:pos x="21" y="25"/>
                </a:cxn>
                <a:cxn ang="0">
                  <a:pos x="14" y="21"/>
                </a:cxn>
                <a:cxn ang="0">
                  <a:pos x="7" y="18"/>
                </a:cxn>
                <a:cxn ang="0">
                  <a:pos x="3" y="15"/>
                </a:cxn>
                <a:cxn ang="0">
                  <a:pos x="0" y="11"/>
                </a:cxn>
                <a:cxn ang="0">
                  <a:pos x="0" y="8"/>
                </a:cxn>
                <a:cxn ang="0">
                  <a:pos x="2" y="8"/>
                </a:cxn>
                <a:cxn ang="0">
                  <a:pos x="4" y="9"/>
                </a:cxn>
                <a:cxn ang="0">
                  <a:pos x="12" y="10"/>
                </a:cxn>
                <a:cxn ang="0">
                  <a:pos x="19" y="11"/>
                </a:cxn>
                <a:cxn ang="0">
                  <a:pos x="28" y="12"/>
                </a:cxn>
                <a:cxn ang="0">
                  <a:pos x="40" y="12"/>
                </a:cxn>
                <a:cxn ang="0">
                  <a:pos x="52" y="12"/>
                </a:cxn>
                <a:cxn ang="0">
                  <a:pos x="63" y="12"/>
                </a:cxn>
                <a:cxn ang="0">
                  <a:pos x="71" y="11"/>
                </a:cxn>
                <a:cxn ang="0">
                  <a:pos x="79" y="10"/>
                </a:cxn>
                <a:cxn ang="0">
                  <a:pos x="86" y="9"/>
                </a:cxn>
                <a:cxn ang="0">
                  <a:pos x="93" y="8"/>
                </a:cxn>
                <a:cxn ang="0">
                  <a:pos x="101" y="7"/>
                </a:cxn>
                <a:cxn ang="0">
                  <a:pos x="110" y="4"/>
                </a:cxn>
                <a:cxn ang="0">
                  <a:pos x="117" y="2"/>
                </a:cxn>
                <a:cxn ang="0">
                  <a:pos x="124" y="0"/>
                </a:cxn>
                <a:cxn ang="0">
                  <a:pos x="124" y="1"/>
                </a:cxn>
                <a:cxn ang="0">
                  <a:pos x="124" y="4"/>
                </a:cxn>
                <a:cxn ang="0">
                  <a:pos x="122" y="8"/>
                </a:cxn>
                <a:cxn ang="0">
                  <a:pos x="117" y="13"/>
                </a:cxn>
                <a:cxn ang="0">
                  <a:pos x="110" y="18"/>
                </a:cxn>
                <a:cxn ang="0">
                  <a:pos x="98" y="23"/>
                </a:cxn>
                <a:cxn ang="0">
                  <a:pos x="84" y="26"/>
                </a:cxn>
                <a:cxn ang="0">
                  <a:pos x="63" y="28"/>
                </a:cxn>
              </a:cxnLst>
              <a:rect l="0" t="0" r="r" b="b"/>
              <a:pathLst>
                <a:path w="124" h="28">
                  <a:moveTo>
                    <a:pt x="63" y="28"/>
                  </a:moveTo>
                  <a:lnTo>
                    <a:pt x="46" y="28"/>
                  </a:lnTo>
                  <a:lnTo>
                    <a:pt x="33" y="26"/>
                  </a:lnTo>
                  <a:lnTo>
                    <a:pt x="21" y="25"/>
                  </a:lnTo>
                  <a:lnTo>
                    <a:pt x="14" y="21"/>
                  </a:lnTo>
                  <a:lnTo>
                    <a:pt x="7" y="18"/>
                  </a:lnTo>
                  <a:lnTo>
                    <a:pt x="3" y="15"/>
                  </a:lnTo>
                  <a:lnTo>
                    <a:pt x="0" y="11"/>
                  </a:lnTo>
                  <a:lnTo>
                    <a:pt x="0" y="8"/>
                  </a:lnTo>
                  <a:lnTo>
                    <a:pt x="2" y="8"/>
                  </a:lnTo>
                  <a:lnTo>
                    <a:pt x="4" y="9"/>
                  </a:lnTo>
                  <a:lnTo>
                    <a:pt x="12" y="10"/>
                  </a:lnTo>
                  <a:lnTo>
                    <a:pt x="19" y="11"/>
                  </a:lnTo>
                  <a:lnTo>
                    <a:pt x="28" y="12"/>
                  </a:lnTo>
                  <a:lnTo>
                    <a:pt x="40" y="12"/>
                  </a:lnTo>
                  <a:lnTo>
                    <a:pt x="52" y="12"/>
                  </a:lnTo>
                  <a:lnTo>
                    <a:pt x="63" y="12"/>
                  </a:lnTo>
                  <a:lnTo>
                    <a:pt x="71" y="11"/>
                  </a:lnTo>
                  <a:lnTo>
                    <a:pt x="79" y="10"/>
                  </a:lnTo>
                  <a:lnTo>
                    <a:pt x="86" y="9"/>
                  </a:lnTo>
                  <a:lnTo>
                    <a:pt x="93" y="8"/>
                  </a:lnTo>
                  <a:lnTo>
                    <a:pt x="101" y="7"/>
                  </a:lnTo>
                  <a:lnTo>
                    <a:pt x="110" y="4"/>
                  </a:lnTo>
                  <a:lnTo>
                    <a:pt x="117" y="2"/>
                  </a:lnTo>
                  <a:lnTo>
                    <a:pt x="124" y="0"/>
                  </a:lnTo>
                  <a:lnTo>
                    <a:pt x="124" y="1"/>
                  </a:lnTo>
                  <a:lnTo>
                    <a:pt x="124" y="4"/>
                  </a:lnTo>
                  <a:lnTo>
                    <a:pt x="122" y="8"/>
                  </a:lnTo>
                  <a:lnTo>
                    <a:pt x="117" y="13"/>
                  </a:lnTo>
                  <a:lnTo>
                    <a:pt x="110" y="18"/>
                  </a:lnTo>
                  <a:lnTo>
                    <a:pt x="98" y="23"/>
                  </a:lnTo>
                  <a:lnTo>
                    <a:pt x="84" y="26"/>
                  </a:lnTo>
                  <a:lnTo>
                    <a:pt x="63"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85"/>
            <p:cNvSpPr>
              <a:spLocks/>
            </p:cNvSpPr>
            <p:nvPr/>
          </p:nvSpPr>
          <p:spPr bwMode="auto">
            <a:xfrm>
              <a:off x="2726" y="2662"/>
              <a:ext cx="143" cy="106"/>
            </a:xfrm>
            <a:custGeom>
              <a:avLst/>
              <a:gdLst/>
              <a:ahLst/>
              <a:cxnLst>
                <a:cxn ang="0">
                  <a:pos x="0" y="106"/>
                </a:cxn>
                <a:cxn ang="0">
                  <a:pos x="0" y="104"/>
                </a:cxn>
                <a:cxn ang="0">
                  <a:pos x="0" y="99"/>
                </a:cxn>
                <a:cxn ang="0">
                  <a:pos x="5" y="91"/>
                </a:cxn>
                <a:cxn ang="0">
                  <a:pos x="12" y="80"/>
                </a:cxn>
                <a:cxn ang="0">
                  <a:pos x="20" y="70"/>
                </a:cxn>
                <a:cxn ang="0">
                  <a:pos x="29" y="59"/>
                </a:cxn>
                <a:cxn ang="0">
                  <a:pos x="39" y="50"/>
                </a:cxn>
                <a:cxn ang="0">
                  <a:pos x="49" y="44"/>
                </a:cxn>
                <a:cxn ang="0">
                  <a:pos x="59" y="38"/>
                </a:cxn>
                <a:cxn ang="0">
                  <a:pos x="70" y="33"/>
                </a:cxn>
                <a:cxn ang="0">
                  <a:pos x="81" y="25"/>
                </a:cxn>
                <a:cxn ang="0">
                  <a:pos x="91" y="18"/>
                </a:cxn>
                <a:cxn ang="0">
                  <a:pos x="103" y="11"/>
                </a:cxn>
                <a:cxn ang="0">
                  <a:pos x="115" y="5"/>
                </a:cxn>
                <a:cxn ang="0">
                  <a:pos x="129" y="3"/>
                </a:cxn>
                <a:cxn ang="0">
                  <a:pos x="143" y="0"/>
                </a:cxn>
                <a:cxn ang="0">
                  <a:pos x="139" y="3"/>
                </a:cxn>
                <a:cxn ang="0">
                  <a:pos x="126" y="12"/>
                </a:cxn>
                <a:cxn ang="0">
                  <a:pos x="108" y="26"/>
                </a:cxn>
                <a:cxn ang="0">
                  <a:pos x="85" y="42"/>
                </a:cxn>
                <a:cxn ang="0">
                  <a:pos x="60" y="59"/>
                </a:cxn>
                <a:cxn ang="0">
                  <a:pos x="37" y="76"/>
                </a:cxn>
                <a:cxn ang="0">
                  <a:pos x="16" y="93"/>
                </a:cxn>
                <a:cxn ang="0">
                  <a:pos x="0" y="106"/>
                </a:cxn>
              </a:cxnLst>
              <a:rect l="0" t="0" r="r" b="b"/>
              <a:pathLst>
                <a:path w="143" h="106">
                  <a:moveTo>
                    <a:pt x="0" y="106"/>
                  </a:moveTo>
                  <a:lnTo>
                    <a:pt x="0" y="104"/>
                  </a:lnTo>
                  <a:lnTo>
                    <a:pt x="0" y="99"/>
                  </a:lnTo>
                  <a:lnTo>
                    <a:pt x="5" y="91"/>
                  </a:lnTo>
                  <a:lnTo>
                    <a:pt x="12" y="80"/>
                  </a:lnTo>
                  <a:lnTo>
                    <a:pt x="20" y="70"/>
                  </a:lnTo>
                  <a:lnTo>
                    <a:pt x="29" y="59"/>
                  </a:lnTo>
                  <a:lnTo>
                    <a:pt x="39" y="50"/>
                  </a:lnTo>
                  <a:lnTo>
                    <a:pt x="49" y="44"/>
                  </a:lnTo>
                  <a:lnTo>
                    <a:pt x="59" y="38"/>
                  </a:lnTo>
                  <a:lnTo>
                    <a:pt x="70" y="33"/>
                  </a:lnTo>
                  <a:lnTo>
                    <a:pt x="81" y="25"/>
                  </a:lnTo>
                  <a:lnTo>
                    <a:pt x="91" y="18"/>
                  </a:lnTo>
                  <a:lnTo>
                    <a:pt x="103" y="11"/>
                  </a:lnTo>
                  <a:lnTo>
                    <a:pt x="115" y="5"/>
                  </a:lnTo>
                  <a:lnTo>
                    <a:pt x="129" y="3"/>
                  </a:lnTo>
                  <a:lnTo>
                    <a:pt x="143" y="0"/>
                  </a:lnTo>
                  <a:lnTo>
                    <a:pt x="139" y="3"/>
                  </a:lnTo>
                  <a:lnTo>
                    <a:pt x="126" y="12"/>
                  </a:lnTo>
                  <a:lnTo>
                    <a:pt x="108" y="26"/>
                  </a:lnTo>
                  <a:lnTo>
                    <a:pt x="85" y="42"/>
                  </a:lnTo>
                  <a:lnTo>
                    <a:pt x="60" y="59"/>
                  </a:lnTo>
                  <a:lnTo>
                    <a:pt x="37" y="76"/>
                  </a:lnTo>
                  <a:lnTo>
                    <a:pt x="16" y="93"/>
                  </a:lnTo>
                  <a:lnTo>
                    <a:pt x="0" y="10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86"/>
            <p:cNvSpPr>
              <a:spLocks/>
            </p:cNvSpPr>
            <p:nvPr/>
          </p:nvSpPr>
          <p:spPr bwMode="auto">
            <a:xfrm>
              <a:off x="2716" y="2621"/>
              <a:ext cx="147" cy="37"/>
            </a:xfrm>
            <a:custGeom>
              <a:avLst/>
              <a:gdLst/>
              <a:ahLst/>
              <a:cxnLst>
                <a:cxn ang="0">
                  <a:pos x="46" y="23"/>
                </a:cxn>
                <a:cxn ang="0">
                  <a:pos x="0" y="1"/>
                </a:cxn>
                <a:cxn ang="0">
                  <a:pos x="13" y="0"/>
                </a:cxn>
                <a:cxn ang="0">
                  <a:pos x="31" y="2"/>
                </a:cxn>
                <a:cxn ang="0">
                  <a:pos x="52" y="7"/>
                </a:cxn>
                <a:cxn ang="0">
                  <a:pos x="74" y="13"/>
                </a:cxn>
                <a:cxn ang="0">
                  <a:pos x="97" y="20"/>
                </a:cxn>
                <a:cxn ang="0">
                  <a:pos x="117" y="27"/>
                </a:cxn>
                <a:cxn ang="0">
                  <a:pos x="135" y="32"/>
                </a:cxn>
                <a:cxn ang="0">
                  <a:pos x="147" y="36"/>
                </a:cxn>
                <a:cxn ang="0">
                  <a:pos x="137" y="37"/>
                </a:cxn>
                <a:cxn ang="0">
                  <a:pos x="125" y="37"/>
                </a:cxn>
                <a:cxn ang="0">
                  <a:pos x="111" y="36"/>
                </a:cxn>
                <a:cxn ang="0">
                  <a:pos x="97" y="33"/>
                </a:cxn>
                <a:cxn ang="0">
                  <a:pos x="83" y="30"/>
                </a:cxn>
                <a:cxn ang="0">
                  <a:pos x="70" y="27"/>
                </a:cxn>
                <a:cxn ang="0">
                  <a:pos x="57" y="24"/>
                </a:cxn>
                <a:cxn ang="0">
                  <a:pos x="46" y="23"/>
                </a:cxn>
              </a:cxnLst>
              <a:rect l="0" t="0" r="r" b="b"/>
              <a:pathLst>
                <a:path w="147" h="37">
                  <a:moveTo>
                    <a:pt x="46" y="23"/>
                  </a:moveTo>
                  <a:lnTo>
                    <a:pt x="0" y="1"/>
                  </a:lnTo>
                  <a:lnTo>
                    <a:pt x="13" y="0"/>
                  </a:lnTo>
                  <a:lnTo>
                    <a:pt x="31" y="2"/>
                  </a:lnTo>
                  <a:lnTo>
                    <a:pt x="52" y="7"/>
                  </a:lnTo>
                  <a:lnTo>
                    <a:pt x="74" y="13"/>
                  </a:lnTo>
                  <a:lnTo>
                    <a:pt x="97" y="20"/>
                  </a:lnTo>
                  <a:lnTo>
                    <a:pt x="117" y="27"/>
                  </a:lnTo>
                  <a:lnTo>
                    <a:pt x="135" y="32"/>
                  </a:lnTo>
                  <a:lnTo>
                    <a:pt x="147" y="36"/>
                  </a:lnTo>
                  <a:lnTo>
                    <a:pt x="137" y="37"/>
                  </a:lnTo>
                  <a:lnTo>
                    <a:pt x="125" y="37"/>
                  </a:lnTo>
                  <a:lnTo>
                    <a:pt x="111" y="36"/>
                  </a:lnTo>
                  <a:lnTo>
                    <a:pt x="97" y="33"/>
                  </a:lnTo>
                  <a:lnTo>
                    <a:pt x="83" y="30"/>
                  </a:lnTo>
                  <a:lnTo>
                    <a:pt x="70" y="27"/>
                  </a:lnTo>
                  <a:lnTo>
                    <a:pt x="57" y="24"/>
                  </a:lnTo>
                  <a:lnTo>
                    <a:pt x="46" y="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87"/>
            <p:cNvSpPr>
              <a:spLocks/>
            </p:cNvSpPr>
            <p:nvPr/>
          </p:nvSpPr>
          <p:spPr bwMode="auto">
            <a:xfrm>
              <a:off x="2622" y="3106"/>
              <a:ext cx="228" cy="135"/>
            </a:xfrm>
            <a:custGeom>
              <a:avLst/>
              <a:gdLst/>
              <a:ahLst/>
              <a:cxnLst>
                <a:cxn ang="0">
                  <a:pos x="202" y="101"/>
                </a:cxn>
                <a:cxn ang="0">
                  <a:pos x="180" y="111"/>
                </a:cxn>
                <a:cxn ang="0">
                  <a:pos x="156" y="121"/>
                </a:cxn>
                <a:cxn ang="0">
                  <a:pos x="131" y="128"/>
                </a:cxn>
                <a:cxn ang="0">
                  <a:pos x="104" y="133"/>
                </a:cxn>
                <a:cxn ang="0">
                  <a:pos x="76" y="135"/>
                </a:cxn>
                <a:cxn ang="0">
                  <a:pos x="50" y="135"/>
                </a:cxn>
                <a:cxn ang="0">
                  <a:pos x="24" y="131"/>
                </a:cxn>
                <a:cxn ang="0">
                  <a:pos x="0" y="124"/>
                </a:cxn>
                <a:cxn ang="0">
                  <a:pos x="0" y="116"/>
                </a:cxn>
                <a:cxn ang="0">
                  <a:pos x="28" y="116"/>
                </a:cxn>
                <a:cxn ang="0">
                  <a:pos x="55" y="115"/>
                </a:cxn>
                <a:cxn ang="0">
                  <a:pos x="83" y="111"/>
                </a:cxn>
                <a:cxn ang="0">
                  <a:pos x="112" y="107"/>
                </a:cxn>
                <a:cxn ang="0">
                  <a:pos x="138" y="99"/>
                </a:cxn>
                <a:cxn ang="0">
                  <a:pos x="163" y="89"/>
                </a:cxn>
                <a:cxn ang="0">
                  <a:pos x="184" y="75"/>
                </a:cxn>
                <a:cxn ang="0">
                  <a:pos x="202" y="57"/>
                </a:cxn>
                <a:cxn ang="0">
                  <a:pos x="206" y="50"/>
                </a:cxn>
                <a:cxn ang="0">
                  <a:pos x="209" y="33"/>
                </a:cxn>
                <a:cxn ang="0">
                  <a:pos x="211" y="13"/>
                </a:cxn>
                <a:cxn ang="0">
                  <a:pos x="215" y="0"/>
                </a:cxn>
                <a:cxn ang="0">
                  <a:pos x="218" y="3"/>
                </a:cxn>
                <a:cxn ang="0">
                  <a:pos x="222" y="13"/>
                </a:cxn>
                <a:cxn ang="0">
                  <a:pos x="227" y="26"/>
                </a:cxn>
                <a:cxn ang="0">
                  <a:pos x="228" y="42"/>
                </a:cxn>
                <a:cxn ang="0">
                  <a:pos x="228" y="59"/>
                </a:cxn>
                <a:cxn ang="0">
                  <a:pos x="225" y="75"/>
                </a:cxn>
                <a:cxn ang="0">
                  <a:pos x="216" y="90"/>
                </a:cxn>
                <a:cxn ang="0">
                  <a:pos x="202" y="101"/>
                </a:cxn>
              </a:cxnLst>
              <a:rect l="0" t="0" r="r" b="b"/>
              <a:pathLst>
                <a:path w="228" h="135">
                  <a:moveTo>
                    <a:pt x="202" y="101"/>
                  </a:moveTo>
                  <a:lnTo>
                    <a:pt x="180" y="111"/>
                  </a:lnTo>
                  <a:lnTo>
                    <a:pt x="156" y="121"/>
                  </a:lnTo>
                  <a:lnTo>
                    <a:pt x="131" y="128"/>
                  </a:lnTo>
                  <a:lnTo>
                    <a:pt x="104" y="133"/>
                  </a:lnTo>
                  <a:lnTo>
                    <a:pt x="76" y="135"/>
                  </a:lnTo>
                  <a:lnTo>
                    <a:pt x="50" y="135"/>
                  </a:lnTo>
                  <a:lnTo>
                    <a:pt x="24" y="131"/>
                  </a:lnTo>
                  <a:lnTo>
                    <a:pt x="0" y="124"/>
                  </a:lnTo>
                  <a:lnTo>
                    <a:pt x="0" y="116"/>
                  </a:lnTo>
                  <a:lnTo>
                    <a:pt x="28" y="116"/>
                  </a:lnTo>
                  <a:lnTo>
                    <a:pt x="55" y="115"/>
                  </a:lnTo>
                  <a:lnTo>
                    <a:pt x="83" y="111"/>
                  </a:lnTo>
                  <a:lnTo>
                    <a:pt x="112" y="107"/>
                  </a:lnTo>
                  <a:lnTo>
                    <a:pt x="138" y="99"/>
                  </a:lnTo>
                  <a:lnTo>
                    <a:pt x="163" y="89"/>
                  </a:lnTo>
                  <a:lnTo>
                    <a:pt x="184" y="75"/>
                  </a:lnTo>
                  <a:lnTo>
                    <a:pt x="202" y="57"/>
                  </a:lnTo>
                  <a:lnTo>
                    <a:pt x="206" y="50"/>
                  </a:lnTo>
                  <a:lnTo>
                    <a:pt x="209" y="33"/>
                  </a:lnTo>
                  <a:lnTo>
                    <a:pt x="211" y="13"/>
                  </a:lnTo>
                  <a:lnTo>
                    <a:pt x="215" y="0"/>
                  </a:lnTo>
                  <a:lnTo>
                    <a:pt x="218" y="3"/>
                  </a:lnTo>
                  <a:lnTo>
                    <a:pt x="222" y="13"/>
                  </a:lnTo>
                  <a:lnTo>
                    <a:pt x="227" y="26"/>
                  </a:lnTo>
                  <a:lnTo>
                    <a:pt x="228" y="42"/>
                  </a:lnTo>
                  <a:lnTo>
                    <a:pt x="228" y="59"/>
                  </a:lnTo>
                  <a:lnTo>
                    <a:pt x="225" y="75"/>
                  </a:lnTo>
                  <a:lnTo>
                    <a:pt x="216" y="90"/>
                  </a:lnTo>
                  <a:lnTo>
                    <a:pt x="202" y="10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88"/>
            <p:cNvSpPr>
              <a:spLocks/>
            </p:cNvSpPr>
            <p:nvPr/>
          </p:nvSpPr>
          <p:spPr bwMode="auto">
            <a:xfrm>
              <a:off x="2296" y="2762"/>
              <a:ext cx="511" cy="342"/>
            </a:xfrm>
            <a:custGeom>
              <a:avLst/>
              <a:gdLst/>
              <a:ahLst/>
              <a:cxnLst>
                <a:cxn ang="0">
                  <a:pos x="372" y="333"/>
                </a:cxn>
                <a:cxn ang="0">
                  <a:pos x="321" y="341"/>
                </a:cxn>
                <a:cxn ang="0">
                  <a:pos x="269" y="342"/>
                </a:cxn>
                <a:cxn ang="0">
                  <a:pos x="219" y="339"/>
                </a:cxn>
                <a:cxn ang="0">
                  <a:pos x="170" y="329"/>
                </a:cxn>
                <a:cxn ang="0">
                  <a:pos x="124" y="312"/>
                </a:cxn>
                <a:cxn ang="0">
                  <a:pos x="85" y="290"/>
                </a:cxn>
                <a:cxn ang="0">
                  <a:pos x="50" y="262"/>
                </a:cxn>
                <a:cxn ang="0">
                  <a:pos x="24" y="223"/>
                </a:cxn>
                <a:cxn ang="0">
                  <a:pos x="4" y="170"/>
                </a:cxn>
                <a:cxn ang="0">
                  <a:pos x="0" y="110"/>
                </a:cxn>
                <a:cxn ang="0">
                  <a:pos x="12" y="53"/>
                </a:cxn>
                <a:cxn ang="0">
                  <a:pos x="37" y="19"/>
                </a:cxn>
                <a:cxn ang="0">
                  <a:pos x="57" y="6"/>
                </a:cxn>
                <a:cxn ang="0">
                  <a:pos x="76" y="0"/>
                </a:cxn>
                <a:cxn ang="0">
                  <a:pos x="97" y="0"/>
                </a:cxn>
                <a:cxn ang="0">
                  <a:pos x="131" y="6"/>
                </a:cxn>
                <a:cxn ang="0">
                  <a:pos x="176" y="15"/>
                </a:cxn>
                <a:cxn ang="0">
                  <a:pos x="214" y="28"/>
                </a:cxn>
                <a:cxn ang="0">
                  <a:pos x="250" y="43"/>
                </a:cxn>
                <a:cxn ang="0">
                  <a:pos x="243" y="52"/>
                </a:cxn>
                <a:cxn ang="0">
                  <a:pos x="198" y="44"/>
                </a:cxn>
                <a:cxn ang="0">
                  <a:pos x="152" y="32"/>
                </a:cxn>
                <a:cxn ang="0">
                  <a:pos x="104" y="28"/>
                </a:cxn>
                <a:cxn ang="0">
                  <a:pos x="59" y="48"/>
                </a:cxn>
                <a:cxn ang="0">
                  <a:pos x="43" y="86"/>
                </a:cxn>
                <a:cxn ang="0">
                  <a:pos x="41" y="128"/>
                </a:cxn>
                <a:cxn ang="0">
                  <a:pos x="45" y="172"/>
                </a:cxn>
                <a:cxn ang="0">
                  <a:pos x="61" y="216"/>
                </a:cxn>
                <a:cxn ang="0">
                  <a:pos x="92" y="257"/>
                </a:cxn>
                <a:cxn ang="0">
                  <a:pos x="136" y="289"/>
                </a:cxn>
                <a:cxn ang="0">
                  <a:pos x="192" y="310"/>
                </a:cxn>
                <a:cxn ang="0">
                  <a:pos x="252" y="319"/>
                </a:cxn>
                <a:cxn ang="0">
                  <a:pos x="311" y="320"/>
                </a:cxn>
                <a:cxn ang="0">
                  <a:pos x="365" y="311"/>
                </a:cxn>
                <a:cxn ang="0">
                  <a:pos x="412" y="289"/>
                </a:cxn>
                <a:cxn ang="0">
                  <a:pos x="445" y="255"/>
                </a:cxn>
                <a:cxn ang="0">
                  <a:pos x="466" y="218"/>
                </a:cxn>
                <a:cxn ang="0">
                  <a:pos x="473" y="179"/>
                </a:cxn>
                <a:cxn ang="0">
                  <a:pos x="469" y="138"/>
                </a:cxn>
                <a:cxn ang="0">
                  <a:pos x="454" y="103"/>
                </a:cxn>
                <a:cxn ang="0">
                  <a:pos x="421" y="79"/>
                </a:cxn>
                <a:cxn ang="0">
                  <a:pos x="378" y="66"/>
                </a:cxn>
                <a:cxn ang="0">
                  <a:pos x="332" y="58"/>
                </a:cxn>
                <a:cxn ang="0">
                  <a:pos x="311" y="50"/>
                </a:cxn>
                <a:cxn ang="0">
                  <a:pos x="311" y="42"/>
                </a:cxn>
                <a:cxn ang="0">
                  <a:pos x="339" y="41"/>
                </a:cxn>
                <a:cxn ang="0">
                  <a:pos x="387" y="48"/>
                </a:cxn>
                <a:cxn ang="0">
                  <a:pos x="433" y="59"/>
                </a:cxn>
                <a:cxn ang="0">
                  <a:pos x="471" y="78"/>
                </a:cxn>
                <a:cxn ang="0">
                  <a:pos x="504" y="122"/>
                </a:cxn>
                <a:cxn ang="0">
                  <a:pos x="509" y="189"/>
                </a:cxn>
                <a:cxn ang="0">
                  <a:pos x="480" y="252"/>
                </a:cxn>
                <a:cxn ang="0">
                  <a:pos x="430" y="306"/>
                </a:cxn>
              </a:cxnLst>
              <a:rect l="0" t="0" r="r" b="b"/>
              <a:pathLst>
                <a:path w="511" h="342">
                  <a:moveTo>
                    <a:pt x="398" y="327"/>
                  </a:moveTo>
                  <a:lnTo>
                    <a:pt x="372" y="333"/>
                  </a:lnTo>
                  <a:lnTo>
                    <a:pt x="347" y="338"/>
                  </a:lnTo>
                  <a:lnTo>
                    <a:pt x="321" y="341"/>
                  </a:lnTo>
                  <a:lnTo>
                    <a:pt x="295" y="342"/>
                  </a:lnTo>
                  <a:lnTo>
                    <a:pt x="269" y="342"/>
                  </a:lnTo>
                  <a:lnTo>
                    <a:pt x="243" y="341"/>
                  </a:lnTo>
                  <a:lnTo>
                    <a:pt x="219" y="339"/>
                  </a:lnTo>
                  <a:lnTo>
                    <a:pt x="193" y="335"/>
                  </a:lnTo>
                  <a:lnTo>
                    <a:pt x="170" y="329"/>
                  </a:lnTo>
                  <a:lnTo>
                    <a:pt x="146" y="321"/>
                  </a:lnTo>
                  <a:lnTo>
                    <a:pt x="124" y="312"/>
                  </a:lnTo>
                  <a:lnTo>
                    <a:pt x="104" y="302"/>
                  </a:lnTo>
                  <a:lnTo>
                    <a:pt x="85" y="290"/>
                  </a:lnTo>
                  <a:lnTo>
                    <a:pt x="66" y="277"/>
                  </a:lnTo>
                  <a:lnTo>
                    <a:pt x="50" y="262"/>
                  </a:lnTo>
                  <a:lnTo>
                    <a:pt x="37" y="245"/>
                  </a:lnTo>
                  <a:lnTo>
                    <a:pt x="24" y="223"/>
                  </a:lnTo>
                  <a:lnTo>
                    <a:pt x="12" y="197"/>
                  </a:lnTo>
                  <a:lnTo>
                    <a:pt x="4" y="170"/>
                  </a:lnTo>
                  <a:lnTo>
                    <a:pt x="0" y="141"/>
                  </a:lnTo>
                  <a:lnTo>
                    <a:pt x="0" y="110"/>
                  </a:lnTo>
                  <a:lnTo>
                    <a:pt x="3" y="81"/>
                  </a:lnTo>
                  <a:lnTo>
                    <a:pt x="12" y="53"/>
                  </a:lnTo>
                  <a:lnTo>
                    <a:pt x="25" y="28"/>
                  </a:lnTo>
                  <a:lnTo>
                    <a:pt x="37" y="19"/>
                  </a:lnTo>
                  <a:lnTo>
                    <a:pt x="49" y="11"/>
                  </a:lnTo>
                  <a:lnTo>
                    <a:pt x="57" y="6"/>
                  </a:lnTo>
                  <a:lnTo>
                    <a:pt x="68" y="3"/>
                  </a:lnTo>
                  <a:lnTo>
                    <a:pt x="76" y="0"/>
                  </a:lnTo>
                  <a:lnTo>
                    <a:pt x="87" y="0"/>
                  </a:lnTo>
                  <a:lnTo>
                    <a:pt x="97" y="0"/>
                  </a:lnTo>
                  <a:lnTo>
                    <a:pt x="109" y="2"/>
                  </a:lnTo>
                  <a:lnTo>
                    <a:pt x="131" y="6"/>
                  </a:lnTo>
                  <a:lnTo>
                    <a:pt x="154" y="11"/>
                  </a:lnTo>
                  <a:lnTo>
                    <a:pt x="176" y="15"/>
                  </a:lnTo>
                  <a:lnTo>
                    <a:pt x="195" y="20"/>
                  </a:lnTo>
                  <a:lnTo>
                    <a:pt x="214" y="28"/>
                  </a:lnTo>
                  <a:lnTo>
                    <a:pt x="233" y="34"/>
                  </a:lnTo>
                  <a:lnTo>
                    <a:pt x="250" y="43"/>
                  </a:lnTo>
                  <a:lnTo>
                    <a:pt x="266" y="53"/>
                  </a:lnTo>
                  <a:lnTo>
                    <a:pt x="243" y="52"/>
                  </a:lnTo>
                  <a:lnTo>
                    <a:pt x="220" y="49"/>
                  </a:lnTo>
                  <a:lnTo>
                    <a:pt x="198" y="44"/>
                  </a:lnTo>
                  <a:lnTo>
                    <a:pt x="174" y="37"/>
                  </a:lnTo>
                  <a:lnTo>
                    <a:pt x="152" y="32"/>
                  </a:lnTo>
                  <a:lnTo>
                    <a:pt x="128" y="28"/>
                  </a:lnTo>
                  <a:lnTo>
                    <a:pt x="104" y="28"/>
                  </a:lnTo>
                  <a:lnTo>
                    <a:pt x="76" y="31"/>
                  </a:lnTo>
                  <a:lnTo>
                    <a:pt x="59" y="48"/>
                  </a:lnTo>
                  <a:lnTo>
                    <a:pt x="49" y="66"/>
                  </a:lnTo>
                  <a:lnTo>
                    <a:pt x="43" y="86"/>
                  </a:lnTo>
                  <a:lnTo>
                    <a:pt x="41" y="107"/>
                  </a:lnTo>
                  <a:lnTo>
                    <a:pt x="41" y="128"/>
                  </a:lnTo>
                  <a:lnTo>
                    <a:pt x="44" y="150"/>
                  </a:lnTo>
                  <a:lnTo>
                    <a:pt x="45" y="172"/>
                  </a:lnTo>
                  <a:lnTo>
                    <a:pt x="49" y="193"/>
                  </a:lnTo>
                  <a:lnTo>
                    <a:pt x="61" y="216"/>
                  </a:lnTo>
                  <a:lnTo>
                    <a:pt x="74" y="238"/>
                  </a:lnTo>
                  <a:lnTo>
                    <a:pt x="92" y="257"/>
                  </a:lnTo>
                  <a:lnTo>
                    <a:pt x="112" y="274"/>
                  </a:lnTo>
                  <a:lnTo>
                    <a:pt x="136" y="289"/>
                  </a:lnTo>
                  <a:lnTo>
                    <a:pt x="163" y="300"/>
                  </a:lnTo>
                  <a:lnTo>
                    <a:pt x="192" y="310"/>
                  </a:lnTo>
                  <a:lnTo>
                    <a:pt x="224" y="316"/>
                  </a:lnTo>
                  <a:lnTo>
                    <a:pt x="252" y="319"/>
                  </a:lnTo>
                  <a:lnTo>
                    <a:pt x="281" y="320"/>
                  </a:lnTo>
                  <a:lnTo>
                    <a:pt x="311" y="320"/>
                  </a:lnTo>
                  <a:lnTo>
                    <a:pt x="339" y="317"/>
                  </a:lnTo>
                  <a:lnTo>
                    <a:pt x="365" y="311"/>
                  </a:lnTo>
                  <a:lnTo>
                    <a:pt x="390" y="301"/>
                  </a:lnTo>
                  <a:lnTo>
                    <a:pt x="412" y="289"/>
                  </a:lnTo>
                  <a:lnTo>
                    <a:pt x="431" y="272"/>
                  </a:lnTo>
                  <a:lnTo>
                    <a:pt x="445" y="255"/>
                  </a:lnTo>
                  <a:lnTo>
                    <a:pt x="457" y="237"/>
                  </a:lnTo>
                  <a:lnTo>
                    <a:pt x="466" y="218"/>
                  </a:lnTo>
                  <a:lnTo>
                    <a:pt x="469" y="198"/>
                  </a:lnTo>
                  <a:lnTo>
                    <a:pt x="473" y="179"/>
                  </a:lnTo>
                  <a:lnTo>
                    <a:pt x="473" y="159"/>
                  </a:lnTo>
                  <a:lnTo>
                    <a:pt x="469" y="138"/>
                  </a:lnTo>
                  <a:lnTo>
                    <a:pt x="464" y="118"/>
                  </a:lnTo>
                  <a:lnTo>
                    <a:pt x="454" y="103"/>
                  </a:lnTo>
                  <a:lnTo>
                    <a:pt x="440" y="89"/>
                  </a:lnTo>
                  <a:lnTo>
                    <a:pt x="421" y="79"/>
                  </a:lnTo>
                  <a:lnTo>
                    <a:pt x="401" y="71"/>
                  </a:lnTo>
                  <a:lnTo>
                    <a:pt x="378" y="66"/>
                  </a:lnTo>
                  <a:lnTo>
                    <a:pt x="354" y="61"/>
                  </a:lnTo>
                  <a:lnTo>
                    <a:pt x="332" y="58"/>
                  </a:lnTo>
                  <a:lnTo>
                    <a:pt x="311" y="54"/>
                  </a:lnTo>
                  <a:lnTo>
                    <a:pt x="311" y="50"/>
                  </a:lnTo>
                  <a:lnTo>
                    <a:pt x="311" y="45"/>
                  </a:lnTo>
                  <a:lnTo>
                    <a:pt x="311" y="42"/>
                  </a:lnTo>
                  <a:lnTo>
                    <a:pt x="315" y="39"/>
                  </a:lnTo>
                  <a:lnTo>
                    <a:pt x="339" y="41"/>
                  </a:lnTo>
                  <a:lnTo>
                    <a:pt x="362" y="44"/>
                  </a:lnTo>
                  <a:lnTo>
                    <a:pt x="387" y="48"/>
                  </a:lnTo>
                  <a:lnTo>
                    <a:pt x="410" y="53"/>
                  </a:lnTo>
                  <a:lnTo>
                    <a:pt x="433" y="59"/>
                  </a:lnTo>
                  <a:lnTo>
                    <a:pt x="454" y="68"/>
                  </a:lnTo>
                  <a:lnTo>
                    <a:pt x="471" y="78"/>
                  </a:lnTo>
                  <a:lnTo>
                    <a:pt x="488" y="91"/>
                  </a:lnTo>
                  <a:lnTo>
                    <a:pt x="504" y="122"/>
                  </a:lnTo>
                  <a:lnTo>
                    <a:pt x="511" y="155"/>
                  </a:lnTo>
                  <a:lnTo>
                    <a:pt x="509" y="189"/>
                  </a:lnTo>
                  <a:lnTo>
                    <a:pt x="498" y="222"/>
                  </a:lnTo>
                  <a:lnTo>
                    <a:pt x="480" y="252"/>
                  </a:lnTo>
                  <a:lnTo>
                    <a:pt x="458" y="281"/>
                  </a:lnTo>
                  <a:lnTo>
                    <a:pt x="430" y="306"/>
                  </a:lnTo>
                  <a:lnTo>
                    <a:pt x="398" y="32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89"/>
            <p:cNvSpPr>
              <a:spLocks/>
            </p:cNvSpPr>
            <p:nvPr/>
          </p:nvSpPr>
          <p:spPr bwMode="auto">
            <a:xfrm>
              <a:off x="2352" y="2060"/>
              <a:ext cx="398" cy="159"/>
            </a:xfrm>
            <a:custGeom>
              <a:avLst/>
              <a:gdLst/>
              <a:ahLst/>
              <a:cxnLst>
                <a:cxn ang="0">
                  <a:pos x="374" y="159"/>
                </a:cxn>
                <a:cxn ang="0">
                  <a:pos x="371" y="149"/>
                </a:cxn>
                <a:cxn ang="0">
                  <a:pos x="370" y="120"/>
                </a:cxn>
                <a:cxn ang="0">
                  <a:pos x="365" y="88"/>
                </a:cxn>
                <a:cxn ang="0">
                  <a:pos x="352" y="62"/>
                </a:cxn>
                <a:cxn ang="0">
                  <a:pos x="337" y="54"/>
                </a:cxn>
                <a:cxn ang="0">
                  <a:pos x="319" y="48"/>
                </a:cxn>
                <a:cxn ang="0">
                  <a:pos x="304" y="40"/>
                </a:cxn>
                <a:cxn ang="0">
                  <a:pos x="285" y="35"/>
                </a:cxn>
                <a:cxn ang="0">
                  <a:pos x="266" y="31"/>
                </a:cxn>
                <a:cxn ang="0">
                  <a:pos x="249" y="27"/>
                </a:cxn>
                <a:cxn ang="0">
                  <a:pos x="230" y="25"/>
                </a:cxn>
                <a:cxn ang="0">
                  <a:pos x="211" y="23"/>
                </a:cxn>
                <a:cxn ang="0">
                  <a:pos x="191" y="23"/>
                </a:cxn>
                <a:cxn ang="0">
                  <a:pos x="172" y="23"/>
                </a:cxn>
                <a:cxn ang="0">
                  <a:pos x="153" y="24"/>
                </a:cxn>
                <a:cxn ang="0">
                  <a:pos x="134" y="26"/>
                </a:cxn>
                <a:cxn ang="0">
                  <a:pos x="115" y="29"/>
                </a:cxn>
                <a:cxn ang="0">
                  <a:pos x="98" y="35"/>
                </a:cxn>
                <a:cxn ang="0">
                  <a:pos x="79" y="40"/>
                </a:cxn>
                <a:cxn ang="0">
                  <a:pos x="63" y="48"/>
                </a:cxn>
                <a:cxn ang="0">
                  <a:pos x="53" y="53"/>
                </a:cxn>
                <a:cxn ang="0">
                  <a:pos x="44" y="60"/>
                </a:cxn>
                <a:cxn ang="0">
                  <a:pos x="37" y="69"/>
                </a:cxn>
                <a:cxn ang="0">
                  <a:pos x="29" y="78"/>
                </a:cxn>
                <a:cxn ang="0">
                  <a:pos x="25" y="88"/>
                </a:cxn>
                <a:cxn ang="0">
                  <a:pos x="20" y="98"/>
                </a:cxn>
                <a:cxn ang="0">
                  <a:pos x="17" y="107"/>
                </a:cxn>
                <a:cxn ang="0">
                  <a:pos x="13" y="116"/>
                </a:cxn>
                <a:cxn ang="0">
                  <a:pos x="0" y="116"/>
                </a:cxn>
                <a:cxn ang="0">
                  <a:pos x="0" y="100"/>
                </a:cxn>
                <a:cxn ang="0">
                  <a:pos x="0" y="86"/>
                </a:cxn>
                <a:cxn ang="0">
                  <a:pos x="3" y="71"/>
                </a:cxn>
                <a:cxn ang="0">
                  <a:pos x="9" y="57"/>
                </a:cxn>
                <a:cxn ang="0">
                  <a:pos x="17" y="46"/>
                </a:cxn>
                <a:cxn ang="0">
                  <a:pos x="27" y="35"/>
                </a:cxn>
                <a:cxn ang="0">
                  <a:pos x="41" y="26"/>
                </a:cxn>
                <a:cxn ang="0">
                  <a:pos x="58" y="19"/>
                </a:cxn>
                <a:cxn ang="0">
                  <a:pos x="82" y="14"/>
                </a:cxn>
                <a:cxn ang="0">
                  <a:pos x="109" y="8"/>
                </a:cxn>
                <a:cxn ang="0">
                  <a:pos x="136" y="3"/>
                </a:cxn>
                <a:cxn ang="0">
                  <a:pos x="165" y="1"/>
                </a:cxn>
                <a:cxn ang="0">
                  <a:pos x="195" y="0"/>
                </a:cxn>
                <a:cxn ang="0">
                  <a:pos x="224" y="0"/>
                </a:cxn>
                <a:cxn ang="0">
                  <a:pos x="252" y="2"/>
                </a:cxn>
                <a:cxn ang="0">
                  <a:pos x="278" y="7"/>
                </a:cxn>
                <a:cxn ang="0">
                  <a:pos x="299" y="11"/>
                </a:cxn>
                <a:cxn ang="0">
                  <a:pos x="316" y="16"/>
                </a:cxn>
                <a:cxn ang="0">
                  <a:pos x="331" y="23"/>
                </a:cxn>
                <a:cxn ang="0">
                  <a:pos x="346" y="28"/>
                </a:cxn>
                <a:cxn ang="0">
                  <a:pos x="359" y="36"/>
                </a:cxn>
                <a:cxn ang="0">
                  <a:pos x="370" y="43"/>
                </a:cxn>
                <a:cxn ang="0">
                  <a:pos x="380" y="51"/>
                </a:cxn>
                <a:cxn ang="0">
                  <a:pos x="389" y="57"/>
                </a:cxn>
                <a:cxn ang="0">
                  <a:pos x="398" y="91"/>
                </a:cxn>
                <a:cxn ang="0">
                  <a:pos x="394" y="122"/>
                </a:cxn>
                <a:cxn ang="0">
                  <a:pos x="384" y="145"/>
                </a:cxn>
                <a:cxn ang="0">
                  <a:pos x="374" y="159"/>
                </a:cxn>
              </a:cxnLst>
              <a:rect l="0" t="0" r="r" b="b"/>
              <a:pathLst>
                <a:path w="398" h="159">
                  <a:moveTo>
                    <a:pt x="374" y="159"/>
                  </a:moveTo>
                  <a:lnTo>
                    <a:pt x="371" y="149"/>
                  </a:lnTo>
                  <a:lnTo>
                    <a:pt x="370" y="120"/>
                  </a:lnTo>
                  <a:lnTo>
                    <a:pt x="365" y="88"/>
                  </a:lnTo>
                  <a:lnTo>
                    <a:pt x="352" y="62"/>
                  </a:lnTo>
                  <a:lnTo>
                    <a:pt x="337" y="54"/>
                  </a:lnTo>
                  <a:lnTo>
                    <a:pt x="319" y="48"/>
                  </a:lnTo>
                  <a:lnTo>
                    <a:pt x="304" y="40"/>
                  </a:lnTo>
                  <a:lnTo>
                    <a:pt x="285" y="35"/>
                  </a:lnTo>
                  <a:lnTo>
                    <a:pt x="266" y="31"/>
                  </a:lnTo>
                  <a:lnTo>
                    <a:pt x="249" y="27"/>
                  </a:lnTo>
                  <a:lnTo>
                    <a:pt x="230" y="25"/>
                  </a:lnTo>
                  <a:lnTo>
                    <a:pt x="211" y="23"/>
                  </a:lnTo>
                  <a:lnTo>
                    <a:pt x="191" y="23"/>
                  </a:lnTo>
                  <a:lnTo>
                    <a:pt x="172" y="23"/>
                  </a:lnTo>
                  <a:lnTo>
                    <a:pt x="153" y="24"/>
                  </a:lnTo>
                  <a:lnTo>
                    <a:pt x="134" y="26"/>
                  </a:lnTo>
                  <a:lnTo>
                    <a:pt x="115" y="29"/>
                  </a:lnTo>
                  <a:lnTo>
                    <a:pt x="98" y="35"/>
                  </a:lnTo>
                  <a:lnTo>
                    <a:pt x="79" y="40"/>
                  </a:lnTo>
                  <a:lnTo>
                    <a:pt x="63" y="48"/>
                  </a:lnTo>
                  <a:lnTo>
                    <a:pt x="53" y="53"/>
                  </a:lnTo>
                  <a:lnTo>
                    <a:pt x="44" y="60"/>
                  </a:lnTo>
                  <a:lnTo>
                    <a:pt x="37" y="69"/>
                  </a:lnTo>
                  <a:lnTo>
                    <a:pt x="29" y="78"/>
                  </a:lnTo>
                  <a:lnTo>
                    <a:pt x="25" y="88"/>
                  </a:lnTo>
                  <a:lnTo>
                    <a:pt x="20" y="98"/>
                  </a:lnTo>
                  <a:lnTo>
                    <a:pt x="17" y="107"/>
                  </a:lnTo>
                  <a:lnTo>
                    <a:pt x="13" y="116"/>
                  </a:lnTo>
                  <a:lnTo>
                    <a:pt x="0" y="116"/>
                  </a:lnTo>
                  <a:lnTo>
                    <a:pt x="0" y="100"/>
                  </a:lnTo>
                  <a:lnTo>
                    <a:pt x="0" y="86"/>
                  </a:lnTo>
                  <a:lnTo>
                    <a:pt x="3" y="71"/>
                  </a:lnTo>
                  <a:lnTo>
                    <a:pt x="9" y="57"/>
                  </a:lnTo>
                  <a:lnTo>
                    <a:pt x="17" y="46"/>
                  </a:lnTo>
                  <a:lnTo>
                    <a:pt x="27" y="35"/>
                  </a:lnTo>
                  <a:lnTo>
                    <a:pt x="41" y="26"/>
                  </a:lnTo>
                  <a:lnTo>
                    <a:pt x="58" y="19"/>
                  </a:lnTo>
                  <a:lnTo>
                    <a:pt x="82" y="14"/>
                  </a:lnTo>
                  <a:lnTo>
                    <a:pt x="109" y="8"/>
                  </a:lnTo>
                  <a:lnTo>
                    <a:pt x="136" y="3"/>
                  </a:lnTo>
                  <a:lnTo>
                    <a:pt x="165" y="1"/>
                  </a:lnTo>
                  <a:lnTo>
                    <a:pt x="195" y="0"/>
                  </a:lnTo>
                  <a:lnTo>
                    <a:pt x="224" y="0"/>
                  </a:lnTo>
                  <a:lnTo>
                    <a:pt x="252" y="2"/>
                  </a:lnTo>
                  <a:lnTo>
                    <a:pt x="278" y="7"/>
                  </a:lnTo>
                  <a:lnTo>
                    <a:pt x="299" y="11"/>
                  </a:lnTo>
                  <a:lnTo>
                    <a:pt x="316" y="16"/>
                  </a:lnTo>
                  <a:lnTo>
                    <a:pt x="331" y="23"/>
                  </a:lnTo>
                  <a:lnTo>
                    <a:pt x="346" y="28"/>
                  </a:lnTo>
                  <a:lnTo>
                    <a:pt x="359" y="36"/>
                  </a:lnTo>
                  <a:lnTo>
                    <a:pt x="370" y="43"/>
                  </a:lnTo>
                  <a:lnTo>
                    <a:pt x="380" y="51"/>
                  </a:lnTo>
                  <a:lnTo>
                    <a:pt x="389" y="57"/>
                  </a:lnTo>
                  <a:lnTo>
                    <a:pt x="398" y="91"/>
                  </a:lnTo>
                  <a:lnTo>
                    <a:pt x="394" y="122"/>
                  </a:lnTo>
                  <a:lnTo>
                    <a:pt x="384" y="145"/>
                  </a:lnTo>
                  <a:lnTo>
                    <a:pt x="374" y="15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0"/>
            <p:cNvSpPr>
              <a:spLocks/>
            </p:cNvSpPr>
            <p:nvPr/>
          </p:nvSpPr>
          <p:spPr bwMode="auto">
            <a:xfrm>
              <a:off x="2593" y="3143"/>
              <a:ext cx="196" cy="36"/>
            </a:xfrm>
            <a:custGeom>
              <a:avLst/>
              <a:gdLst/>
              <a:ahLst/>
              <a:cxnLst>
                <a:cxn ang="0">
                  <a:pos x="0" y="28"/>
                </a:cxn>
                <a:cxn ang="0">
                  <a:pos x="3" y="28"/>
                </a:cxn>
                <a:cxn ang="0">
                  <a:pos x="18" y="27"/>
                </a:cxn>
                <a:cxn ang="0">
                  <a:pos x="38" y="25"/>
                </a:cxn>
                <a:cxn ang="0">
                  <a:pos x="66" y="22"/>
                </a:cxn>
                <a:cxn ang="0">
                  <a:pos x="96" y="19"/>
                </a:cxn>
                <a:cxn ang="0">
                  <a:pos x="125" y="15"/>
                </a:cxn>
                <a:cxn ang="0">
                  <a:pos x="153" y="9"/>
                </a:cxn>
                <a:cxn ang="0">
                  <a:pos x="177" y="1"/>
                </a:cxn>
                <a:cxn ang="0">
                  <a:pos x="183" y="0"/>
                </a:cxn>
                <a:cxn ang="0">
                  <a:pos x="189" y="1"/>
                </a:cxn>
                <a:cxn ang="0">
                  <a:pos x="193" y="5"/>
                </a:cxn>
                <a:cxn ang="0">
                  <a:pos x="196" y="8"/>
                </a:cxn>
                <a:cxn ang="0">
                  <a:pos x="189" y="15"/>
                </a:cxn>
                <a:cxn ang="0">
                  <a:pos x="170" y="22"/>
                </a:cxn>
                <a:cxn ang="0">
                  <a:pos x="143" y="27"/>
                </a:cxn>
                <a:cxn ang="0">
                  <a:pos x="113" y="33"/>
                </a:cxn>
                <a:cxn ang="0">
                  <a:pos x="78" y="35"/>
                </a:cxn>
                <a:cxn ang="0">
                  <a:pos x="47" y="36"/>
                </a:cxn>
                <a:cxn ang="0">
                  <a:pos x="19" y="34"/>
                </a:cxn>
                <a:cxn ang="0">
                  <a:pos x="0" y="28"/>
                </a:cxn>
              </a:cxnLst>
              <a:rect l="0" t="0" r="r" b="b"/>
              <a:pathLst>
                <a:path w="196" h="36">
                  <a:moveTo>
                    <a:pt x="0" y="28"/>
                  </a:moveTo>
                  <a:lnTo>
                    <a:pt x="3" y="28"/>
                  </a:lnTo>
                  <a:lnTo>
                    <a:pt x="18" y="27"/>
                  </a:lnTo>
                  <a:lnTo>
                    <a:pt x="38" y="25"/>
                  </a:lnTo>
                  <a:lnTo>
                    <a:pt x="66" y="22"/>
                  </a:lnTo>
                  <a:lnTo>
                    <a:pt x="96" y="19"/>
                  </a:lnTo>
                  <a:lnTo>
                    <a:pt x="125" y="15"/>
                  </a:lnTo>
                  <a:lnTo>
                    <a:pt x="153" y="9"/>
                  </a:lnTo>
                  <a:lnTo>
                    <a:pt x="177" y="1"/>
                  </a:lnTo>
                  <a:lnTo>
                    <a:pt x="183" y="0"/>
                  </a:lnTo>
                  <a:lnTo>
                    <a:pt x="189" y="1"/>
                  </a:lnTo>
                  <a:lnTo>
                    <a:pt x="193" y="5"/>
                  </a:lnTo>
                  <a:lnTo>
                    <a:pt x="196" y="8"/>
                  </a:lnTo>
                  <a:lnTo>
                    <a:pt x="189" y="15"/>
                  </a:lnTo>
                  <a:lnTo>
                    <a:pt x="170" y="22"/>
                  </a:lnTo>
                  <a:lnTo>
                    <a:pt x="143" y="27"/>
                  </a:lnTo>
                  <a:lnTo>
                    <a:pt x="113" y="33"/>
                  </a:lnTo>
                  <a:lnTo>
                    <a:pt x="78" y="35"/>
                  </a:lnTo>
                  <a:lnTo>
                    <a:pt x="47" y="36"/>
                  </a:lnTo>
                  <a:lnTo>
                    <a:pt x="19" y="34"/>
                  </a:lnTo>
                  <a:lnTo>
                    <a:pt x="0"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1"/>
            <p:cNvSpPr>
              <a:spLocks/>
            </p:cNvSpPr>
            <p:nvPr/>
          </p:nvSpPr>
          <p:spPr bwMode="auto">
            <a:xfrm>
              <a:off x="2596" y="3295"/>
              <a:ext cx="187" cy="55"/>
            </a:xfrm>
            <a:custGeom>
              <a:avLst/>
              <a:gdLst/>
              <a:ahLst/>
              <a:cxnLst>
                <a:cxn ang="0">
                  <a:pos x="187" y="55"/>
                </a:cxn>
                <a:cxn ang="0">
                  <a:pos x="163" y="50"/>
                </a:cxn>
                <a:cxn ang="0">
                  <a:pos x="139" y="44"/>
                </a:cxn>
                <a:cxn ang="0">
                  <a:pos x="116" y="40"/>
                </a:cxn>
                <a:cxn ang="0">
                  <a:pos x="92" y="35"/>
                </a:cxn>
                <a:cxn ang="0">
                  <a:pos x="68" y="30"/>
                </a:cxn>
                <a:cxn ang="0">
                  <a:pos x="46" y="24"/>
                </a:cxn>
                <a:cxn ang="0">
                  <a:pos x="22" y="17"/>
                </a:cxn>
                <a:cxn ang="0">
                  <a:pos x="0" y="9"/>
                </a:cxn>
                <a:cxn ang="0">
                  <a:pos x="0" y="0"/>
                </a:cxn>
                <a:cxn ang="0">
                  <a:pos x="27" y="6"/>
                </a:cxn>
                <a:cxn ang="0">
                  <a:pos x="58" y="13"/>
                </a:cxn>
                <a:cxn ang="0">
                  <a:pos x="89" y="21"/>
                </a:cxn>
                <a:cxn ang="0">
                  <a:pos x="120" y="30"/>
                </a:cxn>
                <a:cxn ang="0">
                  <a:pos x="149" y="39"/>
                </a:cxn>
                <a:cxn ang="0">
                  <a:pos x="169" y="46"/>
                </a:cxn>
                <a:cxn ang="0">
                  <a:pos x="184" y="51"/>
                </a:cxn>
                <a:cxn ang="0">
                  <a:pos x="187" y="55"/>
                </a:cxn>
              </a:cxnLst>
              <a:rect l="0" t="0" r="r" b="b"/>
              <a:pathLst>
                <a:path w="187" h="55">
                  <a:moveTo>
                    <a:pt x="187" y="55"/>
                  </a:moveTo>
                  <a:lnTo>
                    <a:pt x="163" y="50"/>
                  </a:lnTo>
                  <a:lnTo>
                    <a:pt x="139" y="44"/>
                  </a:lnTo>
                  <a:lnTo>
                    <a:pt x="116" y="40"/>
                  </a:lnTo>
                  <a:lnTo>
                    <a:pt x="92" y="35"/>
                  </a:lnTo>
                  <a:lnTo>
                    <a:pt x="68" y="30"/>
                  </a:lnTo>
                  <a:lnTo>
                    <a:pt x="46" y="24"/>
                  </a:lnTo>
                  <a:lnTo>
                    <a:pt x="22" y="17"/>
                  </a:lnTo>
                  <a:lnTo>
                    <a:pt x="0" y="9"/>
                  </a:lnTo>
                  <a:lnTo>
                    <a:pt x="0" y="0"/>
                  </a:lnTo>
                  <a:lnTo>
                    <a:pt x="27" y="6"/>
                  </a:lnTo>
                  <a:lnTo>
                    <a:pt x="58" y="13"/>
                  </a:lnTo>
                  <a:lnTo>
                    <a:pt x="89" y="21"/>
                  </a:lnTo>
                  <a:lnTo>
                    <a:pt x="120" y="30"/>
                  </a:lnTo>
                  <a:lnTo>
                    <a:pt x="149" y="39"/>
                  </a:lnTo>
                  <a:lnTo>
                    <a:pt x="169" y="46"/>
                  </a:lnTo>
                  <a:lnTo>
                    <a:pt x="184" y="51"/>
                  </a:lnTo>
                  <a:lnTo>
                    <a:pt x="187"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2"/>
            <p:cNvSpPr>
              <a:spLocks/>
            </p:cNvSpPr>
            <p:nvPr/>
          </p:nvSpPr>
          <p:spPr bwMode="auto">
            <a:xfrm>
              <a:off x="2572" y="3341"/>
              <a:ext cx="198" cy="127"/>
            </a:xfrm>
            <a:custGeom>
              <a:avLst/>
              <a:gdLst/>
              <a:ahLst/>
              <a:cxnLst>
                <a:cxn ang="0">
                  <a:pos x="198" y="33"/>
                </a:cxn>
                <a:cxn ang="0">
                  <a:pos x="178" y="33"/>
                </a:cxn>
                <a:cxn ang="0">
                  <a:pos x="157" y="32"/>
                </a:cxn>
                <a:cxn ang="0">
                  <a:pos x="136" y="31"/>
                </a:cxn>
                <a:cxn ang="0">
                  <a:pos x="115" y="27"/>
                </a:cxn>
                <a:cxn ang="0">
                  <a:pos x="94" y="25"/>
                </a:cxn>
                <a:cxn ang="0">
                  <a:pos x="73" y="21"/>
                </a:cxn>
                <a:cxn ang="0">
                  <a:pos x="51" y="20"/>
                </a:cxn>
                <a:cxn ang="0">
                  <a:pos x="27" y="16"/>
                </a:cxn>
                <a:cxn ang="0">
                  <a:pos x="35" y="27"/>
                </a:cxn>
                <a:cxn ang="0">
                  <a:pos x="47" y="42"/>
                </a:cxn>
                <a:cxn ang="0">
                  <a:pos x="64" y="59"/>
                </a:cxn>
                <a:cxn ang="0">
                  <a:pos x="83" y="75"/>
                </a:cxn>
                <a:cxn ang="0">
                  <a:pos x="102" y="92"/>
                </a:cxn>
                <a:cxn ang="0">
                  <a:pos x="120" y="107"/>
                </a:cxn>
                <a:cxn ang="0">
                  <a:pos x="133" y="119"/>
                </a:cxn>
                <a:cxn ang="0">
                  <a:pos x="141" y="127"/>
                </a:cxn>
                <a:cxn ang="0">
                  <a:pos x="122" y="121"/>
                </a:cxn>
                <a:cxn ang="0">
                  <a:pos x="102" y="113"/>
                </a:cxn>
                <a:cxn ang="0">
                  <a:pos x="84" y="102"/>
                </a:cxn>
                <a:cxn ang="0">
                  <a:pos x="68" y="90"/>
                </a:cxn>
                <a:cxn ang="0">
                  <a:pos x="52" y="76"/>
                </a:cxn>
                <a:cxn ang="0">
                  <a:pos x="39" y="62"/>
                </a:cxn>
                <a:cxn ang="0">
                  <a:pos x="25" y="49"/>
                </a:cxn>
                <a:cxn ang="0">
                  <a:pos x="16" y="35"/>
                </a:cxn>
                <a:cxn ang="0">
                  <a:pos x="11" y="27"/>
                </a:cxn>
                <a:cxn ang="0">
                  <a:pos x="2" y="17"/>
                </a:cxn>
                <a:cxn ang="0">
                  <a:pos x="0" y="7"/>
                </a:cxn>
                <a:cxn ang="0">
                  <a:pos x="14" y="0"/>
                </a:cxn>
                <a:cxn ang="0">
                  <a:pos x="43" y="2"/>
                </a:cxn>
                <a:cxn ang="0">
                  <a:pos x="74" y="4"/>
                </a:cxn>
                <a:cxn ang="0">
                  <a:pos x="105" y="11"/>
                </a:cxn>
                <a:cxn ang="0">
                  <a:pos x="133" y="16"/>
                </a:cxn>
                <a:cxn ang="0">
                  <a:pos x="160" y="23"/>
                </a:cxn>
                <a:cxn ang="0">
                  <a:pos x="181" y="27"/>
                </a:cxn>
                <a:cxn ang="0">
                  <a:pos x="193" y="32"/>
                </a:cxn>
                <a:cxn ang="0">
                  <a:pos x="198" y="33"/>
                </a:cxn>
              </a:cxnLst>
              <a:rect l="0" t="0" r="r" b="b"/>
              <a:pathLst>
                <a:path w="198" h="127">
                  <a:moveTo>
                    <a:pt x="198" y="33"/>
                  </a:moveTo>
                  <a:lnTo>
                    <a:pt x="178" y="33"/>
                  </a:lnTo>
                  <a:lnTo>
                    <a:pt x="157" y="32"/>
                  </a:lnTo>
                  <a:lnTo>
                    <a:pt x="136" y="31"/>
                  </a:lnTo>
                  <a:lnTo>
                    <a:pt x="115" y="27"/>
                  </a:lnTo>
                  <a:lnTo>
                    <a:pt x="94" y="25"/>
                  </a:lnTo>
                  <a:lnTo>
                    <a:pt x="73" y="21"/>
                  </a:lnTo>
                  <a:lnTo>
                    <a:pt x="51" y="20"/>
                  </a:lnTo>
                  <a:lnTo>
                    <a:pt x="27" y="16"/>
                  </a:lnTo>
                  <a:lnTo>
                    <a:pt x="35" y="27"/>
                  </a:lnTo>
                  <a:lnTo>
                    <a:pt x="47" y="42"/>
                  </a:lnTo>
                  <a:lnTo>
                    <a:pt x="64" y="59"/>
                  </a:lnTo>
                  <a:lnTo>
                    <a:pt x="83" y="75"/>
                  </a:lnTo>
                  <a:lnTo>
                    <a:pt x="102" y="92"/>
                  </a:lnTo>
                  <a:lnTo>
                    <a:pt x="120" y="107"/>
                  </a:lnTo>
                  <a:lnTo>
                    <a:pt x="133" y="119"/>
                  </a:lnTo>
                  <a:lnTo>
                    <a:pt x="141" y="127"/>
                  </a:lnTo>
                  <a:lnTo>
                    <a:pt x="122" y="121"/>
                  </a:lnTo>
                  <a:lnTo>
                    <a:pt x="102" y="113"/>
                  </a:lnTo>
                  <a:lnTo>
                    <a:pt x="84" y="102"/>
                  </a:lnTo>
                  <a:lnTo>
                    <a:pt x="68" y="90"/>
                  </a:lnTo>
                  <a:lnTo>
                    <a:pt x="52" y="76"/>
                  </a:lnTo>
                  <a:lnTo>
                    <a:pt x="39" y="62"/>
                  </a:lnTo>
                  <a:lnTo>
                    <a:pt x="25" y="49"/>
                  </a:lnTo>
                  <a:lnTo>
                    <a:pt x="16" y="35"/>
                  </a:lnTo>
                  <a:lnTo>
                    <a:pt x="11" y="27"/>
                  </a:lnTo>
                  <a:lnTo>
                    <a:pt x="2" y="17"/>
                  </a:lnTo>
                  <a:lnTo>
                    <a:pt x="0" y="7"/>
                  </a:lnTo>
                  <a:lnTo>
                    <a:pt x="14" y="0"/>
                  </a:lnTo>
                  <a:lnTo>
                    <a:pt x="43" y="2"/>
                  </a:lnTo>
                  <a:lnTo>
                    <a:pt x="74" y="4"/>
                  </a:lnTo>
                  <a:lnTo>
                    <a:pt x="105" y="11"/>
                  </a:lnTo>
                  <a:lnTo>
                    <a:pt x="133" y="16"/>
                  </a:lnTo>
                  <a:lnTo>
                    <a:pt x="160" y="23"/>
                  </a:lnTo>
                  <a:lnTo>
                    <a:pt x="181" y="27"/>
                  </a:lnTo>
                  <a:lnTo>
                    <a:pt x="193" y="32"/>
                  </a:lnTo>
                  <a:lnTo>
                    <a:pt x="198" y="3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93"/>
            <p:cNvSpPr>
              <a:spLocks/>
            </p:cNvSpPr>
            <p:nvPr/>
          </p:nvSpPr>
          <p:spPr bwMode="auto">
            <a:xfrm>
              <a:off x="2502" y="2707"/>
              <a:ext cx="208" cy="52"/>
            </a:xfrm>
            <a:custGeom>
              <a:avLst/>
              <a:gdLst/>
              <a:ahLst/>
              <a:cxnLst>
                <a:cxn ang="0">
                  <a:pos x="208" y="52"/>
                </a:cxn>
                <a:cxn ang="0">
                  <a:pos x="187" y="48"/>
                </a:cxn>
                <a:cxn ang="0">
                  <a:pos x="162" y="42"/>
                </a:cxn>
                <a:cxn ang="0">
                  <a:pos x="134" y="36"/>
                </a:cxn>
                <a:cxn ang="0">
                  <a:pos x="104" y="29"/>
                </a:cxn>
                <a:cxn ang="0">
                  <a:pos x="76" y="22"/>
                </a:cxn>
                <a:cxn ang="0">
                  <a:pos x="47" y="15"/>
                </a:cxn>
                <a:cxn ang="0">
                  <a:pos x="22" y="8"/>
                </a:cxn>
                <a:cxn ang="0">
                  <a:pos x="0" y="1"/>
                </a:cxn>
                <a:cxn ang="0">
                  <a:pos x="21" y="0"/>
                </a:cxn>
                <a:cxn ang="0">
                  <a:pos x="41" y="1"/>
                </a:cxn>
                <a:cxn ang="0">
                  <a:pos x="62" y="2"/>
                </a:cxn>
                <a:cxn ang="0">
                  <a:pos x="85" y="5"/>
                </a:cxn>
                <a:cxn ang="0">
                  <a:pos x="107" y="9"/>
                </a:cxn>
                <a:cxn ang="0">
                  <a:pos x="129" y="15"/>
                </a:cxn>
                <a:cxn ang="0">
                  <a:pos x="150" y="21"/>
                </a:cxn>
                <a:cxn ang="0">
                  <a:pos x="171" y="27"/>
                </a:cxn>
                <a:cxn ang="0">
                  <a:pos x="184" y="32"/>
                </a:cxn>
                <a:cxn ang="0">
                  <a:pos x="197" y="37"/>
                </a:cxn>
                <a:cxn ang="0">
                  <a:pos x="206" y="44"/>
                </a:cxn>
                <a:cxn ang="0">
                  <a:pos x="208" y="52"/>
                </a:cxn>
              </a:cxnLst>
              <a:rect l="0" t="0" r="r" b="b"/>
              <a:pathLst>
                <a:path w="208" h="52">
                  <a:moveTo>
                    <a:pt x="208" y="52"/>
                  </a:moveTo>
                  <a:lnTo>
                    <a:pt x="187" y="48"/>
                  </a:lnTo>
                  <a:lnTo>
                    <a:pt x="162" y="42"/>
                  </a:lnTo>
                  <a:lnTo>
                    <a:pt x="134" y="36"/>
                  </a:lnTo>
                  <a:lnTo>
                    <a:pt x="104" y="29"/>
                  </a:lnTo>
                  <a:lnTo>
                    <a:pt x="76" y="22"/>
                  </a:lnTo>
                  <a:lnTo>
                    <a:pt x="47" y="15"/>
                  </a:lnTo>
                  <a:lnTo>
                    <a:pt x="22" y="8"/>
                  </a:lnTo>
                  <a:lnTo>
                    <a:pt x="0" y="1"/>
                  </a:lnTo>
                  <a:lnTo>
                    <a:pt x="21" y="0"/>
                  </a:lnTo>
                  <a:lnTo>
                    <a:pt x="41" y="1"/>
                  </a:lnTo>
                  <a:lnTo>
                    <a:pt x="62" y="2"/>
                  </a:lnTo>
                  <a:lnTo>
                    <a:pt x="85" y="5"/>
                  </a:lnTo>
                  <a:lnTo>
                    <a:pt x="107" y="9"/>
                  </a:lnTo>
                  <a:lnTo>
                    <a:pt x="129" y="15"/>
                  </a:lnTo>
                  <a:lnTo>
                    <a:pt x="150" y="21"/>
                  </a:lnTo>
                  <a:lnTo>
                    <a:pt x="171" y="27"/>
                  </a:lnTo>
                  <a:lnTo>
                    <a:pt x="184" y="32"/>
                  </a:lnTo>
                  <a:lnTo>
                    <a:pt x="197" y="37"/>
                  </a:lnTo>
                  <a:lnTo>
                    <a:pt x="206" y="44"/>
                  </a:lnTo>
                  <a:lnTo>
                    <a:pt x="208" y="5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94"/>
            <p:cNvSpPr>
              <a:spLocks/>
            </p:cNvSpPr>
            <p:nvPr/>
          </p:nvSpPr>
          <p:spPr bwMode="auto">
            <a:xfrm>
              <a:off x="2650" y="3265"/>
              <a:ext cx="33" cy="26"/>
            </a:xfrm>
            <a:custGeom>
              <a:avLst/>
              <a:gdLst/>
              <a:ahLst/>
              <a:cxnLst>
                <a:cxn ang="0">
                  <a:pos x="14" y="26"/>
                </a:cxn>
                <a:cxn ang="0">
                  <a:pos x="4" y="26"/>
                </a:cxn>
                <a:cxn ang="0">
                  <a:pos x="0" y="18"/>
                </a:cxn>
                <a:cxn ang="0">
                  <a:pos x="5" y="9"/>
                </a:cxn>
                <a:cxn ang="0">
                  <a:pos x="14" y="3"/>
                </a:cxn>
                <a:cxn ang="0">
                  <a:pos x="24" y="0"/>
                </a:cxn>
                <a:cxn ang="0">
                  <a:pos x="33" y="3"/>
                </a:cxn>
                <a:cxn ang="0">
                  <a:pos x="31" y="10"/>
                </a:cxn>
                <a:cxn ang="0">
                  <a:pos x="26" y="15"/>
                </a:cxn>
                <a:cxn ang="0">
                  <a:pos x="18" y="19"/>
                </a:cxn>
                <a:cxn ang="0">
                  <a:pos x="14" y="26"/>
                </a:cxn>
              </a:cxnLst>
              <a:rect l="0" t="0" r="r" b="b"/>
              <a:pathLst>
                <a:path w="33" h="26">
                  <a:moveTo>
                    <a:pt x="14" y="26"/>
                  </a:moveTo>
                  <a:lnTo>
                    <a:pt x="4" y="26"/>
                  </a:lnTo>
                  <a:lnTo>
                    <a:pt x="0" y="18"/>
                  </a:lnTo>
                  <a:lnTo>
                    <a:pt x="5" y="9"/>
                  </a:lnTo>
                  <a:lnTo>
                    <a:pt x="14" y="3"/>
                  </a:lnTo>
                  <a:lnTo>
                    <a:pt x="24" y="0"/>
                  </a:lnTo>
                  <a:lnTo>
                    <a:pt x="33" y="3"/>
                  </a:lnTo>
                  <a:lnTo>
                    <a:pt x="31" y="10"/>
                  </a:lnTo>
                  <a:lnTo>
                    <a:pt x="26" y="15"/>
                  </a:lnTo>
                  <a:lnTo>
                    <a:pt x="18" y="19"/>
                  </a:lnTo>
                  <a:lnTo>
                    <a:pt x="14" y="2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95"/>
            <p:cNvSpPr>
              <a:spLocks/>
            </p:cNvSpPr>
            <p:nvPr/>
          </p:nvSpPr>
          <p:spPr bwMode="auto">
            <a:xfrm>
              <a:off x="2315" y="3382"/>
              <a:ext cx="326" cy="99"/>
            </a:xfrm>
            <a:custGeom>
              <a:avLst/>
              <a:gdLst/>
              <a:ahLst/>
              <a:cxnLst>
                <a:cxn ang="0">
                  <a:pos x="210" y="20"/>
                </a:cxn>
                <a:cxn ang="0">
                  <a:pos x="198" y="27"/>
                </a:cxn>
                <a:cxn ang="0">
                  <a:pos x="177" y="35"/>
                </a:cxn>
                <a:cxn ang="0">
                  <a:pos x="149" y="43"/>
                </a:cxn>
                <a:cxn ang="0">
                  <a:pos x="116" y="50"/>
                </a:cxn>
                <a:cxn ang="0">
                  <a:pos x="84" y="58"/>
                </a:cxn>
                <a:cxn ang="0">
                  <a:pos x="52" y="64"/>
                </a:cxn>
                <a:cxn ang="0">
                  <a:pos x="25" y="68"/>
                </a:cxn>
                <a:cxn ang="0">
                  <a:pos x="5" y="70"/>
                </a:cxn>
                <a:cxn ang="0">
                  <a:pos x="0" y="67"/>
                </a:cxn>
                <a:cxn ang="0">
                  <a:pos x="2" y="62"/>
                </a:cxn>
                <a:cxn ang="0">
                  <a:pos x="5" y="59"/>
                </a:cxn>
                <a:cxn ang="0">
                  <a:pos x="9" y="58"/>
                </a:cxn>
                <a:cxn ang="0">
                  <a:pos x="36" y="53"/>
                </a:cxn>
                <a:cxn ang="0">
                  <a:pos x="68" y="45"/>
                </a:cxn>
                <a:cxn ang="0">
                  <a:pos x="100" y="35"/>
                </a:cxn>
                <a:cxn ang="0">
                  <a:pos x="135" y="25"/>
                </a:cxn>
                <a:cxn ang="0">
                  <a:pos x="164" y="15"/>
                </a:cxn>
                <a:cxn ang="0">
                  <a:pos x="190" y="7"/>
                </a:cxn>
                <a:cxn ang="0">
                  <a:pos x="208" y="2"/>
                </a:cxn>
                <a:cxn ang="0">
                  <a:pos x="217" y="0"/>
                </a:cxn>
                <a:cxn ang="0">
                  <a:pos x="230" y="6"/>
                </a:cxn>
                <a:cxn ang="0">
                  <a:pos x="243" y="15"/>
                </a:cxn>
                <a:cxn ang="0">
                  <a:pos x="258" y="27"/>
                </a:cxn>
                <a:cxn ang="0">
                  <a:pos x="274" y="39"/>
                </a:cxn>
                <a:cxn ang="0">
                  <a:pos x="289" y="52"/>
                </a:cxn>
                <a:cxn ang="0">
                  <a:pos x="302" y="64"/>
                </a:cxn>
                <a:cxn ang="0">
                  <a:pos x="315" y="73"/>
                </a:cxn>
                <a:cxn ang="0">
                  <a:pos x="326" y="81"/>
                </a:cxn>
                <a:cxn ang="0">
                  <a:pos x="312" y="99"/>
                </a:cxn>
                <a:cxn ang="0">
                  <a:pos x="310" y="97"/>
                </a:cxn>
                <a:cxn ang="0">
                  <a:pos x="301" y="89"/>
                </a:cxn>
                <a:cxn ang="0">
                  <a:pos x="289" y="76"/>
                </a:cxn>
                <a:cxn ang="0">
                  <a:pos x="273" y="62"/>
                </a:cxn>
                <a:cxn ang="0">
                  <a:pos x="257" y="49"/>
                </a:cxn>
                <a:cxn ang="0">
                  <a:pos x="239" y="35"/>
                </a:cxn>
                <a:cxn ang="0">
                  <a:pos x="223" y="27"/>
                </a:cxn>
                <a:cxn ang="0">
                  <a:pos x="210" y="20"/>
                </a:cxn>
              </a:cxnLst>
              <a:rect l="0" t="0" r="r" b="b"/>
              <a:pathLst>
                <a:path w="326" h="99">
                  <a:moveTo>
                    <a:pt x="210" y="20"/>
                  </a:moveTo>
                  <a:lnTo>
                    <a:pt x="198" y="27"/>
                  </a:lnTo>
                  <a:lnTo>
                    <a:pt x="177" y="35"/>
                  </a:lnTo>
                  <a:lnTo>
                    <a:pt x="149" y="43"/>
                  </a:lnTo>
                  <a:lnTo>
                    <a:pt x="116" y="50"/>
                  </a:lnTo>
                  <a:lnTo>
                    <a:pt x="84" y="58"/>
                  </a:lnTo>
                  <a:lnTo>
                    <a:pt x="52" y="64"/>
                  </a:lnTo>
                  <a:lnTo>
                    <a:pt x="25" y="68"/>
                  </a:lnTo>
                  <a:lnTo>
                    <a:pt x="5" y="70"/>
                  </a:lnTo>
                  <a:lnTo>
                    <a:pt x="0" y="67"/>
                  </a:lnTo>
                  <a:lnTo>
                    <a:pt x="2" y="62"/>
                  </a:lnTo>
                  <a:lnTo>
                    <a:pt x="5" y="59"/>
                  </a:lnTo>
                  <a:lnTo>
                    <a:pt x="9" y="58"/>
                  </a:lnTo>
                  <a:lnTo>
                    <a:pt x="36" y="53"/>
                  </a:lnTo>
                  <a:lnTo>
                    <a:pt x="68" y="45"/>
                  </a:lnTo>
                  <a:lnTo>
                    <a:pt x="100" y="35"/>
                  </a:lnTo>
                  <a:lnTo>
                    <a:pt x="135" y="25"/>
                  </a:lnTo>
                  <a:lnTo>
                    <a:pt x="164" y="15"/>
                  </a:lnTo>
                  <a:lnTo>
                    <a:pt x="190" y="7"/>
                  </a:lnTo>
                  <a:lnTo>
                    <a:pt x="208" y="2"/>
                  </a:lnTo>
                  <a:lnTo>
                    <a:pt x="217" y="0"/>
                  </a:lnTo>
                  <a:lnTo>
                    <a:pt x="230" y="6"/>
                  </a:lnTo>
                  <a:lnTo>
                    <a:pt x="243" y="15"/>
                  </a:lnTo>
                  <a:lnTo>
                    <a:pt x="258" y="27"/>
                  </a:lnTo>
                  <a:lnTo>
                    <a:pt x="274" y="39"/>
                  </a:lnTo>
                  <a:lnTo>
                    <a:pt x="289" y="52"/>
                  </a:lnTo>
                  <a:lnTo>
                    <a:pt x="302" y="64"/>
                  </a:lnTo>
                  <a:lnTo>
                    <a:pt x="315" y="73"/>
                  </a:lnTo>
                  <a:lnTo>
                    <a:pt x="326" y="81"/>
                  </a:lnTo>
                  <a:lnTo>
                    <a:pt x="312" y="99"/>
                  </a:lnTo>
                  <a:lnTo>
                    <a:pt x="310" y="97"/>
                  </a:lnTo>
                  <a:lnTo>
                    <a:pt x="301" y="89"/>
                  </a:lnTo>
                  <a:lnTo>
                    <a:pt x="289" y="76"/>
                  </a:lnTo>
                  <a:lnTo>
                    <a:pt x="273" y="62"/>
                  </a:lnTo>
                  <a:lnTo>
                    <a:pt x="257" y="49"/>
                  </a:lnTo>
                  <a:lnTo>
                    <a:pt x="239" y="35"/>
                  </a:lnTo>
                  <a:lnTo>
                    <a:pt x="223" y="27"/>
                  </a:lnTo>
                  <a:lnTo>
                    <a:pt x="210" y="2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96"/>
            <p:cNvSpPr>
              <a:spLocks/>
            </p:cNvSpPr>
            <p:nvPr/>
          </p:nvSpPr>
          <p:spPr bwMode="auto">
            <a:xfrm>
              <a:off x="2558" y="3129"/>
              <a:ext cx="25" cy="93"/>
            </a:xfrm>
            <a:custGeom>
              <a:avLst/>
              <a:gdLst/>
              <a:ahLst/>
              <a:cxnLst>
                <a:cxn ang="0">
                  <a:pos x="6" y="78"/>
                </a:cxn>
                <a:cxn ang="0">
                  <a:pos x="1" y="59"/>
                </a:cxn>
                <a:cxn ang="0">
                  <a:pos x="0" y="36"/>
                </a:cxn>
                <a:cxn ang="0">
                  <a:pos x="3" y="15"/>
                </a:cxn>
                <a:cxn ang="0">
                  <a:pos x="10" y="0"/>
                </a:cxn>
                <a:cxn ang="0">
                  <a:pos x="17" y="21"/>
                </a:cxn>
                <a:cxn ang="0">
                  <a:pos x="20" y="47"/>
                </a:cxn>
                <a:cxn ang="0">
                  <a:pos x="24" y="73"/>
                </a:cxn>
                <a:cxn ang="0">
                  <a:pos x="25" y="93"/>
                </a:cxn>
                <a:cxn ang="0">
                  <a:pos x="6" y="78"/>
                </a:cxn>
              </a:cxnLst>
              <a:rect l="0" t="0" r="r" b="b"/>
              <a:pathLst>
                <a:path w="25" h="93">
                  <a:moveTo>
                    <a:pt x="6" y="78"/>
                  </a:moveTo>
                  <a:lnTo>
                    <a:pt x="1" y="59"/>
                  </a:lnTo>
                  <a:lnTo>
                    <a:pt x="0" y="36"/>
                  </a:lnTo>
                  <a:lnTo>
                    <a:pt x="3" y="15"/>
                  </a:lnTo>
                  <a:lnTo>
                    <a:pt x="10" y="0"/>
                  </a:lnTo>
                  <a:lnTo>
                    <a:pt x="17" y="21"/>
                  </a:lnTo>
                  <a:lnTo>
                    <a:pt x="20" y="47"/>
                  </a:lnTo>
                  <a:lnTo>
                    <a:pt x="24" y="73"/>
                  </a:lnTo>
                  <a:lnTo>
                    <a:pt x="25" y="93"/>
                  </a:lnTo>
                  <a:lnTo>
                    <a:pt x="6" y="7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97"/>
            <p:cNvSpPr>
              <a:spLocks/>
            </p:cNvSpPr>
            <p:nvPr/>
          </p:nvSpPr>
          <p:spPr bwMode="auto">
            <a:xfrm>
              <a:off x="2479" y="3109"/>
              <a:ext cx="93" cy="185"/>
            </a:xfrm>
            <a:custGeom>
              <a:avLst/>
              <a:gdLst/>
              <a:ahLst/>
              <a:cxnLst>
                <a:cxn ang="0">
                  <a:pos x="86" y="184"/>
                </a:cxn>
                <a:cxn ang="0">
                  <a:pos x="81" y="185"/>
                </a:cxn>
                <a:cxn ang="0">
                  <a:pos x="78" y="183"/>
                </a:cxn>
                <a:cxn ang="0">
                  <a:pos x="76" y="181"/>
                </a:cxn>
                <a:cxn ang="0">
                  <a:pos x="74" y="177"/>
                </a:cxn>
                <a:cxn ang="0">
                  <a:pos x="74" y="167"/>
                </a:cxn>
                <a:cxn ang="0">
                  <a:pos x="76" y="157"/>
                </a:cxn>
                <a:cxn ang="0">
                  <a:pos x="74" y="148"/>
                </a:cxn>
                <a:cxn ang="0">
                  <a:pos x="67" y="139"/>
                </a:cxn>
                <a:cxn ang="0">
                  <a:pos x="59" y="139"/>
                </a:cxn>
                <a:cxn ang="0">
                  <a:pos x="54" y="140"/>
                </a:cxn>
                <a:cxn ang="0">
                  <a:pos x="47" y="140"/>
                </a:cxn>
                <a:cxn ang="0">
                  <a:pos x="40" y="139"/>
                </a:cxn>
                <a:cxn ang="0">
                  <a:pos x="35" y="138"/>
                </a:cxn>
                <a:cxn ang="0">
                  <a:pos x="28" y="137"/>
                </a:cxn>
                <a:cxn ang="0">
                  <a:pos x="23" y="134"/>
                </a:cxn>
                <a:cxn ang="0">
                  <a:pos x="17" y="131"/>
                </a:cxn>
                <a:cxn ang="0">
                  <a:pos x="7" y="116"/>
                </a:cxn>
                <a:cxn ang="0">
                  <a:pos x="2" y="101"/>
                </a:cxn>
                <a:cxn ang="0">
                  <a:pos x="0" y="85"/>
                </a:cxn>
                <a:cxn ang="0">
                  <a:pos x="4" y="70"/>
                </a:cxn>
                <a:cxn ang="0">
                  <a:pos x="7" y="54"/>
                </a:cxn>
                <a:cxn ang="0">
                  <a:pos x="9" y="37"/>
                </a:cxn>
                <a:cxn ang="0">
                  <a:pos x="9" y="19"/>
                </a:cxn>
                <a:cxn ang="0">
                  <a:pos x="5" y="1"/>
                </a:cxn>
                <a:cxn ang="0">
                  <a:pos x="24" y="0"/>
                </a:cxn>
                <a:cxn ang="0">
                  <a:pos x="26" y="107"/>
                </a:cxn>
                <a:cxn ang="0">
                  <a:pos x="31" y="114"/>
                </a:cxn>
                <a:cxn ang="0">
                  <a:pos x="39" y="119"/>
                </a:cxn>
                <a:cxn ang="0">
                  <a:pos x="48" y="121"/>
                </a:cxn>
                <a:cxn ang="0">
                  <a:pos x="58" y="122"/>
                </a:cxn>
                <a:cxn ang="0">
                  <a:pos x="67" y="122"/>
                </a:cxn>
                <a:cxn ang="0">
                  <a:pos x="77" y="124"/>
                </a:cxn>
                <a:cxn ang="0">
                  <a:pos x="84" y="126"/>
                </a:cxn>
                <a:cxn ang="0">
                  <a:pos x="92" y="131"/>
                </a:cxn>
                <a:cxn ang="0">
                  <a:pos x="93" y="143"/>
                </a:cxn>
                <a:cxn ang="0">
                  <a:pos x="92" y="157"/>
                </a:cxn>
                <a:cxn ang="0">
                  <a:pos x="88" y="171"/>
                </a:cxn>
                <a:cxn ang="0">
                  <a:pos x="86" y="184"/>
                </a:cxn>
              </a:cxnLst>
              <a:rect l="0" t="0" r="r" b="b"/>
              <a:pathLst>
                <a:path w="93" h="185">
                  <a:moveTo>
                    <a:pt x="86" y="184"/>
                  </a:moveTo>
                  <a:lnTo>
                    <a:pt x="81" y="185"/>
                  </a:lnTo>
                  <a:lnTo>
                    <a:pt x="78" y="183"/>
                  </a:lnTo>
                  <a:lnTo>
                    <a:pt x="76" y="181"/>
                  </a:lnTo>
                  <a:lnTo>
                    <a:pt x="74" y="177"/>
                  </a:lnTo>
                  <a:lnTo>
                    <a:pt x="74" y="167"/>
                  </a:lnTo>
                  <a:lnTo>
                    <a:pt x="76" y="157"/>
                  </a:lnTo>
                  <a:lnTo>
                    <a:pt x="74" y="148"/>
                  </a:lnTo>
                  <a:lnTo>
                    <a:pt x="67" y="139"/>
                  </a:lnTo>
                  <a:lnTo>
                    <a:pt x="59" y="139"/>
                  </a:lnTo>
                  <a:lnTo>
                    <a:pt x="54" y="140"/>
                  </a:lnTo>
                  <a:lnTo>
                    <a:pt x="47" y="140"/>
                  </a:lnTo>
                  <a:lnTo>
                    <a:pt x="40" y="139"/>
                  </a:lnTo>
                  <a:lnTo>
                    <a:pt x="35" y="138"/>
                  </a:lnTo>
                  <a:lnTo>
                    <a:pt x="28" y="137"/>
                  </a:lnTo>
                  <a:lnTo>
                    <a:pt x="23" y="134"/>
                  </a:lnTo>
                  <a:lnTo>
                    <a:pt x="17" y="131"/>
                  </a:lnTo>
                  <a:lnTo>
                    <a:pt x="7" y="116"/>
                  </a:lnTo>
                  <a:lnTo>
                    <a:pt x="2" y="101"/>
                  </a:lnTo>
                  <a:lnTo>
                    <a:pt x="0" y="85"/>
                  </a:lnTo>
                  <a:lnTo>
                    <a:pt x="4" y="70"/>
                  </a:lnTo>
                  <a:lnTo>
                    <a:pt x="7" y="54"/>
                  </a:lnTo>
                  <a:lnTo>
                    <a:pt x="9" y="37"/>
                  </a:lnTo>
                  <a:lnTo>
                    <a:pt x="9" y="19"/>
                  </a:lnTo>
                  <a:lnTo>
                    <a:pt x="5" y="1"/>
                  </a:lnTo>
                  <a:lnTo>
                    <a:pt x="24" y="0"/>
                  </a:lnTo>
                  <a:lnTo>
                    <a:pt x="26" y="107"/>
                  </a:lnTo>
                  <a:lnTo>
                    <a:pt x="31" y="114"/>
                  </a:lnTo>
                  <a:lnTo>
                    <a:pt x="39" y="119"/>
                  </a:lnTo>
                  <a:lnTo>
                    <a:pt x="48" y="121"/>
                  </a:lnTo>
                  <a:lnTo>
                    <a:pt x="58" y="122"/>
                  </a:lnTo>
                  <a:lnTo>
                    <a:pt x="67" y="122"/>
                  </a:lnTo>
                  <a:lnTo>
                    <a:pt x="77" y="124"/>
                  </a:lnTo>
                  <a:lnTo>
                    <a:pt x="84" y="126"/>
                  </a:lnTo>
                  <a:lnTo>
                    <a:pt x="92" y="131"/>
                  </a:lnTo>
                  <a:lnTo>
                    <a:pt x="93" y="143"/>
                  </a:lnTo>
                  <a:lnTo>
                    <a:pt x="92" y="157"/>
                  </a:lnTo>
                  <a:lnTo>
                    <a:pt x="88" y="171"/>
                  </a:lnTo>
                  <a:lnTo>
                    <a:pt x="86" y="18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98"/>
            <p:cNvSpPr>
              <a:spLocks/>
            </p:cNvSpPr>
            <p:nvPr/>
          </p:nvSpPr>
          <p:spPr bwMode="auto">
            <a:xfrm>
              <a:off x="2281" y="3270"/>
              <a:ext cx="262" cy="179"/>
            </a:xfrm>
            <a:custGeom>
              <a:avLst/>
              <a:gdLst/>
              <a:ahLst/>
              <a:cxnLst>
                <a:cxn ang="0">
                  <a:pos x="215" y="55"/>
                </a:cxn>
                <a:cxn ang="0">
                  <a:pos x="217" y="41"/>
                </a:cxn>
                <a:cxn ang="0">
                  <a:pos x="217" y="24"/>
                </a:cxn>
                <a:cxn ang="0">
                  <a:pos x="219" y="10"/>
                </a:cxn>
                <a:cxn ang="0">
                  <a:pos x="233" y="0"/>
                </a:cxn>
                <a:cxn ang="0">
                  <a:pos x="240" y="17"/>
                </a:cxn>
                <a:cxn ang="0">
                  <a:pos x="242" y="37"/>
                </a:cxn>
                <a:cxn ang="0">
                  <a:pos x="245" y="55"/>
                </a:cxn>
                <a:cxn ang="0">
                  <a:pos x="262" y="64"/>
                </a:cxn>
                <a:cxn ang="0">
                  <a:pos x="261" y="71"/>
                </a:cxn>
                <a:cxn ang="0">
                  <a:pos x="259" y="78"/>
                </a:cxn>
                <a:cxn ang="0">
                  <a:pos x="255" y="83"/>
                </a:cxn>
                <a:cxn ang="0">
                  <a:pos x="245" y="83"/>
                </a:cxn>
                <a:cxn ang="0">
                  <a:pos x="233" y="81"/>
                </a:cxn>
                <a:cxn ang="0">
                  <a:pos x="224" y="76"/>
                </a:cxn>
                <a:cxn ang="0">
                  <a:pos x="214" y="71"/>
                </a:cxn>
                <a:cxn ang="0">
                  <a:pos x="202" y="76"/>
                </a:cxn>
                <a:cxn ang="0">
                  <a:pos x="182" y="89"/>
                </a:cxn>
                <a:cxn ang="0">
                  <a:pos x="162" y="100"/>
                </a:cxn>
                <a:cxn ang="0">
                  <a:pos x="139" y="110"/>
                </a:cxn>
                <a:cxn ang="0">
                  <a:pos x="119" y="119"/>
                </a:cxn>
                <a:cxn ang="0">
                  <a:pos x="99" y="129"/>
                </a:cxn>
                <a:cxn ang="0">
                  <a:pos x="76" y="138"/>
                </a:cxn>
                <a:cxn ang="0">
                  <a:pos x="55" y="147"/>
                </a:cxn>
                <a:cxn ang="0">
                  <a:pos x="36" y="159"/>
                </a:cxn>
                <a:cxn ang="0">
                  <a:pos x="28" y="166"/>
                </a:cxn>
                <a:cxn ang="0">
                  <a:pos x="24" y="173"/>
                </a:cxn>
                <a:cxn ang="0">
                  <a:pos x="19" y="179"/>
                </a:cxn>
                <a:cxn ang="0">
                  <a:pos x="7" y="179"/>
                </a:cxn>
                <a:cxn ang="0">
                  <a:pos x="2" y="172"/>
                </a:cxn>
                <a:cxn ang="0">
                  <a:pos x="0" y="163"/>
                </a:cxn>
                <a:cxn ang="0">
                  <a:pos x="0" y="155"/>
                </a:cxn>
                <a:cxn ang="0">
                  <a:pos x="5" y="149"/>
                </a:cxn>
                <a:cxn ang="0">
                  <a:pos x="215" y="55"/>
                </a:cxn>
              </a:cxnLst>
              <a:rect l="0" t="0" r="r" b="b"/>
              <a:pathLst>
                <a:path w="262" h="179">
                  <a:moveTo>
                    <a:pt x="215" y="55"/>
                  </a:moveTo>
                  <a:lnTo>
                    <a:pt x="217" y="41"/>
                  </a:lnTo>
                  <a:lnTo>
                    <a:pt x="217" y="24"/>
                  </a:lnTo>
                  <a:lnTo>
                    <a:pt x="219" y="10"/>
                  </a:lnTo>
                  <a:lnTo>
                    <a:pt x="233" y="0"/>
                  </a:lnTo>
                  <a:lnTo>
                    <a:pt x="240" y="17"/>
                  </a:lnTo>
                  <a:lnTo>
                    <a:pt x="242" y="37"/>
                  </a:lnTo>
                  <a:lnTo>
                    <a:pt x="245" y="55"/>
                  </a:lnTo>
                  <a:lnTo>
                    <a:pt x="262" y="64"/>
                  </a:lnTo>
                  <a:lnTo>
                    <a:pt x="261" y="71"/>
                  </a:lnTo>
                  <a:lnTo>
                    <a:pt x="259" y="78"/>
                  </a:lnTo>
                  <a:lnTo>
                    <a:pt x="255" y="83"/>
                  </a:lnTo>
                  <a:lnTo>
                    <a:pt x="245" y="83"/>
                  </a:lnTo>
                  <a:lnTo>
                    <a:pt x="233" y="81"/>
                  </a:lnTo>
                  <a:lnTo>
                    <a:pt x="224" y="76"/>
                  </a:lnTo>
                  <a:lnTo>
                    <a:pt x="214" y="71"/>
                  </a:lnTo>
                  <a:lnTo>
                    <a:pt x="202" y="76"/>
                  </a:lnTo>
                  <a:lnTo>
                    <a:pt x="182" y="89"/>
                  </a:lnTo>
                  <a:lnTo>
                    <a:pt x="162" y="100"/>
                  </a:lnTo>
                  <a:lnTo>
                    <a:pt x="139" y="110"/>
                  </a:lnTo>
                  <a:lnTo>
                    <a:pt x="119" y="119"/>
                  </a:lnTo>
                  <a:lnTo>
                    <a:pt x="99" y="129"/>
                  </a:lnTo>
                  <a:lnTo>
                    <a:pt x="76" y="138"/>
                  </a:lnTo>
                  <a:lnTo>
                    <a:pt x="55" y="147"/>
                  </a:lnTo>
                  <a:lnTo>
                    <a:pt x="36" y="159"/>
                  </a:lnTo>
                  <a:lnTo>
                    <a:pt x="28" y="166"/>
                  </a:lnTo>
                  <a:lnTo>
                    <a:pt x="24" y="173"/>
                  </a:lnTo>
                  <a:lnTo>
                    <a:pt x="19" y="179"/>
                  </a:lnTo>
                  <a:lnTo>
                    <a:pt x="7" y="179"/>
                  </a:lnTo>
                  <a:lnTo>
                    <a:pt x="2" y="172"/>
                  </a:lnTo>
                  <a:lnTo>
                    <a:pt x="0" y="163"/>
                  </a:lnTo>
                  <a:lnTo>
                    <a:pt x="0" y="155"/>
                  </a:lnTo>
                  <a:lnTo>
                    <a:pt x="5" y="149"/>
                  </a:lnTo>
                  <a:lnTo>
                    <a:pt x="215"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9"/>
            <p:cNvSpPr>
              <a:spLocks/>
            </p:cNvSpPr>
            <p:nvPr/>
          </p:nvSpPr>
          <p:spPr bwMode="auto">
            <a:xfrm>
              <a:off x="2320" y="2509"/>
              <a:ext cx="153" cy="44"/>
            </a:xfrm>
            <a:custGeom>
              <a:avLst/>
              <a:gdLst/>
              <a:ahLst/>
              <a:cxnLst>
                <a:cxn ang="0">
                  <a:pos x="0" y="0"/>
                </a:cxn>
                <a:cxn ang="0">
                  <a:pos x="13" y="2"/>
                </a:cxn>
                <a:cxn ang="0">
                  <a:pos x="32" y="7"/>
                </a:cxn>
                <a:cxn ang="0">
                  <a:pos x="53" y="12"/>
                </a:cxn>
                <a:cxn ang="0">
                  <a:pos x="77" y="19"/>
                </a:cxn>
                <a:cxn ang="0">
                  <a:pos x="100" y="27"/>
                </a:cxn>
                <a:cxn ang="0">
                  <a:pos x="120" y="33"/>
                </a:cxn>
                <a:cxn ang="0">
                  <a:pos x="139" y="38"/>
                </a:cxn>
                <a:cxn ang="0">
                  <a:pos x="153" y="43"/>
                </a:cxn>
                <a:cxn ang="0">
                  <a:pos x="139" y="44"/>
                </a:cxn>
                <a:cxn ang="0">
                  <a:pos x="118" y="43"/>
                </a:cxn>
                <a:cxn ang="0">
                  <a:pos x="93" y="38"/>
                </a:cxn>
                <a:cxn ang="0">
                  <a:pos x="68" y="33"/>
                </a:cxn>
                <a:cxn ang="0">
                  <a:pos x="44" y="27"/>
                </a:cxn>
                <a:cxn ang="0">
                  <a:pos x="23" y="17"/>
                </a:cxn>
                <a:cxn ang="0">
                  <a:pos x="7" y="9"/>
                </a:cxn>
                <a:cxn ang="0">
                  <a:pos x="0" y="0"/>
                </a:cxn>
              </a:cxnLst>
              <a:rect l="0" t="0" r="r" b="b"/>
              <a:pathLst>
                <a:path w="153" h="44">
                  <a:moveTo>
                    <a:pt x="0" y="0"/>
                  </a:moveTo>
                  <a:lnTo>
                    <a:pt x="13" y="2"/>
                  </a:lnTo>
                  <a:lnTo>
                    <a:pt x="32" y="7"/>
                  </a:lnTo>
                  <a:lnTo>
                    <a:pt x="53" y="12"/>
                  </a:lnTo>
                  <a:lnTo>
                    <a:pt x="77" y="19"/>
                  </a:lnTo>
                  <a:lnTo>
                    <a:pt x="100" y="27"/>
                  </a:lnTo>
                  <a:lnTo>
                    <a:pt x="120" y="33"/>
                  </a:lnTo>
                  <a:lnTo>
                    <a:pt x="139" y="38"/>
                  </a:lnTo>
                  <a:lnTo>
                    <a:pt x="153" y="43"/>
                  </a:lnTo>
                  <a:lnTo>
                    <a:pt x="139" y="44"/>
                  </a:lnTo>
                  <a:lnTo>
                    <a:pt x="118" y="43"/>
                  </a:lnTo>
                  <a:lnTo>
                    <a:pt x="93" y="38"/>
                  </a:lnTo>
                  <a:lnTo>
                    <a:pt x="68" y="33"/>
                  </a:lnTo>
                  <a:lnTo>
                    <a:pt x="44" y="27"/>
                  </a:lnTo>
                  <a:lnTo>
                    <a:pt x="23" y="17"/>
                  </a:lnTo>
                  <a:lnTo>
                    <a:pt x="7" y="9"/>
                  </a:lnTo>
                  <a:lnTo>
                    <a:pt x="0" y="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0"/>
            <p:cNvSpPr>
              <a:spLocks/>
            </p:cNvSpPr>
            <p:nvPr/>
          </p:nvSpPr>
          <p:spPr bwMode="auto">
            <a:xfrm>
              <a:off x="2340" y="3140"/>
              <a:ext cx="119" cy="50"/>
            </a:xfrm>
            <a:custGeom>
              <a:avLst/>
              <a:gdLst/>
              <a:ahLst/>
              <a:cxnLst>
                <a:cxn ang="0">
                  <a:pos x="109" y="50"/>
                </a:cxn>
                <a:cxn ang="0">
                  <a:pos x="88" y="46"/>
                </a:cxn>
                <a:cxn ang="0">
                  <a:pos x="70" y="41"/>
                </a:cxn>
                <a:cxn ang="0">
                  <a:pos x="52" y="37"/>
                </a:cxn>
                <a:cxn ang="0">
                  <a:pos x="38" y="31"/>
                </a:cxn>
                <a:cxn ang="0">
                  <a:pos x="24" y="25"/>
                </a:cxn>
                <a:cxn ang="0">
                  <a:pos x="14" y="18"/>
                </a:cxn>
                <a:cxn ang="0">
                  <a:pos x="5" y="9"/>
                </a:cxn>
                <a:cxn ang="0">
                  <a:pos x="0" y="0"/>
                </a:cxn>
                <a:cxn ang="0">
                  <a:pos x="12" y="1"/>
                </a:cxn>
                <a:cxn ang="0">
                  <a:pos x="24" y="3"/>
                </a:cxn>
                <a:cxn ang="0">
                  <a:pos x="36" y="8"/>
                </a:cxn>
                <a:cxn ang="0">
                  <a:pos x="50" y="12"/>
                </a:cxn>
                <a:cxn ang="0">
                  <a:pos x="64" y="17"/>
                </a:cxn>
                <a:cxn ang="0">
                  <a:pos x="80" y="21"/>
                </a:cxn>
                <a:cxn ang="0">
                  <a:pos x="99" y="25"/>
                </a:cxn>
                <a:cxn ang="0">
                  <a:pos x="119" y="25"/>
                </a:cxn>
                <a:cxn ang="0">
                  <a:pos x="109" y="50"/>
                </a:cxn>
              </a:cxnLst>
              <a:rect l="0" t="0" r="r" b="b"/>
              <a:pathLst>
                <a:path w="119" h="50">
                  <a:moveTo>
                    <a:pt x="109" y="50"/>
                  </a:moveTo>
                  <a:lnTo>
                    <a:pt x="88" y="46"/>
                  </a:lnTo>
                  <a:lnTo>
                    <a:pt x="70" y="41"/>
                  </a:lnTo>
                  <a:lnTo>
                    <a:pt x="52" y="37"/>
                  </a:lnTo>
                  <a:lnTo>
                    <a:pt x="38" y="31"/>
                  </a:lnTo>
                  <a:lnTo>
                    <a:pt x="24" y="25"/>
                  </a:lnTo>
                  <a:lnTo>
                    <a:pt x="14" y="18"/>
                  </a:lnTo>
                  <a:lnTo>
                    <a:pt x="5" y="9"/>
                  </a:lnTo>
                  <a:lnTo>
                    <a:pt x="0" y="0"/>
                  </a:lnTo>
                  <a:lnTo>
                    <a:pt x="12" y="1"/>
                  </a:lnTo>
                  <a:lnTo>
                    <a:pt x="24" y="3"/>
                  </a:lnTo>
                  <a:lnTo>
                    <a:pt x="36" y="8"/>
                  </a:lnTo>
                  <a:lnTo>
                    <a:pt x="50" y="12"/>
                  </a:lnTo>
                  <a:lnTo>
                    <a:pt x="64" y="17"/>
                  </a:lnTo>
                  <a:lnTo>
                    <a:pt x="80" y="21"/>
                  </a:lnTo>
                  <a:lnTo>
                    <a:pt x="99" y="25"/>
                  </a:lnTo>
                  <a:lnTo>
                    <a:pt x="119" y="25"/>
                  </a:lnTo>
                  <a:lnTo>
                    <a:pt x="109" y="5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1"/>
            <p:cNvSpPr>
              <a:spLocks/>
            </p:cNvSpPr>
            <p:nvPr/>
          </p:nvSpPr>
          <p:spPr bwMode="auto">
            <a:xfrm>
              <a:off x="2305" y="3242"/>
              <a:ext cx="165" cy="35"/>
            </a:xfrm>
            <a:custGeom>
              <a:avLst/>
              <a:gdLst/>
              <a:ahLst/>
              <a:cxnLst>
                <a:cxn ang="0">
                  <a:pos x="156" y="35"/>
                </a:cxn>
                <a:cxn ang="0">
                  <a:pos x="135" y="33"/>
                </a:cxn>
                <a:cxn ang="0">
                  <a:pos x="116" y="31"/>
                </a:cxn>
                <a:cxn ang="0">
                  <a:pos x="95" y="27"/>
                </a:cxn>
                <a:cxn ang="0">
                  <a:pos x="76" y="24"/>
                </a:cxn>
                <a:cxn ang="0">
                  <a:pos x="57" y="20"/>
                </a:cxn>
                <a:cxn ang="0">
                  <a:pos x="37" y="16"/>
                </a:cxn>
                <a:cxn ang="0">
                  <a:pos x="18" y="11"/>
                </a:cxn>
                <a:cxn ang="0">
                  <a:pos x="0" y="6"/>
                </a:cxn>
                <a:cxn ang="0">
                  <a:pos x="0" y="1"/>
                </a:cxn>
                <a:cxn ang="0">
                  <a:pos x="21" y="0"/>
                </a:cxn>
                <a:cxn ang="0">
                  <a:pos x="41" y="1"/>
                </a:cxn>
                <a:cxn ang="0">
                  <a:pos x="61" y="3"/>
                </a:cxn>
                <a:cxn ang="0">
                  <a:pos x="82" y="6"/>
                </a:cxn>
                <a:cxn ang="0">
                  <a:pos x="103" y="9"/>
                </a:cxn>
                <a:cxn ang="0">
                  <a:pos x="124" y="14"/>
                </a:cxn>
                <a:cxn ang="0">
                  <a:pos x="145" y="17"/>
                </a:cxn>
                <a:cxn ang="0">
                  <a:pos x="165" y="19"/>
                </a:cxn>
                <a:cxn ang="0">
                  <a:pos x="156" y="35"/>
                </a:cxn>
              </a:cxnLst>
              <a:rect l="0" t="0" r="r" b="b"/>
              <a:pathLst>
                <a:path w="165" h="35">
                  <a:moveTo>
                    <a:pt x="156" y="35"/>
                  </a:moveTo>
                  <a:lnTo>
                    <a:pt x="135" y="33"/>
                  </a:lnTo>
                  <a:lnTo>
                    <a:pt x="116" y="31"/>
                  </a:lnTo>
                  <a:lnTo>
                    <a:pt x="95" y="27"/>
                  </a:lnTo>
                  <a:lnTo>
                    <a:pt x="76" y="24"/>
                  </a:lnTo>
                  <a:lnTo>
                    <a:pt x="57" y="20"/>
                  </a:lnTo>
                  <a:lnTo>
                    <a:pt x="37" y="16"/>
                  </a:lnTo>
                  <a:lnTo>
                    <a:pt x="18" y="11"/>
                  </a:lnTo>
                  <a:lnTo>
                    <a:pt x="0" y="6"/>
                  </a:lnTo>
                  <a:lnTo>
                    <a:pt x="0" y="1"/>
                  </a:lnTo>
                  <a:lnTo>
                    <a:pt x="21" y="0"/>
                  </a:lnTo>
                  <a:lnTo>
                    <a:pt x="41" y="1"/>
                  </a:lnTo>
                  <a:lnTo>
                    <a:pt x="61" y="3"/>
                  </a:lnTo>
                  <a:lnTo>
                    <a:pt x="82" y="6"/>
                  </a:lnTo>
                  <a:lnTo>
                    <a:pt x="103" y="9"/>
                  </a:lnTo>
                  <a:lnTo>
                    <a:pt x="124" y="14"/>
                  </a:lnTo>
                  <a:lnTo>
                    <a:pt x="145" y="17"/>
                  </a:lnTo>
                  <a:lnTo>
                    <a:pt x="165" y="19"/>
                  </a:lnTo>
                  <a:lnTo>
                    <a:pt x="156" y="3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2"/>
            <p:cNvSpPr>
              <a:spLocks/>
            </p:cNvSpPr>
            <p:nvPr/>
          </p:nvSpPr>
          <p:spPr bwMode="auto">
            <a:xfrm>
              <a:off x="2293" y="3086"/>
              <a:ext cx="167" cy="155"/>
            </a:xfrm>
            <a:custGeom>
              <a:avLst/>
              <a:gdLst/>
              <a:ahLst/>
              <a:cxnLst>
                <a:cxn ang="0">
                  <a:pos x="160" y="155"/>
                </a:cxn>
                <a:cxn ang="0">
                  <a:pos x="135" y="150"/>
                </a:cxn>
                <a:cxn ang="0">
                  <a:pos x="112" y="146"/>
                </a:cxn>
                <a:cxn ang="0">
                  <a:pos x="89" y="141"/>
                </a:cxn>
                <a:cxn ang="0">
                  <a:pos x="69" y="134"/>
                </a:cxn>
                <a:cxn ang="0">
                  <a:pos x="50" y="128"/>
                </a:cxn>
                <a:cxn ang="0">
                  <a:pos x="32" y="119"/>
                </a:cxn>
                <a:cxn ang="0">
                  <a:pos x="19" y="110"/>
                </a:cxn>
                <a:cxn ang="0">
                  <a:pos x="7" y="99"/>
                </a:cxn>
                <a:cxn ang="0">
                  <a:pos x="0" y="81"/>
                </a:cxn>
                <a:cxn ang="0">
                  <a:pos x="1" y="63"/>
                </a:cxn>
                <a:cxn ang="0">
                  <a:pos x="7" y="46"/>
                </a:cxn>
                <a:cxn ang="0">
                  <a:pos x="18" y="31"/>
                </a:cxn>
                <a:cxn ang="0">
                  <a:pos x="31" y="17"/>
                </a:cxn>
                <a:cxn ang="0">
                  <a:pos x="44" y="7"/>
                </a:cxn>
                <a:cxn ang="0">
                  <a:pos x="58" y="1"/>
                </a:cxn>
                <a:cxn ang="0">
                  <a:pos x="68" y="0"/>
                </a:cxn>
                <a:cxn ang="0">
                  <a:pos x="59" y="11"/>
                </a:cxn>
                <a:cxn ang="0">
                  <a:pos x="50" y="21"/>
                </a:cxn>
                <a:cxn ang="0">
                  <a:pos x="42" y="32"/>
                </a:cxn>
                <a:cxn ang="0">
                  <a:pos x="37" y="43"/>
                </a:cxn>
                <a:cxn ang="0">
                  <a:pos x="31" y="53"/>
                </a:cxn>
                <a:cxn ang="0">
                  <a:pos x="27" y="61"/>
                </a:cxn>
                <a:cxn ang="0">
                  <a:pos x="24" y="69"/>
                </a:cxn>
                <a:cxn ang="0">
                  <a:pos x="24" y="75"/>
                </a:cxn>
                <a:cxn ang="0">
                  <a:pos x="28" y="84"/>
                </a:cxn>
                <a:cxn ang="0">
                  <a:pos x="38" y="93"/>
                </a:cxn>
                <a:cxn ang="0">
                  <a:pos x="53" y="103"/>
                </a:cxn>
                <a:cxn ang="0">
                  <a:pos x="72" y="112"/>
                </a:cxn>
                <a:cxn ang="0">
                  <a:pos x="94" y="121"/>
                </a:cxn>
                <a:cxn ang="0">
                  <a:pos x="117" y="128"/>
                </a:cxn>
                <a:cxn ang="0">
                  <a:pos x="141" y="134"/>
                </a:cxn>
                <a:cxn ang="0">
                  <a:pos x="166" y="136"/>
                </a:cxn>
                <a:cxn ang="0">
                  <a:pos x="167" y="145"/>
                </a:cxn>
                <a:cxn ang="0">
                  <a:pos x="167" y="151"/>
                </a:cxn>
                <a:cxn ang="0">
                  <a:pos x="165" y="155"/>
                </a:cxn>
                <a:cxn ang="0">
                  <a:pos x="160" y="155"/>
                </a:cxn>
              </a:cxnLst>
              <a:rect l="0" t="0" r="r" b="b"/>
              <a:pathLst>
                <a:path w="167" h="155">
                  <a:moveTo>
                    <a:pt x="160" y="155"/>
                  </a:moveTo>
                  <a:lnTo>
                    <a:pt x="135" y="150"/>
                  </a:lnTo>
                  <a:lnTo>
                    <a:pt x="112" y="146"/>
                  </a:lnTo>
                  <a:lnTo>
                    <a:pt x="89" y="141"/>
                  </a:lnTo>
                  <a:lnTo>
                    <a:pt x="69" y="134"/>
                  </a:lnTo>
                  <a:lnTo>
                    <a:pt x="50" y="128"/>
                  </a:lnTo>
                  <a:lnTo>
                    <a:pt x="32" y="119"/>
                  </a:lnTo>
                  <a:lnTo>
                    <a:pt x="19" y="110"/>
                  </a:lnTo>
                  <a:lnTo>
                    <a:pt x="7" y="99"/>
                  </a:lnTo>
                  <a:lnTo>
                    <a:pt x="0" y="81"/>
                  </a:lnTo>
                  <a:lnTo>
                    <a:pt x="1" y="63"/>
                  </a:lnTo>
                  <a:lnTo>
                    <a:pt x="7" y="46"/>
                  </a:lnTo>
                  <a:lnTo>
                    <a:pt x="18" y="31"/>
                  </a:lnTo>
                  <a:lnTo>
                    <a:pt x="31" y="17"/>
                  </a:lnTo>
                  <a:lnTo>
                    <a:pt x="44" y="7"/>
                  </a:lnTo>
                  <a:lnTo>
                    <a:pt x="58" y="1"/>
                  </a:lnTo>
                  <a:lnTo>
                    <a:pt x="68" y="0"/>
                  </a:lnTo>
                  <a:lnTo>
                    <a:pt x="59" y="11"/>
                  </a:lnTo>
                  <a:lnTo>
                    <a:pt x="50" y="21"/>
                  </a:lnTo>
                  <a:lnTo>
                    <a:pt x="42" y="32"/>
                  </a:lnTo>
                  <a:lnTo>
                    <a:pt x="37" y="43"/>
                  </a:lnTo>
                  <a:lnTo>
                    <a:pt x="31" y="53"/>
                  </a:lnTo>
                  <a:lnTo>
                    <a:pt x="27" y="61"/>
                  </a:lnTo>
                  <a:lnTo>
                    <a:pt x="24" y="69"/>
                  </a:lnTo>
                  <a:lnTo>
                    <a:pt x="24" y="75"/>
                  </a:lnTo>
                  <a:lnTo>
                    <a:pt x="28" y="84"/>
                  </a:lnTo>
                  <a:lnTo>
                    <a:pt x="38" y="93"/>
                  </a:lnTo>
                  <a:lnTo>
                    <a:pt x="53" y="103"/>
                  </a:lnTo>
                  <a:lnTo>
                    <a:pt x="72" y="112"/>
                  </a:lnTo>
                  <a:lnTo>
                    <a:pt x="94" y="121"/>
                  </a:lnTo>
                  <a:lnTo>
                    <a:pt x="117" y="128"/>
                  </a:lnTo>
                  <a:lnTo>
                    <a:pt x="141" y="134"/>
                  </a:lnTo>
                  <a:lnTo>
                    <a:pt x="166" y="136"/>
                  </a:lnTo>
                  <a:lnTo>
                    <a:pt x="167" y="145"/>
                  </a:lnTo>
                  <a:lnTo>
                    <a:pt x="167" y="151"/>
                  </a:lnTo>
                  <a:lnTo>
                    <a:pt x="165" y="155"/>
                  </a:lnTo>
                  <a:lnTo>
                    <a:pt x="160" y="1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3"/>
            <p:cNvSpPr>
              <a:spLocks/>
            </p:cNvSpPr>
            <p:nvPr/>
          </p:nvSpPr>
          <p:spPr bwMode="auto">
            <a:xfrm>
              <a:off x="1935" y="2318"/>
              <a:ext cx="298" cy="111"/>
            </a:xfrm>
            <a:custGeom>
              <a:avLst/>
              <a:gdLst/>
              <a:ahLst/>
              <a:cxnLst>
                <a:cxn ang="0">
                  <a:pos x="0" y="108"/>
                </a:cxn>
                <a:cxn ang="0">
                  <a:pos x="16" y="101"/>
                </a:cxn>
                <a:cxn ang="0">
                  <a:pos x="32" y="92"/>
                </a:cxn>
                <a:cxn ang="0">
                  <a:pos x="50" y="84"/>
                </a:cxn>
                <a:cxn ang="0">
                  <a:pos x="68" y="76"/>
                </a:cxn>
                <a:cxn ang="0">
                  <a:pos x="85" y="68"/>
                </a:cxn>
                <a:cxn ang="0">
                  <a:pos x="103" y="61"/>
                </a:cxn>
                <a:cxn ang="0">
                  <a:pos x="122" y="53"/>
                </a:cxn>
                <a:cxn ang="0">
                  <a:pos x="141" y="47"/>
                </a:cxn>
                <a:cxn ang="0">
                  <a:pos x="159" y="40"/>
                </a:cxn>
                <a:cxn ang="0">
                  <a:pos x="178" y="34"/>
                </a:cxn>
                <a:cxn ang="0">
                  <a:pos x="198" y="28"/>
                </a:cxn>
                <a:cxn ang="0">
                  <a:pos x="218" y="21"/>
                </a:cxn>
                <a:cxn ang="0">
                  <a:pos x="238" y="15"/>
                </a:cxn>
                <a:cxn ang="0">
                  <a:pos x="258" y="10"/>
                </a:cxn>
                <a:cxn ang="0">
                  <a:pos x="277" y="4"/>
                </a:cxn>
                <a:cxn ang="0">
                  <a:pos x="296" y="0"/>
                </a:cxn>
                <a:cxn ang="0">
                  <a:pos x="298" y="3"/>
                </a:cxn>
                <a:cxn ang="0">
                  <a:pos x="295" y="8"/>
                </a:cxn>
                <a:cxn ang="0">
                  <a:pos x="283" y="14"/>
                </a:cxn>
                <a:cxn ang="0">
                  <a:pos x="266" y="23"/>
                </a:cxn>
                <a:cxn ang="0">
                  <a:pos x="244" y="34"/>
                </a:cxn>
                <a:cxn ang="0">
                  <a:pos x="218" y="43"/>
                </a:cxn>
                <a:cxn ang="0">
                  <a:pos x="192" y="55"/>
                </a:cxn>
                <a:cxn ang="0">
                  <a:pos x="164" y="65"/>
                </a:cxn>
                <a:cxn ang="0">
                  <a:pos x="134" y="76"/>
                </a:cxn>
                <a:cxn ang="0">
                  <a:pos x="105" y="85"/>
                </a:cxn>
                <a:cxn ang="0">
                  <a:pos x="78" y="94"/>
                </a:cxn>
                <a:cxn ang="0">
                  <a:pos x="52" y="102"/>
                </a:cxn>
                <a:cxn ang="0">
                  <a:pos x="32" y="106"/>
                </a:cxn>
                <a:cxn ang="0">
                  <a:pos x="14" y="110"/>
                </a:cxn>
                <a:cxn ang="0">
                  <a:pos x="4" y="111"/>
                </a:cxn>
                <a:cxn ang="0">
                  <a:pos x="0" y="108"/>
                </a:cxn>
              </a:cxnLst>
              <a:rect l="0" t="0" r="r" b="b"/>
              <a:pathLst>
                <a:path w="298" h="111">
                  <a:moveTo>
                    <a:pt x="0" y="108"/>
                  </a:moveTo>
                  <a:lnTo>
                    <a:pt x="16" y="101"/>
                  </a:lnTo>
                  <a:lnTo>
                    <a:pt x="32" y="92"/>
                  </a:lnTo>
                  <a:lnTo>
                    <a:pt x="50" y="84"/>
                  </a:lnTo>
                  <a:lnTo>
                    <a:pt x="68" y="76"/>
                  </a:lnTo>
                  <a:lnTo>
                    <a:pt x="85" y="68"/>
                  </a:lnTo>
                  <a:lnTo>
                    <a:pt x="103" y="61"/>
                  </a:lnTo>
                  <a:lnTo>
                    <a:pt x="122" y="53"/>
                  </a:lnTo>
                  <a:lnTo>
                    <a:pt x="141" y="47"/>
                  </a:lnTo>
                  <a:lnTo>
                    <a:pt x="159" y="40"/>
                  </a:lnTo>
                  <a:lnTo>
                    <a:pt x="178" y="34"/>
                  </a:lnTo>
                  <a:lnTo>
                    <a:pt x="198" y="28"/>
                  </a:lnTo>
                  <a:lnTo>
                    <a:pt x="218" y="21"/>
                  </a:lnTo>
                  <a:lnTo>
                    <a:pt x="238" y="15"/>
                  </a:lnTo>
                  <a:lnTo>
                    <a:pt x="258" y="10"/>
                  </a:lnTo>
                  <a:lnTo>
                    <a:pt x="277" y="4"/>
                  </a:lnTo>
                  <a:lnTo>
                    <a:pt x="296" y="0"/>
                  </a:lnTo>
                  <a:lnTo>
                    <a:pt x="298" y="3"/>
                  </a:lnTo>
                  <a:lnTo>
                    <a:pt x="295" y="8"/>
                  </a:lnTo>
                  <a:lnTo>
                    <a:pt x="283" y="14"/>
                  </a:lnTo>
                  <a:lnTo>
                    <a:pt x="266" y="23"/>
                  </a:lnTo>
                  <a:lnTo>
                    <a:pt x="244" y="34"/>
                  </a:lnTo>
                  <a:lnTo>
                    <a:pt x="218" y="43"/>
                  </a:lnTo>
                  <a:lnTo>
                    <a:pt x="192" y="55"/>
                  </a:lnTo>
                  <a:lnTo>
                    <a:pt x="164" y="65"/>
                  </a:lnTo>
                  <a:lnTo>
                    <a:pt x="134" y="76"/>
                  </a:lnTo>
                  <a:lnTo>
                    <a:pt x="105" y="85"/>
                  </a:lnTo>
                  <a:lnTo>
                    <a:pt x="78" y="94"/>
                  </a:lnTo>
                  <a:lnTo>
                    <a:pt x="52" y="102"/>
                  </a:lnTo>
                  <a:lnTo>
                    <a:pt x="32" y="106"/>
                  </a:lnTo>
                  <a:lnTo>
                    <a:pt x="14" y="110"/>
                  </a:lnTo>
                  <a:lnTo>
                    <a:pt x="4" y="111"/>
                  </a:lnTo>
                  <a:lnTo>
                    <a:pt x="0" y="10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04"/>
            <p:cNvSpPr>
              <a:spLocks/>
            </p:cNvSpPr>
            <p:nvPr/>
          </p:nvSpPr>
          <p:spPr bwMode="auto">
            <a:xfrm>
              <a:off x="1920" y="2977"/>
              <a:ext cx="384" cy="185"/>
            </a:xfrm>
            <a:custGeom>
              <a:avLst/>
              <a:gdLst/>
              <a:ahLst/>
              <a:cxnLst>
                <a:cxn ang="0">
                  <a:pos x="354" y="103"/>
                </a:cxn>
                <a:cxn ang="0">
                  <a:pos x="335" y="114"/>
                </a:cxn>
                <a:cxn ang="0">
                  <a:pos x="313" y="123"/>
                </a:cxn>
                <a:cxn ang="0">
                  <a:pos x="291" y="129"/>
                </a:cxn>
                <a:cxn ang="0">
                  <a:pos x="265" y="135"/>
                </a:cxn>
                <a:cxn ang="0">
                  <a:pos x="237" y="140"/>
                </a:cxn>
                <a:cxn ang="0">
                  <a:pos x="209" y="141"/>
                </a:cxn>
                <a:cxn ang="0">
                  <a:pos x="180" y="138"/>
                </a:cxn>
                <a:cxn ang="0">
                  <a:pos x="148" y="134"/>
                </a:cxn>
                <a:cxn ang="0">
                  <a:pos x="148" y="140"/>
                </a:cxn>
                <a:cxn ang="0">
                  <a:pos x="147" y="154"/>
                </a:cxn>
                <a:cxn ang="0">
                  <a:pos x="144" y="172"/>
                </a:cxn>
                <a:cxn ang="0">
                  <a:pos x="136" y="185"/>
                </a:cxn>
                <a:cxn ang="0">
                  <a:pos x="124" y="176"/>
                </a:cxn>
                <a:cxn ang="0">
                  <a:pos x="119" y="163"/>
                </a:cxn>
                <a:cxn ang="0">
                  <a:pos x="117" y="146"/>
                </a:cxn>
                <a:cxn ang="0">
                  <a:pos x="116" y="130"/>
                </a:cxn>
                <a:cxn ang="0">
                  <a:pos x="91" y="127"/>
                </a:cxn>
                <a:cxn ang="0">
                  <a:pos x="68" y="121"/>
                </a:cxn>
                <a:cxn ang="0">
                  <a:pos x="48" y="115"/>
                </a:cxn>
                <a:cxn ang="0">
                  <a:pos x="30" y="107"/>
                </a:cxn>
                <a:cxn ang="0">
                  <a:pos x="16" y="95"/>
                </a:cxn>
                <a:cxn ang="0">
                  <a:pos x="6" y="83"/>
                </a:cxn>
                <a:cxn ang="0">
                  <a:pos x="0" y="69"/>
                </a:cxn>
                <a:cxn ang="0">
                  <a:pos x="0" y="53"/>
                </a:cxn>
                <a:cxn ang="0">
                  <a:pos x="2" y="37"/>
                </a:cxn>
                <a:cxn ang="0">
                  <a:pos x="6" y="24"/>
                </a:cxn>
                <a:cxn ang="0">
                  <a:pos x="14" y="11"/>
                </a:cxn>
                <a:cxn ang="0">
                  <a:pos x="23" y="0"/>
                </a:cxn>
                <a:cxn ang="0">
                  <a:pos x="25" y="7"/>
                </a:cxn>
                <a:cxn ang="0">
                  <a:pos x="24" y="27"/>
                </a:cxn>
                <a:cxn ang="0">
                  <a:pos x="21" y="52"/>
                </a:cxn>
                <a:cxn ang="0">
                  <a:pos x="23" y="72"/>
                </a:cxn>
                <a:cxn ang="0">
                  <a:pos x="43" y="87"/>
                </a:cxn>
                <a:cxn ang="0">
                  <a:pos x="67" y="99"/>
                </a:cxn>
                <a:cxn ang="0">
                  <a:pos x="92" y="108"/>
                </a:cxn>
                <a:cxn ang="0">
                  <a:pos x="122" y="114"/>
                </a:cxn>
                <a:cxn ang="0">
                  <a:pos x="152" y="118"/>
                </a:cxn>
                <a:cxn ang="0">
                  <a:pos x="183" y="120"/>
                </a:cxn>
                <a:cxn ang="0">
                  <a:pos x="212" y="121"/>
                </a:cxn>
                <a:cxn ang="0">
                  <a:pos x="243" y="121"/>
                </a:cxn>
                <a:cxn ang="0">
                  <a:pos x="260" y="118"/>
                </a:cxn>
                <a:cxn ang="0">
                  <a:pos x="277" y="112"/>
                </a:cxn>
                <a:cxn ang="0">
                  <a:pos x="297" y="105"/>
                </a:cxn>
                <a:cxn ang="0">
                  <a:pos x="316" y="97"/>
                </a:cxn>
                <a:cxn ang="0">
                  <a:pos x="333" y="87"/>
                </a:cxn>
                <a:cxn ang="0">
                  <a:pos x="351" y="79"/>
                </a:cxn>
                <a:cxn ang="0">
                  <a:pos x="366" y="69"/>
                </a:cxn>
                <a:cxn ang="0">
                  <a:pos x="380" y="60"/>
                </a:cxn>
                <a:cxn ang="0">
                  <a:pos x="384" y="63"/>
                </a:cxn>
                <a:cxn ang="0">
                  <a:pos x="380" y="74"/>
                </a:cxn>
                <a:cxn ang="0">
                  <a:pos x="369" y="90"/>
                </a:cxn>
                <a:cxn ang="0">
                  <a:pos x="354" y="103"/>
                </a:cxn>
              </a:cxnLst>
              <a:rect l="0" t="0" r="r" b="b"/>
              <a:pathLst>
                <a:path w="384" h="185">
                  <a:moveTo>
                    <a:pt x="354" y="103"/>
                  </a:moveTo>
                  <a:lnTo>
                    <a:pt x="335" y="114"/>
                  </a:lnTo>
                  <a:lnTo>
                    <a:pt x="313" y="123"/>
                  </a:lnTo>
                  <a:lnTo>
                    <a:pt x="291" y="129"/>
                  </a:lnTo>
                  <a:lnTo>
                    <a:pt x="265" y="135"/>
                  </a:lnTo>
                  <a:lnTo>
                    <a:pt x="237" y="140"/>
                  </a:lnTo>
                  <a:lnTo>
                    <a:pt x="209" y="141"/>
                  </a:lnTo>
                  <a:lnTo>
                    <a:pt x="180" y="138"/>
                  </a:lnTo>
                  <a:lnTo>
                    <a:pt x="148" y="134"/>
                  </a:lnTo>
                  <a:lnTo>
                    <a:pt x="148" y="140"/>
                  </a:lnTo>
                  <a:lnTo>
                    <a:pt x="147" y="154"/>
                  </a:lnTo>
                  <a:lnTo>
                    <a:pt x="144" y="172"/>
                  </a:lnTo>
                  <a:lnTo>
                    <a:pt x="136" y="185"/>
                  </a:lnTo>
                  <a:lnTo>
                    <a:pt x="124" y="176"/>
                  </a:lnTo>
                  <a:lnTo>
                    <a:pt x="119" y="163"/>
                  </a:lnTo>
                  <a:lnTo>
                    <a:pt x="117" y="146"/>
                  </a:lnTo>
                  <a:lnTo>
                    <a:pt x="116" y="130"/>
                  </a:lnTo>
                  <a:lnTo>
                    <a:pt x="91" y="127"/>
                  </a:lnTo>
                  <a:lnTo>
                    <a:pt x="68" y="121"/>
                  </a:lnTo>
                  <a:lnTo>
                    <a:pt x="48" y="115"/>
                  </a:lnTo>
                  <a:lnTo>
                    <a:pt x="30" y="107"/>
                  </a:lnTo>
                  <a:lnTo>
                    <a:pt x="16" y="95"/>
                  </a:lnTo>
                  <a:lnTo>
                    <a:pt x="6" y="83"/>
                  </a:lnTo>
                  <a:lnTo>
                    <a:pt x="0" y="69"/>
                  </a:lnTo>
                  <a:lnTo>
                    <a:pt x="0" y="53"/>
                  </a:lnTo>
                  <a:lnTo>
                    <a:pt x="2" y="37"/>
                  </a:lnTo>
                  <a:lnTo>
                    <a:pt x="6" y="24"/>
                  </a:lnTo>
                  <a:lnTo>
                    <a:pt x="14" y="11"/>
                  </a:lnTo>
                  <a:lnTo>
                    <a:pt x="23" y="0"/>
                  </a:lnTo>
                  <a:lnTo>
                    <a:pt x="25" y="7"/>
                  </a:lnTo>
                  <a:lnTo>
                    <a:pt x="24" y="27"/>
                  </a:lnTo>
                  <a:lnTo>
                    <a:pt x="21" y="52"/>
                  </a:lnTo>
                  <a:lnTo>
                    <a:pt x="23" y="72"/>
                  </a:lnTo>
                  <a:lnTo>
                    <a:pt x="43" y="87"/>
                  </a:lnTo>
                  <a:lnTo>
                    <a:pt x="67" y="99"/>
                  </a:lnTo>
                  <a:lnTo>
                    <a:pt x="92" y="108"/>
                  </a:lnTo>
                  <a:lnTo>
                    <a:pt x="122" y="114"/>
                  </a:lnTo>
                  <a:lnTo>
                    <a:pt x="152" y="118"/>
                  </a:lnTo>
                  <a:lnTo>
                    <a:pt x="183" y="120"/>
                  </a:lnTo>
                  <a:lnTo>
                    <a:pt x="212" y="121"/>
                  </a:lnTo>
                  <a:lnTo>
                    <a:pt x="243" y="121"/>
                  </a:lnTo>
                  <a:lnTo>
                    <a:pt x="260" y="118"/>
                  </a:lnTo>
                  <a:lnTo>
                    <a:pt x="277" y="112"/>
                  </a:lnTo>
                  <a:lnTo>
                    <a:pt x="297" y="105"/>
                  </a:lnTo>
                  <a:lnTo>
                    <a:pt x="316" y="97"/>
                  </a:lnTo>
                  <a:lnTo>
                    <a:pt x="333" y="87"/>
                  </a:lnTo>
                  <a:lnTo>
                    <a:pt x="351" y="79"/>
                  </a:lnTo>
                  <a:lnTo>
                    <a:pt x="366" y="69"/>
                  </a:lnTo>
                  <a:lnTo>
                    <a:pt x="380" y="60"/>
                  </a:lnTo>
                  <a:lnTo>
                    <a:pt x="384" y="63"/>
                  </a:lnTo>
                  <a:lnTo>
                    <a:pt x="380" y="74"/>
                  </a:lnTo>
                  <a:lnTo>
                    <a:pt x="369" y="90"/>
                  </a:lnTo>
                  <a:lnTo>
                    <a:pt x="354" y="10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05"/>
            <p:cNvSpPr>
              <a:spLocks/>
            </p:cNvSpPr>
            <p:nvPr/>
          </p:nvSpPr>
          <p:spPr bwMode="auto">
            <a:xfrm>
              <a:off x="1859" y="2623"/>
              <a:ext cx="424" cy="449"/>
            </a:xfrm>
            <a:custGeom>
              <a:avLst/>
              <a:gdLst/>
              <a:ahLst/>
              <a:cxnLst>
                <a:cxn ang="0">
                  <a:pos x="374" y="174"/>
                </a:cxn>
                <a:cxn ang="0">
                  <a:pos x="356" y="116"/>
                </a:cxn>
                <a:cxn ang="0">
                  <a:pos x="309" y="88"/>
                </a:cxn>
                <a:cxn ang="0">
                  <a:pos x="245" y="62"/>
                </a:cxn>
                <a:cxn ang="0">
                  <a:pos x="176" y="42"/>
                </a:cxn>
                <a:cxn ang="0">
                  <a:pos x="119" y="28"/>
                </a:cxn>
                <a:cxn ang="0">
                  <a:pos x="85" y="24"/>
                </a:cxn>
                <a:cxn ang="0">
                  <a:pos x="44" y="89"/>
                </a:cxn>
                <a:cxn ang="0">
                  <a:pos x="44" y="167"/>
                </a:cxn>
                <a:cxn ang="0">
                  <a:pos x="72" y="235"/>
                </a:cxn>
                <a:cxn ang="0">
                  <a:pos x="143" y="276"/>
                </a:cxn>
                <a:cxn ang="0">
                  <a:pos x="203" y="299"/>
                </a:cxn>
                <a:cxn ang="0">
                  <a:pos x="254" y="304"/>
                </a:cxn>
                <a:cxn ang="0">
                  <a:pos x="323" y="292"/>
                </a:cxn>
                <a:cxn ang="0">
                  <a:pos x="375" y="263"/>
                </a:cxn>
                <a:cxn ang="0">
                  <a:pos x="367" y="290"/>
                </a:cxn>
                <a:cxn ang="0">
                  <a:pos x="327" y="315"/>
                </a:cxn>
                <a:cxn ang="0">
                  <a:pos x="280" y="328"/>
                </a:cxn>
                <a:cxn ang="0">
                  <a:pos x="233" y="330"/>
                </a:cxn>
                <a:cxn ang="0">
                  <a:pos x="195" y="323"/>
                </a:cxn>
                <a:cxn ang="0">
                  <a:pos x="158" y="313"/>
                </a:cxn>
                <a:cxn ang="0">
                  <a:pos x="135" y="328"/>
                </a:cxn>
                <a:cxn ang="0">
                  <a:pos x="131" y="400"/>
                </a:cxn>
                <a:cxn ang="0">
                  <a:pos x="167" y="416"/>
                </a:cxn>
                <a:cxn ang="0">
                  <a:pos x="256" y="431"/>
                </a:cxn>
                <a:cxn ang="0">
                  <a:pos x="337" y="411"/>
                </a:cxn>
                <a:cxn ang="0">
                  <a:pos x="375" y="391"/>
                </a:cxn>
                <a:cxn ang="0">
                  <a:pos x="412" y="380"/>
                </a:cxn>
                <a:cxn ang="0">
                  <a:pos x="399" y="403"/>
                </a:cxn>
                <a:cxn ang="0">
                  <a:pos x="363" y="426"/>
                </a:cxn>
                <a:cxn ang="0">
                  <a:pos x="325" y="443"/>
                </a:cxn>
                <a:cxn ang="0">
                  <a:pos x="198" y="444"/>
                </a:cxn>
                <a:cxn ang="0">
                  <a:pos x="119" y="417"/>
                </a:cxn>
                <a:cxn ang="0">
                  <a:pos x="98" y="394"/>
                </a:cxn>
                <a:cxn ang="0">
                  <a:pos x="113" y="398"/>
                </a:cxn>
                <a:cxn ang="0">
                  <a:pos x="115" y="322"/>
                </a:cxn>
                <a:cxn ang="0">
                  <a:pos x="61" y="260"/>
                </a:cxn>
                <a:cxn ang="0">
                  <a:pos x="9" y="184"/>
                </a:cxn>
                <a:cxn ang="0">
                  <a:pos x="5" y="92"/>
                </a:cxn>
                <a:cxn ang="0">
                  <a:pos x="16" y="54"/>
                </a:cxn>
                <a:cxn ang="0">
                  <a:pos x="37" y="19"/>
                </a:cxn>
                <a:cxn ang="0">
                  <a:pos x="79" y="2"/>
                </a:cxn>
                <a:cxn ang="0">
                  <a:pos x="143" y="13"/>
                </a:cxn>
                <a:cxn ang="0">
                  <a:pos x="224" y="33"/>
                </a:cxn>
                <a:cxn ang="0">
                  <a:pos x="306" y="60"/>
                </a:cxn>
                <a:cxn ang="0">
                  <a:pos x="371" y="90"/>
                </a:cxn>
                <a:cxn ang="0">
                  <a:pos x="402" y="120"/>
                </a:cxn>
                <a:cxn ang="0">
                  <a:pos x="399" y="196"/>
                </a:cxn>
              </a:cxnLst>
              <a:rect l="0" t="0" r="r" b="b"/>
              <a:pathLst>
                <a:path w="424" h="449">
                  <a:moveTo>
                    <a:pt x="389" y="223"/>
                  </a:moveTo>
                  <a:lnTo>
                    <a:pt x="380" y="207"/>
                  </a:lnTo>
                  <a:lnTo>
                    <a:pt x="374" y="174"/>
                  </a:lnTo>
                  <a:lnTo>
                    <a:pt x="371" y="143"/>
                  </a:lnTo>
                  <a:lnTo>
                    <a:pt x="367" y="126"/>
                  </a:lnTo>
                  <a:lnTo>
                    <a:pt x="356" y="116"/>
                  </a:lnTo>
                  <a:lnTo>
                    <a:pt x="344" y="106"/>
                  </a:lnTo>
                  <a:lnTo>
                    <a:pt x="328" y="97"/>
                  </a:lnTo>
                  <a:lnTo>
                    <a:pt x="309" y="88"/>
                  </a:lnTo>
                  <a:lnTo>
                    <a:pt x="290" y="79"/>
                  </a:lnTo>
                  <a:lnTo>
                    <a:pt x="268" y="70"/>
                  </a:lnTo>
                  <a:lnTo>
                    <a:pt x="245" y="62"/>
                  </a:lnTo>
                  <a:lnTo>
                    <a:pt x="222" y="54"/>
                  </a:lnTo>
                  <a:lnTo>
                    <a:pt x="198" y="49"/>
                  </a:lnTo>
                  <a:lnTo>
                    <a:pt x="176" y="42"/>
                  </a:lnTo>
                  <a:lnTo>
                    <a:pt x="156" y="36"/>
                  </a:lnTo>
                  <a:lnTo>
                    <a:pt x="136" y="32"/>
                  </a:lnTo>
                  <a:lnTo>
                    <a:pt x="119" y="28"/>
                  </a:lnTo>
                  <a:lnTo>
                    <a:pt x="104" y="26"/>
                  </a:lnTo>
                  <a:lnTo>
                    <a:pt x="92" y="24"/>
                  </a:lnTo>
                  <a:lnTo>
                    <a:pt x="85" y="24"/>
                  </a:lnTo>
                  <a:lnTo>
                    <a:pt x="66" y="43"/>
                  </a:lnTo>
                  <a:lnTo>
                    <a:pt x="51" y="65"/>
                  </a:lnTo>
                  <a:lnTo>
                    <a:pt x="44" y="89"/>
                  </a:lnTo>
                  <a:lnTo>
                    <a:pt x="39" y="115"/>
                  </a:lnTo>
                  <a:lnTo>
                    <a:pt x="39" y="142"/>
                  </a:lnTo>
                  <a:lnTo>
                    <a:pt x="44" y="167"/>
                  </a:lnTo>
                  <a:lnTo>
                    <a:pt x="49" y="194"/>
                  </a:lnTo>
                  <a:lnTo>
                    <a:pt x="57" y="218"/>
                  </a:lnTo>
                  <a:lnTo>
                    <a:pt x="72" y="235"/>
                  </a:lnTo>
                  <a:lnTo>
                    <a:pt x="92" y="251"/>
                  </a:lnTo>
                  <a:lnTo>
                    <a:pt x="117" y="265"/>
                  </a:lnTo>
                  <a:lnTo>
                    <a:pt x="143" y="276"/>
                  </a:lnTo>
                  <a:lnTo>
                    <a:pt x="167" y="287"/>
                  </a:lnTo>
                  <a:lnTo>
                    <a:pt x="188" y="293"/>
                  </a:lnTo>
                  <a:lnTo>
                    <a:pt x="203" y="299"/>
                  </a:lnTo>
                  <a:lnTo>
                    <a:pt x="209" y="300"/>
                  </a:lnTo>
                  <a:lnTo>
                    <a:pt x="233" y="302"/>
                  </a:lnTo>
                  <a:lnTo>
                    <a:pt x="254" y="304"/>
                  </a:lnTo>
                  <a:lnTo>
                    <a:pt x="278" y="301"/>
                  </a:lnTo>
                  <a:lnTo>
                    <a:pt x="300" y="298"/>
                  </a:lnTo>
                  <a:lnTo>
                    <a:pt x="323" y="292"/>
                  </a:lnTo>
                  <a:lnTo>
                    <a:pt x="342" y="284"/>
                  </a:lnTo>
                  <a:lnTo>
                    <a:pt x="359" y="275"/>
                  </a:lnTo>
                  <a:lnTo>
                    <a:pt x="375" y="263"/>
                  </a:lnTo>
                  <a:lnTo>
                    <a:pt x="378" y="265"/>
                  </a:lnTo>
                  <a:lnTo>
                    <a:pt x="375" y="276"/>
                  </a:lnTo>
                  <a:lnTo>
                    <a:pt x="367" y="290"/>
                  </a:lnTo>
                  <a:lnTo>
                    <a:pt x="356" y="305"/>
                  </a:lnTo>
                  <a:lnTo>
                    <a:pt x="343" y="309"/>
                  </a:lnTo>
                  <a:lnTo>
                    <a:pt x="327" y="315"/>
                  </a:lnTo>
                  <a:lnTo>
                    <a:pt x="312" y="319"/>
                  </a:lnTo>
                  <a:lnTo>
                    <a:pt x="295" y="324"/>
                  </a:lnTo>
                  <a:lnTo>
                    <a:pt x="280" y="328"/>
                  </a:lnTo>
                  <a:lnTo>
                    <a:pt x="264" y="331"/>
                  </a:lnTo>
                  <a:lnTo>
                    <a:pt x="247" y="331"/>
                  </a:lnTo>
                  <a:lnTo>
                    <a:pt x="233" y="330"/>
                  </a:lnTo>
                  <a:lnTo>
                    <a:pt x="219" y="328"/>
                  </a:lnTo>
                  <a:lnTo>
                    <a:pt x="207" y="326"/>
                  </a:lnTo>
                  <a:lnTo>
                    <a:pt x="195" y="323"/>
                  </a:lnTo>
                  <a:lnTo>
                    <a:pt x="184" y="319"/>
                  </a:lnTo>
                  <a:lnTo>
                    <a:pt x="170" y="316"/>
                  </a:lnTo>
                  <a:lnTo>
                    <a:pt x="158" y="313"/>
                  </a:lnTo>
                  <a:lnTo>
                    <a:pt x="146" y="308"/>
                  </a:lnTo>
                  <a:lnTo>
                    <a:pt x="135" y="305"/>
                  </a:lnTo>
                  <a:lnTo>
                    <a:pt x="135" y="328"/>
                  </a:lnTo>
                  <a:lnTo>
                    <a:pt x="134" y="353"/>
                  </a:lnTo>
                  <a:lnTo>
                    <a:pt x="132" y="378"/>
                  </a:lnTo>
                  <a:lnTo>
                    <a:pt x="131" y="400"/>
                  </a:lnTo>
                  <a:lnTo>
                    <a:pt x="135" y="402"/>
                  </a:lnTo>
                  <a:lnTo>
                    <a:pt x="148" y="408"/>
                  </a:lnTo>
                  <a:lnTo>
                    <a:pt x="167" y="416"/>
                  </a:lnTo>
                  <a:lnTo>
                    <a:pt x="194" y="423"/>
                  </a:lnTo>
                  <a:lnTo>
                    <a:pt x="224" y="428"/>
                  </a:lnTo>
                  <a:lnTo>
                    <a:pt x="256" y="431"/>
                  </a:lnTo>
                  <a:lnTo>
                    <a:pt x="292" y="427"/>
                  </a:lnTo>
                  <a:lnTo>
                    <a:pt x="327" y="417"/>
                  </a:lnTo>
                  <a:lnTo>
                    <a:pt x="337" y="411"/>
                  </a:lnTo>
                  <a:lnTo>
                    <a:pt x="351" y="405"/>
                  </a:lnTo>
                  <a:lnTo>
                    <a:pt x="363" y="398"/>
                  </a:lnTo>
                  <a:lnTo>
                    <a:pt x="375" y="391"/>
                  </a:lnTo>
                  <a:lnTo>
                    <a:pt x="387" y="386"/>
                  </a:lnTo>
                  <a:lnTo>
                    <a:pt x="401" y="382"/>
                  </a:lnTo>
                  <a:lnTo>
                    <a:pt x="412" y="380"/>
                  </a:lnTo>
                  <a:lnTo>
                    <a:pt x="424" y="381"/>
                  </a:lnTo>
                  <a:lnTo>
                    <a:pt x="411" y="394"/>
                  </a:lnTo>
                  <a:lnTo>
                    <a:pt x="399" y="403"/>
                  </a:lnTo>
                  <a:lnTo>
                    <a:pt x="387" y="412"/>
                  </a:lnTo>
                  <a:lnTo>
                    <a:pt x="375" y="419"/>
                  </a:lnTo>
                  <a:lnTo>
                    <a:pt x="363" y="426"/>
                  </a:lnTo>
                  <a:lnTo>
                    <a:pt x="351" y="432"/>
                  </a:lnTo>
                  <a:lnTo>
                    <a:pt x="339" y="437"/>
                  </a:lnTo>
                  <a:lnTo>
                    <a:pt x="325" y="443"/>
                  </a:lnTo>
                  <a:lnTo>
                    <a:pt x="278" y="448"/>
                  </a:lnTo>
                  <a:lnTo>
                    <a:pt x="235" y="449"/>
                  </a:lnTo>
                  <a:lnTo>
                    <a:pt x="198" y="444"/>
                  </a:lnTo>
                  <a:lnTo>
                    <a:pt x="166" y="437"/>
                  </a:lnTo>
                  <a:lnTo>
                    <a:pt x="139" y="428"/>
                  </a:lnTo>
                  <a:lnTo>
                    <a:pt x="119" y="417"/>
                  </a:lnTo>
                  <a:lnTo>
                    <a:pt x="104" y="406"/>
                  </a:lnTo>
                  <a:lnTo>
                    <a:pt x="97" y="394"/>
                  </a:lnTo>
                  <a:lnTo>
                    <a:pt x="98" y="394"/>
                  </a:lnTo>
                  <a:lnTo>
                    <a:pt x="103" y="394"/>
                  </a:lnTo>
                  <a:lnTo>
                    <a:pt x="108" y="396"/>
                  </a:lnTo>
                  <a:lnTo>
                    <a:pt x="113" y="398"/>
                  </a:lnTo>
                  <a:lnTo>
                    <a:pt x="111" y="373"/>
                  </a:lnTo>
                  <a:lnTo>
                    <a:pt x="111" y="347"/>
                  </a:lnTo>
                  <a:lnTo>
                    <a:pt x="115" y="322"/>
                  </a:lnTo>
                  <a:lnTo>
                    <a:pt x="117" y="297"/>
                  </a:lnTo>
                  <a:lnTo>
                    <a:pt x="87" y="280"/>
                  </a:lnTo>
                  <a:lnTo>
                    <a:pt x="61" y="260"/>
                  </a:lnTo>
                  <a:lnTo>
                    <a:pt x="39" y="237"/>
                  </a:lnTo>
                  <a:lnTo>
                    <a:pt x="21" y="212"/>
                  </a:lnTo>
                  <a:lnTo>
                    <a:pt x="9" y="184"/>
                  </a:lnTo>
                  <a:lnTo>
                    <a:pt x="2" y="155"/>
                  </a:lnTo>
                  <a:lnTo>
                    <a:pt x="0" y="124"/>
                  </a:lnTo>
                  <a:lnTo>
                    <a:pt x="5" y="92"/>
                  </a:lnTo>
                  <a:lnTo>
                    <a:pt x="8" y="79"/>
                  </a:lnTo>
                  <a:lnTo>
                    <a:pt x="11" y="66"/>
                  </a:lnTo>
                  <a:lnTo>
                    <a:pt x="16" y="54"/>
                  </a:lnTo>
                  <a:lnTo>
                    <a:pt x="21" y="42"/>
                  </a:lnTo>
                  <a:lnTo>
                    <a:pt x="28" y="31"/>
                  </a:lnTo>
                  <a:lnTo>
                    <a:pt x="37" y="19"/>
                  </a:lnTo>
                  <a:lnTo>
                    <a:pt x="49" y="10"/>
                  </a:lnTo>
                  <a:lnTo>
                    <a:pt x="64" y="0"/>
                  </a:lnTo>
                  <a:lnTo>
                    <a:pt x="79" y="2"/>
                  </a:lnTo>
                  <a:lnTo>
                    <a:pt x="97" y="4"/>
                  </a:lnTo>
                  <a:lnTo>
                    <a:pt x="119" y="7"/>
                  </a:lnTo>
                  <a:lnTo>
                    <a:pt x="143" y="13"/>
                  </a:lnTo>
                  <a:lnTo>
                    <a:pt x="169" y="18"/>
                  </a:lnTo>
                  <a:lnTo>
                    <a:pt x="195" y="25"/>
                  </a:lnTo>
                  <a:lnTo>
                    <a:pt x="224" y="33"/>
                  </a:lnTo>
                  <a:lnTo>
                    <a:pt x="252" y="41"/>
                  </a:lnTo>
                  <a:lnTo>
                    <a:pt x="280" y="49"/>
                  </a:lnTo>
                  <a:lnTo>
                    <a:pt x="306" y="60"/>
                  </a:lnTo>
                  <a:lnTo>
                    <a:pt x="330" y="70"/>
                  </a:lnTo>
                  <a:lnTo>
                    <a:pt x="352" y="80"/>
                  </a:lnTo>
                  <a:lnTo>
                    <a:pt x="371" y="90"/>
                  </a:lnTo>
                  <a:lnTo>
                    <a:pt x="386" y="100"/>
                  </a:lnTo>
                  <a:lnTo>
                    <a:pt x="396" y="111"/>
                  </a:lnTo>
                  <a:lnTo>
                    <a:pt x="402" y="120"/>
                  </a:lnTo>
                  <a:lnTo>
                    <a:pt x="405" y="141"/>
                  </a:lnTo>
                  <a:lnTo>
                    <a:pt x="405" y="167"/>
                  </a:lnTo>
                  <a:lnTo>
                    <a:pt x="399" y="196"/>
                  </a:lnTo>
                  <a:lnTo>
                    <a:pt x="389" y="2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06"/>
            <p:cNvSpPr>
              <a:spLocks/>
            </p:cNvSpPr>
            <p:nvPr/>
          </p:nvSpPr>
          <p:spPr bwMode="auto">
            <a:xfrm>
              <a:off x="2104" y="3201"/>
              <a:ext cx="147" cy="28"/>
            </a:xfrm>
            <a:custGeom>
              <a:avLst/>
              <a:gdLst/>
              <a:ahLst/>
              <a:cxnLst>
                <a:cxn ang="0">
                  <a:pos x="0" y="28"/>
                </a:cxn>
                <a:cxn ang="0">
                  <a:pos x="5" y="22"/>
                </a:cxn>
                <a:cxn ang="0">
                  <a:pos x="12" y="18"/>
                </a:cxn>
                <a:cxn ang="0">
                  <a:pos x="22" y="13"/>
                </a:cxn>
                <a:cxn ang="0">
                  <a:pos x="33" y="12"/>
                </a:cxn>
                <a:cxn ang="0">
                  <a:pos x="46" y="10"/>
                </a:cxn>
                <a:cxn ang="0">
                  <a:pos x="61" y="9"/>
                </a:cxn>
                <a:cxn ang="0">
                  <a:pos x="76" y="8"/>
                </a:cxn>
                <a:cxn ang="0">
                  <a:pos x="90" y="6"/>
                </a:cxn>
                <a:cxn ang="0">
                  <a:pos x="105" y="4"/>
                </a:cxn>
                <a:cxn ang="0">
                  <a:pos x="120" y="3"/>
                </a:cxn>
                <a:cxn ang="0">
                  <a:pos x="133" y="1"/>
                </a:cxn>
                <a:cxn ang="0">
                  <a:pos x="147" y="0"/>
                </a:cxn>
                <a:cxn ang="0">
                  <a:pos x="137" y="8"/>
                </a:cxn>
                <a:cxn ang="0">
                  <a:pos x="117" y="15"/>
                </a:cxn>
                <a:cxn ang="0">
                  <a:pos x="93" y="19"/>
                </a:cxn>
                <a:cxn ang="0">
                  <a:pos x="67" y="22"/>
                </a:cxn>
                <a:cxn ang="0">
                  <a:pos x="42" y="26"/>
                </a:cxn>
                <a:cxn ang="0">
                  <a:pos x="21" y="27"/>
                </a:cxn>
                <a:cxn ang="0">
                  <a:pos x="6" y="28"/>
                </a:cxn>
                <a:cxn ang="0">
                  <a:pos x="0" y="28"/>
                </a:cxn>
              </a:cxnLst>
              <a:rect l="0" t="0" r="r" b="b"/>
              <a:pathLst>
                <a:path w="147" h="28">
                  <a:moveTo>
                    <a:pt x="0" y="28"/>
                  </a:moveTo>
                  <a:lnTo>
                    <a:pt x="5" y="22"/>
                  </a:lnTo>
                  <a:lnTo>
                    <a:pt x="12" y="18"/>
                  </a:lnTo>
                  <a:lnTo>
                    <a:pt x="22" y="13"/>
                  </a:lnTo>
                  <a:lnTo>
                    <a:pt x="33" y="12"/>
                  </a:lnTo>
                  <a:lnTo>
                    <a:pt x="46" y="10"/>
                  </a:lnTo>
                  <a:lnTo>
                    <a:pt x="61" y="9"/>
                  </a:lnTo>
                  <a:lnTo>
                    <a:pt x="76" y="8"/>
                  </a:lnTo>
                  <a:lnTo>
                    <a:pt x="90" y="6"/>
                  </a:lnTo>
                  <a:lnTo>
                    <a:pt x="105" y="4"/>
                  </a:lnTo>
                  <a:lnTo>
                    <a:pt x="120" y="3"/>
                  </a:lnTo>
                  <a:lnTo>
                    <a:pt x="133" y="1"/>
                  </a:lnTo>
                  <a:lnTo>
                    <a:pt x="147" y="0"/>
                  </a:lnTo>
                  <a:lnTo>
                    <a:pt x="137" y="8"/>
                  </a:lnTo>
                  <a:lnTo>
                    <a:pt x="117" y="15"/>
                  </a:lnTo>
                  <a:lnTo>
                    <a:pt x="93" y="19"/>
                  </a:lnTo>
                  <a:lnTo>
                    <a:pt x="67" y="22"/>
                  </a:lnTo>
                  <a:lnTo>
                    <a:pt x="42" y="26"/>
                  </a:lnTo>
                  <a:lnTo>
                    <a:pt x="21" y="27"/>
                  </a:lnTo>
                  <a:lnTo>
                    <a:pt x="6" y="28"/>
                  </a:lnTo>
                  <a:lnTo>
                    <a:pt x="0"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07"/>
            <p:cNvSpPr>
              <a:spLocks/>
            </p:cNvSpPr>
            <p:nvPr/>
          </p:nvSpPr>
          <p:spPr bwMode="auto">
            <a:xfrm>
              <a:off x="2010" y="2251"/>
              <a:ext cx="211" cy="62"/>
            </a:xfrm>
            <a:custGeom>
              <a:avLst/>
              <a:gdLst/>
              <a:ahLst/>
              <a:cxnLst>
                <a:cxn ang="0">
                  <a:pos x="188" y="62"/>
                </a:cxn>
                <a:cxn ang="0">
                  <a:pos x="172" y="58"/>
                </a:cxn>
                <a:cxn ang="0">
                  <a:pos x="149" y="51"/>
                </a:cxn>
                <a:cxn ang="0">
                  <a:pos x="121" y="43"/>
                </a:cxn>
                <a:cxn ang="0">
                  <a:pos x="91" y="34"/>
                </a:cxn>
                <a:cxn ang="0">
                  <a:pos x="62" y="25"/>
                </a:cxn>
                <a:cxn ang="0">
                  <a:pos x="35" y="16"/>
                </a:cxn>
                <a:cxn ang="0">
                  <a:pos x="13" y="7"/>
                </a:cxn>
                <a:cxn ang="0">
                  <a:pos x="0" y="0"/>
                </a:cxn>
                <a:cxn ang="0">
                  <a:pos x="19" y="3"/>
                </a:cxn>
                <a:cxn ang="0">
                  <a:pos x="45" y="7"/>
                </a:cxn>
                <a:cxn ang="0">
                  <a:pos x="76" y="14"/>
                </a:cxn>
                <a:cxn ang="0">
                  <a:pos x="109" y="22"/>
                </a:cxn>
                <a:cxn ang="0">
                  <a:pos x="141" y="30"/>
                </a:cxn>
                <a:cxn ang="0">
                  <a:pos x="171" y="38"/>
                </a:cxn>
                <a:cxn ang="0">
                  <a:pos x="194" y="46"/>
                </a:cxn>
                <a:cxn ang="0">
                  <a:pos x="211" y="52"/>
                </a:cxn>
                <a:cxn ang="0">
                  <a:pos x="188" y="62"/>
                </a:cxn>
              </a:cxnLst>
              <a:rect l="0" t="0" r="r" b="b"/>
              <a:pathLst>
                <a:path w="211" h="62">
                  <a:moveTo>
                    <a:pt x="188" y="62"/>
                  </a:moveTo>
                  <a:lnTo>
                    <a:pt x="172" y="58"/>
                  </a:lnTo>
                  <a:lnTo>
                    <a:pt x="149" y="51"/>
                  </a:lnTo>
                  <a:lnTo>
                    <a:pt x="121" y="43"/>
                  </a:lnTo>
                  <a:lnTo>
                    <a:pt x="91" y="34"/>
                  </a:lnTo>
                  <a:lnTo>
                    <a:pt x="62" y="25"/>
                  </a:lnTo>
                  <a:lnTo>
                    <a:pt x="35" y="16"/>
                  </a:lnTo>
                  <a:lnTo>
                    <a:pt x="13" y="7"/>
                  </a:lnTo>
                  <a:lnTo>
                    <a:pt x="0" y="0"/>
                  </a:lnTo>
                  <a:lnTo>
                    <a:pt x="19" y="3"/>
                  </a:lnTo>
                  <a:lnTo>
                    <a:pt x="45" y="7"/>
                  </a:lnTo>
                  <a:lnTo>
                    <a:pt x="76" y="14"/>
                  </a:lnTo>
                  <a:lnTo>
                    <a:pt x="109" y="22"/>
                  </a:lnTo>
                  <a:lnTo>
                    <a:pt x="141" y="30"/>
                  </a:lnTo>
                  <a:lnTo>
                    <a:pt x="171" y="38"/>
                  </a:lnTo>
                  <a:lnTo>
                    <a:pt x="194" y="46"/>
                  </a:lnTo>
                  <a:lnTo>
                    <a:pt x="211" y="52"/>
                  </a:lnTo>
                  <a:lnTo>
                    <a:pt x="188" y="6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08"/>
            <p:cNvSpPr>
              <a:spLocks/>
            </p:cNvSpPr>
            <p:nvPr/>
          </p:nvSpPr>
          <p:spPr bwMode="auto">
            <a:xfrm>
              <a:off x="2093" y="3241"/>
              <a:ext cx="105" cy="48"/>
            </a:xfrm>
            <a:custGeom>
              <a:avLst/>
              <a:gdLst/>
              <a:ahLst/>
              <a:cxnLst>
                <a:cxn ang="0">
                  <a:pos x="105" y="48"/>
                </a:cxn>
                <a:cxn ang="0">
                  <a:pos x="90" y="45"/>
                </a:cxn>
                <a:cxn ang="0">
                  <a:pos x="76" y="42"/>
                </a:cxn>
                <a:cxn ang="0">
                  <a:pos x="61" y="37"/>
                </a:cxn>
                <a:cxn ang="0">
                  <a:pos x="47" y="33"/>
                </a:cxn>
                <a:cxn ang="0">
                  <a:pos x="32" y="27"/>
                </a:cxn>
                <a:cxn ang="0">
                  <a:pos x="19" y="20"/>
                </a:cxn>
                <a:cxn ang="0">
                  <a:pos x="9" y="11"/>
                </a:cxn>
                <a:cxn ang="0">
                  <a:pos x="0" y="0"/>
                </a:cxn>
                <a:cxn ang="0">
                  <a:pos x="11" y="3"/>
                </a:cxn>
                <a:cxn ang="0">
                  <a:pos x="24" y="7"/>
                </a:cxn>
                <a:cxn ang="0">
                  <a:pos x="39" y="11"/>
                </a:cxn>
                <a:cxn ang="0">
                  <a:pos x="54" y="17"/>
                </a:cxn>
                <a:cxn ang="0">
                  <a:pos x="69" y="22"/>
                </a:cxn>
                <a:cxn ang="0">
                  <a:pos x="83" y="30"/>
                </a:cxn>
                <a:cxn ang="0">
                  <a:pos x="95" y="38"/>
                </a:cxn>
                <a:cxn ang="0">
                  <a:pos x="105" y="48"/>
                </a:cxn>
              </a:cxnLst>
              <a:rect l="0" t="0" r="r" b="b"/>
              <a:pathLst>
                <a:path w="105" h="48">
                  <a:moveTo>
                    <a:pt x="105" y="48"/>
                  </a:moveTo>
                  <a:lnTo>
                    <a:pt x="90" y="45"/>
                  </a:lnTo>
                  <a:lnTo>
                    <a:pt x="76" y="42"/>
                  </a:lnTo>
                  <a:lnTo>
                    <a:pt x="61" y="37"/>
                  </a:lnTo>
                  <a:lnTo>
                    <a:pt x="47" y="33"/>
                  </a:lnTo>
                  <a:lnTo>
                    <a:pt x="32" y="27"/>
                  </a:lnTo>
                  <a:lnTo>
                    <a:pt x="19" y="20"/>
                  </a:lnTo>
                  <a:lnTo>
                    <a:pt x="9" y="11"/>
                  </a:lnTo>
                  <a:lnTo>
                    <a:pt x="0" y="0"/>
                  </a:lnTo>
                  <a:lnTo>
                    <a:pt x="11" y="3"/>
                  </a:lnTo>
                  <a:lnTo>
                    <a:pt x="24" y="7"/>
                  </a:lnTo>
                  <a:lnTo>
                    <a:pt x="39" y="11"/>
                  </a:lnTo>
                  <a:lnTo>
                    <a:pt x="54" y="17"/>
                  </a:lnTo>
                  <a:lnTo>
                    <a:pt x="69" y="22"/>
                  </a:lnTo>
                  <a:lnTo>
                    <a:pt x="83" y="30"/>
                  </a:lnTo>
                  <a:lnTo>
                    <a:pt x="95" y="38"/>
                  </a:lnTo>
                  <a:lnTo>
                    <a:pt x="105" y="4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09"/>
            <p:cNvSpPr>
              <a:spLocks/>
            </p:cNvSpPr>
            <p:nvPr/>
          </p:nvSpPr>
          <p:spPr bwMode="auto">
            <a:xfrm>
              <a:off x="1848" y="3161"/>
              <a:ext cx="277" cy="93"/>
            </a:xfrm>
            <a:custGeom>
              <a:avLst/>
              <a:gdLst/>
              <a:ahLst/>
              <a:cxnLst>
                <a:cxn ang="0">
                  <a:pos x="258" y="28"/>
                </a:cxn>
                <a:cxn ang="0">
                  <a:pos x="249" y="30"/>
                </a:cxn>
                <a:cxn ang="0">
                  <a:pos x="240" y="32"/>
                </a:cxn>
                <a:cxn ang="0">
                  <a:pos x="231" y="32"/>
                </a:cxn>
                <a:cxn ang="0">
                  <a:pos x="221" y="32"/>
                </a:cxn>
                <a:cxn ang="0">
                  <a:pos x="212" y="30"/>
                </a:cxn>
                <a:cxn ang="0">
                  <a:pos x="203" y="29"/>
                </a:cxn>
                <a:cxn ang="0">
                  <a:pos x="193" y="28"/>
                </a:cxn>
                <a:cxn ang="0">
                  <a:pos x="184" y="27"/>
                </a:cxn>
                <a:cxn ang="0">
                  <a:pos x="183" y="38"/>
                </a:cxn>
                <a:cxn ang="0">
                  <a:pos x="183" y="51"/>
                </a:cxn>
                <a:cxn ang="0">
                  <a:pos x="179" y="62"/>
                </a:cxn>
                <a:cxn ang="0">
                  <a:pos x="171" y="71"/>
                </a:cxn>
                <a:cxn ang="0">
                  <a:pos x="162" y="68"/>
                </a:cxn>
                <a:cxn ang="0">
                  <a:pos x="146" y="71"/>
                </a:cxn>
                <a:cxn ang="0">
                  <a:pos x="123" y="75"/>
                </a:cxn>
                <a:cxn ang="0">
                  <a:pos x="97" y="81"/>
                </a:cxn>
                <a:cxn ang="0">
                  <a:pos x="70" y="87"/>
                </a:cxn>
                <a:cxn ang="0">
                  <a:pos x="44" y="91"/>
                </a:cxn>
                <a:cxn ang="0">
                  <a:pos x="20" y="93"/>
                </a:cxn>
                <a:cxn ang="0">
                  <a:pos x="0" y="91"/>
                </a:cxn>
                <a:cxn ang="0">
                  <a:pos x="5" y="90"/>
                </a:cxn>
                <a:cxn ang="0">
                  <a:pos x="14" y="88"/>
                </a:cxn>
                <a:cxn ang="0">
                  <a:pos x="30" y="83"/>
                </a:cxn>
                <a:cxn ang="0">
                  <a:pos x="47" y="79"/>
                </a:cxn>
                <a:cxn ang="0">
                  <a:pos x="70" y="75"/>
                </a:cxn>
                <a:cxn ang="0">
                  <a:pos x="91" y="68"/>
                </a:cxn>
                <a:cxn ang="0">
                  <a:pos x="111" y="64"/>
                </a:cxn>
                <a:cxn ang="0">
                  <a:pos x="131" y="61"/>
                </a:cxn>
                <a:cxn ang="0">
                  <a:pos x="144" y="47"/>
                </a:cxn>
                <a:cxn ang="0">
                  <a:pos x="150" y="27"/>
                </a:cxn>
                <a:cxn ang="0">
                  <a:pos x="150" y="9"/>
                </a:cxn>
                <a:cxn ang="0">
                  <a:pos x="150" y="1"/>
                </a:cxn>
                <a:cxn ang="0">
                  <a:pos x="160" y="0"/>
                </a:cxn>
                <a:cxn ang="0">
                  <a:pos x="169" y="3"/>
                </a:cxn>
                <a:cxn ang="0">
                  <a:pos x="179" y="4"/>
                </a:cxn>
                <a:cxn ang="0">
                  <a:pos x="191" y="8"/>
                </a:cxn>
                <a:cxn ang="0">
                  <a:pos x="206" y="12"/>
                </a:cxn>
                <a:cxn ang="0">
                  <a:pos x="226" y="12"/>
                </a:cxn>
                <a:cxn ang="0">
                  <a:pos x="247" y="12"/>
                </a:cxn>
                <a:cxn ang="0">
                  <a:pos x="277" y="8"/>
                </a:cxn>
                <a:cxn ang="0">
                  <a:pos x="277" y="15"/>
                </a:cxn>
                <a:cxn ang="0">
                  <a:pos x="273" y="20"/>
                </a:cxn>
                <a:cxn ang="0">
                  <a:pos x="265" y="25"/>
                </a:cxn>
                <a:cxn ang="0">
                  <a:pos x="258" y="28"/>
                </a:cxn>
              </a:cxnLst>
              <a:rect l="0" t="0" r="r" b="b"/>
              <a:pathLst>
                <a:path w="277" h="93">
                  <a:moveTo>
                    <a:pt x="258" y="28"/>
                  </a:moveTo>
                  <a:lnTo>
                    <a:pt x="249" y="30"/>
                  </a:lnTo>
                  <a:lnTo>
                    <a:pt x="240" y="32"/>
                  </a:lnTo>
                  <a:lnTo>
                    <a:pt x="231" y="32"/>
                  </a:lnTo>
                  <a:lnTo>
                    <a:pt x="221" y="32"/>
                  </a:lnTo>
                  <a:lnTo>
                    <a:pt x="212" y="30"/>
                  </a:lnTo>
                  <a:lnTo>
                    <a:pt x="203" y="29"/>
                  </a:lnTo>
                  <a:lnTo>
                    <a:pt x="193" y="28"/>
                  </a:lnTo>
                  <a:lnTo>
                    <a:pt x="184" y="27"/>
                  </a:lnTo>
                  <a:lnTo>
                    <a:pt x="183" y="38"/>
                  </a:lnTo>
                  <a:lnTo>
                    <a:pt x="183" y="51"/>
                  </a:lnTo>
                  <a:lnTo>
                    <a:pt x="179" y="62"/>
                  </a:lnTo>
                  <a:lnTo>
                    <a:pt x="171" y="71"/>
                  </a:lnTo>
                  <a:lnTo>
                    <a:pt x="162" y="68"/>
                  </a:lnTo>
                  <a:lnTo>
                    <a:pt x="146" y="71"/>
                  </a:lnTo>
                  <a:lnTo>
                    <a:pt x="123" y="75"/>
                  </a:lnTo>
                  <a:lnTo>
                    <a:pt x="97" y="81"/>
                  </a:lnTo>
                  <a:lnTo>
                    <a:pt x="70" y="87"/>
                  </a:lnTo>
                  <a:lnTo>
                    <a:pt x="44" y="91"/>
                  </a:lnTo>
                  <a:lnTo>
                    <a:pt x="20" y="93"/>
                  </a:lnTo>
                  <a:lnTo>
                    <a:pt x="0" y="91"/>
                  </a:lnTo>
                  <a:lnTo>
                    <a:pt x="5" y="90"/>
                  </a:lnTo>
                  <a:lnTo>
                    <a:pt x="14" y="88"/>
                  </a:lnTo>
                  <a:lnTo>
                    <a:pt x="30" y="83"/>
                  </a:lnTo>
                  <a:lnTo>
                    <a:pt x="47" y="79"/>
                  </a:lnTo>
                  <a:lnTo>
                    <a:pt x="70" y="75"/>
                  </a:lnTo>
                  <a:lnTo>
                    <a:pt x="91" y="68"/>
                  </a:lnTo>
                  <a:lnTo>
                    <a:pt x="111" y="64"/>
                  </a:lnTo>
                  <a:lnTo>
                    <a:pt x="131" y="61"/>
                  </a:lnTo>
                  <a:lnTo>
                    <a:pt x="144" y="47"/>
                  </a:lnTo>
                  <a:lnTo>
                    <a:pt x="150" y="27"/>
                  </a:lnTo>
                  <a:lnTo>
                    <a:pt x="150" y="9"/>
                  </a:lnTo>
                  <a:lnTo>
                    <a:pt x="150" y="1"/>
                  </a:lnTo>
                  <a:lnTo>
                    <a:pt x="160" y="0"/>
                  </a:lnTo>
                  <a:lnTo>
                    <a:pt x="169" y="3"/>
                  </a:lnTo>
                  <a:lnTo>
                    <a:pt x="179" y="4"/>
                  </a:lnTo>
                  <a:lnTo>
                    <a:pt x="191" y="8"/>
                  </a:lnTo>
                  <a:lnTo>
                    <a:pt x="206" y="12"/>
                  </a:lnTo>
                  <a:lnTo>
                    <a:pt x="226" y="12"/>
                  </a:lnTo>
                  <a:lnTo>
                    <a:pt x="247" y="12"/>
                  </a:lnTo>
                  <a:lnTo>
                    <a:pt x="277" y="8"/>
                  </a:lnTo>
                  <a:lnTo>
                    <a:pt x="277" y="15"/>
                  </a:lnTo>
                  <a:lnTo>
                    <a:pt x="273" y="20"/>
                  </a:lnTo>
                  <a:lnTo>
                    <a:pt x="265" y="25"/>
                  </a:lnTo>
                  <a:lnTo>
                    <a:pt x="258"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0"/>
            <p:cNvSpPr>
              <a:spLocks/>
            </p:cNvSpPr>
            <p:nvPr/>
          </p:nvSpPr>
          <p:spPr bwMode="auto">
            <a:xfrm>
              <a:off x="1446" y="1966"/>
              <a:ext cx="597" cy="288"/>
            </a:xfrm>
            <a:custGeom>
              <a:avLst/>
              <a:gdLst/>
              <a:ahLst/>
              <a:cxnLst>
                <a:cxn ang="0">
                  <a:pos x="518" y="197"/>
                </a:cxn>
                <a:cxn ang="0">
                  <a:pos x="504" y="154"/>
                </a:cxn>
                <a:cxn ang="0">
                  <a:pos x="476" y="95"/>
                </a:cxn>
                <a:cxn ang="0">
                  <a:pos x="438" y="44"/>
                </a:cxn>
                <a:cxn ang="0">
                  <a:pos x="390" y="28"/>
                </a:cxn>
                <a:cxn ang="0">
                  <a:pos x="343" y="25"/>
                </a:cxn>
                <a:cxn ang="0">
                  <a:pos x="298" y="25"/>
                </a:cxn>
                <a:cxn ang="0">
                  <a:pos x="253" y="28"/>
                </a:cxn>
                <a:cxn ang="0">
                  <a:pos x="209" y="35"/>
                </a:cxn>
                <a:cxn ang="0">
                  <a:pos x="166" y="46"/>
                </a:cxn>
                <a:cxn ang="0">
                  <a:pos x="126" y="59"/>
                </a:cxn>
                <a:cxn ang="0">
                  <a:pos x="90" y="78"/>
                </a:cxn>
                <a:cxn ang="0">
                  <a:pos x="56" y="110"/>
                </a:cxn>
                <a:cxn ang="0">
                  <a:pos x="48" y="161"/>
                </a:cxn>
                <a:cxn ang="0">
                  <a:pos x="60" y="213"/>
                </a:cxn>
                <a:cxn ang="0">
                  <a:pos x="79" y="264"/>
                </a:cxn>
                <a:cxn ang="0">
                  <a:pos x="81" y="288"/>
                </a:cxn>
                <a:cxn ang="0">
                  <a:pos x="60" y="281"/>
                </a:cxn>
                <a:cxn ang="0">
                  <a:pos x="47" y="268"/>
                </a:cxn>
                <a:cxn ang="0">
                  <a:pos x="34" y="239"/>
                </a:cxn>
                <a:cxn ang="0">
                  <a:pos x="19" y="208"/>
                </a:cxn>
                <a:cxn ang="0">
                  <a:pos x="7" y="182"/>
                </a:cxn>
                <a:cxn ang="0">
                  <a:pos x="1" y="155"/>
                </a:cxn>
                <a:cxn ang="0">
                  <a:pos x="0" y="118"/>
                </a:cxn>
                <a:cxn ang="0">
                  <a:pos x="8" y="83"/>
                </a:cxn>
                <a:cxn ang="0">
                  <a:pos x="32" y="56"/>
                </a:cxn>
                <a:cxn ang="0">
                  <a:pos x="62" y="41"/>
                </a:cxn>
                <a:cxn ang="0">
                  <a:pos x="88" y="33"/>
                </a:cxn>
                <a:cxn ang="0">
                  <a:pos x="116" y="27"/>
                </a:cxn>
                <a:cxn ang="0">
                  <a:pos x="149" y="21"/>
                </a:cxn>
                <a:cxn ang="0">
                  <a:pos x="183" y="16"/>
                </a:cxn>
                <a:cxn ang="0">
                  <a:pos x="216" y="11"/>
                </a:cxn>
                <a:cxn ang="0">
                  <a:pos x="251" y="7"/>
                </a:cxn>
                <a:cxn ang="0">
                  <a:pos x="284" y="3"/>
                </a:cxn>
                <a:cxn ang="0">
                  <a:pos x="327" y="0"/>
                </a:cxn>
                <a:cxn ang="0">
                  <a:pos x="378" y="2"/>
                </a:cxn>
                <a:cxn ang="0">
                  <a:pos x="423" y="10"/>
                </a:cxn>
                <a:cxn ang="0">
                  <a:pos x="461" y="26"/>
                </a:cxn>
                <a:cxn ang="0">
                  <a:pos x="491" y="51"/>
                </a:cxn>
                <a:cxn ang="0">
                  <a:pos x="511" y="81"/>
                </a:cxn>
                <a:cxn ang="0">
                  <a:pos x="523" y="112"/>
                </a:cxn>
                <a:cxn ang="0">
                  <a:pos x="530" y="148"/>
                </a:cxn>
                <a:cxn ang="0">
                  <a:pos x="542" y="170"/>
                </a:cxn>
                <a:cxn ang="0">
                  <a:pos x="563" y="172"/>
                </a:cxn>
                <a:cxn ang="0">
                  <a:pos x="582" y="175"/>
                </a:cxn>
                <a:cxn ang="0">
                  <a:pos x="596" y="183"/>
                </a:cxn>
                <a:cxn ang="0">
                  <a:pos x="587" y="188"/>
                </a:cxn>
                <a:cxn ang="0">
                  <a:pos x="568" y="187"/>
                </a:cxn>
                <a:cxn ang="0">
                  <a:pos x="547" y="190"/>
                </a:cxn>
                <a:cxn ang="0">
                  <a:pos x="528" y="197"/>
                </a:cxn>
              </a:cxnLst>
              <a:rect l="0" t="0" r="r" b="b"/>
              <a:pathLst>
                <a:path w="597" h="288">
                  <a:moveTo>
                    <a:pt x="518" y="204"/>
                  </a:moveTo>
                  <a:lnTo>
                    <a:pt x="518" y="197"/>
                  </a:lnTo>
                  <a:lnTo>
                    <a:pt x="511" y="180"/>
                  </a:lnTo>
                  <a:lnTo>
                    <a:pt x="504" y="154"/>
                  </a:lnTo>
                  <a:lnTo>
                    <a:pt x="492" y="125"/>
                  </a:lnTo>
                  <a:lnTo>
                    <a:pt x="476" y="95"/>
                  </a:lnTo>
                  <a:lnTo>
                    <a:pt x="459" y="66"/>
                  </a:lnTo>
                  <a:lnTo>
                    <a:pt x="438" y="44"/>
                  </a:lnTo>
                  <a:lnTo>
                    <a:pt x="412" y="30"/>
                  </a:lnTo>
                  <a:lnTo>
                    <a:pt x="390" y="28"/>
                  </a:lnTo>
                  <a:lnTo>
                    <a:pt x="367" y="26"/>
                  </a:lnTo>
                  <a:lnTo>
                    <a:pt x="343" y="25"/>
                  </a:lnTo>
                  <a:lnTo>
                    <a:pt x="322" y="24"/>
                  </a:lnTo>
                  <a:lnTo>
                    <a:pt x="298" y="25"/>
                  </a:lnTo>
                  <a:lnTo>
                    <a:pt x="275" y="26"/>
                  </a:lnTo>
                  <a:lnTo>
                    <a:pt x="253" y="28"/>
                  </a:lnTo>
                  <a:lnTo>
                    <a:pt x="232" y="32"/>
                  </a:lnTo>
                  <a:lnTo>
                    <a:pt x="209" y="35"/>
                  </a:lnTo>
                  <a:lnTo>
                    <a:pt x="187" y="39"/>
                  </a:lnTo>
                  <a:lnTo>
                    <a:pt x="166" y="46"/>
                  </a:lnTo>
                  <a:lnTo>
                    <a:pt x="146" y="51"/>
                  </a:lnTo>
                  <a:lnTo>
                    <a:pt x="126" y="59"/>
                  </a:lnTo>
                  <a:lnTo>
                    <a:pt x="107" y="68"/>
                  </a:lnTo>
                  <a:lnTo>
                    <a:pt x="90" y="78"/>
                  </a:lnTo>
                  <a:lnTo>
                    <a:pt x="72" y="87"/>
                  </a:lnTo>
                  <a:lnTo>
                    <a:pt x="56" y="110"/>
                  </a:lnTo>
                  <a:lnTo>
                    <a:pt x="48" y="134"/>
                  </a:lnTo>
                  <a:lnTo>
                    <a:pt x="48" y="161"/>
                  </a:lnTo>
                  <a:lnTo>
                    <a:pt x="52" y="187"/>
                  </a:lnTo>
                  <a:lnTo>
                    <a:pt x="60" y="213"/>
                  </a:lnTo>
                  <a:lnTo>
                    <a:pt x="69" y="239"/>
                  </a:lnTo>
                  <a:lnTo>
                    <a:pt x="79" y="264"/>
                  </a:lnTo>
                  <a:lnTo>
                    <a:pt x="88" y="288"/>
                  </a:lnTo>
                  <a:lnTo>
                    <a:pt x="81" y="288"/>
                  </a:lnTo>
                  <a:lnTo>
                    <a:pt x="71" y="284"/>
                  </a:lnTo>
                  <a:lnTo>
                    <a:pt x="60" y="281"/>
                  </a:lnTo>
                  <a:lnTo>
                    <a:pt x="52" y="276"/>
                  </a:lnTo>
                  <a:lnTo>
                    <a:pt x="47" y="268"/>
                  </a:lnTo>
                  <a:lnTo>
                    <a:pt x="40" y="254"/>
                  </a:lnTo>
                  <a:lnTo>
                    <a:pt x="34" y="239"/>
                  </a:lnTo>
                  <a:lnTo>
                    <a:pt x="26" y="223"/>
                  </a:lnTo>
                  <a:lnTo>
                    <a:pt x="19" y="208"/>
                  </a:lnTo>
                  <a:lnTo>
                    <a:pt x="12" y="193"/>
                  </a:lnTo>
                  <a:lnTo>
                    <a:pt x="7" y="182"/>
                  </a:lnTo>
                  <a:lnTo>
                    <a:pt x="5" y="174"/>
                  </a:lnTo>
                  <a:lnTo>
                    <a:pt x="1" y="155"/>
                  </a:lnTo>
                  <a:lnTo>
                    <a:pt x="0" y="136"/>
                  </a:lnTo>
                  <a:lnTo>
                    <a:pt x="0" y="118"/>
                  </a:lnTo>
                  <a:lnTo>
                    <a:pt x="3" y="100"/>
                  </a:lnTo>
                  <a:lnTo>
                    <a:pt x="8" y="83"/>
                  </a:lnTo>
                  <a:lnTo>
                    <a:pt x="19" y="68"/>
                  </a:lnTo>
                  <a:lnTo>
                    <a:pt x="32" y="56"/>
                  </a:lnTo>
                  <a:lnTo>
                    <a:pt x="50" y="46"/>
                  </a:lnTo>
                  <a:lnTo>
                    <a:pt x="62" y="41"/>
                  </a:lnTo>
                  <a:lnTo>
                    <a:pt x="74" y="38"/>
                  </a:lnTo>
                  <a:lnTo>
                    <a:pt x="88" y="33"/>
                  </a:lnTo>
                  <a:lnTo>
                    <a:pt x="102" y="30"/>
                  </a:lnTo>
                  <a:lnTo>
                    <a:pt x="116" y="27"/>
                  </a:lnTo>
                  <a:lnTo>
                    <a:pt x="133" y="24"/>
                  </a:lnTo>
                  <a:lnTo>
                    <a:pt x="149" y="21"/>
                  </a:lnTo>
                  <a:lnTo>
                    <a:pt x="165" y="18"/>
                  </a:lnTo>
                  <a:lnTo>
                    <a:pt x="183" y="16"/>
                  </a:lnTo>
                  <a:lnTo>
                    <a:pt x="199" y="13"/>
                  </a:lnTo>
                  <a:lnTo>
                    <a:pt x="216" y="11"/>
                  </a:lnTo>
                  <a:lnTo>
                    <a:pt x="234" y="9"/>
                  </a:lnTo>
                  <a:lnTo>
                    <a:pt x="251" y="7"/>
                  </a:lnTo>
                  <a:lnTo>
                    <a:pt x="268" y="6"/>
                  </a:lnTo>
                  <a:lnTo>
                    <a:pt x="284" y="3"/>
                  </a:lnTo>
                  <a:lnTo>
                    <a:pt x="301" y="2"/>
                  </a:lnTo>
                  <a:lnTo>
                    <a:pt x="327" y="0"/>
                  </a:lnTo>
                  <a:lnTo>
                    <a:pt x="352" y="0"/>
                  </a:lnTo>
                  <a:lnTo>
                    <a:pt x="378" y="2"/>
                  </a:lnTo>
                  <a:lnTo>
                    <a:pt x="401" y="4"/>
                  </a:lnTo>
                  <a:lnTo>
                    <a:pt x="423" y="10"/>
                  </a:lnTo>
                  <a:lnTo>
                    <a:pt x="442" y="17"/>
                  </a:lnTo>
                  <a:lnTo>
                    <a:pt x="461" y="26"/>
                  </a:lnTo>
                  <a:lnTo>
                    <a:pt x="476" y="37"/>
                  </a:lnTo>
                  <a:lnTo>
                    <a:pt x="491" y="51"/>
                  </a:lnTo>
                  <a:lnTo>
                    <a:pt x="503" y="66"/>
                  </a:lnTo>
                  <a:lnTo>
                    <a:pt x="511" y="81"/>
                  </a:lnTo>
                  <a:lnTo>
                    <a:pt x="518" y="96"/>
                  </a:lnTo>
                  <a:lnTo>
                    <a:pt x="523" y="112"/>
                  </a:lnTo>
                  <a:lnTo>
                    <a:pt x="528" y="130"/>
                  </a:lnTo>
                  <a:lnTo>
                    <a:pt x="530" y="148"/>
                  </a:lnTo>
                  <a:lnTo>
                    <a:pt x="534" y="168"/>
                  </a:lnTo>
                  <a:lnTo>
                    <a:pt x="542" y="170"/>
                  </a:lnTo>
                  <a:lnTo>
                    <a:pt x="551" y="171"/>
                  </a:lnTo>
                  <a:lnTo>
                    <a:pt x="563" y="172"/>
                  </a:lnTo>
                  <a:lnTo>
                    <a:pt x="573" y="173"/>
                  </a:lnTo>
                  <a:lnTo>
                    <a:pt x="582" y="175"/>
                  </a:lnTo>
                  <a:lnTo>
                    <a:pt x="591" y="179"/>
                  </a:lnTo>
                  <a:lnTo>
                    <a:pt x="596" y="183"/>
                  </a:lnTo>
                  <a:lnTo>
                    <a:pt x="597" y="189"/>
                  </a:lnTo>
                  <a:lnTo>
                    <a:pt x="587" y="188"/>
                  </a:lnTo>
                  <a:lnTo>
                    <a:pt x="577" y="187"/>
                  </a:lnTo>
                  <a:lnTo>
                    <a:pt x="568" y="187"/>
                  </a:lnTo>
                  <a:lnTo>
                    <a:pt x="558" y="188"/>
                  </a:lnTo>
                  <a:lnTo>
                    <a:pt x="547" y="190"/>
                  </a:lnTo>
                  <a:lnTo>
                    <a:pt x="538" y="193"/>
                  </a:lnTo>
                  <a:lnTo>
                    <a:pt x="528" y="197"/>
                  </a:lnTo>
                  <a:lnTo>
                    <a:pt x="518" y="20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11"/>
            <p:cNvSpPr>
              <a:spLocks/>
            </p:cNvSpPr>
            <p:nvPr/>
          </p:nvSpPr>
          <p:spPr bwMode="auto">
            <a:xfrm>
              <a:off x="2000" y="3268"/>
              <a:ext cx="85" cy="73"/>
            </a:xfrm>
            <a:custGeom>
              <a:avLst/>
              <a:gdLst/>
              <a:ahLst/>
              <a:cxnLst>
                <a:cxn ang="0">
                  <a:pos x="0" y="73"/>
                </a:cxn>
                <a:cxn ang="0">
                  <a:pos x="2" y="62"/>
                </a:cxn>
                <a:cxn ang="0">
                  <a:pos x="7" y="51"/>
                </a:cxn>
                <a:cxn ang="0">
                  <a:pos x="18" y="40"/>
                </a:cxn>
                <a:cxn ang="0">
                  <a:pos x="30" y="31"/>
                </a:cxn>
                <a:cxn ang="0">
                  <a:pos x="44" y="21"/>
                </a:cxn>
                <a:cxn ang="0">
                  <a:pos x="58" y="12"/>
                </a:cxn>
                <a:cxn ang="0">
                  <a:pos x="72" y="6"/>
                </a:cxn>
                <a:cxn ang="0">
                  <a:pos x="85" y="0"/>
                </a:cxn>
                <a:cxn ang="0">
                  <a:pos x="79" y="11"/>
                </a:cxn>
                <a:cxn ang="0">
                  <a:pos x="72" y="21"/>
                </a:cxn>
                <a:cxn ang="0">
                  <a:pos x="62" y="31"/>
                </a:cxn>
                <a:cxn ang="0">
                  <a:pos x="49" y="39"/>
                </a:cxn>
                <a:cxn ang="0">
                  <a:pos x="37" y="48"/>
                </a:cxn>
                <a:cxn ang="0">
                  <a:pos x="24" y="58"/>
                </a:cxn>
                <a:cxn ang="0">
                  <a:pos x="12" y="65"/>
                </a:cxn>
                <a:cxn ang="0">
                  <a:pos x="0" y="73"/>
                </a:cxn>
              </a:cxnLst>
              <a:rect l="0" t="0" r="r" b="b"/>
              <a:pathLst>
                <a:path w="85" h="73">
                  <a:moveTo>
                    <a:pt x="0" y="73"/>
                  </a:moveTo>
                  <a:lnTo>
                    <a:pt x="2" y="62"/>
                  </a:lnTo>
                  <a:lnTo>
                    <a:pt x="7" y="51"/>
                  </a:lnTo>
                  <a:lnTo>
                    <a:pt x="18" y="40"/>
                  </a:lnTo>
                  <a:lnTo>
                    <a:pt x="30" y="31"/>
                  </a:lnTo>
                  <a:lnTo>
                    <a:pt x="44" y="21"/>
                  </a:lnTo>
                  <a:lnTo>
                    <a:pt x="58" y="12"/>
                  </a:lnTo>
                  <a:lnTo>
                    <a:pt x="72" y="6"/>
                  </a:lnTo>
                  <a:lnTo>
                    <a:pt x="85" y="0"/>
                  </a:lnTo>
                  <a:lnTo>
                    <a:pt x="79" y="11"/>
                  </a:lnTo>
                  <a:lnTo>
                    <a:pt x="72" y="21"/>
                  </a:lnTo>
                  <a:lnTo>
                    <a:pt x="62" y="31"/>
                  </a:lnTo>
                  <a:lnTo>
                    <a:pt x="49" y="39"/>
                  </a:lnTo>
                  <a:lnTo>
                    <a:pt x="37" y="48"/>
                  </a:lnTo>
                  <a:lnTo>
                    <a:pt x="24" y="58"/>
                  </a:lnTo>
                  <a:lnTo>
                    <a:pt x="12" y="65"/>
                  </a:lnTo>
                  <a:lnTo>
                    <a:pt x="0" y="7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2"/>
            <p:cNvSpPr>
              <a:spLocks/>
            </p:cNvSpPr>
            <p:nvPr/>
          </p:nvSpPr>
          <p:spPr bwMode="auto">
            <a:xfrm>
              <a:off x="2035" y="2957"/>
              <a:ext cx="34" cy="77"/>
            </a:xfrm>
            <a:custGeom>
              <a:avLst/>
              <a:gdLst/>
              <a:ahLst/>
              <a:cxnLst>
                <a:cxn ang="0">
                  <a:pos x="34" y="76"/>
                </a:cxn>
                <a:cxn ang="0">
                  <a:pos x="29" y="77"/>
                </a:cxn>
                <a:cxn ang="0">
                  <a:pos x="22" y="76"/>
                </a:cxn>
                <a:cxn ang="0">
                  <a:pos x="14" y="76"/>
                </a:cxn>
                <a:cxn ang="0">
                  <a:pos x="8" y="74"/>
                </a:cxn>
                <a:cxn ang="0">
                  <a:pos x="0" y="56"/>
                </a:cxn>
                <a:cxn ang="0">
                  <a:pos x="0" y="37"/>
                </a:cxn>
                <a:cxn ang="0">
                  <a:pos x="2" y="18"/>
                </a:cxn>
                <a:cxn ang="0">
                  <a:pos x="7" y="0"/>
                </a:cxn>
                <a:cxn ang="0">
                  <a:pos x="15" y="0"/>
                </a:cxn>
                <a:cxn ang="0">
                  <a:pos x="19" y="18"/>
                </a:cxn>
                <a:cxn ang="0">
                  <a:pos x="18" y="38"/>
                </a:cxn>
                <a:cxn ang="0">
                  <a:pos x="21" y="57"/>
                </a:cxn>
                <a:cxn ang="0">
                  <a:pos x="34" y="76"/>
                </a:cxn>
              </a:cxnLst>
              <a:rect l="0" t="0" r="r" b="b"/>
              <a:pathLst>
                <a:path w="34" h="77">
                  <a:moveTo>
                    <a:pt x="34" y="76"/>
                  </a:moveTo>
                  <a:lnTo>
                    <a:pt x="29" y="77"/>
                  </a:lnTo>
                  <a:lnTo>
                    <a:pt x="22" y="76"/>
                  </a:lnTo>
                  <a:lnTo>
                    <a:pt x="14" y="76"/>
                  </a:lnTo>
                  <a:lnTo>
                    <a:pt x="8" y="74"/>
                  </a:lnTo>
                  <a:lnTo>
                    <a:pt x="0" y="56"/>
                  </a:lnTo>
                  <a:lnTo>
                    <a:pt x="0" y="37"/>
                  </a:lnTo>
                  <a:lnTo>
                    <a:pt x="2" y="18"/>
                  </a:lnTo>
                  <a:lnTo>
                    <a:pt x="7" y="0"/>
                  </a:lnTo>
                  <a:lnTo>
                    <a:pt x="15" y="0"/>
                  </a:lnTo>
                  <a:lnTo>
                    <a:pt x="19" y="18"/>
                  </a:lnTo>
                  <a:lnTo>
                    <a:pt x="18" y="38"/>
                  </a:lnTo>
                  <a:lnTo>
                    <a:pt x="21" y="57"/>
                  </a:lnTo>
                  <a:lnTo>
                    <a:pt x="34" y="7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13"/>
            <p:cNvSpPr>
              <a:spLocks/>
            </p:cNvSpPr>
            <p:nvPr/>
          </p:nvSpPr>
          <p:spPr bwMode="auto">
            <a:xfrm>
              <a:off x="1668" y="2245"/>
              <a:ext cx="326" cy="94"/>
            </a:xfrm>
            <a:custGeom>
              <a:avLst/>
              <a:gdLst/>
              <a:ahLst/>
              <a:cxnLst>
                <a:cxn ang="0">
                  <a:pos x="284" y="23"/>
                </a:cxn>
                <a:cxn ang="0">
                  <a:pos x="265" y="26"/>
                </a:cxn>
                <a:cxn ang="0">
                  <a:pos x="247" y="30"/>
                </a:cxn>
                <a:cxn ang="0">
                  <a:pos x="229" y="34"/>
                </a:cxn>
                <a:cxn ang="0">
                  <a:pos x="213" y="37"/>
                </a:cxn>
                <a:cxn ang="0">
                  <a:pos x="197" y="41"/>
                </a:cxn>
                <a:cxn ang="0">
                  <a:pos x="180" y="44"/>
                </a:cxn>
                <a:cxn ang="0">
                  <a:pos x="166" y="49"/>
                </a:cxn>
                <a:cxn ang="0">
                  <a:pos x="150" y="52"/>
                </a:cxn>
                <a:cxn ang="0">
                  <a:pos x="136" y="56"/>
                </a:cxn>
                <a:cxn ang="0">
                  <a:pos x="121" y="59"/>
                </a:cxn>
                <a:cxn ang="0">
                  <a:pos x="106" y="64"/>
                </a:cxn>
                <a:cxn ang="0">
                  <a:pos x="91" y="70"/>
                </a:cxn>
                <a:cxn ang="0">
                  <a:pos x="77" y="75"/>
                </a:cxn>
                <a:cxn ang="0">
                  <a:pos x="60" y="81"/>
                </a:cxn>
                <a:cxn ang="0">
                  <a:pos x="45" y="88"/>
                </a:cxn>
                <a:cxn ang="0">
                  <a:pos x="29" y="94"/>
                </a:cxn>
                <a:cxn ang="0">
                  <a:pos x="17" y="91"/>
                </a:cxn>
                <a:cxn ang="0">
                  <a:pos x="5" y="90"/>
                </a:cxn>
                <a:cxn ang="0">
                  <a:pos x="0" y="89"/>
                </a:cxn>
                <a:cxn ang="0">
                  <a:pos x="4" y="82"/>
                </a:cxn>
                <a:cxn ang="0">
                  <a:pos x="22" y="73"/>
                </a:cxn>
                <a:cxn ang="0">
                  <a:pos x="39" y="64"/>
                </a:cxn>
                <a:cxn ang="0">
                  <a:pos x="57" y="56"/>
                </a:cxn>
                <a:cxn ang="0">
                  <a:pos x="78" y="50"/>
                </a:cxn>
                <a:cxn ang="0">
                  <a:pos x="98" y="44"/>
                </a:cxn>
                <a:cxn ang="0">
                  <a:pos x="118" y="39"/>
                </a:cxn>
                <a:cxn ang="0">
                  <a:pos x="138" y="34"/>
                </a:cxn>
                <a:cxn ang="0">
                  <a:pos x="159" y="30"/>
                </a:cxn>
                <a:cxn ang="0">
                  <a:pos x="180" y="26"/>
                </a:cxn>
                <a:cxn ang="0">
                  <a:pos x="202" y="23"/>
                </a:cxn>
                <a:cxn ang="0">
                  <a:pos x="223" y="20"/>
                </a:cxn>
                <a:cxn ang="0">
                  <a:pos x="244" y="16"/>
                </a:cxn>
                <a:cxn ang="0">
                  <a:pos x="265" y="12"/>
                </a:cxn>
                <a:cxn ang="0">
                  <a:pos x="286" y="8"/>
                </a:cxn>
                <a:cxn ang="0">
                  <a:pos x="307" y="4"/>
                </a:cxn>
                <a:cxn ang="0">
                  <a:pos x="326" y="0"/>
                </a:cxn>
                <a:cxn ang="0">
                  <a:pos x="326" y="4"/>
                </a:cxn>
                <a:cxn ang="0">
                  <a:pos x="323" y="7"/>
                </a:cxn>
                <a:cxn ang="0">
                  <a:pos x="317" y="10"/>
                </a:cxn>
                <a:cxn ang="0">
                  <a:pos x="309" y="14"/>
                </a:cxn>
                <a:cxn ang="0">
                  <a:pos x="302" y="16"/>
                </a:cxn>
                <a:cxn ang="0">
                  <a:pos x="295" y="20"/>
                </a:cxn>
                <a:cxn ang="0">
                  <a:pos x="288" y="21"/>
                </a:cxn>
                <a:cxn ang="0">
                  <a:pos x="284" y="23"/>
                </a:cxn>
              </a:cxnLst>
              <a:rect l="0" t="0" r="r" b="b"/>
              <a:pathLst>
                <a:path w="326" h="94">
                  <a:moveTo>
                    <a:pt x="284" y="23"/>
                  </a:moveTo>
                  <a:lnTo>
                    <a:pt x="265" y="26"/>
                  </a:lnTo>
                  <a:lnTo>
                    <a:pt x="247" y="30"/>
                  </a:lnTo>
                  <a:lnTo>
                    <a:pt x="229" y="34"/>
                  </a:lnTo>
                  <a:lnTo>
                    <a:pt x="213" y="37"/>
                  </a:lnTo>
                  <a:lnTo>
                    <a:pt x="197" y="41"/>
                  </a:lnTo>
                  <a:lnTo>
                    <a:pt x="180" y="44"/>
                  </a:lnTo>
                  <a:lnTo>
                    <a:pt x="166" y="49"/>
                  </a:lnTo>
                  <a:lnTo>
                    <a:pt x="150" y="52"/>
                  </a:lnTo>
                  <a:lnTo>
                    <a:pt x="136" y="56"/>
                  </a:lnTo>
                  <a:lnTo>
                    <a:pt x="121" y="59"/>
                  </a:lnTo>
                  <a:lnTo>
                    <a:pt x="106" y="64"/>
                  </a:lnTo>
                  <a:lnTo>
                    <a:pt x="91" y="70"/>
                  </a:lnTo>
                  <a:lnTo>
                    <a:pt x="77" y="75"/>
                  </a:lnTo>
                  <a:lnTo>
                    <a:pt x="60" y="81"/>
                  </a:lnTo>
                  <a:lnTo>
                    <a:pt x="45" y="88"/>
                  </a:lnTo>
                  <a:lnTo>
                    <a:pt x="29" y="94"/>
                  </a:lnTo>
                  <a:lnTo>
                    <a:pt x="17" y="91"/>
                  </a:lnTo>
                  <a:lnTo>
                    <a:pt x="5" y="90"/>
                  </a:lnTo>
                  <a:lnTo>
                    <a:pt x="0" y="89"/>
                  </a:lnTo>
                  <a:lnTo>
                    <a:pt x="4" y="82"/>
                  </a:lnTo>
                  <a:lnTo>
                    <a:pt x="22" y="73"/>
                  </a:lnTo>
                  <a:lnTo>
                    <a:pt x="39" y="64"/>
                  </a:lnTo>
                  <a:lnTo>
                    <a:pt x="57" y="56"/>
                  </a:lnTo>
                  <a:lnTo>
                    <a:pt x="78" y="50"/>
                  </a:lnTo>
                  <a:lnTo>
                    <a:pt x="98" y="44"/>
                  </a:lnTo>
                  <a:lnTo>
                    <a:pt x="118" y="39"/>
                  </a:lnTo>
                  <a:lnTo>
                    <a:pt x="138" y="34"/>
                  </a:lnTo>
                  <a:lnTo>
                    <a:pt x="159" y="30"/>
                  </a:lnTo>
                  <a:lnTo>
                    <a:pt x="180" y="26"/>
                  </a:lnTo>
                  <a:lnTo>
                    <a:pt x="202" y="23"/>
                  </a:lnTo>
                  <a:lnTo>
                    <a:pt x="223" y="20"/>
                  </a:lnTo>
                  <a:lnTo>
                    <a:pt x="244" y="16"/>
                  </a:lnTo>
                  <a:lnTo>
                    <a:pt x="265" y="12"/>
                  </a:lnTo>
                  <a:lnTo>
                    <a:pt x="286" y="8"/>
                  </a:lnTo>
                  <a:lnTo>
                    <a:pt x="307" y="4"/>
                  </a:lnTo>
                  <a:lnTo>
                    <a:pt x="326" y="0"/>
                  </a:lnTo>
                  <a:lnTo>
                    <a:pt x="326" y="4"/>
                  </a:lnTo>
                  <a:lnTo>
                    <a:pt x="323" y="7"/>
                  </a:lnTo>
                  <a:lnTo>
                    <a:pt x="317" y="10"/>
                  </a:lnTo>
                  <a:lnTo>
                    <a:pt x="309" y="14"/>
                  </a:lnTo>
                  <a:lnTo>
                    <a:pt x="302" y="16"/>
                  </a:lnTo>
                  <a:lnTo>
                    <a:pt x="295" y="20"/>
                  </a:lnTo>
                  <a:lnTo>
                    <a:pt x="288" y="21"/>
                  </a:lnTo>
                  <a:lnTo>
                    <a:pt x="284" y="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4"/>
            <p:cNvSpPr>
              <a:spLocks/>
            </p:cNvSpPr>
            <p:nvPr/>
          </p:nvSpPr>
          <p:spPr bwMode="auto">
            <a:xfrm>
              <a:off x="1946" y="3246"/>
              <a:ext cx="83" cy="95"/>
            </a:xfrm>
            <a:custGeom>
              <a:avLst/>
              <a:gdLst/>
              <a:ahLst/>
              <a:cxnLst>
                <a:cxn ang="0">
                  <a:pos x="1" y="95"/>
                </a:cxn>
                <a:cxn ang="0">
                  <a:pos x="0" y="91"/>
                </a:cxn>
                <a:cxn ang="0">
                  <a:pos x="3" y="81"/>
                </a:cxn>
                <a:cxn ang="0">
                  <a:pos x="8" y="69"/>
                </a:cxn>
                <a:cxn ang="0">
                  <a:pos x="13" y="61"/>
                </a:cxn>
                <a:cxn ang="0">
                  <a:pos x="74" y="0"/>
                </a:cxn>
                <a:cxn ang="0">
                  <a:pos x="83" y="3"/>
                </a:cxn>
                <a:cxn ang="0">
                  <a:pos x="83" y="10"/>
                </a:cxn>
                <a:cxn ang="0">
                  <a:pos x="78" y="17"/>
                </a:cxn>
                <a:cxn ang="0">
                  <a:pos x="76" y="23"/>
                </a:cxn>
                <a:cxn ang="0">
                  <a:pos x="67" y="31"/>
                </a:cxn>
                <a:cxn ang="0">
                  <a:pos x="57" y="40"/>
                </a:cxn>
                <a:cxn ang="0">
                  <a:pos x="48" y="51"/>
                </a:cxn>
                <a:cxn ang="0">
                  <a:pos x="37" y="61"/>
                </a:cxn>
                <a:cxn ang="0">
                  <a:pos x="29" y="69"/>
                </a:cxn>
                <a:cxn ang="0">
                  <a:pos x="19" y="80"/>
                </a:cxn>
                <a:cxn ang="0">
                  <a:pos x="10" y="87"/>
                </a:cxn>
                <a:cxn ang="0">
                  <a:pos x="1" y="95"/>
                </a:cxn>
              </a:cxnLst>
              <a:rect l="0" t="0" r="r" b="b"/>
              <a:pathLst>
                <a:path w="83" h="95">
                  <a:moveTo>
                    <a:pt x="1" y="95"/>
                  </a:moveTo>
                  <a:lnTo>
                    <a:pt x="0" y="91"/>
                  </a:lnTo>
                  <a:lnTo>
                    <a:pt x="3" y="81"/>
                  </a:lnTo>
                  <a:lnTo>
                    <a:pt x="8" y="69"/>
                  </a:lnTo>
                  <a:lnTo>
                    <a:pt x="13" y="61"/>
                  </a:lnTo>
                  <a:lnTo>
                    <a:pt x="74" y="0"/>
                  </a:lnTo>
                  <a:lnTo>
                    <a:pt x="83" y="3"/>
                  </a:lnTo>
                  <a:lnTo>
                    <a:pt x="83" y="10"/>
                  </a:lnTo>
                  <a:lnTo>
                    <a:pt x="78" y="17"/>
                  </a:lnTo>
                  <a:lnTo>
                    <a:pt x="76" y="23"/>
                  </a:lnTo>
                  <a:lnTo>
                    <a:pt x="67" y="31"/>
                  </a:lnTo>
                  <a:lnTo>
                    <a:pt x="57" y="40"/>
                  </a:lnTo>
                  <a:lnTo>
                    <a:pt x="48" y="51"/>
                  </a:lnTo>
                  <a:lnTo>
                    <a:pt x="37" y="61"/>
                  </a:lnTo>
                  <a:lnTo>
                    <a:pt x="29" y="69"/>
                  </a:lnTo>
                  <a:lnTo>
                    <a:pt x="19" y="80"/>
                  </a:lnTo>
                  <a:lnTo>
                    <a:pt x="10" y="87"/>
                  </a:lnTo>
                  <a:lnTo>
                    <a:pt x="1" y="9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15"/>
            <p:cNvSpPr>
              <a:spLocks/>
            </p:cNvSpPr>
            <p:nvPr/>
          </p:nvSpPr>
          <p:spPr bwMode="auto">
            <a:xfrm>
              <a:off x="1709" y="2350"/>
              <a:ext cx="207" cy="79"/>
            </a:xfrm>
            <a:custGeom>
              <a:avLst/>
              <a:gdLst/>
              <a:ahLst/>
              <a:cxnLst>
                <a:cxn ang="0">
                  <a:pos x="207" y="79"/>
                </a:cxn>
                <a:cxn ang="0">
                  <a:pos x="181" y="79"/>
                </a:cxn>
                <a:cxn ang="0">
                  <a:pos x="155" y="73"/>
                </a:cxn>
                <a:cxn ang="0">
                  <a:pos x="127" y="63"/>
                </a:cxn>
                <a:cxn ang="0">
                  <a:pos x="101" y="50"/>
                </a:cxn>
                <a:cxn ang="0">
                  <a:pos x="75" y="38"/>
                </a:cxn>
                <a:cxn ang="0">
                  <a:pos x="49" y="25"/>
                </a:cxn>
                <a:cxn ang="0">
                  <a:pos x="24" y="15"/>
                </a:cxn>
                <a:cxn ang="0">
                  <a:pos x="0" y="7"/>
                </a:cxn>
                <a:cxn ang="0">
                  <a:pos x="4" y="5"/>
                </a:cxn>
                <a:cxn ang="0">
                  <a:pos x="11" y="3"/>
                </a:cxn>
                <a:cxn ang="0">
                  <a:pos x="19" y="2"/>
                </a:cxn>
                <a:cxn ang="0">
                  <a:pos x="24" y="0"/>
                </a:cxn>
                <a:cxn ang="0">
                  <a:pos x="44" y="7"/>
                </a:cxn>
                <a:cxn ang="0">
                  <a:pos x="64" y="15"/>
                </a:cxn>
                <a:cxn ang="0">
                  <a:pos x="83" y="24"/>
                </a:cxn>
                <a:cxn ang="0">
                  <a:pos x="104" y="32"/>
                </a:cxn>
                <a:cxn ang="0">
                  <a:pos x="125" y="40"/>
                </a:cxn>
                <a:cxn ang="0">
                  <a:pos x="147" y="46"/>
                </a:cxn>
                <a:cxn ang="0">
                  <a:pos x="171" y="52"/>
                </a:cxn>
                <a:cxn ang="0">
                  <a:pos x="197" y="56"/>
                </a:cxn>
                <a:cxn ang="0">
                  <a:pos x="207" y="79"/>
                </a:cxn>
              </a:cxnLst>
              <a:rect l="0" t="0" r="r" b="b"/>
              <a:pathLst>
                <a:path w="207" h="79">
                  <a:moveTo>
                    <a:pt x="207" y="79"/>
                  </a:moveTo>
                  <a:lnTo>
                    <a:pt x="181" y="79"/>
                  </a:lnTo>
                  <a:lnTo>
                    <a:pt x="155" y="73"/>
                  </a:lnTo>
                  <a:lnTo>
                    <a:pt x="127" y="63"/>
                  </a:lnTo>
                  <a:lnTo>
                    <a:pt x="101" y="50"/>
                  </a:lnTo>
                  <a:lnTo>
                    <a:pt x="75" y="38"/>
                  </a:lnTo>
                  <a:lnTo>
                    <a:pt x="49" y="25"/>
                  </a:lnTo>
                  <a:lnTo>
                    <a:pt x="24" y="15"/>
                  </a:lnTo>
                  <a:lnTo>
                    <a:pt x="0" y="7"/>
                  </a:lnTo>
                  <a:lnTo>
                    <a:pt x="4" y="5"/>
                  </a:lnTo>
                  <a:lnTo>
                    <a:pt x="11" y="3"/>
                  </a:lnTo>
                  <a:lnTo>
                    <a:pt x="19" y="2"/>
                  </a:lnTo>
                  <a:lnTo>
                    <a:pt x="24" y="0"/>
                  </a:lnTo>
                  <a:lnTo>
                    <a:pt x="44" y="7"/>
                  </a:lnTo>
                  <a:lnTo>
                    <a:pt x="64" y="15"/>
                  </a:lnTo>
                  <a:lnTo>
                    <a:pt x="83" y="24"/>
                  </a:lnTo>
                  <a:lnTo>
                    <a:pt x="104" y="32"/>
                  </a:lnTo>
                  <a:lnTo>
                    <a:pt x="125" y="40"/>
                  </a:lnTo>
                  <a:lnTo>
                    <a:pt x="147" y="46"/>
                  </a:lnTo>
                  <a:lnTo>
                    <a:pt x="171" y="52"/>
                  </a:lnTo>
                  <a:lnTo>
                    <a:pt x="197" y="56"/>
                  </a:lnTo>
                  <a:lnTo>
                    <a:pt x="207" y="7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16"/>
            <p:cNvSpPr>
              <a:spLocks/>
            </p:cNvSpPr>
            <p:nvPr/>
          </p:nvSpPr>
          <p:spPr bwMode="auto">
            <a:xfrm>
              <a:off x="1514" y="2816"/>
              <a:ext cx="390" cy="155"/>
            </a:xfrm>
            <a:custGeom>
              <a:avLst/>
              <a:gdLst/>
              <a:ahLst/>
              <a:cxnLst>
                <a:cxn ang="0">
                  <a:pos x="330" y="143"/>
                </a:cxn>
                <a:cxn ang="0">
                  <a:pos x="306" y="148"/>
                </a:cxn>
                <a:cxn ang="0">
                  <a:pos x="283" y="151"/>
                </a:cxn>
                <a:cxn ang="0">
                  <a:pos x="262" y="154"/>
                </a:cxn>
                <a:cxn ang="0">
                  <a:pos x="238" y="155"/>
                </a:cxn>
                <a:cxn ang="0">
                  <a:pos x="216" y="155"/>
                </a:cxn>
                <a:cxn ang="0">
                  <a:pos x="193" y="154"/>
                </a:cxn>
                <a:cxn ang="0">
                  <a:pos x="173" y="154"/>
                </a:cxn>
                <a:cxn ang="0">
                  <a:pos x="153" y="150"/>
                </a:cxn>
                <a:cxn ang="0">
                  <a:pos x="132" y="146"/>
                </a:cxn>
                <a:cxn ang="0">
                  <a:pos x="111" y="141"/>
                </a:cxn>
                <a:cxn ang="0">
                  <a:pos x="94" y="136"/>
                </a:cxn>
                <a:cxn ang="0">
                  <a:pos x="75" y="128"/>
                </a:cxn>
                <a:cxn ang="0">
                  <a:pos x="56" y="119"/>
                </a:cxn>
                <a:cxn ang="0">
                  <a:pos x="40" y="108"/>
                </a:cxn>
                <a:cxn ang="0">
                  <a:pos x="26" y="97"/>
                </a:cxn>
                <a:cxn ang="0">
                  <a:pos x="11" y="84"/>
                </a:cxn>
                <a:cxn ang="0">
                  <a:pos x="4" y="64"/>
                </a:cxn>
                <a:cxn ang="0">
                  <a:pos x="0" y="41"/>
                </a:cxn>
                <a:cxn ang="0">
                  <a:pos x="4" y="20"/>
                </a:cxn>
                <a:cxn ang="0">
                  <a:pos x="14" y="0"/>
                </a:cxn>
                <a:cxn ang="0">
                  <a:pos x="14" y="7"/>
                </a:cxn>
                <a:cxn ang="0">
                  <a:pos x="16" y="26"/>
                </a:cxn>
                <a:cxn ang="0">
                  <a:pos x="18" y="48"/>
                </a:cxn>
                <a:cxn ang="0">
                  <a:pos x="24" y="65"/>
                </a:cxn>
                <a:cxn ang="0">
                  <a:pos x="36" y="75"/>
                </a:cxn>
                <a:cxn ang="0">
                  <a:pos x="49" y="85"/>
                </a:cxn>
                <a:cxn ang="0">
                  <a:pos x="63" y="93"/>
                </a:cxn>
                <a:cxn ang="0">
                  <a:pos x="77" y="101"/>
                </a:cxn>
                <a:cxn ang="0">
                  <a:pos x="92" y="107"/>
                </a:cxn>
                <a:cxn ang="0">
                  <a:pos x="107" y="114"/>
                </a:cxn>
                <a:cxn ang="0">
                  <a:pos x="123" y="119"/>
                </a:cxn>
                <a:cxn ang="0">
                  <a:pos x="141" y="123"/>
                </a:cxn>
                <a:cxn ang="0">
                  <a:pos x="157" y="126"/>
                </a:cxn>
                <a:cxn ang="0">
                  <a:pos x="174" y="130"/>
                </a:cxn>
                <a:cxn ang="0">
                  <a:pos x="193" y="132"/>
                </a:cxn>
                <a:cxn ang="0">
                  <a:pos x="210" y="133"/>
                </a:cxn>
                <a:cxn ang="0">
                  <a:pos x="229" y="134"/>
                </a:cxn>
                <a:cxn ang="0">
                  <a:pos x="247" y="134"/>
                </a:cxn>
                <a:cxn ang="0">
                  <a:pos x="266" y="133"/>
                </a:cxn>
                <a:cxn ang="0">
                  <a:pos x="283" y="132"/>
                </a:cxn>
                <a:cxn ang="0">
                  <a:pos x="295" y="130"/>
                </a:cxn>
                <a:cxn ang="0">
                  <a:pos x="310" y="126"/>
                </a:cxn>
                <a:cxn ang="0">
                  <a:pos x="327" y="123"/>
                </a:cxn>
                <a:cxn ang="0">
                  <a:pos x="343" y="120"/>
                </a:cxn>
                <a:cxn ang="0">
                  <a:pos x="359" y="116"/>
                </a:cxn>
                <a:cxn ang="0">
                  <a:pos x="372" y="114"/>
                </a:cxn>
                <a:cxn ang="0">
                  <a:pos x="384" y="113"/>
                </a:cxn>
                <a:cxn ang="0">
                  <a:pos x="390" y="114"/>
                </a:cxn>
                <a:cxn ang="0">
                  <a:pos x="389" y="121"/>
                </a:cxn>
                <a:cxn ang="0">
                  <a:pos x="384" y="126"/>
                </a:cxn>
                <a:cxn ang="0">
                  <a:pos x="378" y="131"/>
                </a:cxn>
                <a:cxn ang="0">
                  <a:pos x="372" y="133"/>
                </a:cxn>
                <a:cxn ang="0">
                  <a:pos x="363" y="137"/>
                </a:cxn>
                <a:cxn ang="0">
                  <a:pos x="353" y="139"/>
                </a:cxn>
                <a:cxn ang="0">
                  <a:pos x="343" y="141"/>
                </a:cxn>
                <a:cxn ang="0">
                  <a:pos x="330" y="143"/>
                </a:cxn>
              </a:cxnLst>
              <a:rect l="0" t="0" r="r" b="b"/>
              <a:pathLst>
                <a:path w="390" h="155">
                  <a:moveTo>
                    <a:pt x="330" y="143"/>
                  </a:moveTo>
                  <a:lnTo>
                    <a:pt x="306" y="148"/>
                  </a:lnTo>
                  <a:lnTo>
                    <a:pt x="283" y="151"/>
                  </a:lnTo>
                  <a:lnTo>
                    <a:pt x="262" y="154"/>
                  </a:lnTo>
                  <a:lnTo>
                    <a:pt x="238" y="155"/>
                  </a:lnTo>
                  <a:lnTo>
                    <a:pt x="216" y="155"/>
                  </a:lnTo>
                  <a:lnTo>
                    <a:pt x="193" y="154"/>
                  </a:lnTo>
                  <a:lnTo>
                    <a:pt x="173" y="154"/>
                  </a:lnTo>
                  <a:lnTo>
                    <a:pt x="153" y="150"/>
                  </a:lnTo>
                  <a:lnTo>
                    <a:pt x="132" y="146"/>
                  </a:lnTo>
                  <a:lnTo>
                    <a:pt x="111" y="141"/>
                  </a:lnTo>
                  <a:lnTo>
                    <a:pt x="94" y="136"/>
                  </a:lnTo>
                  <a:lnTo>
                    <a:pt x="75" y="128"/>
                  </a:lnTo>
                  <a:lnTo>
                    <a:pt x="56" y="119"/>
                  </a:lnTo>
                  <a:lnTo>
                    <a:pt x="40" y="108"/>
                  </a:lnTo>
                  <a:lnTo>
                    <a:pt x="26" y="97"/>
                  </a:lnTo>
                  <a:lnTo>
                    <a:pt x="11" y="84"/>
                  </a:lnTo>
                  <a:lnTo>
                    <a:pt x="4" y="64"/>
                  </a:lnTo>
                  <a:lnTo>
                    <a:pt x="0" y="41"/>
                  </a:lnTo>
                  <a:lnTo>
                    <a:pt x="4" y="20"/>
                  </a:lnTo>
                  <a:lnTo>
                    <a:pt x="14" y="0"/>
                  </a:lnTo>
                  <a:lnTo>
                    <a:pt x="14" y="7"/>
                  </a:lnTo>
                  <a:lnTo>
                    <a:pt x="16" y="26"/>
                  </a:lnTo>
                  <a:lnTo>
                    <a:pt x="18" y="48"/>
                  </a:lnTo>
                  <a:lnTo>
                    <a:pt x="24" y="65"/>
                  </a:lnTo>
                  <a:lnTo>
                    <a:pt x="36" y="75"/>
                  </a:lnTo>
                  <a:lnTo>
                    <a:pt x="49" y="85"/>
                  </a:lnTo>
                  <a:lnTo>
                    <a:pt x="63" y="93"/>
                  </a:lnTo>
                  <a:lnTo>
                    <a:pt x="77" y="101"/>
                  </a:lnTo>
                  <a:lnTo>
                    <a:pt x="92" y="107"/>
                  </a:lnTo>
                  <a:lnTo>
                    <a:pt x="107" y="114"/>
                  </a:lnTo>
                  <a:lnTo>
                    <a:pt x="123" y="119"/>
                  </a:lnTo>
                  <a:lnTo>
                    <a:pt x="141" y="123"/>
                  </a:lnTo>
                  <a:lnTo>
                    <a:pt x="157" y="126"/>
                  </a:lnTo>
                  <a:lnTo>
                    <a:pt x="174" y="130"/>
                  </a:lnTo>
                  <a:lnTo>
                    <a:pt x="193" y="132"/>
                  </a:lnTo>
                  <a:lnTo>
                    <a:pt x="210" y="133"/>
                  </a:lnTo>
                  <a:lnTo>
                    <a:pt x="229" y="134"/>
                  </a:lnTo>
                  <a:lnTo>
                    <a:pt x="247" y="134"/>
                  </a:lnTo>
                  <a:lnTo>
                    <a:pt x="266" y="133"/>
                  </a:lnTo>
                  <a:lnTo>
                    <a:pt x="283" y="132"/>
                  </a:lnTo>
                  <a:lnTo>
                    <a:pt x="295" y="130"/>
                  </a:lnTo>
                  <a:lnTo>
                    <a:pt x="310" y="126"/>
                  </a:lnTo>
                  <a:lnTo>
                    <a:pt x="327" y="123"/>
                  </a:lnTo>
                  <a:lnTo>
                    <a:pt x="343" y="120"/>
                  </a:lnTo>
                  <a:lnTo>
                    <a:pt x="359" y="116"/>
                  </a:lnTo>
                  <a:lnTo>
                    <a:pt x="372" y="114"/>
                  </a:lnTo>
                  <a:lnTo>
                    <a:pt x="384" y="113"/>
                  </a:lnTo>
                  <a:lnTo>
                    <a:pt x="390" y="114"/>
                  </a:lnTo>
                  <a:lnTo>
                    <a:pt x="389" y="121"/>
                  </a:lnTo>
                  <a:lnTo>
                    <a:pt x="384" y="126"/>
                  </a:lnTo>
                  <a:lnTo>
                    <a:pt x="378" y="131"/>
                  </a:lnTo>
                  <a:lnTo>
                    <a:pt x="372" y="133"/>
                  </a:lnTo>
                  <a:lnTo>
                    <a:pt x="363" y="137"/>
                  </a:lnTo>
                  <a:lnTo>
                    <a:pt x="353" y="139"/>
                  </a:lnTo>
                  <a:lnTo>
                    <a:pt x="343" y="141"/>
                  </a:lnTo>
                  <a:lnTo>
                    <a:pt x="330" y="14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17"/>
            <p:cNvSpPr>
              <a:spLocks/>
            </p:cNvSpPr>
            <p:nvPr/>
          </p:nvSpPr>
          <p:spPr bwMode="auto">
            <a:xfrm>
              <a:off x="1765" y="3090"/>
              <a:ext cx="138" cy="24"/>
            </a:xfrm>
            <a:custGeom>
              <a:avLst/>
              <a:gdLst/>
              <a:ahLst/>
              <a:cxnLst>
                <a:cxn ang="0">
                  <a:pos x="0" y="14"/>
                </a:cxn>
                <a:cxn ang="0">
                  <a:pos x="3" y="5"/>
                </a:cxn>
                <a:cxn ang="0">
                  <a:pos x="12" y="1"/>
                </a:cxn>
                <a:cxn ang="0">
                  <a:pos x="22" y="0"/>
                </a:cxn>
                <a:cxn ang="0">
                  <a:pos x="32" y="1"/>
                </a:cxn>
                <a:cxn ang="0">
                  <a:pos x="47" y="2"/>
                </a:cxn>
                <a:cxn ang="0">
                  <a:pos x="62" y="3"/>
                </a:cxn>
                <a:cxn ang="0">
                  <a:pos x="75" y="5"/>
                </a:cxn>
                <a:cxn ang="0">
                  <a:pos x="91" y="5"/>
                </a:cxn>
                <a:cxn ang="0">
                  <a:pos x="103" y="8"/>
                </a:cxn>
                <a:cxn ang="0">
                  <a:pos x="115" y="11"/>
                </a:cxn>
                <a:cxn ang="0">
                  <a:pos x="127" y="15"/>
                </a:cxn>
                <a:cxn ang="0">
                  <a:pos x="138" y="22"/>
                </a:cxn>
                <a:cxn ang="0">
                  <a:pos x="129" y="24"/>
                </a:cxn>
                <a:cxn ang="0">
                  <a:pos x="114" y="23"/>
                </a:cxn>
                <a:cxn ang="0">
                  <a:pos x="94" y="21"/>
                </a:cxn>
                <a:cxn ang="0">
                  <a:pos x="74" y="18"/>
                </a:cxn>
                <a:cxn ang="0">
                  <a:pos x="53" y="15"/>
                </a:cxn>
                <a:cxn ang="0">
                  <a:pos x="32" y="13"/>
                </a:cxn>
                <a:cxn ang="0">
                  <a:pos x="13" y="12"/>
                </a:cxn>
                <a:cxn ang="0">
                  <a:pos x="0" y="14"/>
                </a:cxn>
              </a:cxnLst>
              <a:rect l="0" t="0" r="r" b="b"/>
              <a:pathLst>
                <a:path w="138" h="24">
                  <a:moveTo>
                    <a:pt x="0" y="14"/>
                  </a:moveTo>
                  <a:lnTo>
                    <a:pt x="3" y="5"/>
                  </a:lnTo>
                  <a:lnTo>
                    <a:pt x="12" y="1"/>
                  </a:lnTo>
                  <a:lnTo>
                    <a:pt x="22" y="0"/>
                  </a:lnTo>
                  <a:lnTo>
                    <a:pt x="32" y="1"/>
                  </a:lnTo>
                  <a:lnTo>
                    <a:pt x="47" y="2"/>
                  </a:lnTo>
                  <a:lnTo>
                    <a:pt x="62" y="3"/>
                  </a:lnTo>
                  <a:lnTo>
                    <a:pt x="75" y="5"/>
                  </a:lnTo>
                  <a:lnTo>
                    <a:pt x="91" y="5"/>
                  </a:lnTo>
                  <a:lnTo>
                    <a:pt x="103" y="8"/>
                  </a:lnTo>
                  <a:lnTo>
                    <a:pt x="115" y="11"/>
                  </a:lnTo>
                  <a:lnTo>
                    <a:pt x="127" y="15"/>
                  </a:lnTo>
                  <a:lnTo>
                    <a:pt x="138" y="22"/>
                  </a:lnTo>
                  <a:lnTo>
                    <a:pt x="129" y="24"/>
                  </a:lnTo>
                  <a:lnTo>
                    <a:pt x="114" y="23"/>
                  </a:lnTo>
                  <a:lnTo>
                    <a:pt x="94" y="21"/>
                  </a:lnTo>
                  <a:lnTo>
                    <a:pt x="74" y="18"/>
                  </a:lnTo>
                  <a:lnTo>
                    <a:pt x="53" y="15"/>
                  </a:lnTo>
                  <a:lnTo>
                    <a:pt x="32" y="13"/>
                  </a:lnTo>
                  <a:lnTo>
                    <a:pt x="13" y="12"/>
                  </a:lnTo>
                  <a:lnTo>
                    <a:pt x="0"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18"/>
            <p:cNvSpPr>
              <a:spLocks/>
            </p:cNvSpPr>
            <p:nvPr/>
          </p:nvSpPr>
          <p:spPr bwMode="auto">
            <a:xfrm>
              <a:off x="1526" y="2981"/>
              <a:ext cx="335" cy="207"/>
            </a:xfrm>
            <a:custGeom>
              <a:avLst/>
              <a:gdLst/>
              <a:ahLst/>
              <a:cxnLst>
                <a:cxn ang="0">
                  <a:pos x="179" y="59"/>
                </a:cxn>
                <a:cxn ang="0">
                  <a:pos x="191" y="59"/>
                </a:cxn>
                <a:cxn ang="0">
                  <a:pos x="204" y="54"/>
                </a:cxn>
                <a:cxn ang="0">
                  <a:pos x="221" y="45"/>
                </a:cxn>
                <a:cxn ang="0">
                  <a:pos x="238" y="44"/>
                </a:cxn>
                <a:cxn ang="0">
                  <a:pos x="245" y="61"/>
                </a:cxn>
                <a:cxn ang="0">
                  <a:pos x="254" y="70"/>
                </a:cxn>
                <a:cxn ang="0">
                  <a:pos x="280" y="65"/>
                </a:cxn>
                <a:cxn ang="0">
                  <a:pos x="301" y="58"/>
                </a:cxn>
                <a:cxn ang="0">
                  <a:pos x="323" y="47"/>
                </a:cxn>
                <a:cxn ang="0">
                  <a:pos x="332" y="50"/>
                </a:cxn>
                <a:cxn ang="0">
                  <a:pos x="307" y="65"/>
                </a:cxn>
                <a:cxn ang="0">
                  <a:pos x="272" y="77"/>
                </a:cxn>
                <a:cxn ang="0">
                  <a:pos x="240" y="82"/>
                </a:cxn>
                <a:cxn ang="0">
                  <a:pos x="229" y="75"/>
                </a:cxn>
                <a:cxn ang="0">
                  <a:pos x="228" y="64"/>
                </a:cxn>
                <a:cxn ang="0">
                  <a:pos x="219" y="63"/>
                </a:cxn>
                <a:cxn ang="0">
                  <a:pos x="209" y="72"/>
                </a:cxn>
                <a:cxn ang="0">
                  <a:pos x="197" y="79"/>
                </a:cxn>
                <a:cxn ang="0">
                  <a:pos x="181" y="82"/>
                </a:cxn>
                <a:cxn ang="0">
                  <a:pos x="169" y="92"/>
                </a:cxn>
                <a:cxn ang="0">
                  <a:pos x="170" y="117"/>
                </a:cxn>
                <a:cxn ang="0">
                  <a:pos x="170" y="134"/>
                </a:cxn>
                <a:cxn ang="0">
                  <a:pos x="154" y="149"/>
                </a:cxn>
                <a:cxn ang="0">
                  <a:pos x="135" y="165"/>
                </a:cxn>
                <a:cxn ang="0">
                  <a:pos x="116" y="181"/>
                </a:cxn>
                <a:cxn ang="0">
                  <a:pos x="131" y="203"/>
                </a:cxn>
                <a:cxn ang="0">
                  <a:pos x="122" y="207"/>
                </a:cxn>
                <a:cxn ang="0">
                  <a:pos x="103" y="206"/>
                </a:cxn>
                <a:cxn ang="0">
                  <a:pos x="85" y="198"/>
                </a:cxn>
                <a:cxn ang="0">
                  <a:pos x="82" y="185"/>
                </a:cxn>
                <a:cxn ang="0">
                  <a:pos x="98" y="170"/>
                </a:cxn>
                <a:cxn ang="0">
                  <a:pos x="116" y="157"/>
                </a:cxn>
                <a:cxn ang="0">
                  <a:pos x="132" y="141"/>
                </a:cxn>
                <a:cxn ang="0">
                  <a:pos x="145" y="123"/>
                </a:cxn>
                <a:cxn ang="0">
                  <a:pos x="114" y="119"/>
                </a:cxn>
                <a:cxn ang="0">
                  <a:pos x="84" y="118"/>
                </a:cxn>
                <a:cxn ang="0">
                  <a:pos x="51" y="117"/>
                </a:cxn>
                <a:cxn ang="0">
                  <a:pos x="20" y="114"/>
                </a:cxn>
                <a:cxn ang="0">
                  <a:pos x="7" y="110"/>
                </a:cxn>
                <a:cxn ang="0">
                  <a:pos x="0" y="101"/>
                </a:cxn>
                <a:cxn ang="0">
                  <a:pos x="35" y="100"/>
                </a:cxn>
                <a:cxn ang="0">
                  <a:pos x="70" y="99"/>
                </a:cxn>
                <a:cxn ang="0">
                  <a:pos x="105" y="100"/>
                </a:cxn>
                <a:cxn ang="0">
                  <a:pos x="141" y="103"/>
                </a:cxn>
                <a:cxn ang="0">
                  <a:pos x="144" y="0"/>
                </a:cxn>
                <a:cxn ang="0">
                  <a:pos x="162" y="1"/>
                </a:cxn>
                <a:cxn ang="0">
                  <a:pos x="172" y="58"/>
                </a:cxn>
              </a:cxnLst>
              <a:rect l="0" t="0" r="r" b="b"/>
              <a:pathLst>
                <a:path w="335" h="207">
                  <a:moveTo>
                    <a:pt x="172" y="58"/>
                  </a:moveTo>
                  <a:lnTo>
                    <a:pt x="179" y="59"/>
                  </a:lnTo>
                  <a:lnTo>
                    <a:pt x="185" y="59"/>
                  </a:lnTo>
                  <a:lnTo>
                    <a:pt x="191" y="59"/>
                  </a:lnTo>
                  <a:lnTo>
                    <a:pt x="197" y="58"/>
                  </a:lnTo>
                  <a:lnTo>
                    <a:pt x="204" y="54"/>
                  </a:lnTo>
                  <a:lnTo>
                    <a:pt x="212" y="51"/>
                  </a:lnTo>
                  <a:lnTo>
                    <a:pt x="221" y="45"/>
                  </a:lnTo>
                  <a:lnTo>
                    <a:pt x="232" y="37"/>
                  </a:lnTo>
                  <a:lnTo>
                    <a:pt x="238" y="44"/>
                  </a:lnTo>
                  <a:lnTo>
                    <a:pt x="242" y="52"/>
                  </a:lnTo>
                  <a:lnTo>
                    <a:pt x="245" y="61"/>
                  </a:lnTo>
                  <a:lnTo>
                    <a:pt x="242" y="71"/>
                  </a:lnTo>
                  <a:lnTo>
                    <a:pt x="254" y="70"/>
                  </a:lnTo>
                  <a:lnTo>
                    <a:pt x="268" y="68"/>
                  </a:lnTo>
                  <a:lnTo>
                    <a:pt x="280" y="65"/>
                  </a:lnTo>
                  <a:lnTo>
                    <a:pt x="291" y="62"/>
                  </a:lnTo>
                  <a:lnTo>
                    <a:pt x="301" y="58"/>
                  </a:lnTo>
                  <a:lnTo>
                    <a:pt x="313" y="53"/>
                  </a:lnTo>
                  <a:lnTo>
                    <a:pt x="323" y="47"/>
                  </a:lnTo>
                  <a:lnTo>
                    <a:pt x="335" y="43"/>
                  </a:lnTo>
                  <a:lnTo>
                    <a:pt x="332" y="50"/>
                  </a:lnTo>
                  <a:lnTo>
                    <a:pt x="322" y="58"/>
                  </a:lnTo>
                  <a:lnTo>
                    <a:pt x="307" y="65"/>
                  </a:lnTo>
                  <a:lnTo>
                    <a:pt x="290" y="72"/>
                  </a:lnTo>
                  <a:lnTo>
                    <a:pt x="272" y="77"/>
                  </a:lnTo>
                  <a:lnTo>
                    <a:pt x="254" y="81"/>
                  </a:lnTo>
                  <a:lnTo>
                    <a:pt x="240" y="82"/>
                  </a:lnTo>
                  <a:lnTo>
                    <a:pt x="231" y="80"/>
                  </a:lnTo>
                  <a:lnTo>
                    <a:pt x="229" y="75"/>
                  </a:lnTo>
                  <a:lnTo>
                    <a:pt x="229" y="70"/>
                  </a:lnTo>
                  <a:lnTo>
                    <a:pt x="228" y="64"/>
                  </a:lnTo>
                  <a:lnTo>
                    <a:pt x="225" y="59"/>
                  </a:lnTo>
                  <a:lnTo>
                    <a:pt x="219" y="63"/>
                  </a:lnTo>
                  <a:lnTo>
                    <a:pt x="214" y="67"/>
                  </a:lnTo>
                  <a:lnTo>
                    <a:pt x="209" y="72"/>
                  </a:lnTo>
                  <a:lnTo>
                    <a:pt x="202" y="75"/>
                  </a:lnTo>
                  <a:lnTo>
                    <a:pt x="197" y="79"/>
                  </a:lnTo>
                  <a:lnTo>
                    <a:pt x="190" y="82"/>
                  </a:lnTo>
                  <a:lnTo>
                    <a:pt x="181" y="82"/>
                  </a:lnTo>
                  <a:lnTo>
                    <a:pt x="170" y="81"/>
                  </a:lnTo>
                  <a:lnTo>
                    <a:pt x="169" y="92"/>
                  </a:lnTo>
                  <a:lnTo>
                    <a:pt x="169" y="105"/>
                  </a:lnTo>
                  <a:lnTo>
                    <a:pt x="170" y="117"/>
                  </a:lnTo>
                  <a:lnTo>
                    <a:pt x="176" y="126"/>
                  </a:lnTo>
                  <a:lnTo>
                    <a:pt x="170" y="134"/>
                  </a:lnTo>
                  <a:lnTo>
                    <a:pt x="163" y="141"/>
                  </a:lnTo>
                  <a:lnTo>
                    <a:pt x="154" y="149"/>
                  </a:lnTo>
                  <a:lnTo>
                    <a:pt x="144" y="157"/>
                  </a:lnTo>
                  <a:lnTo>
                    <a:pt x="135" y="165"/>
                  </a:lnTo>
                  <a:lnTo>
                    <a:pt x="124" y="173"/>
                  </a:lnTo>
                  <a:lnTo>
                    <a:pt x="116" y="181"/>
                  </a:lnTo>
                  <a:lnTo>
                    <a:pt x="107" y="188"/>
                  </a:lnTo>
                  <a:lnTo>
                    <a:pt x="131" y="203"/>
                  </a:lnTo>
                  <a:lnTo>
                    <a:pt x="129" y="206"/>
                  </a:lnTo>
                  <a:lnTo>
                    <a:pt x="122" y="207"/>
                  </a:lnTo>
                  <a:lnTo>
                    <a:pt x="113" y="207"/>
                  </a:lnTo>
                  <a:lnTo>
                    <a:pt x="103" y="206"/>
                  </a:lnTo>
                  <a:lnTo>
                    <a:pt x="93" y="202"/>
                  </a:lnTo>
                  <a:lnTo>
                    <a:pt x="85" y="198"/>
                  </a:lnTo>
                  <a:lnTo>
                    <a:pt x="81" y="192"/>
                  </a:lnTo>
                  <a:lnTo>
                    <a:pt x="82" y="185"/>
                  </a:lnTo>
                  <a:lnTo>
                    <a:pt x="89" y="177"/>
                  </a:lnTo>
                  <a:lnTo>
                    <a:pt x="98" y="170"/>
                  </a:lnTo>
                  <a:lnTo>
                    <a:pt x="107" y="164"/>
                  </a:lnTo>
                  <a:lnTo>
                    <a:pt x="116" y="157"/>
                  </a:lnTo>
                  <a:lnTo>
                    <a:pt x="123" y="149"/>
                  </a:lnTo>
                  <a:lnTo>
                    <a:pt x="132" y="141"/>
                  </a:lnTo>
                  <a:lnTo>
                    <a:pt x="140" y="134"/>
                  </a:lnTo>
                  <a:lnTo>
                    <a:pt x="145" y="123"/>
                  </a:lnTo>
                  <a:lnTo>
                    <a:pt x="131" y="121"/>
                  </a:lnTo>
                  <a:lnTo>
                    <a:pt x="114" y="119"/>
                  </a:lnTo>
                  <a:lnTo>
                    <a:pt x="100" y="118"/>
                  </a:lnTo>
                  <a:lnTo>
                    <a:pt x="84" y="118"/>
                  </a:lnTo>
                  <a:lnTo>
                    <a:pt x="66" y="118"/>
                  </a:lnTo>
                  <a:lnTo>
                    <a:pt x="51" y="117"/>
                  </a:lnTo>
                  <a:lnTo>
                    <a:pt x="35" y="116"/>
                  </a:lnTo>
                  <a:lnTo>
                    <a:pt x="20" y="114"/>
                  </a:lnTo>
                  <a:lnTo>
                    <a:pt x="15" y="112"/>
                  </a:lnTo>
                  <a:lnTo>
                    <a:pt x="7" y="110"/>
                  </a:lnTo>
                  <a:lnTo>
                    <a:pt x="1" y="107"/>
                  </a:lnTo>
                  <a:lnTo>
                    <a:pt x="0" y="101"/>
                  </a:lnTo>
                  <a:lnTo>
                    <a:pt x="17" y="101"/>
                  </a:lnTo>
                  <a:lnTo>
                    <a:pt x="35" y="100"/>
                  </a:lnTo>
                  <a:lnTo>
                    <a:pt x="53" y="100"/>
                  </a:lnTo>
                  <a:lnTo>
                    <a:pt x="70" y="99"/>
                  </a:lnTo>
                  <a:lnTo>
                    <a:pt x="88" y="99"/>
                  </a:lnTo>
                  <a:lnTo>
                    <a:pt x="105" y="100"/>
                  </a:lnTo>
                  <a:lnTo>
                    <a:pt x="123" y="101"/>
                  </a:lnTo>
                  <a:lnTo>
                    <a:pt x="141" y="103"/>
                  </a:lnTo>
                  <a:lnTo>
                    <a:pt x="140" y="0"/>
                  </a:lnTo>
                  <a:lnTo>
                    <a:pt x="144" y="0"/>
                  </a:lnTo>
                  <a:lnTo>
                    <a:pt x="152" y="0"/>
                  </a:lnTo>
                  <a:lnTo>
                    <a:pt x="162" y="1"/>
                  </a:lnTo>
                  <a:lnTo>
                    <a:pt x="167" y="3"/>
                  </a:lnTo>
                  <a:lnTo>
                    <a:pt x="172" y="5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19"/>
            <p:cNvSpPr>
              <a:spLocks/>
            </p:cNvSpPr>
            <p:nvPr/>
          </p:nvSpPr>
          <p:spPr bwMode="auto">
            <a:xfrm>
              <a:off x="1476" y="2481"/>
              <a:ext cx="359" cy="304"/>
            </a:xfrm>
            <a:custGeom>
              <a:avLst/>
              <a:gdLst/>
              <a:ahLst/>
              <a:cxnLst>
                <a:cxn ang="0">
                  <a:pos x="324" y="253"/>
                </a:cxn>
                <a:cxn ang="0">
                  <a:pos x="318" y="185"/>
                </a:cxn>
                <a:cxn ang="0">
                  <a:pos x="315" y="142"/>
                </a:cxn>
                <a:cxn ang="0">
                  <a:pos x="309" y="114"/>
                </a:cxn>
                <a:cxn ang="0">
                  <a:pos x="292" y="91"/>
                </a:cxn>
                <a:cxn ang="0">
                  <a:pos x="261" y="71"/>
                </a:cxn>
                <a:cxn ang="0">
                  <a:pos x="217" y="55"/>
                </a:cxn>
                <a:cxn ang="0">
                  <a:pos x="173" y="40"/>
                </a:cxn>
                <a:cxn ang="0">
                  <a:pos x="129" y="29"/>
                </a:cxn>
                <a:cxn ang="0">
                  <a:pos x="84" y="24"/>
                </a:cxn>
                <a:cxn ang="0">
                  <a:pos x="47" y="42"/>
                </a:cxn>
                <a:cxn ang="0">
                  <a:pos x="26" y="82"/>
                </a:cxn>
                <a:cxn ang="0">
                  <a:pos x="19" y="125"/>
                </a:cxn>
                <a:cxn ang="0">
                  <a:pos x="25" y="169"/>
                </a:cxn>
                <a:cxn ang="0">
                  <a:pos x="40" y="201"/>
                </a:cxn>
                <a:cxn ang="0">
                  <a:pos x="64" y="220"/>
                </a:cxn>
                <a:cxn ang="0">
                  <a:pos x="94" y="236"/>
                </a:cxn>
                <a:cxn ang="0">
                  <a:pos x="132" y="250"/>
                </a:cxn>
                <a:cxn ang="0">
                  <a:pos x="173" y="263"/>
                </a:cxn>
                <a:cxn ang="0">
                  <a:pos x="216" y="273"/>
                </a:cxn>
                <a:cxn ang="0">
                  <a:pos x="259" y="280"/>
                </a:cxn>
                <a:cxn ang="0">
                  <a:pos x="299" y="285"/>
                </a:cxn>
                <a:cxn ang="0">
                  <a:pos x="313" y="294"/>
                </a:cxn>
                <a:cxn ang="0">
                  <a:pos x="304" y="302"/>
                </a:cxn>
                <a:cxn ang="0">
                  <a:pos x="290" y="304"/>
                </a:cxn>
                <a:cxn ang="0">
                  <a:pos x="266" y="303"/>
                </a:cxn>
                <a:cxn ang="0">
                  <a:pos x="232" y="302"/>
                </a:cxn>
                <a:cxn ang="0">
                  <a:pos x="174" y="293"/>
                </a:cxn>
                <a:cxn ang="0">
                  <a:pos x="106" y="273"/>
                </a:cxn>
                <a:cxn ang="0">
                  <a:pos x="46" y="239"/>
                </a:cxn>
                <a:cxn ang="0">
                  <a:pos x="11" y="191"/>
                </a:cxn>
                <a:cxn ang="0">
                  <a:pos x="0" y="137"/>
                </a:cxn>
                <a:cxn ang="0">
                  <a:pos x="6" y="82"/>
                </a:cxn>
                <a:cxn ang="0">
                  <a:pos x="30" y="30"/>
                </a:cxn>
                <a:cxn ang="0">
                  <a:pos x="61" y="2"/>
                </a:cxn>
                <a:cxn ang="0">
                  <a:pos x="98" y="0"/>
                </a:cxn>
                <a:cxn ang="0">
                  <a:pos x="142" y="6"/>
                </a:cxn>
                <a:cxn ang="0">
                  <a:pos x="191" y="19"/>
                </a:cxn>
                <a:cxn ang="0">
                  <a:pos x="240" y="36"/>
                </a:cxn>
                <a:cxn ang="0">
                  <a:pos x="285" y="54"/>
                </a:cxn>
                <a:cxn ang="0">
                  <a:pos x="322" y="72"/>
                </a:cxn>
                <a:cxn ang="0">
                  <a:pos x="348" y="88"/>
                </a:cxn>
                <a:cxn ang="0">
                  <a:pos x="359" y="128"/>
                </a:cxn>
                <a:cxn ang="0">
                  <a:pos x="352" y="229"/>
                </a:cxn>
              </a:cxnLst>
              <a:rect l="0" t="0" r="r" b="b"/>
              <a:pathLst>
                <a:path w="359" h="304">
                  <a:moveTo>
                    <a:pt x="331" y="264"/>
                  </a:moveTo>
                  <a:lnTo>
                    <a:pt x="324" y="253"/>
                  </a:lnTo>
                  <a:lnTo>
                    <a:pt x="320" y="223"/>
                  </a:lnTo>
                  <a:lnTo>
                    <a:pt x="318" y="185"/>
                  </a:lnTo>
                  <a:lnTo>
                    <a:pt x="316" y="155"/>
                  </a:lnTo>
                  <a:lnTo>
                    <a:pt x="315" y="142"/>
                  </a:lnTo>
                  <a:lnTo>
                    <a:pt x="313" y="128"/>
                  </a:lnTo>
                  <a:lnTo>
                    <a:pt x="309" y="114"/>
                  </a:lnTo>
                  <a:lnTo>
                    <a:pt x="301" y="102"/>
                  </a:lnTo>
                  <a:lnTo>
                    <a:pt x="292" y="91"/>
                  </a:lnTo>
                  <a:lnTo>
                    <a:pt x="277" y="80"/>
                  </a:lnTo>
                  <a:lnTo>
                    <a:pt x="261" y="71"/>
                  </a:lnTo>
                  <a:lnTo>
                    <a:pt x="238" y="62"/>
                  </a:lnTo>
                  <a:lnTo>
                    <a:pt x="217" y="55"/>
                  </a:lnTo>
                  <a:lnTo>
                    <a:pt x="195" y="47"/>
                  </a:lnTo>
                  <a:lnTo>
                    <a:pt x="173" y="40"/>
                  </a:lnTo>
                  <a:lnTo>
                    <a:pt x="151" y="34"/>
                  </a:lnTo>
                  <a:lnTo>
                    <a:pt x="129" y="29"/>
                  </a:lnTo>
                  <a:lnTo>
                    <a:pt x="106" y="25"/>
                  </a:lnTo>
                  <a:lnTo>
                    <a:pt x="84" y="24"/>
                  </a:lnTo>
                  <a:lnTo>
                    <a:pt x="64" y="24"/>
                  </a:lnTo>
                  <a:lnTo>
                    <a:pt x="47" y="42"/>
                  </a:lnTo>
                  <a:lnTo>
                    <a:pt x="35" y="60"/>
                  </a:lnTo>
                  <a:lnTo>
                    <a:pt x="26" y="82"/>
                  </a:lnTo>
                  <a:lnTo>
                    <a:pt x="23" y="103"/>
                  </a:lnTo>
                  <a:lnTo>
                    <a:pt x="19" y="125"/>
                  </a:lnTo>
                  <a:lnTo>
                    <a:pt x="21" y="147"/>
                  </a:lnTo>
                  <a:lnTo>
                    <a:pt x="25" y="169"/>
                  </a:lnTo>
                  <a:lnTo>
                    <a:pt x="33" y="191"/>
                  </a:lnTo>
                  <a:lnTo>
                    <a:pt x="40" y="201"/>
                  </a:lnTo>
                  <a:lnTo>
                    <a:pt x="50" y="211"/>
                  </a:lnTo>
                  <a:lnTo>
                    <a:pt x="64" y="220"/>
                  </a:lnTo>
                  <a:lnTo>
                    <a:pt x="78" y="228"/>
                  </a:lnTo>
                  <a:lnTo>
                    <a:pt x="94" y="236"/>
                  </a:lnTo>
                  <a:lnTo>
                    <a:pt x="113" y="244"/>
                  </a:lnTo>
                  <a:lnTo>
                    <a:pt x="132" y="250"/>
                  </a:lnTo>
                  <a:lnTo>
                    <a:pt x="153" y="257"/>
                  </a:lnTo>
                  <a:lnTo>
                    <a:pt x="173" y="263"/>
                  </a:lnTo>
                  <a:lnTo>
                    <a:pt x="195" y="268"/>
                  </a:lnTo>
                  <a:lnTo>
                    <a:pt x="216" y="273"/>
                  </a:lnTo>
                  <a:lnTo>
                    <a:pt x="238" y="277"/>
                  </a:lnTo>
                  <a:lnTo>
                    <a:pt x="259" y="280"/>
                  </a:lnTo>
                  <a:lnTo>
                    <a:pt x="280" y="283"/>
                  </a:lnTo>
                  <a:lnTo>
                    <a:pt x="299" y="285"/>
                  </a:lnTo>
                  <a:lnTo>
                    <a:pt x="316" y="287"/>
                  </a:lnTo>
                  <a:lnTo>
                    <a:pt x="313" y="294"/>
                  </a:lnTo>
                  <a:lnTo>
                    <a:pt x="309" y="300"/>
                  </a:lnTo>
                  <a:lnTo>
                    <a:pt x="304" y="302"/>
                  </a:lnTo>
                  <a:lnTo>
                    <a:pt x="297" y="303"/>
                  </a:lnTo>
                  <a:lnTo>
                    <a:pt x="290" y="304"/>
                  </a:lnTo>
                  <a:lnTo>
                    <a:pt x="278" y="304"/>
                  </a:lnTo>
                  <a:lnTo>
                    <a:pt x="266" y="303"/>
                  </a:lnTo>
                  <a:lnTo>
                    <a:pt x="250" y="303"/>
                  </a:lnTo>
                  <a:lnTo>
                    <a:pt x="232" y="302"/>
                  </a:lnTo>
                  <a:lnTo>
                    <a:pt x="205" y="299"/>
                  </a:lnTo>
                  <a:lnTo>
                    <a:pt x="174" y="293"/>
                  </a:lnTo>
                  <a:lnTo>
                    <a:pt x="142" y="284"/>
                  </a:lnTo>
                  <a:lnTo>
                    <a:pt x="106" y="273"/>
                  </a:lnTo>
                  <a:lnTo>
                    <a:pt x="74" y="257"/>
                  </a:lnTo>
                  <a:lnTo>
                    <a:pt x="46" y="239"/>
                  </a:lnTo>
                  <a:lnTo>
                    <a:pt x="24" y="215"/>
                  </a:lnTo>
                  <a:lnTo>
                    <a:pt x="11" y="191"/>
                  </a:lnTo>
                  <a:lnTo>
                    <a:pt x="3" y="164"/>
                  </a:lnTo>
                  <a:lnTo>
                    <a:pt x="0" y="137"/>
                  </a:lnTo>
                  <a:lnTo>
                    <a:pt x="0" y="109"/>
                  </a:lnTo>
                  <a:lnTo>
                    <a:pt x="6" y="82"/>
                  </a:lnTo>
                  <a:lnTo>
                    <a:pt x="16" y="55"/>
                  </a:lnTo>
                  <a:lnTo>
                    <a:pt x="30" y="30"/>
                  </a:lnTo>
                  <a:lnTo>
                    <a:pt x="47" y="6"/>
                  </a:lnTo>
                  <a:lnTo>
                    <a:pt x="61" y="2"/>
                  </a:lnTo>
                  <a:lnTo>
                    <a:pt x="78" y="0"/>
                  </a:lnTo>
                  <a:lnTo>
                    <a:pt x="98" y="0"/>
                  </a:lnTo>
                  <a:lnTo>
                    <a:pt x="118" y="2"/>
                  </a:lnTo>
                  <a:lnTo>
                    <a:pt x="142" y="6"/>
                  </a:lnTo>
                  <a:lnTo>
                    <a:pt x="165" y="12"/>
                  </a:lnTo>
                  <a:lnTo>
                    <a:pt x="191" y="19"/>
                  </a:lnTo>
                  <a:lnTo>
                    <a:pt x="216" y="26"/>
                  </a:lnTo>
                  <a:lnTo>
                    <a:pt x="240" y="36"/>
                  </a:lnTo>
                  <a:lnTo>
                    <a:pt x="263" y="45"/>
                  </a:lnTo>
                  <a:lnTo>
                    <a:pt x="285" y="54"/>
                  </a:lnTo>
                  <a:lnTo>
                    <a:pt x="304" y="63"/>
                  </a:lnTo>
                  <a:lnTo>
                    <a:pt x="322" y="72"/>
                  </a:lnTo>
                  <a:lnTo>
                    <a:pt x="337" y="80"/>
                  </a:lnTo>
                  <a:lnTo>
                    <a:pt x="348" y="88"/>
                  </a:lnTo>
                  <a:lnTo>
                    <a:pt x="355" y="93"/>
                  </a:lnTo>
                  <a:lnTo>
                    <a:pt x="359" y="128"/>
                  </a:lnTo>
                  <a:lnTo>
                    <a:pt x="359" y="179"/>
                  </a:lnTo>
                  <a:lnTo>
                    <a:pt x="352" y="229"/>
                  </a:lnTo>
                  <a:lnTo>
                    <a:pt x="331" y="26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0"/>
            <p:cNvSpPr>
              <a:spLocks/>
            </p:cNvSpPr>
            <p:nvPr/>
          </p:nvSpPr>
          <p:spPr bwMode="auto">
            <a:xfrm>
              <a:off x="1551" y="2849"/>
              <a:ext cx="331" cy="74"/>
            </a:xfrm>
            <a:custGeom>
              <a:avLst/>
              <a:gdLst/>
              <a:ahLst/>
              <a:cxnLst>
                <a:cxn ang="0">
                  <a:pos x="192" y="74"/>
                </a:cxn>
                <a:cxn ang="0">
                  <a:pos x="166" y="70"/>
                </a:cxn>
                <a:cxn ang="0">
                  <a:pos x="137" y="66"/>
                </a:cxn>
                <a:cxn ang="0">
                  <a:pos x="111" y="60"/>
                </a:cxn>
                <a:cxn ang="0">
                  <a:pos x="85" y="52"/>
                </a:cxn>
                <a:cxn ang="0">
                  <a:pos x="59" y="43"/>
                </a:cxn>
                <a:cxn ang="0">
                  <a:pos x="36" y="32"/>
                </a:cxn>
                <a:cxn ang="0">
                  <a:pos x="17" y="17"/>
                </a:cxn>
                <a:cxn ang="0">
                  <a:pos x="0" y="0"/>
                </a:cxn>
                <a:cxn ang="0">
                  <a:pos x="29" y="12"/>
                </a:cxn>
                <a:cxn ang="0">
                  <a:pos x="58" y="23"/>
                </a:cxn>
                <a:cxn ang="0">
                  <a:pos x="88" y="31"/>
                </a:cxn>
                <a:cxn ang="0">
                  <a:pos x="117" y="39"/>
                </a:cxn>
                <a:cxn ang="0">
                  <a:pos x="140" y="44"/>
                </a:cxn>
                <a:cxn ang="0">
                  <a:pos x="161" y="48"/>
                </a:cxn>
                <a:cxn ang="0">
                  <a:pos x="175" y="50"/>
                </a:cxn>
                <a:cxn ang="0">
                  <a:pos x="179" y="51"/>
                </a:cxn>
                <a:cxn ang="0">
                  <a:pos x="203" y="53"/>
                </a:cxn>
                <a:cxn ang="0">
                  <a:pos x="227" y="51"/>
                </a:cxn>
                <a:cxn ang="0">
                  <a:pos x="253" y="48"/>
                </a:cxn>
                <a:cxn ang="0">
                  <a:pos x="276" y="43"/>
                </a:cxn>
                <a:cxn ang="0">
                  <a:pos x="297" y="40"/>
                </a:cxn>
                <a:cxn ang="0">
                  <a:pos x="314" y="35"/>
                </a:cxn>
                <a:cxn ang="0">
                  <a:pos x="325" y="34"/>
                </a:cxn>
                <a:cxn ang="0">
                  <a:pos x="331" y="36"/>
                </a:cxn>
                <a:cxn ang="0">
                  <a:pos x="321" y="45"/>
                </a:cxn>
                <a:cxn ang="0">
                  <a:pos x="305" y="53"/>
                </a:cxn>
                <a:cxn ang="0">
                  <a:pos x="288" y="60"/>
                </a:cxn>
                <a:cxn ang="0">
                  <a:pos x="269" y="66"/>
                </a:cxn>
                <a:cxn ang="0">
                  <a:pos x="248" y="69"/>
                </a:cxn>
                <a:cxn ang="0">
                  <a:pos x="227" y="72"/>
                </a:cxn>
                <a:cxn ang="0">
                  <a:pos x="208" y="74"/>
                </a:cxn>
                <a:cxn ang="0">
                  <a:pos x="192" y="74"/>
                </a:cxn>
              </a:cxnLst>
              <a:rect l="0" t="0" r="r" b="b"/>
              <a:pathLst>
                <a:path w="331" h="74">
                  <a:moveTo>
                    <a:pt x="192" y="74"/>
                  </a:moveTo>
                  <a:lnTo>
                    <a:pt x="166" y="70"/>
                  </a:lnTo>
                  <a:lnTo>
                    <a:pt x="137" y="66"/>
                  </a:lnTo>
                  <a:lnTo>
                    <a:pt x="111" y="60"/>
                  </a:lnTo>
                  <a:lnTo>
                    <a:pt x="85" y="52"/>
                  </a:lnTo>
                  <a:lnTo>
                    <a:pt x="59" y="43"/>
                  </a:lnTo>
                  <a:lnTo>
                    <a:pt x="36" y="32"/>
                  </a:lnTo>
                  <a:lnTo>
                    <a:pt x="17" y="17"/>
                  </a:lnTo>
                  <a:lnTo>
                    <a:pt x="0" y="0"/>
                  </a:lnTo>
                  <a:lnTo>
                    <a:pt x="29" y="12"/>
                  </a:lnTo>
                  <a:lnTo>
                    <a:pt x="58" y="23"/>
                  </a:lnTo>
                  <a:lnTo>
                    <a:pt x="88" y="31"/>
                  </a:lnTo>
                  <a:lnTo>
                    <a:pt x="117" y="39"/>
                  </a:lnTo>
                  <a:lnTo>
                    <a:pt x="140" y="44"/>
                  </a:lnTo>
                  <a:lnTo>
                    <a:pt x="161" y="48"/>
                  </a:lnTo>
                  <a:lnTo>
                    <a:pt x="175" y="50"/>
                  </a:lnTo>
                  <a:lnTo>
                    <a:pt x="179" y="51"/>
                  </a:lnTo>
                  <a:lnTo>
                    <a:pt x="203" y="53"/>
                  </a:lnTo>
                  <a:lnTo>
                    <a:pt x="227" y="51"/>
                  </a:lnTo>
                  <a:lnTo>
                    <a:pt x="253" y="48"/>
                  </a:lnTo>
                  <a:lnTo>
                    <a:pt x="276" y="43"/>
                  </a:lnTo>
                  <a:lnTo>
                    <a:pt x="297" y="40"/>
                  </a:lnTo>
                  <a:lnTo>
                    <a:pt x="314" y="35"/>
                  </a:lnTo>
                  <a:lnTo>
                    <a:pt x="325" y="34"/>
                  </a:lnTo>
                  <a:lnTo>
                    <a:pt x="331" y="36"/>
                  </a:lnTo>
                  <a:lnTo>
                    <a:pt x="321" y="45"/>
                  </a:lnTo>
                  <a:lnTo>
                    <a:pt x="305" y="53"/>
                  </a:lnTo>
                  <a:lnTo>
                    <a:pt x="288" y="60"/>
                  </a:lnTo>
                  <a:lnTo>
                    <a:pt x="269" y="66"/>
                  </a:lnTo>
                  <a:lnTo>
                    <a:pt x="248" y="69"/>
                  </a:lnTo>
                  <a:lnTo>
                    <a:pt x="227" y="72"/>
                  </a:lnTo>
                  <a:lnTo>
                    <a:pt x="208" y="74"/>
                  </a:lnTo>
                  <a:lnTo>
                    <a:pt x="192" y="7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1"/>
            <p:cNvSpPr>
              <a:spLocks/>
            </p:cNvSpPr>
            <p:nvPr/>
          </p:nvSpPr>
          <p:spPr bwMode="auto">
            <a:xfrm>
              <a:off x="1663" y="3127"/>
              <a:ext cx="102" cy="67"/>
            </a:xfrm>
            <a:custGeom>
              <a:avLst/>
              <a:gdLst/>
              <a:ahLst/>
              <a:cxnLst>
                <a:cxn ang="0">
                  <a:pos x="0" y="67"/>
                </a:cxn>
                <a:cxn ang="0">
                  <a:pos x="3" y="60"/>
                </a:cxn>
                <a:cxn ang="0">
                  <a:pos x="6" y="54"/>
                </a:cxn>
                <a:cxn ang="0">
                  <a:pos x="12" y="49"/>
                </a:cxn>
                <a:cxn ang="0">
                  <a:pos x="18" y="43"/>
                </a:cxn>
                <a:cxn ang="0">
                  <a:pos x="24" y="38"/>
                </a:cxn>
                <a:cxn ang="0">
                  <a:pos x="31" y="33"/>
                </a:cxn>
                <a:cxn ang="0">
                  <a:pos x="38" y="29"/>
                </a:cxn>
                <a:cxn ang="0">
                  <a:pos x="44" y="24"/>
                </a:cxn>
                <a:cxn ang="0">
                  <a:pos x="49" y="20"/>
                </a:cxn>
                <a:cxn ang="0">
                  <a:pos x="56" y="15"/>
                </a:cxn>
                <a:cxn ang="0">
                  <a:pos x="64" y="12"/>
                </a:cxn>
                <a:cxn ang="0">
                  <a:pos x="73" y="7"/>
                </a:cxn>
                <a:cxn ang="0">
                  <a:pos x="81" y="5"/>
                </a:cxn>
                <a:cxn ang="0">
                  <a:pos x="90" y="2"/>
                </a:cxn>
                <a:cxn ang="0">
                  <a:pos x="96" y="0"/>
                </a:cxn>
                <a:cxn ang="0">
                  <a:pos x="102" y="0"/>
                </a:cxn>
                <a:cxn ang="0">
                  <a:pos x="96" y="6"/>
                </a:cxn>
                <a:cxn ang="0">
                  <a:pos x="84" y="14"/>
                </a:cxn>
                <a:cxn ang="0">
                  <a:pos x="69" y="24"/>
                </a:cxn>
                <a:cxn ang="0">
                  <a:pos x="54" y="35"/>
                </a:cxn>
                <a:cxn ang="0">
                  <a:pos x="35" y="46"/>
                </a:cxn>
                <a:cxn ang="0">
                  <a:pos x="21" y="55"/>
                </a:cxn>
                <a:cxn ang="0">
                  <a:pos x="7" y="62"/>
                </a:cxn>
                <a:cxn ang="0">
                  <a:pos x="0" y="67"/>
                </a:cxn>
              </a:cxnLst>
              <a:rect l="0" t="0" r="r" b="b"/>
              <a:pathLst>
                <a:path w="102" h="67">
                  <a:moveTo>
                    <a:pt x="0" y="67"/>
                  </a:moveTo>
                  <a:lnTo>
                    <a:pt x="3" y="60"/>
                  </a:lnTo>
                  <a:lnTo>
                    <a:pt x="6" y="54"/>
                  </a:lnTo>
                  <a:lnTo>
                    <a:pt x="12" y="49"/>
                  </a:lnTo>
                  <a:lnTo>
                    <a:pt x="18" y="43"/>
                  </a:lnTo>
                  <a:lnTo>
                    <a:pt x="24" y="38"/>
                  </a:lnTo>
                  <a:lnTo>
                    <a:pt x="31" y="33"/>
                  </a:lnTo>
                  <a:lnTo>
                    <a:pt x="38" y="29"/>
                  </a:lnTo>
                  <a:lnTo>
                    <a:pt x="44" y="24"/>
                  </a:lnTo>
                  <a:lnTo>
                    <a:pt x="49" y="20"/>
                  </a:lnTo>
                  <a:lnTo>
                    <a:pt x="56" y="15"/>
                  </a:lnTo>
                  <a:lnTo>
                    <a:pt x="64" y="12"/>
                  </a:lnTo>
                  <a:lnTo>
                    <a:pt x="73" y="7"/>
                  </a:lnTo>
                  <a:lnTo>
                    <a:pt x="81" y="5"/>
                  </a:lnTo>
                  <a:lnTo>
                    <a:pt x="90" y="2"/>
                  </a:lnTo>
                  <a:lnTo>
                    <a:pt x="96" y="0"/>
                  </a:lnTo>
                  <a:lnTo>
                    <a:pt x="102" y="0"/>
                  </a:lnTo>
                  <a:lnTo>
                    <a:pt x="96" y="6"/>
                  </a:lnTo>
                  <a:lnTo>
                    <a:pt x="84" y="14"/>
                  </a:lnTo>
                  <a:lnTo>
                    <a:pt x="69" y="24"/>
                  </a:lnTo>
                  <a:lnTo>
                    <a:pt x="54" y="35"/>
                  </a:lnTo>
                  <a:lnTo>
                    <a:pt x="35" y="46"/>
                  </a:lnTo>
                  <a:lnTo>
                    <a:pt x="21" y="55"/>
                  </a:lnTo>
                  <a:lnTo>
                    <a:pt x="7" y="62"/>
                  </a:lnTo>
                  <a:lnTo>
                    <a:pt x="0" y="6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2"/>
            <p:cNvSpPr>
              <a:spLocks/>
            </p:cNvSpPr>
            <p:nvPr/>
          </p:nvSpPr>
          <p:spPr bwMode="auto">
            <a:xfrm>
              <a:off x="1660" y="2793"/>
              <a:ext cx="24" cy="81"/>
            </a:xfrm>
            <a:custGeom>
              <a:avLst/>
              <a:gdLst/>
              <a:ahLst/>
              <a:cxnLst>
                <a:cxn ang="0">
                  <a:pos x="11" y="81"/>
                </a:cxn>
                <a:cxn ang="0">
                  <a:pos x="3" y="59"/>
                </a:cxn>
                <a:cxn ang="0">
                  <a:pos x="0" y="40"/>
                </a:cxn>
                <a:cxn ang="0">
                  <a:pos x="3" y="20"/>
                </a:cxn>
                <a:cxn ang="0">
                  <a:pos x="11" y="0"/>
                </a:cxn>
                <a:cxn ang="0">
                  <a:pos x="17" y="20"/>
                </a:cxn>
                <a:cxn ang="0">
                  <a:pos x="18" y="40"/>
                </a:cxn>
                <a:cxn ang="0">
                  <a:pos x="19" y="60"/>
                </a:cxn>
                <a:cxn ang="0">
                  <a:pos x="24" y="81"/>
                </a:cxn>
                <a:cxn ang="0">
                  <a:pos x="11" y="81"/>
                </a:cxn>
              </a:cxnLst>
              <a:rect l="0" t="0" r="r" b="b"/>
              <a:pathLst>
                <a:path w="24" h="81">
                  <a:moveTo>
                    <a:pt x="11" y="81"/>
                  </a:moveTo>
                  <a:lnTo>
                    <a:pt x="3" y="59"/>
                  </a:lnTo>
                  <a:lnTo>
                    <a:pt x="0" y="40"/>
                  </a:lnTo>
                  <a:lnTo>
                    <a:pt x="3" y="20"/>
                  </a:lnTo>
                  <a:lnTo>
                    <a:pt x="11" y="0"/>
                  </a:lnTo>
                  <a:lnTo>
                    <a:pt x="17" y="20"/>
                  </a:lnTo>
                  <a:lnTo>
                    <a:pt x="18" y="40"/>
                  </a:lnTo>
                  <a:lnTo>
                    <a:pt x="19" y="60"/>
                  </a:lnTo>
                  <a:lnTo>
                    <a:pt x="24" y="81"/>
                  </a:lnTo>
                  <a:lnTo>
                    <a:pt x="11" y="8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3"/>
            <p:cNvSpPr>
              <a:spLocks/>
            </p:cNvSpPr>
            <p:nvPr/>
          </p:nvSpPr>
          <p:spPr bwMode="auto">
            <a:xfrm>
              <a:off x="1596" y="2777"/>
              <a:ext cx="43" cy="91"/>
            </a:xfrm>
            <a:custGeom>
              <a:avLst/>
              <a:gdLst/>
              <a:ahLst/>
              <a:cxnLst>
                <a:cxn ang="0">
                  <a:pos x="42" y="91"/>
                </a:cxn>
                <a:cxn ang="0">
                  <a:pos x="31" y="91"/>
                </a:cxn>
                <a:cxn ang="0">
                  <a:pos x="23" y="86"/>
                </a:cxn>
                <a:cxn ang="0">
                  <a:pos x="19" y="79"/>
                </a:cxn>
                <a:cxn ang="0">
                  <a:pos x="16" y="72"/>
                </a:cxn>
                <a:cxn ang="0">
                  <a:pos x="0" y="0"/>
                </a:cxn>
                <a:cxn ang="0">
                  <a:pos x="19" y="8"/>
                </a:cxn>
                <a:cxn ang="0">
                  <a:pos x="25" y="28"/>
                </a:cxn>
                <a:cxn ang="0">
                  <a:pos x="30" y="48"/>
                </a:cxn>
                <a:cxn ang="0">
                  <a:pos x="33" y="69"/>
                </a:cxn>
                <a:cxn ang="0">
                  <a:pos x="43" y="89"/>
                </a:cxn>
                <a:cxn ang="0">
                  <a:pos x="42" y="91"/>
                </a:cxn>
              </a:cxnLst>
              <a:rect l="0" t="0" r="r" b="b"/>
              <a:pathLst>
                <a:path w="43" h="91">
                  <a:moveTo>
                    <a:pt x="42" y="91"/>
                  </a:moveTo>
                  <a:lnTo>
                    <a:pt x="31" y="91"/>
                  </a:lnTo>
                  <a:lnTo>
                    <a:pt x="23" y="86"/>
                  </a:lnTo>
                  <a:lnTo>
                    <a:pt x="19" y="79"/>
                  </a:lnTo>
                  <a:lnTo>
                    <a:pt x="16" y="72"/>
                  </a:lnTo>
                  <a:lnTo>
                    <a:pt x="0" y="0"/>
                  </a:lnTo>
                  <a:lnTo>
                    <a:pt x="19" y="8"/>
                  </a:lnTo>
                  <a:lnTo>
                    <a:pt x="25" y="28"/>
                  </a:lnTo>
                  <a:lnTo>
                    <a:pt x="30" y="48"/>
                  </a:lnTo>
                  <a:lnTo>
                    <a:pt x="33" y="69"/>
                  </a:lnTo>
                  <a:lnTo>
                    <a:pt x="43" y="89"/>
                  </a:lnTo>
                  <a:lnTo>
                    <a:pt x="42" y="9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4"/>
            <p:cNvSpPr>
              <a:spLocks/>
            </p:cNvSpPr>
            <p:nvPr/>
          </p:nvSpPr>
          <p:spPr bwMode="auto">
            <a:xfrm>
              <a:off x="1444" y="2272"/>
              <a:ext cx="109" cy="46"/>
            </a:xfrm>
            <a:custGeom>
              <a:avLst/>
              <a:gdLst/>
              <a:ahLst/>
              <a:cxnLst>
                <a:cxn ang="0">
                  <a:pos x="109" y="9"/>
                </a:cxn>
                <a:cxn ang="0">
                  <a:pos x="95" y="11"/>
                </a:cxn>
                <a:cxn ang="0">
                  <a:pos x="79" y="16"/>
                </a:cxn>
                <a:cxn ang="0">
                  <a:pos x="67" y="21"/>
                </a:cxn>
                <a:cxn ang="0">
                  <a:pos x="53" y="28"/>
                </a:cxn>
                <a:cxn ang="0">
                  <a:pos x="41" y="34"/>
                </a:cxn>
                <a:cxn ang="0">
                  <a:pos x="33" y="40"/>
                </a:cxn>
                <a:cxn ang="0">
                  <a:pos x="27" y="45"/>
                </a:cxn>
                <a:cxn ang="0">
                  <a:pos x="26" y="46"/>
                </a:cxn>
                <a:cxn ang="0">
                  <a:pos x="21" y="43"/>
                </a:cxn>
                <a:cxn ang="0">
                  <a:pos x="14" y="41"/>
                </a:cxn>
                <a:cxn ang="0">
                  <a:pos x="7" y="40"/>
                </a:cxn>
                <a:cxn ang="0">
                  <a:pos x="0" y="39"/>
                </a:cxn>
                <a:cxn ang="0">
                  <a:pos x="7" y="28"/>
                </a:cxn>
                <a:cxn ang="0">
                  <a:pos x="19" y="17"/>
                </a:cxn>
                <a:cxn ang="0">
                  <a:pos x="38" y="9"/>
                </a:cxn>
                <a:cxn ang="0">
                  <a:pos x="59" y="3"/>
                </a:cxn>
                <a:cxn ang="0">
                  <a:pos x="78" y="0"/>
                </a:cxn>
                <a:cxn ang="0">
                  <a:pos x="96" y="0"/>
                </a:cxn>
                <a:cxn ang="0">
                  <a:pos x="107" y="2"/>
                </a:cxn>
                <a:cxn ang="0">
                  <a:pos x="109" y="9"/>
                </a:cxn>
              </a:cxnLst>
              <a:rect l="0" t="0" r="r" b="b"/>
              <a:pathLst>
                <a:path w="109" h="46">
                  <a:moveTo>
                    <a:pt x="109" y="9"/>
                  </a:moveTo>
                  <a:lnTo>
                    <a:pt x="95" y="11"/>
                  </a:lnTo>
                  <a:lnTo>
                    <a:pt x="79" y="16"/>
                  </a:lnTo>
                  <a:lnTo>
                    <a:pt x="67" y="21"/>
                  </a:lnTo>
                  <a:lnTo>
                    <a:pt x="53" y="28"/>
                  </a:lnTo>
                  <a:lnTo>
                    <a:pt x="41" y="34"/>
                  </a:lnTo>
                  <a:lnTo>
                    <a:pt x="33" y="40"/>
                  </a:lnTo>
                  <a:lnTo>
                    <a:pt x="27" y="45"/>
                  </a:lnTo>
                  <a:lnTo>
                    <a:pt x="26" y="46"/>
                  </a:lnTo>
                  <a:lnTo>
                    <a:pt x="21" y="43"/>
                  </a:lnTo>
                  <a:lnTo>
                    <a:pt x="14" y="41"/>
                  </a:lnTo>
                  <a:lnTo>
                    <a:pt x="7" y="40"/>
                  </a:lnTo>
                  <a:lnTo>
                    <a:pt x="0" y="39"/>
                  </a:lnTo>
                  <a:lnTo>
                    <a:pt x="7" y="28"/>
                  </a:lnTo>
                  <a:lnTo>
                    <a:pt x="19" y="17"/>
                  </a:lnTo>
                  <a:lnTo>
                    <a:pt x="38" y="9"/>
                  </a:lnTo>
                  <a:lnTo>
                    <a:pt x="59" y="3"/>
                  </a:lnTo>
                  <a:lnTo>
                    <a:pt x="78" y="0"/>
                  </a:lnTo>
                  <a:lnTo>
                    <a:pt x="96" y="0"/>
                  </a:lnTo>
                  <a:lnTo>
                    <a:pt x="107" y="2"/>
                  </a:lnTo>
                  <a:lnTo>
                    <a:pt x="109" y="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4" name="Group 127"/>
            <p:cNvGrpSpPr>
              <a:grpSpLocks/>
            </p:cNvGrpSpPr>
            <p:nvPr/>
          </p:nvGrpSpPr>
          <p:grpSpPr bwMode="auto">
            <a:xfrm>
              <a:off x="2227" y="2203"/>
              <a:ext cx="1007" cy="552"/>
              <a:chOff x="2227" y="2203"/>
              <a:chExt cx="1007" cy="552"/>
            </a:xfrm>
          </p:grpSpPr>
          <p:sp>
            <p:nvSpPr>
              <p:cNvPr id="139" name="Rectangle 125"/>
              <p:cNvSpPr>
                <a:spLocks noChangeArrowheads="1"/>
              </p:cNvSpPr>
              <p:nvPr/>
            </p:nvSpPr>
            <p:spPr bwMode="auto">
              <a:xfrm>
                <a:off x="2227" y="2203"/>
                <a:ext cx="1007" cy="5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Rectangle 126"/>
              <p:cNvSpPr>
                <a:spLocks noChangeArrowheads="1"/>
              </p:cNvSpPr>
              <p:nvPr/>
            </p:nvSpPr>
            <p:spPr bwMode="auto">
              <a:xfrm>
                <a:off x="2227" y="2203"/>
                <a:ext cx="1007" cy="552"/>
              </a:xfrm>
              <a:prstGeom prst="rect">
                <a:avLst/>
              </a:prstGeom>
              <a:noFill/>
              <a:ln w="381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5" name="Rectangle 128"/>
            <p:cNvSpPr>
              <a:spLocks noChangeArrowheads="1"/>
            </p:cNvSpPr>
            <p:nvPr/>
          </p:nvSpPr>
          <p:spPr bwMode="auto">
            <a:xfrm>
              <a:off x="2243" y="2215"/>
              <a:ext cx="107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A Bill for an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6" name="Rectangle 129"/>
            <p:cNvSpPr>
              <a:spLocks noChangeArrowheads="1"/>
            </p:cNvSpPr>
            <p:nvPr/>
          </p:nvSpPr>
          <p:spPr bwMode="auto">
            <a:xfrm>
              <a:off x="2243" y="2418"/>
              <a:ext cx="36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Act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7" name="Rectangle 130"/>
            <p:cNvSpPr>
              <a:spLocks noChangeArrowheads="1"/>
            </p:cNvSpPr>
            <p:nvPr/>
          </p:nvSpPr>
          <p:spPr bwMode="auto">
            <a:xfrm>
              <a:off x="2500" y="2418"/>
              <a:ext cx="23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8" name="Rectangle 131"/>
            <p:cNvSpPr>
              <a:spLocks noChangeArrowheads="1"/>
            </p:cNvSpPr>
            <p:nvPr/>
          </p:nvSpPr>
          <p:spPr bwMode="auto">
            <a:xfrm>
              <a:off x="2630" y="2418"/>
              <a:ext cx="146"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144" name="Content Placeholder 2"/>
          <p:cNvSpPr txBox="1">
            <a:spLocks/>
          </p:cNvSpPr>
          <p:nvPr/>
        </p:nvSpPr>
        <p:spPr>
          <a:xfrm>
            <a:off x="228600" y="3581400"/>
            <a:ext cx="5791200" cy="3069336"/>
          </a:xfrm>
          <a:prstGeom prst="rect">
            <a:avLst/>
          </a:prstGeom>
        </p:spPr>
        <p:txBody>
          <a:bodyPr>
            <a:normAutofit/>
          </a:bodyPr>
          <a:lstStyle/>
          <a:p>
            <a:pPr marL="365760" marR="0" lvl="0" indent="-256032" algn="l" defTabSz="914400" rtl="0" eaLnBrk="1" fontAlgn="auto" latinLnBrk="0" hangingPunct="1">
              <a:lnSpc>
                <a:spcPct val="100000"/>
              </a:lnSpc>
              <a:spcBef>
                <a:spcPts val="300"/>
              </a:spcBef>
              <a:spcAft>
                <a:spcPts val="600"/>
              </a:spcAft>
              <a:buClr>
                <a:schemeClr val="accent3"/>
              </a:buClr>
              <a:buSzTx/>
              <a:buFont typeface="Georgia"/>
              <a:buChar char="•"/>
              <a:tabLst/>
              <a:defRPr/>
            </a:pPr>
            <a:r>
              <a:rPr lang="en-US" sz="2800" dirty="0"/>
              <a:t>Use the tools available to follow what you </a:t>
            </a:r>
            <a:r>
              <a:rPr lang="en-US" sz="2800" i="1" dirty="0"/>
              <a:t>can</a:t>
            </a:r>
            <a:endParaRPr kumimoji="0" lang="en-US" sz="2800" b="0" i="1"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600"/>
              </a:spcAft>
              <a:buClr>
                <a:schemeClr val="accent3"/>
              </a:buClr>
              <a:buSzTx/>
              <a:buFont typeface="Georgi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Call on</a:t>
            </a:r>
            <a:r>
              <a:rPr kumimoji="0" lang="en-US" sz="2800" b="0" i="0" u="none" strike="noStrike" kern="1200" cap="none" spc="0" normalizeH="0" noProof="0" dirty="0">
                <a:ln>
                  <a:noFill/>
                </a:ln>
                <a:solidFill>
                  <a:schemeClr val="tx1"/>
                </a:solidFill>
                <a:effectLst/>
                <a:uLnTx/>
                <a:uFillTx/>
                <a:latin typeface="+mn-lt"/>
                <a:ea typeface="+mn-ea"/>
                <a:cs typeface="+mn-cs"/>
              </a:rPr>
              <a:t> the relationships you’ve developed with </a:t>
            </a:r>
            <a:r>
              <a:rPr kumimoji="0" lang="en-US" sz="2800" b="0" i="0" u="none" strike="noStrike" kern="1200" cap="none" spc="0" normalizeH="0" baseline="0" noProof="0" dirty="0">
                <a:ln>
                  <a:noFill/>
                </a:ln>
                <a:solidFill>
                  <a:schemeClr val="tx1"/>
                </a:solidFill>
                <a:effectLst/>
                <a:uLnTx/>
                <a:uFillTx/>
                <a:latin typeface="+mn-lt"/>
                <a:ea typeface="+mn-ea"/>
                <a:cs typeface="+mn-cs"/>
              </a:rPr>
              <a:t>colleagues and allies</a:t>
            </a:r>
          </a:p>
          <a:p>
            <a:pPr marL="365760" marR="0" lvl="0" indent="-256032" algn="l" defTabSz="914400" rtl="0" eaLnBrk="1" fontAlgn="auto" latinLnBrk="0" hangingPunct="1">
              <a:lnSpc>
                <a:spcPct val="100000"/>
              </a:lnSpc>
              <a:spcBef>
                <a:spcPts val="300"/>
              </a:spcBef>
              <a:spcAft>
                <a:spcPts val="600"/>
              </a:spcAft>
              <a:buClr>
                <a:schemeClr val="accent3"/>
              </a:buClr>
              <a:buSzTx/>
              <a:buFont typeface="Georgia"/>
              <a:buChar char="•"/>
              <a:tabLst/>
              <a:defRPr/>
            </a:pPr>
            <a:r>
              <a:rPr lang="en-US" sz="2800" dirty="0"/>
              <a:t>Keep up the effort!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a:t>
            </a:r>
          </a:p>
        </p:txBody>
      </p:sp>
      <p:sp>
        <p:nvSpPr>
          <p:cNvPr id="4" name="Rectangle 3"/>
          <p:cNvSpPr/>
          <p:nvPr/>
        </p:nvSpPr>
        <p:spPr>
          <a:xfrm>
            <a:off x="228600" y="4724400"/>
            <a:ext cx="8540544" cy="2062103"/>
          </a:xfrm>
          <a:prstGeom prst="rect">
            <a:avLst/>
          </a:prstGeom>
          <a:noFill/>
        </p:spPr>
        <p:txBody>
          <a:bodyPr wrap="squar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Public Access Room (PAR)</a:t>
            </a:r>
          </a:p>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587-0478</a:t>
            </a:r>
          </a:p>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a:rPr>
              <a:t>par@capitol.hawaii.gov</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a:rPr>
              <a:t>lrb.hawaii.gov/par</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grpSp>
        <p:nvGrpSpPr>
          <p:cNvPr id="6" name="Group 3">
            <a:extLst>
              <a:ext uri="{C183D7F6-B498-43B3-948B-1728B52AA6E4}">
                <adec:decorative xmlns:adec="http://schemas.microsoft.com/office/drawing/2017/decorative" val="1"/>
              </a:ext>
            </a:extLst>
          </p:cNvPr>
          <p:cNvGrpSpPr>
            <a:grpSpLocks noChangeAspect="1"/>
          </p:cNvGrpSpPr>
          <p:nvPr/>
        </p:nvGrpSpPr>
        <p:grpSpPr bwMode="auto">
          <a:xfrm>
            <a:off x="2135187" y="1219200"/>
            <a:ext cx="4646613" cy="3276600"/>
            <a:chOff x="1104" y="1536"/>
            <a:chExt cx="2927" cy="2064"/>
          </a:xfrm>
        </p:grpSpPr>
        <p:sp>
          <p:nvSpPr>
            <p:cNvPr id="7" name="AutoShape 2"/>
            <p:cNvSpPr>
              <a:spLocks noChangeAspect="1" noChangeArrowheads="1" noTextEdit="1"/>
            </p:cNvSpPr>
            <p:nvPr/>
          </p:nvSpPr>
          <p:spPr bwMode="auto">
            <a:xfrm>
              <a:off x="1104" y="1536"/>
              <a:ext cx="2927" cy="2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4"/>
            <p:cNvSpPr>
              <a:spLocks noChangeArrowheads="1"/>
            </p:cNvSpPr>
            <p:nvPr/>
          </p:nvSpPr>
          <p:spPr bwMode="auto">
            <a:xfrm>
              <a:off x="1104" y="1533"/>
              <a:ext cx="261" cy="4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Freeform 5"/>
            <p:cNvSpPr>
              <a:spLocks/>
            </p:cNvSpPr>
            <p:nvPr/>
          </p:nvSpPr>
          <p:spPr bwMode="auto">
            <a:xfrm>
              <a:off x="1110" y="1542"/>
              <a:ext cx="2911" cy="1184"/>
            </a:xfrm>
            <a:custGeom>
              <a:avLst/>
              <a:gdLst/>
              <a:ahLst/>
              <a:cxnLst>
                <a:cxn ang="0">
                  <a:pos x="24" y="1023"/>
                </a:cxn>
                <a:cxn ang="0">
                  <a:pos x="2765" y="1184"/>
                </a:cxn>
                <a:cxn ang="0">
                  <a:pos x="2800" y="1139"/>
                </a:cxn>
                <a:cxn ang="0">
                  <a:pos x="2831" y="1092"/>
                </a:cxn>
                <a:cxn ang="0">
                  <a:pos x="2857" y="1044"/>
                </a:cxn>
                <a:cxn ang="0">
                  <a:pos x="2879" y="992"/>
                </a:cxn>
                <a:cxn ang="0">
                  <a:pos x="2896" y="939"/>
                </a:cxn>
                <a:cxn ang="0">
                  <a:pos x="2910" y="846"/>
                </a:cxn>
                <a:cxn ang="0">
                  <a:pos x="2907" y="747"/>
                </a:cxn>
                <a:cxn ang="0">
                  <a:pos x="2894" y="680"/>
                </a:cxn>
                <a:cxn ang="0">
                  <a:pos x="2870" y="615"/>
                </a:cxn>
                <a:cxn ang="0">
                  <a:pos x="2833" y="540"/>
                </a:cxn>
                <a:cxn ang="0">
                  <a:pos x="2779" y="463"/>
                </a:cxn>
                <a:cxn ang="0">
                  <a:pos x="2711" y="390"/>
                </a:cxn>
                <a:cxn ang="0">
                  <a:pos x="2621" y="314"/>
                </a:cxn>
                <a:cxn ang="0">
                  <a:pos x="2517" y="245"/>
                </a:cxn>
                <a:cxn ang="0">
                  <a:pos x="2402" y="183"/>
                </a:cxn>
                <a:cxn ang="0">
                  <a:pos x="2273" y="129"/>
                </a:cxn>
                <a:cxn ang="0">
                  <a:pos x="2136" y="84"/>
                </a:cxn>
                <a:cxn ang="0">
                  <a:pos x="2006" y="51"/>
                </a:cxn>
                <a:cxn ang="0">
                  <a:pos x="1880" y="29"/>
                </a:cxn>
                <a:cxn ang="0">
                  <a:pos x="1750" y="12"/>
                </a:cxn>
                <a:cxn ang="0">
                  <a:pos x="1616" y="2"/>
                </a:cxn>
                <a:cxn ang="0">
                  <a:pos x="1477" y="0"/>
                </a:cxn>
                <a:cxn ang="0">
                  <a:pos x="1357" y="4"/>
                </a:cxn>
                <a:cxn ang="0">
                  <a:pos x="1276" y="11"/>
                </a:cxn>
                <a:cxn ang="0">
                  <a:pos x="1196" y="20"/>
                </a:cxn>
                <a:cxn ang="0">
                  <a:pos x="1119" y="31"/>
                </a:cxn>
                <a:cxn ang="0">
                  <a:pos x="1043" y="45"/>
                </a:cxn>
                <a:cxn ang="0">
                  <a:pos x="968" y="60"/>
                </a:cxn>
                <a:cxn ang="0">
                  <a:pos x="834" y="95"/>
                </a:cxn>
                <a:cxn ang="0">
                  <a:pos x="707" y="136"/>
                </a:cxn>
                <a:cxn ang="0">
                  <a:pos x="587" y="186"/>
                </a:cxn>
                <a:cxn ang="0">
                  <a:pos x="476" y="241"/>
                </a:cxn>
                <a:cxn ang="0">
                  <a:pos x="376" y="302"/>
                </a:cxn>
                <a:cxn ang="0">
                  <a:pos x="308" y="350"/>
                </a:cxn>
                <a:cxn ang="0">
                  <a:pos x="254" y="394"/>
                </a:cxn>
                <a:cxn ang="0">
                  <a:pos x="205" y="438"/>
                </a:cxn>
                <a:cxn ang="0">
                  <a:pos x="163" y="485"/>
                </a:cxn>
                <a:cxn ang="0">
                  <a:pos x="123" y="533"/>
                </a:cxn>
                <a:cxn ang="0">
                  <a:pos x="75" y="607"/>
                </a:cxn>
                <a:cxn ang="0">
                  <a:pos x="19" y="736"/>
                </a:cxn>
                <a:cxn ang="0">
                  <a:pos x="0" y="871"/>
                </a:cxn>
                <a:cxn ang="0">
                  <a:pos x="7" y="955"/>
                </a:cxn>
              </a:cxnLst>
              <a:rect l="0" t="0" r="r" b="b"/>
              <a:pathLst>
                <a:path w="2911" h="1184">
                  <a:moveTo>
                    <a:pt x="15" y="993"/>
                  </a:moveTo>
                  <a:lnTo>
                    <a:pt x="19" y="1008"/>
                  </a:lnTo>
                  <a:lnTo>
                    <a:pt x="24" y="1023"/>
                  </a:lnTo>
                  <a:lnTo>
                    <a:pt x="28" y="1038"/>
                  </a:lnTo>
                  <a:lnTo>
                    <a:pt x="35" y="1052"/>
                  </a:lnTo>
                  <a:lnTo>
                    <a:pt x="2765" y="1184"/>
                  </a:lnTo>
                  <a:lnTo>
                    <a:pt x="2777" y="1170"/>
                  </a:lnTo>
                  <a:lnTo>
                    <a:pt x="2789" y="1154"/>
                  </a:lnTo>
                  <a:lnTo>
                    <a:pt x="2800" y="1139"/>
                  </a:lnTo>
                  <a:lnTo>
                    <a:pt x="2811" y="1123"/>
                  </a:lnTo>
                  <a:lnTo>
                    <a:pt x="2820" y="1107"/>
                  </a:lnTo>
                  <a:lnTo>
                    <a:pt x="2831" y="1092"/>
                  </a:lnTo>
                  <a:lnTo>
                    <a:pt x="2840" y="1076"/>
                  </a:lnTo>
                  <a:lnTo>
                    <a:pt x="2848" y="1060"/>
                  </a:lnTo>
                  <a:lnTo>
                    <a:pt x="2857" y="1044"/>
                  </a:lnTo>
                  <a:lnTo>
                    <a:pt x="2864" y="1027"/>
                  </a:lnTo>
                  <a:lnTo>
                    <a:pt x="2872" y="1009"/>
                  </a:lnTo>
                  <a:lnTo>
                    <a:pt x="2879" y="992"/>
                  </a:lnTo>
                  <a:lnTo>
                    <a:pt x="2885" y="974"/>
                  </a:lnTo>
                  <a:lnTo>
                    <a:pt x="2891" y="956"/>
                  </a:lnTo>
                  <a:lnTo>
                    <a:pt x="2896" y="939"/>
                  </a:lnTo>
                  <a:lnTo>
                    <a:pt x="2899" y="921"/>
                  </a:lnTo>
                  <a:lnTo>
                    <a:pt x="2906" y="884"/>
                  </a:lnTo>
                  <a:lnTo>
                    <a:pt x="2910" y="846"/>
                  </a:lnTo>
                  <a:lnTo>
                    <a:pt x="2911" y="809"/>
                  </a:lnTo>
                  <a:lnTo>
                    <a:pt x="2910" y="771"/>
                  </a:lnTo>
                  <a:lnTo>
                    <a:pt x="2907" y="747"/>
                  </a:lnTo>
                  <a:lnTo>
                    <a:pt x="2904" y="725"/>
                  </a:lnTo>
                  <a:lnTo>
                    <a:pt x="2899" y="702"/>
                  </a:lnTo>
                  <a:lnTo>
                    <a:pt x="2894" y="680"/>
                  </a:lnTo>
                  <a:lnTo>
                    <a:pt x="2887" y="658"/>
                  </a:lnTo>
                  <a:lnTo>
                    <a:pt x="2879" y="636"/>
                  </a:lnTo>
                  <a:lnTo>
                    <a:pt x="2870" y="615"/>
                  </a:lnTo>
                  <a:lnTo>
                    <a:pt x="2861" y="593"/>
                  </a:lnTo>
                  <a:lnTo>
                    <a:pt x="2848" y="566"/>
                  </a:lnTo>
                  <a:lnTo>
                    <a:pt x="2833" y="540"/>
                  </a:lnTo>
                  <a:lnTo>
                    <a:pt x="2816" y="514"/>
                  </a:lnTo>
                  <a:lnTo>
                    <a:pt x="2798" y="488"/>
                  </a:lnTo>
                  <a:lnTo>
                    <a:pt x="2779" y="463"/>
                  </a:lnTo>
                  <a:lnTo>
                    <a:pt x="2757" y="439"/>
                  </a:lnTo>
                  <a:lnTo>
                    <a:pt x="2734" y="414"/>
                  </a:lnTo>
                  <a:lnTo>
                    <a:pt x="2711" y="390"/>
                  </a:lnTo>
                  <a:lnTo>
                    <a:pt x="2682" y="364"/>
                  </a:lnTo>
                  <a:lnTo>
                    <a:pt x="2653" y="339"/>
                  </a:lnTo>
                  <a:lnTo>
                    <a:pt x="2621" y="314"/>
                  </a:lnTo>
                  <a:lnTo>
                    <a:pt x="2588" y="291"/>
                  </a:lnTo>
                  <a:lnTo>
                    <a:pt x="2554" y="267"/>
                  </a:lnTo>
                  <a:lnTo>
                    <a:pt x="2517" y="245"/>
                  </a:lnTo>
                  <a:lnTo>
                    <a:pt x="2480" y="223"/>
                  </a:lnTo>
                  <a:lnTo>
                    <a:pt x="2442" y="203"/>
                  </a:lnTo>
                  <a:lnTo>
                    <a:pt x="2402" y="183"/>
                  </a:lnTo>
                  <a:lnTo>
                    <a:pt x="2360" y="164"/>
                  </a:lnTo>
                  <a:lnTo>
                    <a:pt x="2317" y="146"/>
                  </a:lnTo>
                  <a:lnTo>
                    <a:pt x="2273" y="129"/>
                  </a:lnTo>
                  <a:lnTo>
                    <a:pt x="2228" y="113"/>
                  </a:lnTo>
                  <a:lnTo>
                    <a:pt x="2183" y="97"/>
                  </a:lnTo>
                  <a:lnTo>
                    <a:pt x="2136" y="84"/>
                  </a:lnTo>
                  <a:lnTo>
                    <a:pt x="2087" y="71"/>
                  </a:lnTo>
                  <a:lnTo>
                    <a:pt x="2047" y="60"/>
                  </a:lnTo>
                  <a:lnTo>
                    <a:pt x="2006" y="51"/>
                  </a:lnTo>
                  <a:lnTo>
                    <a:pt x="1964" y="43"/>
                  </a:lnTo>
                  <a:lnTo>
                    <a:pt x="1923" y="36"/>
                  </a:lnTo>
                  <a:lnTo>
                    <a:pt x="1880" y="29"/>
                  </a:lnTo>
                  <a:lnTo>
                    <a:pt x="1837" y="22"/>
                  </a:lnTo>
                  <a:lnTo>
                    <a:pt x="1794" y="17"/>
                  </a:lnTo>
                  <a:lnTo>
                    <a:pt x="1750" y="12"/>
                  </a:lnTo>
                  <a:lnTo>
                    <a:pt x="1706" y="8"/>
                  </a:lnTo>
                  <a:lnTo>
                    <a:pt x="1660" y="4"/>
                  </a:lnTo>
                  <a:lnTo>
                    <a:pt x="1616" y="2"/>
                  </a:lnTo>
                  <a:lnTo>
                    <a:pt x="1570" y="1"/>
                  </a:lnTo>
                  <a:lnTo>
                    <a:pt x="1524" y="0"/>
                  </a:lnTo>
                  <a:lnTo>
                    <a:pt x="1477" y="0"/>
                  </a:lnTo>
                  <a:lnTo>
                    <a:pt x="1431" y="1"/>
                  </a:lnTo>
                  <a:lnTo>
                    <a:pt x="1384" y="3"/>
                  </a:lnTo>
                  <a:lnTo>
                    <a:pt x="1357" y="4"/>
                  </a:lnTo>
                  <a:lnTo>
                    <a:pt x="1329" y="7"/>
                  </a:lnTo>
                  <a:lnTo>
                    <a:pt x="1302" y="9"/>
                  </a:lnTo>
                  <a:lnTo>
                    <a:pt x="1276" y="11"/>
                  </a:lnTo>
                  <a:lnTo>
                    <a:pt x="1249" y="13"/>
                  </a:lnTo>
                  <a:lnTo>
                    <a:pt x="1222" y="17"/>
                  </a:lnTo>
                  <a:lnTo>
                    <a:pt x="1196" y="20"/>
                  </a:lnTo>
                  <a:lnTo>
                    <a:pt x="1171" y="24"/>
                  </a:lnTo>
                  <a:lnTo>
                    <a:pt x="1144" y="26"/>
                  </a:lnTo>
                  <a:lnTo>
                    <a:pt x="1119" y="31"/>
                  </a:lnTo>
                  <a:lnTo>
                    <a:pt x="1093" y="36"/>
                  </a:lnTo>
                  <a:lnTo>
                    <a:pt x="1067" y="40"/>
                  </a:lnTo>
                  <a:lnTo>
                    <a:pt x="1043" y="45"/>
                  </a:lnTo>
                  <a:lnTo>
                    <a:pt x="1017" y="49"/>
                  </a:lnTo>
                  <a:lnTo>
                    <a:pt x="994" y="55"/>
                  </a:lnTo>
                  <a:lnTo>
                    <a:pt x="968" y="60"/>
                  </a:lnTo>
                  <a:lnTo>
                    <a:pt x="923" y="72"/>
                  </a:lnTo>
                  <a:lnTo>
                    <a:pt x="878" y="83"/>
                  </a:lnTo>
                  <a:lnTo>
                    <a:pt x="834" y="95"/>
                  </a:lnTo>
                  <a:lnTo>
                    <a:pt x="791" y="109"/>
                  </a:lnTo>
                  <a:lnTo>
                    <a:pt x="748" y="122"/>
                  </a:lnTo>
                  <a:lnTo>
                    <a:pt x="707" y="136"/>
                  </a:lnTo>
                  <a:lnTo>
                    <a:pt x="666" y="152"/>
                  </a:lnTo>
                  <a:lnTo>
                    <a:pt x="626" y="169"/>
                  </a:lnTo>
                  <a:lnTo>
                    <a:pt x="587" y="186"/>
                  </a:lnTo>
                  <a:lnTo>
                    <a:pt x="550" y="204"/>
                  </a:lnTo>
                  <a:lnTo>
                    <a:pt x="513" y="222"/>
                  </a:lnTo>
                  <a:lnTo>
                    <a:pt x="476" y="241"/>
                  </a:lnTo>
                  <a:lnTo>
                    <a:pt x="442" y="260"/>
                  </a:lnTo>
                  <a:lnTo>
                    <a:pt x="408" y="280"/>
                  </a:lnTo>
                  <a:lnTo>
                    <a:pt x="376" y="302"/>
                  </a:lnTo>
                  <a:lnTo>
                    <a:pt x="344" y="323"/>
                  </a:lnTo>
                  <a:lnTo>
                    <a:pt x="325" y="337"/>
                  </a:lnTo>
                  <a:lnTo>
                    <a:pt x="308" y="350"/>
                  </a:lnTo>
                  <a:lnTo>
                    <a:pt x="289" y="364"/>
                  </a:lnTo>
                  <a:lnTo>
                    <a:pt x="273" y="379"/>
                  </a:lnTo>
                  <a:lnTo>
                    <a:pt x="254" y="394"/>
                  </a:lnTo>
                  <a:lnTo>
                    <a:pt x="238" y="409"/>
                  </a:lnTo>
                  <a:lnTo>
                    <a:pt x="222" y="423"/>
                  </a:lnTo>
                  <a:lnTo>
                    <a:pt x="205" y="438"/>
                  </a:lnTo>
                  <a:lnTo>
                    <a:pt x="191" y="453"/>
                  </a:lnTo>
                  <a:lnTo>
                    <a:pt x="176" y="469"/>
                  </a:lnTo>
                  <a:lnTo>
                    <a:pt x="163" y="485"/>
                  </a:lnTo>
                  <a:lnTo>
                    <a:pt x="150" y="500"/>
                  </a:lnTo>
                  <a:lnTo>
                    <a:pt x="136" y="516"/>
                  </a:lnTo>
                  <a:lnTo>
                    <a:pt x="123" y="533"/>
                  </a:lnTo>
                  <a:lnTo>
                    <a:pt x="113" y="549"/>
                  </a:lnTo>
                  <a:lnTo>
                    <a:pt x="101" y="566"/>
                  </a:lnTo>
                  <a:lnTo>
                    <a:pt x="75" y="607"/>
                  </a:lnTo>
                  <a:lnTo>
                    <a:pt x="52" y="649"/>
                  </a:lnTo>
                  <a:lnTo>
                    <a:pt x="35" y="692"/>
                  </a:lnTo>
                  <a:lnTo>
                    <a:pt x="19" y="736"/>
                  </a:lnTo>
                  <a:lnTo>
                    <a:pt x="9" y="780"/>
                  </a:lnTo>
                  <a:lnTo>
                    <a:pt x="2" y="825"/>
                  </a:lnTo>
                  <a:lnTo>
                    <a:pt x="0" y="871"/>
                  </a:lnTo>
                  <a:lnTo>
                    <a:pt x="2" y="917"/>
                  </a:lnTo>
                  <a:lnTo>
                    <a:pt x="5" y="936"/>
                  </a:lnTo>
                  <a:lnTo>
                    <a:pt x="7" y="955"/>
                  </a:lnTo>
                  <a:lnTo>
                    <a:pt x="11" y="974"/>
                  </a:lnTo>
                  <a:lnTo>
                    <a:pt x="15" y="993"/>
                  </a:lnTo>
                  <a:close/>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1404" y="1943"/>
              <a:ext cx="2362" cy="1651"/>
            </a:xfrm>
            <a:custGeom>
              <a:avLst/>
              <a:gdLst/>
              <a:ahLst/>
              <a:cxnLst>
                <a:cxn ang="0">
                  <a:pos x="1286" y="123"/>
                </a:cxn>
                <a:cxn ang="0">
                  <a:pos x="1124" y="96"/>
                </a:cxn>
                <a:cxn ang="0">
                  <a:pos x="959" y="137"/>
                </a:cxn>
                <a:cxn ang="0">
                  <a:pos x="915" y="220"/>
                </a:cxn>
                <a:cxn ang="0">
                  <a:pos x="689" y="204"/>
                </a:cxn>
                <a:cxn ang="0">
                  <a:pos x="603" y="124"/>
                </a:cxn>
                <a:cxn ang="0">
                  <a:pos x="455" y="4"/>
                </a:cxn>
                <a:cxn ang="0">
                  <a:pos x="311" y="4"/>
                </a:cxn>
                <a:cxn ang="0">
                  <a:pos x="107" y="42"/>
                </a:cxn>
                <a:cxn ang="0">
                  <a:pos x="0" y="138"/>
                </a:cxn>
                <a:cxn ang="0">
                  <a:pos x="58" y="299"/>
                </a:cxn>
                <a:cxn ang="0">
                  <a:pos x="38" y="337"/>
                </a:cxn>
                <a:cxn ang="0">
                  <a:pos x="9" y="446"/>
                </a:cxn>
                <a:cxn ang="0">
                  <a:pos x="42" y="570"/>
                </a:cxn>
                <a:cxn ang="0">
                  <a:pos x="48" y="737"/>
                </a:cxn>
                <a:cxn ang="0">
                  <a:pos x="87" y="810"/>
                </a:cxn>
                <a:cxn ang="0">
                  <a:pos x="67" y="927"/>
                </a:cxn>
                <a:cxn ang="0">
                  <a:pos x="129" y="1019"/>
                </a:cxn>
                <a:cxn ang="0">
                  <a:pos x="172" y="1061"/>
                </a:cxn>
                <a:cxn ang="0">
                  <a:pos x="82" y="1131"/>
                </a:cxn>
                <a:cxn ang="0">
                  <a:pos x="98" y="1249"/>
                </a:cxn>
                <a:cxn ang="0">
                  <a:pos x="275" y="1350"/>
                </a:cxn>
                <a:cxn ang="0">
                  <a:pos x="372" y="1410"/>
                </a:cxn>
                <a:cxn ang="0">
                  <a:pos x="513" y="1481"/>
                </a:cxn>
                <a:cxn ang="0">
                  <a:pos x="688" y="1526"/>
                </a:cxn>
                <a:cxn ang="0">
                  <a:pos x="776" y="1582"/>
                </a:cxn>
                <a:cxn ang="0">
                  <a:pos x="933" y="1626"/>
                </a:cxn>
                <a:cxn ang="0">
                  <a:pos x="1133" y="1645"/>
                </a:cxn>
                <a:cxn ang="0">
                  <a:pos x="1249" y="1651"/>
                </a:cxn>
                <a:cxn ang="0">
                  <a:pos x="1352" y="1621"/>
                </a:cxn>
                <a:cxn ang="0">
                  <a:pos x="1440" y="1544"/>
                </a:cxn>
                <a:cxn ang="0">
                  <a:pos x="1586" y="1541"/>
                </a:cxn>
                <a:cxn ang="0">
                  <a:pos x="1697" y="1568"/>
                </a:cxn>
                <a:cxn ang="0">
                  <a:pos x="1846" y="1608"/>
                </a:cxn>
                <a:cxn ang="0">
                  <a:pos x="1936" y="1609"/>
                </a:cxn>
                <a:cxn ang="0">
                  <a:pos x="2033" y="1596"/>
                </a:cxn>
                <a:cxn ang="0">
                  <a:pos x="2217" y="1563"/>
                </a:cxn>
                <a:cxn ang="0">
                  <a:pos x="2269" y="1448"/>
                </a:cxn>
                <a:cxn ang="0">
                  <a:pos x="2233" y="1282"/>
                </a:cxn>
                <a:cxn ang="0">
                  <a:pos x="2229" y="1117"/>
                </a:cxn>
                <a:cxn ang="0">
                  <a:pos x="2282" y="1030"/>
                </a:cxn>
                <a:cxn ang="0">
                  <a:pos x="2358" y="834"/>
                </a:cxn>
                <a:cxn ang="0">
                  <a:pos x="2320" y="681"/>
                </a:cxn>
                <a:cxn ang="0">
                  <a:pos x="2355" y="529"/>
                </a:cxn>
                <a:cxn ang="0">
                  <a:pos x="2316" y="386"/>
                </a:cxn>
                <a:cxn ang="0">
                  <a:pos x="2191" y="335"/>
                </a:cxn>
                <a:cxn ang="0">
                  <a:pos x="2033" y="320"/>
                </a:cxn>
                <a:cxn ang="0">
                  <a:pos x="1903" y="333"/>
                </a:cxn>
                <a:cxn ang="0">
                  <a:pos x="1847" y="380"/>
                </a:cxn>
                <a:cxn ang="0">
                  <a:pos x="1828" y="261"/>
                </a:cxn>
                <a:cxn ang="0">
                  <a:pos x="1625" y="163"/>
                </a:cxn>
                <a:cxn ang="0">
                  <a:pos x="1521" y="165"/>
                </a:cxn>
                <a:cxn ang="0">
                  <a:pos x="1427" y="208"/>
                </a:cxn>
              </a:cxnLst>
              <a:rect l="0" t="0" r="r" b="b"/>
              <a:pathLst>
                <a:path w="2362" h="1651">
                  <a:moveTo>
                    <a:pt x="1361" y="168"/>
                  </a:moveTo>
                  <a:lnTo>
                    <a:pt x="1357" y="161"/>
                  </a:lnTo>
                  <a:lnTo>
                    <a:pt x="1347" y="153"/>
                  </a:lnTo>
                  <a:lnTo>
                    <a:pt x="1329" y="143"/>
                  </a:lnTo>
                  <a:lnTo>
                    <a:pt x="1310" y="134"/>
                  </a:lnTo>
                  <a:lnTo>
                    <a:pt x="1286" y="123"/>
                  </a:lnTo>
                  <a:lnTo>
                    <a:pt x="1261" y="114"/>
                  </a:lnTo>
                  <a:lnTo>
                    <a:pt x="1236" y="108"/>
                  </a:lnTo>
                  <a:lnTo>
                    <a:pt x="1213" y="103"/>
                  </a:lnTo>
                  <a:lnTo>
                    <a:pt x="1184" y="100"/>
                  </a:lnTo>
                  <a:lnTo>
                    <a:pt x="1154" y="97"/>
                  </a:lnTo>
                  <a:lnTo>
                    <a:pt x="1124" y="96"/>
                  </a:lnTo>
                  <a:lnTo>
                    <a:pt x="1093" y="96"/>
                  </a:lnTo>
                  <a:lnTo>
                    <a:pt x="1062" y="100"/>
                  </a:lnTo>
                  <a:lnTo>
                    <a:pt x="1032" y="105"/>
                  </a:lnTo>
                  <a:lnTo>
                    <a:pt x="1004" y="113"/>
                  </a:lnTo>
                  <a:lnTo>
                    <a:pt x="977" y="124"/>
                  </a:lnTo>
                  <a:lnTo>
                    <a:pt x="959" y="137"/>
                  </a:lnTo>
                  <a:lnTo>
                    <a:pt x="945" y="152"/>
                  </a:lnTo>
                  <a:lnTo>
                    <a:pt x="935" y="168"/>
                  </a:lnTo>
                  <a:lnTo>
                    <a:pt x="927" y="185"/>
                  </a:lnTo>
                  <a:lnTo>
                    <a:pt x="921" y="199"/>
                  </a:lnTo>
                  <a:lnTo>
                    <a:pt x="918" y="212"/>
                  </a:lnTo>
                  <a:lnTo>
                    <a:pt x="915" y="220"/>
                  </a:lnTo>
                  <a:lnTo>
                    <a:pt x="915" y="223"/>
                  </a:lnTo>
                  <a:lnTo>
                    <a:pt x="729" y="212"/>
                  </a:lnTo>
                  <a:lnTo>
                    <a:pt x="726" y="212"/>
                  </a:lnTo>
                  <a:lnTo>
                    <a:pt x="717" y="211"/>
                  </a:lnTo>
                  <a:lnTo>
                    <a:pt x="704" y="208"/>
                  </a:lnTo>
                  <a:lnTo>
                    <a:pt x="689" y="204"/>
                  </a:lnTo>
                  <a:lnTo>
                    <a:pt x="671" y="198"/>
                  </a:lnTo>
                  <a:lnTo>
                    <a:pt x="653" y="189"/>
                  </a:lnTo>
                  <a:lnTo>
                    <a:pt x="639" y="178"/>
                  </a:lnTo>
                  <a:lnTo>
                    <a:pt x="626" y="163"/>
                  </a:lnTo>
                  <a:lnTo>
                    <a:pt x="615" y="144"/>
                  </a:lnTo>
                  <a:lnTo>
                    <a:pt x="603" y="124"/>
                  </a:lnTo>
                  <a:lnTo>
                    <a:pt x="590" y="103"/>
                  </a:lnTo>
                  <a:lnTo>
                    <a:pt x="574" y="80"/>
                  </a:lnTo>
                  <a:lnTo>
                    <a:pt x="554" y="59"/>
                  </a:lnTo>
                  <a:lnTo>
                    <a:pt x="528" y="38"/>
                  </a:lnTo>
                  <a:lnTo>
                    <a:pt x="495" y="20"/>
                  </a:lnTo>
                  <a:lnTo>
                    <a:pt x="455" y="4"/>
                  </a:lnTo>
                  <a:lnTo>
                    <a:pt x="443" y="2"/>
                  </a:lnTo>
                  <a:lnTo>
                    <a:pt x="424" y="0"/>
                  </a:lnTo>
                  <a:lnTo>
                    <a:pt x="401" y="0"/>
                  </a:lnTo>
                  <a:lnTo>
                    <a:pt x="373" y="0"/>
                  </a:lnTo>
                  <a:lnTo>
                    <a:pt x="344" y="2"/>
                  </a:lnTo>
                  <a:lnTo>
                    <a:pt x="311" y="4"/>
                  </a:lnTo>
                  <a:lnTo>
                    <a:pt x="275" y="9"/>
                  </a:lnTo>
                  <a:lnTo>
                    <a:pt x="241" y="13"/>
                  </a:lnTo>
                  <a:lnTo>
                    <a:pt x="206" y="19"/>
                  </a:lnTo>
                  <a:lnTo>
                    <a:pt x="170" y="27"/>
                  </a:lnTo>
                  <a:lnTo>
                    <a:pt x="138" y="35"/>
                  </a:lnTo>
                  <a:lnTo>
                    <a:pt x="107" y="42"/>
                  </a:lnTo>
                  <a:lnTo>
                    <a:pt x="78" y="53"/>
                  </a:lnTo>
                  <a:lnTo>
                    <a:pt x="54" y="64"/>
                  </a:lnTo>
                  <a:lnTo>
                    <a:pt x="33" y="75"/>
                  </a:lnTo>
                  <a:lnTo>
                    <a:pt x="19" y="88"/>
                  </a:lnTo>
                  <a:lnTo>
                    <a:pt x="5" y="110"/>
                  </a:lnTo>
                  <a:lnTo>
                    <a:pt x="0" y="138"/>
                  </a:lnTo>
                  <a:lnTo>
                    <a:pt x="3" y="169"/>
                  </a:lnTo>
                  <a:lnTo>
                    <a:pt x="12" y="201"/>
                  </a:lnTo>
                  <a:lnTo>
                    <a:pt x="23" y="232"/>
                  </a:lnTo>
                  <a:lnTo>
                    <a:pt x="36" y="260"/>
                  </a:lnTo>
                  <a:lnTo>
                    <a:pt x="48" y="283"/>
                  </a:lnTo>
                  <a:lnTo>
                    <a:pt x="58" y="299"/>
                  </a:lnTo>
                  <a:lnTo>
                    <a:pt x="62" y="308"/>
                  </a:lnTo>
                  <a:lnTo>
                    <a:pt x="64" y="315"/>
                  </a:lnTo>
                  <a:lnTo>
                    <a:pt x="61" y="322"/>
                  </a:lnTo>
                  <a:lnTo>
                    <a:pt x="55" y="326"/>
                  </a:lnTo>
                  <a:lnTo>
                    <a:pt x="48" y="330"/>
                  </a:lnTo>
                  <a:lnTo>
                    <a:pt x="38" y="337"/>
                  </a:lnTo>
                  <a:lnTo>
                    <a:pt x="28" y="342"/>
                  </a:lnTo>
                  <a:lnTo>
                    <a:pt x="19" y="351"/>
                  </a:lnTo>
                  <a:lnTo>
                    <a:pt x="8" y="364"/>
                  </a:lnTo>
                  <a:lnTo>
                    <a:pt x="7" y="375"/>
                  </a:lnTo>
                  <a:lnTo>
                    <a:pt x="8" y="397"/>
                  </a:lnTo>
                  <a:lnTo>
                    <a:pt x="9" y="446"/>
                  </a:lnTo>
                  <a:lnTo>
                    <a:pt x="11" y="478"/>
                  </a:lnTo>
                  <a:lnTo>
                    <a:pt x="15" y="503"/>
                  </a:lnTo>
                  <a:lnTo>
                    <a:pt x="21" y="526"/>
                  </a:lnTo>
                  <a:lnTo>
                    <a:pt x="27" y="542"/>
                  </a:lnTo>
                  <a:lnTo>
                    <a:pt x="35" y="557"/>
                  </a:lnTo>
                  <a:lnTo>
                    <a:pt x="42" y="570"/>
                  </a:lnTo>
                  <a:lnTo>
                    <a:pt x="49" y="580"/>
                  </a:lnTo>
                  <a:lnTo>
                    <a:pt x="54" y="588"/>
                  </a:lnTo>
                  <a:lnTo>
                    <a:pt x="54" y="610"/>
                  </a:lnTo>
                  <a:lnTo>
                    <a:pt x="48" y="640"/>
                  </a:lnTo>
                  <a:lnTo>
                    <a:pt x="42" y="682"/>
                  </a:lnTo>
                  <a:lnTo>
                    <a:pt x="48" y="737"/>
                  </a:lnTo>
                  <a:lnTo>
                    <a:pt x="54" y="758"/>
                  </a:lnTo>
                  <a:lnTo>
                    <a:pt x="61" y="773"/>
                  </a:lnTo>
                  <a:lnTo>
                    <a:pt x="70" y="782"/>
                  </a:lnTo>
                  <a:lnTo>
                    <a:pt x="78" y="790"/>
                  </a:lnTo>
                  <a:lnTo>
                    <a:pt x="83" y="799"/>
                  </a:lnTo>
                  <a:lnTo>
                    <a:pt x="87" y="810"/>
                  </a:lnTo>
                  <a:lnTo>
                    <a:pt x="89" y="829"/>
                  </a:lnTo>
                  <a:lnTo>
                    <a:pt x="87" y="857"/>
                  </a:lnTo>
                  <a:lnTo>
                    <a:pt x="83" y="885"/>
                  </a:lnTo>
                  <a:lnTo>
                    <a:pt x="76" y="905"/>
                  </a:lnTo>
                  <a:lnTo>
                    <a:pt x="70" y="917"/>
                  </a:lnTo>
                  <a:lnTo>
                    <a:pt x="67" y="927"/>
                  </a:lnTo>
                  <a:lnTo>
                    <a:pt x="66" y="936"/>
                  </a:lnTo>
                  <a:lnTo>
                    <a:pt x="70" y="948"/>
                  </a:lnTo>
                  <a:lnTo>
                    <a:pt x="80" y="964"/>
                  </a:lnTo>
                  <a:lnTo>
                    <a:pt x="98" y="989"/>
                  </a:lnTo>
                  <a:lnTo>
                    <a:pt x="113" y="1007"/>
                  </a:lnTo>
                  <a:lnTo>
                    <a:pt x="129" y="1019"/>
                  </a:lnTo>
                  <a:lnTo>
                    <a:pt x="142" y="1028"/>
                  </a:lnTo>
                  <a:lnTo>
                    <a:pt x="154" y="1035"/>
                  </a:lnTo>
                  <a:lnTo>
                    <a:pt x="165" y="1040"/>
                  </a:lnTo>
                  <a:lnTo>
                    <a:pt x="170" y="1045"/>
                  </a:lnTo>
                  <a:lnTo>
                    <a:pt x="174" y="1052"/>
                  </a:lnTo>
                  <a:lnTo>
                    <a:pt x="172" y="1061"/>
                  </a:lnTo>
                  <a:lnTo>
                    <a:pt x="165" y="1072"/>
                  </a:lnTo>
                  <a:lnTo>
                    <a:pt x="151" y="1084"/>
                  </a:lnTo>
                  <a:lnTo>
                    <a:pt x="134" y="1096"/>
                  </a:lnTo>
                  <a:lnTo>
                    <a:pt x="116" y="1108"/>
                  </a:lnTo>
                  <a:lnTo>
                    <a:pt x="98" y="1121"/>
                  </a:lnTo>
                  <a:lnTo>
                    <a:pt x="82" y="1131"/>
                  </a:lnTo>
                  <a:lnTo>
                    <a:pt x="71" y="1143"/>
                  </a:lnTo>
                  <a:lnTo>
                    <a:pt x="67" y="1155"/>
                  </a:lnTo>
                  <a:lnTo>
                    <a:pt x="68" y="1171"/>
                  </a:lnTo>
                  <a:lnTo>
                    <a:pt x="73" y="1193"/>
                  </a:lnTo>
                  <a:lnTo>
                    <a:pt x="82" y="1220"/>
                  </a:lnTo>
                  <a:lnTo>
                    <a:pt x="98" y="1249"/>
                  </a:lnTo>
                  <a:lnTo>
                    <a:pt x="120" y="1278"/>
                  </a:lnTo>
                  <a:lnTo>
                    <a:pt x="151" y="1305"/>
                  </a:lnTo>
                  <a:lnTo>
                    <a:pt x="191" y="1326"/>
                  </a:lnTo>
                  <a:lnTo>
                    <a:pt x="243" y="1340"/>
                  </a:lnTo>
                  <a:lnTo>
                    <a:pt x="259" y="1343"/>
                  </a:lnTo>
                  <a:lnTo>
                    <a:pt x="275" y="1350"/>
                  </a:lnTo>
                  <a:lnTo>
                    <a:pt x="292" y="1357"/>
                  </a:lnTo>
                  <a:lnTo>
                    <a:pt x="306" y="1366"/>
                  </a:lnTo>
                  <a:lnTo>
                    <a:pt x="321" y="1376"/>
                  </a:lnTo>
                  <a:lnTo>
                    <a:pt x="337" y="1387"/>
                  </a:lnTo>
                  <a:lnTo>
                    <a:pt x="354" y="1400"/>
                  </a:lnTo>
                  <a:lnTo>
                    <a:pt x="372" y="1410"/>
                  </a:lnTo>
                  <a:lnTo>
                    <a:pt x="389" y="1424"/>
                  </a:lnTo>
                  <a:lnTo>
                    <a:pt x="410" y="1437"/>
                  </a:lnTo>
                  <a:lnTo>
                    <a:pt x="432" y="1449"/>
                  </a:lnTo>
                  <a:lnTo>
                    <a:pt x="457" y="1460"/>
                  </a:lnTo>
                  <a:lnTo>
                    <a:pt x="483" y="1472"/>
                  </a:lnTo>
                  <a:lnTo>
                    <a:pt x="513" y="1481"/>
                  </a:lnTo>
                  <a:lnTo>
                    <a:pt x="547" y="1489"/>
                  </a:lnTo>
                  <a:lnTo>
                    <a:pt x="584" y="1496"/>
                  </a:lnTo>
                  <a:lnTo>
                    <a:pt x="617" y="1503"/>
                  </a:lnTo>
                  <a:lnTo>
                    <a:pt x="645" y="1510"/>
                  </a:lnTo>
                  <a:lnTo>
                    <a:pt x="669" y="1517"/>
                  </a:lnTo>
                  <a:lnTo>
                    <a:pt x="688" y="1526"/>
                  </a:lnTo>
                  <a:lnTo>
                    <a:pt x="705" y="1535"/>
                  </a:lnTo>
                  <a:lnTo>
                    <a:pt x="720" y="1544"/>
                  </a:lnTo>
                  <a:lnTo>
                    <a:pt x="733" y="1554"/>
                  </a:lnTo>
                  <a:lnTo>
                    <a:pt x="749" y="1563"/>
                  </a:lnTo>
                  <a:lnTo>
                    <a:pt x="761" y="1574"/>
                  </a:lnTo>
                  <a:lnTo>
                    <a:pt x="776" y="1582"/>
                  </a:lnTo>
                  <a:lnTo>
                    <a:pt x="792" y="1591"/>
                  </a:lnTo>
                  <a:lnTo>
                    <a:pt x="813" y="1600"/>
                  </a:lnTo>
                  <a:lnTo>
                    <a:pt x="836" y="1608"/>
                  </a:lnTo>
                  <a:lnTo>
                    <a:pt x="864" y="1615"/>
                  </a:lnTo>
                  <a:lnTo>
                    <a:pt x="895" y="1621"/>
                  </a:lnTo>
                  <a:lnTo>
                    <a:pt x="933" y="1626"/>
                  </a:lnTo>
                  <a:lnTo>
                    <a:pt x="973" y="1630"/>
                  </a:lnTo>
                  <a:lnTo>
                    <a:pt x="1010" y="1634"/>
                  </a:lnTo>
                  <a:lnTo>
                    <a:pt x="1044" y="1637"/>
                  </a:lnTo>
                  <a:lnTo>
                    <a:pt x="1076" y="1641"/>
                  </a:lnTo>
                  <a:lnTo>
                    <a:pt x="1105" y="1643"/>
                  </a:lnTo>
                  <a:lnTo>
                    <a:pt x="1133" y="1645"/>
                  </a:lnTo>
                  <a:lnTo>
                    <a:pt x="1156" y="1647"/>
                  </a:lnTo>
                  <a:lnTo>
                    <a:pt x="1180" y="1648"/>
                  </a:lnTo>
                  <a:lnTo>
                    <a:pt x="1201" y="1650"/>
                  </a:lnTo>
                  <a:lnTo>
                    <a:pt x="1218" y="1651"/>
                  </a:lnTo>
                  <a:lnTo>
                    <a:pt x="1234" y="1651"/>
                  </a:lnTo>
                  <a:lnTo>
                    <a:pt x="1249" y="1651"/>
                  </a:lnTo>
                  <a:lnTo>
                    <a:pt x="1263" y="1650"/>
                  </a:lnTo>
                  <a:lnTo>
                    <a:pt x="1273" y="1650"/>
                  </a:lnTo>
                  <a:lnTo>
                    <a:pt x="1283" y="1648"/>
                  </a:lnTo>
                  <a:lnTo>
                    <a:pt x="1291" y="1646"/>
                  </a:lnTo>
                  <a:lnTo>
                    <a:pt x="1324" y="1634"/>
                  </a:lnTo>
                  <a:lnTo>
                    <a:pt x="1352" y="1621"/>
                  </a:lnTo>
                  <a:lnTo>
                    <a:pt x="1371" y="1605"/>
                  </a:lnTo>
                  <a:lnTo>
                    <a:pt x="1387" y="1588"/>
                  </a:lnTo>
                  <a:lnTo>
                    <a:pt x="1399" y="1574"/>
                  </a:lnTo>
                  <a:lnTo>
                    <a:pt x="1411" y="1560"/>
                  </a:lnTo>
                  <a:lnTo>
                    <a:pt x="1423" y="1550"/>
                  </a:lnTo>
                  <a:lnTo>
                    <a:pt x="1440" y="1544"/>
                  </a:lnTo>
                  <a:lnTo>
                    <a:pt x="1460" y="1542"/>
                  </a:lnTo>
                  <a:lnTo>
                    <a:pt x="1484" y="1541"/>
                  </a:lnTo>
                  <a:lnTo>
                    <a:pt x="1510" y="1540"/>
                  </a:lnTo>
                  <a:lnTo>
                    <a:pt x="1534" y="1539"/>
                  </a:lnTo>
                  <a:lnTo>
                    <a:pt x="1561" y="1540"/>
                  </a:lnTo>
                  <a:lnTo>
                    <a:pt x="1586" y="1541"/>
                  </a:lnTo>
                  <a:lnTo>
                    <a:pt x="1609" y="1542"/>
                  </a:lnTo>
                  <a:lnTo>
                    <a:pt x="1629" y="1544"/>
                  </a:lnTo>
                  <a:lnTo>
                    <a:pt x="1647" y="1548"/>
                  </a:lnTo>
                  <a:lnTo>
                    <a:pt x="1663" y="1553"/>
                  </a:lnTo>
                  <a:lnTo>
                    <a:pt x="1679" y="1560"/>
                  </a:lnTo>
                  <a:lnTo>
                    <a:pt x="1697" y="1568"/>
                  </a:lnTo>
                  <a:lnTo>
                    <a:pt x="1716" y="1575"/>
                  </a:lnTo>
                  <a:lnTo>
                    <a:pt x="1741" y="1584"/>
                  </a:lnTo>
                  <a:lnTo>
                    <a:pt x="1772" y="1592"/>
                  </a:lnTo>
                  <a:lnTo>
                    <a:pt x="1809" y="1601"/>
                  </a:lnTo>
                  <a:lnTo>
                    <a:pt x="1828" y="1605"/>
                  </a:lnTo>
                  <a:lnTo>
                    <a:pt x="1846" y="1608"/>
                  </a:lnTo>
                  <a:lnTo>
                    <a:pt x="1864" y="1610"/>
                  </a:lnTo>
                  <a:lnTo>
                    <a:pt x="1879" y="1612"/>
                  </a:lnTo>
                  <a:lnTo>
                    <a:pt x="1894" y="1612"/>
                  </a:lnTo>
                  <a:lnTo>
                    <a:pt x="1908" y="1612"/>
                  </a:lnTo>
                  <a:lnTo>
                    <a:pt x="1922" y="1610"/>
                  </a:lnTo>
                  <a:lnTo>
                    <a:pt x="1936" y="1609"/>
                  </a:lnTo>
                  <a:lnTo>
                    <a:pt x="1950" y="1608"/>
                  </a:lnTo>
                  <a:lnTo>
                    <a:pt x="1964" y="1606"/>
                  </a:lnTo>
                  <a:lnTo>
                    <a:pt x="1981" y="1604"/>
                  </a:lnTo>
                  <a:lnTo>
                    <a:pt x="1997" y="1601"/>
                  </a:lnTo>
                  <a:lnTo>
                    <a:pt x="2014" y="1598"/>
                  </a:lnTo>
                  <a:lnTo>
                    <a:pt x="2033" y="1596"/>
                  </a:lnTo>
                  <a:lnTo>
                    <a:pt x="2054" y="1592"/>
                  </a:lnTo>
                  <a:lnTo>
                    <a:pt x="2078" y="1590"/>
                  </a:lnTo>
                  <a:lnTo>
                    <a:pt x="2122" y="1584"/>
                  </a:lnTo>
                  <a:lnTo>
                    <a:pt x="2161" y="1578"/>
                  </a:lnTo>
                  <a:lnTo>
                    <a:pt x="2192" y="1571"/>
                  </a:lnTo>
                  <a:lnTo>
                    <a:pt x="2217" y="1563"/>
                  </a:lnTo>
                  <a:lnTo>
                    <a:pt x="2236" y="1555"/>
                  </a:lnTo>
                  <a:lnTo>
                    <a:pt x="2251" y="1545"/>
                  </a:lnTo>
                  <a:lnTo>
                    <a:pt x="2261" y="1536"/>
                  </a:lnTo>
                  <a:lnTo>
                    <a:pt x="2268" y="1525"/>
                  </a:lnTo>
                  <a:lnTo>
                    <a:pt x="2270" y="1493"/>
                  </a:lnTo>
                  <a:lnTo>
                    <a:pt x="2269" y="1448"/>
                  </a:lnTo>
                  <a:lnTo>
                    <a:pt x="2268" y="1403"/>
                  </a:lnTo>
                  <a:lnTo>
                    <a:pt x="2268" y="1371"/>
                  </a:lnTo>
                  <a:lnTo>
                    <a:pt x="2266" y="1343"/>
                  </a:lnTo>
                  <a:lnTo>
                    <a:pt x="2259" y="1320"/>
                  </a:lnTo>
                  <a:lnTo>
                    <a:pt x="2247" y="1300"/>
                  </a:lnTo>
                  <a:lnTo>
                    <a:pt x="2233" y="1282"/>
                  </a:lnTo>
                  <a:lnTo>
                    <a:pt x="2220" y="1265"/>
                  </a:lnTo>
                  <a:lnTo>
                    <a:pt x="2210" y="1248"/>
                  </a:lnTo>
                  <a:lnTo>
                    <a:pt x="2204" y="1231"/>
                  </a:lnTo>
                  <a:lnTo>
                    <a:pt x="2207" y="1212"/>
                  </a:lnTo>
                  <a:lnTo>
                    <a:pt x="2220" y="1166"/>
                  </a:lnTo>
                  <a:lnTo>
                    <a:pt x="2229" y="1117"/>
                  </a:lnTo>
                  <a:lnTo>
                    <a:pt x="2235" y="1077"/>
                  </a:lnTo>
                  <a:lnTo>
                    <a:pt x="2236" y="1061"/>
                  </a:lnTo>
                  <a:lnTo>
                    <a:pt x="2240" y="1058"/>
                  </a:lnTo>
                  <a:lnTo>
                    <a:pt x="2250" y="1054"/>
                  </a:lnTo>
                  <a:lnTo>
                    <a:pt x="2264" y="1044"/>
                  </a:lnTo>
                  <a:lnTo>
                    <a:pt x="2282" y="1030"/>
                  </a:lnTo>
                  <a:lnTo>
                    <a:pt x="2301" y="1014"/>
                  </a:lnTo>
                  <a:lnTo>
                    <a:pt x="2319" y="991"/>
                  </a:lnTo>
                  <a:lnTo>
                    <a:pt x="2335" y="964"/>
                  </a:lnTo>
                  <a:lnTo>
                    <a:pt x="2346" y="933"/>
                  </a:lnTo>
                  <a:lnTo>
                    <a:pt x="2356" y="879"/>
                  </a:lnTo>
                  <a:lnTo>
                    <a:pt x="2358" y="834"/>
                  </a:lnTo>
                  <a:lnTo>
                    <a:pt x="2353" y="797"/>
                  </a:lnTo>
                  <a:lnTo>
                    <a:pt x="2344" y="766"/>
                  </a:lnTo>
                  <a:lnTo>
                    <a:pt x="2334" y="739"/>
                  </a:lnTo>
                  <a:lnTo>
                    <a:pt x="2327" y="718"/>
                  </a:lnTo>
                  <a:lnTo>
                    <a:pt x="2320" y="698"/>
                  </a:lnTo>
                  <a:lnTo>
                    <a:pt x="2320" y="681"/>
                  </a:lnTo>
                  <a:lnTo>
                    <a:pt x="2325" y="651"/>
                  </a:lnTo>
                  <a:lnTo>
                    <a:pt x="2327" y="624"/>
                  </a:lnTo>
                  <a:lnTo>
                    <a:pt x="2329" y="596"/>
                  </a:lnTo>
                  <a:lnTo>
                    <a:pt x="2340" y="566"/>
                  </a:lnTo>
                  <a:lnTo>
                    <a:pt x="2347" y="548"/>
                  </a:lnTo>
                  <a:lnTo>
                    <a:pt x="2355" y="529"/>
                  </a:lnTo>
                  <a:lnTo>
                    <a:pt x="2358" y="508"/>
                  </a:lnTo>
                  <a:lnTo>
                    <a:pt x="2362" y="484"/>
                  </a:lnTo>
                  <a:lnTo>
                    <a:pt x="2358" y="461"/>
                  </a:lnTo>
                  <a:lnTo>
                    <a:pt x="2351" y="436"/>
                  </a:lnTo>
                  <a:lnTo>
                    <a:pt x="2339" y="411"/>
                  </a:lnTo>
                  <a:lnTo>
                    <a:pt x="2316" y="386"/>
                  </a:lnTo>
                  <a:lnTo>
                    <a:pt x="2303" y="376"/>
                  </a:lnTo>
                  <a:lnTo>
                    <a:pt x="2287" y="366"/>
                  </a:lnTo>
                  <a:lnTo>
                    <a:pt x="2266" y="357"/>
                  </a:lnTo>
                  <a:lnTo>
                    <a:pt x="2242" y="349"/>
                  </a:lnTo>
                  <a:lnTo>
                    <a:pt x="2217" y="342"/>
                  </a:lnTo>
                  <a:lnTo>
                    <a:pt x="2191" y="335"/>
                  </a:lnTo>
                  <a:lnTo>
                    <a:pt x="2161" y="330"/>
                  </a:lnTo>
                  <a:lnTo>
                    <a:pt x="2132" y="325"/>
                  </a:lnTo>
                  <a:lnTo>
                    <a:pt x="2111" y="322"/>
                  </a:lnTo>
                  <a:lnTo>
                    <a:pt x="2085" y="321"/>
                  </a:lnTo>
                  <a:lnTo>
                    <a:pt x="2061" y="320"/>
                  </a:lnTo>
                  <a:lnTo>
                    <a:pt x="2033" y="320"/>
                  </a:lnTo>
                  <a:lnTo>
                    <a:pt x="2009" y="320"/>
                  </a:lnTo>
                  <a:lnTo>
                    <a:pt x="1982" y="321"/>
                  </a:lnTo>
                  <a:lnTo>
                    <a:pt x="1958" y="322"/>
                  </a:lnTo>
                  <a:lnTo>
                    <a:pt x="1934" y="323"/>
                  </a:lnTo>
                  <a:lnTo>
                    <a:pt x="1918" y="326"/>
                  </a:lnTo>
                  <a:lnTo>
                    <a:pt x="1903" y="333"/>
                  </a:lnTo>
                  <a:lnTo>
                    <a:pt x="1887" y="342"/>
                  </a:lnTo>
                  <a:lnTo>
                    <a:pt x="1875" y="352"/>
                  </a:lnTo>
                  <a:lnTo>
                    <a:pt x="1864" y="362"/>
                  </a:lnTo>
                  <a:lnTo>
                    <a:pt x="1855" y="371"/>
                  </a:lnTo>
                  <a:lnTo>
                    <a:pt x="1849" y="378"/>
                  </a:lnTo>
                  <a:lnTo>
                    <a:pt x="1847" y="380"/>
                  </a:lnTo>
                  <a:lnTo>
                    <a:pt x="1849" y="370"/>
                  </a:lnTo>
                  <a:lnTo>
                    <a:pt x="1852" y="346"/>
                  </a:lnTo>
                  <a:lnTo>
                    <a:pt x="1852" y="317"/>
                  </a:lnTo>
                  <a:lnTo>
                    <a:pt x="1849" y="296"/>
                  </a:lnTo>
                  <a:lnTo>
                    <a:pt x="1840" y="279"/>
                  </a:lnTo>
                  <a:lnTo>
                    <a:pt x="1828" y="261"/>
                  </a:lnTo>
                  <a:lnTo>
                    <a:pt x="1811" y="242"/>
                  </a:lnTo>
                  <a:lnTo>
                    <a:pt x="1788" y="222"/>
                  </a:lnTo>
                  <a:lnTo>
                    <a:pt x="1759" y="204"/>
                  </a:lnTo>
                  <a:lnTo>
                    <a:pt x="1722" y="187"/>
                  </a:lnTo>
                  <a:lnTo>
                    <a:pt x="1677" y="173"/>
                  </a:lnTo>
                  <a:lnTo>
                    <a:pt x="1625" y="163"/>
                  </a:lnTo>
                  <a:lnTo>
                    <a:pt x="1609" y="161"/>
                  </a:lnTo>
                  <a:lnTo>
                    <a:pt x="1595" y="160"/>
                  </a:lnTo>
                  <a:lnTo>
                    <a:pt x="1578" y="160"/>
                  </a:lnTo>
                  <a:lnTo>
                    <a:pt x="1559" y="160"/>
                  </a:lnTo>
                  <a:lnTo>
                    <a:pt x="1540" y="163"/>
                  </a:lnTo>
                  <a:lnTo>
                    <a:pt x="1521" y="165"/>
                  </a:lnTo>
                  <a:lnTo>
                    <a:pt x="1500" y="168"/>
                  </a:lnTo>
                  <a:lnTo>
                    <a:pt x="1481" y="173"/>
                  </a:lnTo>
                  <a:lnTo>
                    <a:pt x="1468" y="178"/>
                  </a:lnTo>
                  <a:lnTo>
                    <a:pt x="1453" y="187"/>
                  </a:lnTo>
                  <a:lnTo>
                    <a:pt x="1440" y="197"/>
                  </a:lnTo>
                  <a:lnTo>
                    <a:pt x="1427" y="208"/>
                  </a:lnTo>
                  <a:lnTo>
                    <a:pt x="1413" y="220"/>
                  </a:lnTo>
                  <a:lnTo>
                    <a:pt x="1400" y="231"/>
                  </a:lnTo>
                  <a:lnTo>
                    <a:pt x="1388" y="240"/>
                  </a:lnTo>
                  <a:lnTo>
                    <a:pt x="1376" y="245"/>
                  </a:lnTo>
                  <a:lnTo>
                    <a:pt x="1361" y="1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774" y="2832"/>
              <a:ext cx="399" cy="118"/>
            </a:xfrm>
            <a:custGeom>
              <a:avLst/>
              <a:gdLst/>
              <a:ahLst/>
              <a:cxnLst>
                <a:cxn ang="0">
                  <a:pos x="26" y="98"/>
                </a:cxn>
                <a:cxn ang="0">
                  <a:pos x="30" y="99"/>
                </a:cxn>
                <a:cxn ang="0">
                  <a:pos x="40" y="101"/>
                </a:cxn>
                <a:cxn ang="0">
                  <a:pos x="57" y="104"/>
                </a:cxn>
                <a:cxn ang="0">
                  <a:pos x="75" y="107"/>
                </a:cxn>
                <a:cxn ang="0">
                  <a:pos x="94" y="111"/>
                </a:cxn>
                <a:cxn ang="0">
                  <a:pos x="113" y="115"/>
                </a:cxn>
                <a:cxn ang="0">
                  <a:pos x="129" y="116"/>
                </a:cxn>
                <a:cxn ang="0">
                  <a:pos x="139" y="118"/>
                </a:cxn>
                <a:cxn ang="0">
                  <a:pos x="148" y="118"/>
                </a:cxn>
                <a:cxn ang="0">
                  <a:pos x="164" y="115"/>
                </a:cxn>
                <a:cxn ang="0">
                  <a:pos x="181" y="115"/>
                </a:cxn>
                <a:cxn ang="0">
                  <a:pos x="200" y="111"/>
                </a:cxn>
                <a:cxn ang="0">
                  <a:pos x="221" y="109"/>
                </a:cxn>
                <a:cxn ang="0">
                  <a:pos x="240" y="106"/>
                </a:cxn>
                <a:cxn ang="0">
                  <a:pos x="257" y="101"/>
                </a:cxn>
                <a:cxn ang="0">
                  <a:pos x="272" y="98"/>
                </a:cxn>
                <a:cxn ang="0">
                  <a:pos x="287" y="93"/>
                </a:cxn>
                <a:cxn ang="0">
                  <a:pos x="304" y="86"/>
                </a:cxn>
                <a:cxn ang="0">
                  <a:pos x="325" y="78"/>
                </a:cxn>
                <a:cxn ang="0">
                  <a:pos x="344" y="70"/>
                </a:cxn>
                <a:cxn ang="0">
                  <a:pos x="362" y="64"/>
                </a:cxn>
                <a:cxn ang="0">
                  <a:pos x="378" y="57"/>
                </a:cxn>
                <a:cxn ang="0">
                  <a:pos x="387" y="52"/>
                </a:cxn>
                <a:cxn ang="0">
                  <a:pos x="392" y="52"/>
                </a:cxn>
                <a:cxn ang="0">
                  <a:pos x="399" y="0"/>
                </a:cxn>
                <a:cxn ang="0">
                  <a:pos x="239" y="41"/>
                </a:cxn>
                <a:cxn ang="0">
                  <a:pos x="0" y="21"/>
                </a:cxn>
                <a:cxn ang="0">
                  <a:pos x="26" y="98"/>
                </a:cxn>
              </a:cxnLst>
              <a:rect l="0" t="0" r="r" b="b"/>
              <a:pathLst>
                <a:path w="399" h="118">
                  <a:moveTo>
                    <a:pt x="26" y="98"/>
                  </a:moveTo>
                  <a:lnTo>
                    <a:pt x="30" y="99"/>
                  </a:lnTo>
                  <a:lnTo>
                    <a:pt x="40" y="101"/>
                  </a:lnTo>
                  <a:lnTo>
                    <a:pt x="57" y="104"/>
                  </a:lnTo>
                  <a:lnTo>
                    <a:pt x="75" y="107"/>
                  </a:lnTo>
                  <a:lnTo>
                    <a:pt x="94" y="111"/>
                  </a:lnTo>
                  <a:lnTo>
                    <a:pt x="113" y="115"/>
                  </a:lnTo>
                  <a:lnTo>
                    <a:pt x="129" y="116"/>
                  </a:lnTo>
                  <a:lnTo>
                    <a:pt x="139" y="118"/>
                  </a:lnTo>
                  <a:lnTo>
                    <a:pt x="148" y="118"/>
                  </a:lnTo>
                  <a:lnTo>
                    <a:pt x="164" y="115"/>
                  </a:lnTo>
                  <a:lnTo>
                    <a:pt x="181" y="115"/>
                  </a:lnTo>
                  <a:lnTo>
                    <a:pt x="200" y="111"/>
                  </a:lnTo>
                  <a:lnTo>
                    <a:pt x="221" y="109"/>
                  </a:lnTo>
                  <a:lnTo>
                    <a:pt x="240" y="106"/>
                  </a:lnTo>
                  <a:lnTo>
                    <a:pt x="257" y="101"/>
                  </a:lnTo>
                  <a:lnTo>
                    <a:pt x="272" y="98"/>
                  </a:lnTo>
                  <a:lnTo>
                    <a:pt x="287" y="93"/>
                  </a:lnTo>
                  <a:lnTo>
                    <a:pt x="304" y="86"/>
                  </a:lnTo>
                  <a:lnTo>
                    <a:pt x="325" y="78"/>
                  </a:lnTo>
                  <a:lnTo>
                    <a:pt x="344" y="70"/>
                  </a:lnTo>
                  <a:lnTo>
                    <a:pt x="362" y="64"/>
                  </a:lnTo>
                  <a:lnTo>
                    <a:pt x="378" y="57"/>
                  </a:lnTo>
                  <a:lnTo>
                    <a:pt x="387" y="52"/>
                  </a:lnTo>
                  <a:lnTo>
                    <a:pt x="392" y="52"/>
                  </a:lnTo>
                  <a:lnTo>
                    <a:pt x="399" y="0"/>
                  </a:lnTo>
                  <a:lnTo>
                    <a:pt x="239" y="41"/>
                  </a:lnTo>
                  <a:lnTo>
                    <a:pt x="0" y="21"/>
                  </a:lnTo>
                  <a:lnTo>
                    <a:pt x="26" y="98"/>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1557" y="2223"/>
              <a:ext cx="2102" cy="655"/>
            </a:xfrm>
            <a:custGeom>
              <a:avLst/>
              <a:gdLst/>
              <a:ahLst/>
              <a:cxnLst>
                <a:cxn ang="0">
                  <a:pos x="666" y="2"/>
                </a:cxn>
                <a:cxn ang="0">
                  <a:pos x="623" y="0"/>
                </a:cxn>
                <a:cxn ang="0">
                  <a:pos x="555" y="0"/>
                </a:cxn>
                <a:cxn ang="0">
                  <a:pos x="475" y="3"/>
                </a:cxn>
                <a:cxn ang="0">
                  <a:pos x="392" y="11"/>
                </a:cxn>
                <a:cxn ang="0">
                  <a:pos x="324" y="26"/>
                </a:cxn>
                <a:cxn ang="0">
                  <a:pos x="265" y="41"/>
                </a:cxn>
                <a:cxn ang="0">
                  <a:pos x="200" y="58"/>
                </a:cxn>
                <a:cxn ang="0">
                  <a:pos x="136" y="79"/>
                </a:cxn>
                <a:cxn ang="0">
                  <a:pos x="82" y="100"/>
                </a:cxn>
                <a:cxn ang="0">
                  <a:pos x="43" y="123"/>
                </a:cxn>
                <a:cxn ang="0">
                  <a:pos x="5" y="161"/>
                </a:cxn>
                <a:cxn ang="0">
                  <a:pos x="2" y="188"/>
                </a:cxn>
                <a:cxn ang="0">
                  <a:pos x="21" y="209"/>
                </a:cxn>
                <a:cxn ang="0">
                  <a:pos x="132" y="259"/>
                </a:cxn>
                <a:cxn ang="0">
                  <a:pos x="319" y="333"/>
                </a:cxn>
                <a:cxn ang="0">
                  <a:pos x="522" y="414"/>
                </a:cxn>
                <a:cxn ang="0">
                  <a:pos x="686" y="480"/>
                </a:cxn>
                <a:cxn ang="0">
                  <a:pos x="754" y="505"/>
                </a:cxn>
                <a:cxn ang="0">
                  <a:pos x="801" y="518"/>
                </a:cxn>
                <a:cxn ang="0">
                  <a:pos x="912" y="548"/>
                </a:cxn>
                <a:cxn ang="0">
                  <a:pos x="1055" y="586"/>
                </a:cxn>
                <a:cxn ang="0">
                  <a:pos x="1185" y="621"/>
                </a:cxn>
                <a:cxn ang="0">
                  <a:pos x="1268" y="643"/>
                </a:cxn>
                <a:cxn ang="0">
                  <a:pos x="1312" y="650"/>
                </a:cxn>
                <a:cxn ang="0">
                  <a:pos x="1399" y="655"/>
                </a:cxn>
                <a:cxn ang="0">
                  <a:pos x="1497" y="645"/>
                </a:cxn>
                <a:cxn ang="0">
                  <a:pos x="1549" y="632"/>
                </a:cxn>
                <a:cxn ang="0">
                  <a:pos x="1611" y="615"/>
                </a:cxn>
                <a:cxn ang="0">
                  <a:pos x="1672" y="598"/>
                </a:cxn>
                <a:cxn ang="0">
                  <a:pos x="1723" y="585"/>
                </a:cxn>
                <a:cxn ang="0">
                  <a:pos x="1756" y="576"/>
                </a:cxn>
                <a:cxn ang="0">
                  <a:pos x="1782" y="567"/>
                </a:cxn>
                <a:cxn ang="0">
                  <a:pos x="1851" y="538"/>
                </a:cxn>
                <a:cxn ang="0">
                  <a:pos x="1939" y="497"/>
                </a:cxn>
                <a:cxn ang="0">
                  <a:pos x="2027" y="458"/>
                </a:cxn>
                <a:cxn ang="0">
                  <a:pos x="2088" y="431"/>
                </a:cxn>
                <a:cxn ang="0">
                  <a:pos x="2100" y="420"/>
                </a:cxn>
                <a:cxn ang="0">
                  <a:pos x="2077" y="371"/>
                </a:cxn>
                <a:cxn ang="0">
                  <a:pos x="2001" y="307"/>
                </a:cxn>
                <a:cxn ang="0">
                  <a:pos x="1907" y="272"/>
                </a:cxn>
                <a:cxn ang="0">
                  <a:pos x="1793" y="240"/>
                </a:cxn>
                <a:cxn ang="0">
                  <a:pos x="1663" y="206"/>
                </a:cxn>
                <a:cxn ang="0">
                  <a:pos x="1537" y="174"/>
                </a:cxn>
                <a:cxn ang="0">
                  <a:pos x="1435" y="146"/>
                </a:cxn>
                <a:cxn ang="0">
                  <a:pos x="1368" y="126"/>
                </a:cxn>
                <a:cxn ang="0">
                  <a:pos x="1242" y="99"/>
                </a:cxn>
                <a:cxn ang="0">
                  <a:pos x="1063" y="66"/>
                </a:cxn>
                <a:cxn ang="0">
                  <a:pos x="879" y="35"/>
                </a:cxn>
                <a:cxn ang="0">
                  <a:pos x="734" y="11"/>
                </a:cxn>
                <a:cxn ang="0">
                  <a:pos x="675" y="2"/>
                </a:cxn>
              </a:cxnLst>
              <a:rect l="0" t="0" r="r" b="b"/>
              <a:pathLst>
                <a:path w="2102" h="655">
                  <a:moveTo>
                    <a:pt x="675" y="2"/>
                  </a:moveTo>
                  <a:lnTo>
                    <a:pt x="672" y="2"/>
                  </a:lnTo>
                  <a:lnTo>
                    <a:pt x="666" y="2"/>
                  </a:lnTo>
                  <a:lnTo>
                    <a:pt x="655" y="0"/>
                  </a:lnTo>
                  <a:lnTo>
                    <a:pt x="641" y="0"/>
                  </a:lnTo>
                  <a:lnTo>
                    <a:pt x="623" y="0"/>
                  </a:lnTo>
                  <a:lnTo>
                    <a:pt x="602" y="0"/>
                  </a:lnTo>
                  <a:lnTo>
                    <a:pt x="580" y="0"/>
                  </a:lnTo>
                  <a:lnTo>
                    <a:pt x="555" y="0"/>
                  </a:lnTo>
                  <a:lnTo>
                    <a:pt x="530" y="0"/>
                  </a:lnTo>
                  <a:lnTo>
                    <a:pt x="503" y="2"/>
                  </a:lnTo>
                  <a:lnTo>
                    <a:pt x="475" y="3"/>
                  </a:lnTo>
                  <a:lnTo>
                    <a:pt x="447" y="6"/>
                  </a:lnTo>
                  <a:lnTo>
                    <a:pt x="418" y="8"/>
                  </a:lnTo>
                  <a:lnTo>
                    <a:pt x="392" y="11"/>
                  </a:lnTo>
                  <a:lnTo>
                    <a:pt x="367" y="16"/>
                  </a:lnTo>
                  <a:lnTo>
                    <a:pt x="342" y="22"/>
                  </a:lnTo>
                  <a:lnTo>
                    <a:pt x="324" y="26"/>
                  </a:lnTo>
                  <a:lnTo>
                    <a:pt x="305" y="31"/>
                  </a:lnTo>
                  <a:lnTo>
                    <a:pt x="286" y="35"/>
                  </a:lnTo>
                  <a:lnTo>
                    <a:pt x="265" y="41"/>
                  </a:lnTo>
                  <a:lnTo>
                    <a:pt x="243" y="46"/>
                  </a:lnTo>
                  <a:lnTo>
                    <a:pt x="222" y="52"/>
                  </a:lnTo>
                  <a:lnTo>
                    <a:pt x="200" y="58"/>
                  </a:lnTo>
                  <a:lnTo>
                    <a:pt x="178" y="66"/>
                  </a:lnTo>
                  <a:lnTo>
                    <a:pt x="157" y="72"/>
                  </a:lnTo>
                  <a:lnTo>
                    <a:pt x="136" y="79"/>
                  </a:lnTo>
                  <a:lnTo>
                    <a:pt x="117" y="86"/>
                  </a:lnTo>
                  <a:lnTo>
                    <a:pt x="100" y="92"/>
                  </a:lnTo>
                  <a:lnTo>
                    <a:pt x="82" y="100"/>
                  </a:lnTo>
                  <a:lnTo>
                    <a:pt x="67" y="108"/>
                  </a:lnTo>
                  <a:lnTo>
                    <a:pt x="53" y="115"/>
                  </a:lnTo>
                  <a:lnTo>
                    <a:pt x="43" y="123"/>
                  </a:lnTo>
                  <a:lnTo>
                    <a:pt x="25" y="137"/>
                  </a:lnTo>
                  <a:lnTo>
                    <a:pt x="13" y="150"/>
                  </a:lnTo>
                  <a:lnTo>
                    <a:pt x="5" y="161"/>
                  </a:lnTo>
                  <a:lnTo>
                    <a:pt x="2" y="171"/>
                  </a:lnTo>
                  <a:lnTo>
                    <a:pt x="0" y="179"/>
                  </a:lnTo>
                  <a:lnTo>
                    <a:pt x="2" y="188"/>
                  </a:lnTo>
                  <a:lnTo>
                    <a:pt x="6" y="194"/>
                  </a:lnTo>
                  <a:lnTo>
                    <a:pt x="11" y="202"/>
                  </a:lnTo>
                  <a:lnTo>
                    <a:pt x="21" y="209"/>
                  </a:lnTo>
                  <a:lnTo>
                    <a:pt x="46" y="222"/>
                  </a:lnTo>
                  <a:lnTo>
                    <a:pt x="85" y="238"/>
                  </a:lnTo>
                  <a:lnTo>
                    <a:pt x="132" y="259"/>
                  </a:lnTo>
                  <a:lnTo>
                    <a:pt x="190" y="282"/>
                  </a:lnTo>
                  <a:lnTo>
                    <a:pt x="252" y="307"/>
                  </a:lnTo>
                  <a:lnTo>
                    <a:pt x="319" y="333"/>
                  </a:lnTo>
                  <a:lnTo>
                    <a:pt x="388" y="362"/>
                  </a:lnTo>
                  <a:lnTo>
                    <a:pt x="456" y="388"/>
                  </a:lnTo>
                  <a:lnTo>
                    <a:pt x="522" y="414"/>
                  </a:lnTo>
                  <a:lnTo>
                    <a:pt x="585" y="439"/>
                  </a:lnTo>
                  <a:lnTo>
                    <a:pt x="641" y="460"/>
                  </a:lnTo>
                  <a:lnTo>
                    <a:pt x="686" y="480"/>
                  </a:lnTo>
                  <a:lnTo>
                    <a:pt x="724" y="493"/>
                  </a:lnTo>
                  <a:lnTo>
                    <a:pt x="745" y="502"/>
                  </a:lnTo>
                  <a:lnTo>
                    <a:pt x="754" y="505"/>
                  </a:lnTo>
                  <a:lnTo>
                    <a:pt x="761" y="506"/>
                  </a:lnTo>
                  <a:lnTo>
                    <a:pt x="775" y="511"/>
                  </a:lnTo>
                  <a:lnTo>
                    <a:pt x="801" y="518"/>
                  </a:lnTo>
                  <a:lnTo>
                    <a:pt x="833" y="527"/>
                  </a:lnTo>
                  <a:lnTo>
                    <a:pt x="870" y="536"/>
                  </a:lnTo>
                  <a:lnTo>
                    <a:pt x="912" y="548"/>
                  </a:lnTo>
                  <a:lnTo>
                    <a:pt x="959" y="560"/>
                  </a:lnTo>
                  <a:lnTo>
                    <a:pt x="1006" y="574"/>
                  </a:lnTo>
                  <a:lnTo>
                    <a:pt x="1055" y="586"/>
                  </a:lnTo>
                  <a:lnTo>
                    <a:pt x="1100" y="598"/>
                  </a:lnTo>
                  <a:lnTo>
                    <a:pt x="1145" y="611"/>
                  </a:lnTo>
                  <a:lnTo>
                    <a:pt x="1185" y="621"/>
                  </a:lnTo>
                  <a:lnTo>
                    <a:pt x="1220" y="631"/>
                  </a:lnTo>
                  <a:lnTo>
                    <a:pt x="1248" y="637"/>
                  </a:lnTo>
                  <a:lnTo>
                    <a:pt x="1268" y="643"/>
                  </a:lnTo>
                  <a:lnTo>
                    <a:pt x="1278" y="645"/>
                  </a:lnTo>
                  <a:lnTo>
                    <a:pt x="1291" y="648"/>
                  </a:lnTo>
                  <a:lnTo>
                    <a:pt x="1312" y="650"/>
                  </a:lnTo>
                  <a:lnTo>
                    <a:pt x="1339" y="653"/>
                  </a:lnTo>
                  <a:lnTo>
                    <a:pt x="1368" y="654"/>
                  </a:lnTo>
                  <a:lnTo>
                    <a:pt x="1399" y="655"/>
                  </a:lnTo>
                  <a:lnTo>
                    <a:pt x="1433" y="654"/>
                  </a:lnTo>
                  <a:lnTo>
                    <a:pt x="1466" y="651"/>
                  </a:lnTo>
                  <a:lnTo>
                    <a:pt x="1497" y="645"/>
                  </a:lnTo>
                  <a:lnTo>
                    <a:pt x="1514" y="641"/>
                  </a:lnTo>
                  <a:lnTo>
                    <a:pt x="1531" y="637"/>
                  </a:lnTo>
                  <a:lnTo>
                    <a:pt x="1549" y="632"/>
                  </a:lnTo>
                  <a:lnTo>
                    <a:pt x="1569" y="626"/>
                  </a:lnTo>
                  <a:lnTo>
                    <a:pt x="1590" y="621"/>
                  </a:lnTo>
                  <a:lnTo>
                    <a:pt x="1611" y="615"/>
                  </a:lnTo>
                  <a:lnTo>
                    <a:pt x="1632" y="609"/>
                  </a:lnTo>
                  <a:lnTo>
                    <a:pt x="1653" y="604"/>
                  </a:lnTo>
                  <a:lnTo>
                    <a:pt x="1672" y="598"/>
                  </a:lnTo>
                  <a:lnTo>
                    <a:pt x="1691" y="594"/>
                  </a:lnTo>
                  <a:lnTo>
                    <a:pt x="1709" y="590"/>
                  </a:lnTo>
                  <a:lnTo>
                    <a:pt x="1723" y="585"/>
                  </a:lnTo>
                  <a:lnTo>
                    <a:pt x="1736" y="582"/>
                  </a:lnTo>
                  <a:lnTo>
                    <a:pt x="1748" y="578"/>
                  </a:lnTo>
                  <a:lnTo>
                    <a:pt x="1756" y="576"/>
                  </a:lnTo>
                  <a:lnTo>
                    <a:pt x="1762" y="574"/>
                  </a:lnTo>
                  <a:lnTo>
                    <a:pt x="1769" y="573"/>
                  </a:lnTo>
                  <a:lnTo>
                    <a:pt x="1782" y="567"/>
                  </a:lnTo>
                  <a:lnTo>
                    <a:pt x="1800" y="559"/>
                  </a:lnTo>
                  <a:lnTo>
                    <a:pt x="1824" y="549"/>
                  </a:lnTo>
                  <a:lnTo>
                    <a:pt x="1851" y="538"/>
                  </a:lnTo>
                  <a:lnTo>
                    <a:pt x="1879" y="524"/>
                  </a:lnTo>
                  <a:lnTo>
                    <a:pt x="1908" y="511"/>
                  </a:lnTo>
                  <a:lnTo>
                    <a:pt x="1939" y="497"/>
                  </a:lnTo>
                  <a:lnTo>
                    <a:pt x="1970" y="484"/>
                  </a:lnTo>
                  <a:lnTo>
                    <a:pt x="1999" y="471"/>
                  </a:lnTo>
                  <a:lnTo>
                    <a:pt x="2027" y="458"/>
                  </a:lnTo>
                  <a:lnTo>
                    <a:pt x="2051" y="447"/>
                  </a:lnTo>
                  <a:lnTo>
                    <a:pt x="2072" y="438"/>
                  </a:lnTo>
                  <a:lnTo>
                    <a:pt x="2088" y="431"/>
                  </a:lnTo>
                  <a:lnTo>
                    <a:pt x="2099" y="426"/>
                  </a:lnTo>
                  <a:lnTo>
                    <a:pt x="2102" y="425"/>
                  </a:lnTo>
                  <a:lnTo>
                    <a:pt x="2100" y="420"/>
                  </a:lnTo>
                  <a:lnTo>
                    <a:pt x="2098" y="409"/>
                  </a:lnTo>
                  <a:lnTo>
                    <a:pt x="2088" y="392"/>
                  </a:lnTo>
                  <a:lnTo>
                    <a:pt x="2077" y="371"/>
                  </a:lnTo>
                  <a:lnTo>
                    <a:pt x="2059" y="349"/>
                  </a:lnTo>
                  <a:lnTo>
                    <a:pt x="2034" y="327"/>
                  </a:lnTo>
                  <a:lnTo>
                    <a:pt x="2001" y="307"/>
                  </a:lnTo>
                  <a:lnTo>
                    <a:pt x="1961" y="289"/>
                  </a:lnTo>
                  <a:lnTo>
                    <a:pt x="1936" y="281"/>
                  </a:lnTo>
                  <a:lnTo>
                    <a:pt x="1907" y="272"/>
                  </a:lnTo>
                  <a:lnTo>
                    <a:pt x="1871" y="261"/>
                  </a:lnTo>
                  <a:lnTo>
                    <a:pt x="1834" y="252"/>
                  </a:lnTo>
                  <a:lnTo>
                    <a:pt x="1793" y="240"/>
                  </a:lnTo>
                  <a:lnTo>
                    <a:pt x="1752" y="230"/>
                  </a:lnTo>
                  <a:lnTo>
                    <a:pt x="1707" y="218"/>
                  </a:lnTo>
                  <a:lnTo>
                    <a:pt x="1663" y="206"/>
                  </a:lnTo>
                  <a:lnTo>
                    <a:pt x="1620" y="196"/>
                  </a:lnTo>
                  <a:lnTo>
                    <a:pt x="1577" y="184"/>
                  </a:lnTo>
                  <a:lnTo>
                    <a:pt x="1537" y="174"/>
                  </a:lnTo>
                  <a:lnTo>
                    <a:pt x="1498" y="164"/>
                  </a:lnTo>
                  <a:lnTo>
                    <a:pt x="1465" y="155"/>
                  </a:lnTo>
                  <a:lnTo>
                    <a:pt x="1435" y="146"/>
                  </a:lnTo>
                  <a:lnTo>
                    <a:pt x="1410" y="139"/>
                  </a:lnTo>
                  <a:lnTo>
                    <a:pt x="1390" y="133"/>
                  </a:lnTo>
                  <a:lnTo>
                    <a:pt x="1368" y="126"/>
                  </a:lnTo>
                  <a:lnTo>
                    <a:pt x="1336" y="118"/>
                  </a:lnTo>
                  <a:lnTo>
                    <a:pt x="1293" y="109"/>
                  </a:lnTo>
                  <a:lnTo>
                    <a:pt x="1242" y="99"/>
                  </a:lnTo>
                  <a:lnTo>
                    <a:pt x="1187" y="89"/>
                  </a:lnTo>
                  <a:lnTo>
                    <a:pt x="1126" y="78"/>
                  </a:lnTo>
                  <a:lnTo>
                    <a:pt x="1063" y="66"/>
                  </a:lnTo>
                  <a:lnTo>
                    <a:pt x="1000" y="55"/>
                  </a:lnTo>
                  <a:lnTo>
                    <a:pt x="938" y="45"/>
                  </a:lnTo>
                  <a:lnTo>
                    <a:pt x="879" y="35"/>
                  </a:lnTo>
                  <a:lnTo>
                    <a:pt x="824" y="26"/>
                  </a:lnTo>
                  <a:lnTo>
                    <a:pt x="773" y="17"/>
                  </a:lnTo>
                  <a:lnTo>
                    <a:pt x="734" y="11"/>
                  </a:lnTo>
                  <a:lnTo>
                    <a:pt x="702" y="6"/>
                  </a:lnTo>
                  <a:lnTo>
                    <a:pt x="682" y="3"/>
                  </a:lnTo>
                  <a:lnTo>
                    <a:pt x="675" y="2"/>
                  </a:lnTo>
                  <a:close/>
                </a:path>
              </a:pathLst>
            </a:custGeom>
            <a:solidFill>
              <a:srgbClr val="F4D8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2884" y="2944"/>
              <a:ext cx="49" cy="448"/>
            </a:xfrm>
            <a:prstGeom prst="rect">
              <a:avLst/>
            </a:prstGeom>
            <a:solidFill>
              <a:srgbClr val="D38C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3541" y="3248"/>
              <a:ext cx="73" cy="49"/>
            </a:xfrm>
            <a:custGeom>
              <a:avLst/>
              <a:gdLst/>
              <a:ahLst/>
              <a:cxnLst>
                <a:cxn ang="0">
                  <a:pos x="41" y="49"/>
                </a:cxn>
                <a:cxn ang="0">
                  <a:pos x="54" y="46"/>
                </a:cxn>
                <a:cxn ang="0">
                  <a:pos x="64" y="42"/>
                </a:cxn>
                <a:cxn ang="0">
                  <a:pos x="70" y="34"/>
                </a:cxn>
                <a:cxn ang="0">
                  <a:pos x="73" y="25"/>
                </a:cxn>
                <a:cxn ang="0">
                  <a:pos x="70" y="15"/>
                </a:cxn>
                <a:cxn ang="0">
                  <a:pos x="64" y="7"/>
                </a:cxn>
                <a:cxn ang="0">
                  <a:pos x="54" y="3"/>
                </a:cxn>
                <a:cxn ang="0">
                  <a:pos x="41" y="0"/>
                </a:cxn>
                <a:cxn ang="0">
                  <a:pos x="27" y="3"/>
                </a:cxn>
                <a:cxn ang="0">
                  <a:pos x="14" y="9"/>
                </a:cxn>
                <a:cxn ang="0">
                  <a:pos x="4" y="19"/>
                </a:cxn>
                <a:cxn ang="0">
                  <a:pos x="0" y="29"/>
                </a:cxn>
                <a:cxn ang="0">
                  <a:pos x="4" y="38"/>
                </a:cxn>
                <a:cxn ang="0">
                  <a:pos x="14" y="44"/>
                </a:cxn>
                <a:cxn ang="0">
                  <a:pos x="27" y="47"/>
                </a:cxn>
                <a:cxn ang="0">
                  <a:pos x="41" y="49"/>
                </a:cxn>
              </a:cxnLst>
              <a:rect l="0" t="0" r="r" b="b"/>
              <a:pathLst>
                <a:path w="73" h="49">
                  <a:moveTo>
                    <a:pt x="41" y="49"/>
                  </a:moveTo>
                  <a:lnTo>
                    <a:pt x="54" y="46"/>
                  </a:lnTo>
                  <a:lnTo>
                    <a:pt x="64" y="42"/>
                  </a:lnTo>
                  <a:lnTo>
                    <a:pt x="70" y="34"/>
                  </a:lnTo>
                  <a:lnTo>
                    <a:pt x="73" y="25"/>
                  </a:lnTo>
                  <a:lnTo>
                    <a:pt x="70" y="15"/>
                  </a:lnTo>
                  <a:lnTo>
                    <a:pt x="64" y="7"/>
                  </a:lnTo>
                  <a:lnTo>
                    <a:pt x="54" y="3"/>
                  </a:lnTo>
                  <a:lnTo>
                    <a:pt x="41" y="0"/>
                  </a:lnTo>
                  <a:lnTo>
                    <a:pt x="27" y="3"/>
                  </a:lnTo>
                  <a:lnTo>
                    <a:pt x="14" y="9"/>
                  </a:lnTo>
                  <a:lnTo>
                    <a:pt x="4" y="19"/>
                  </a:lnTo>
                  <a:lnTo>
                    <a:pt x="0" y="29"/>
                  </a:lnTo>
                  <a:lnTo>
                    <a:pt x="4" y="38"/>
                  </a:lnTo>
                  <a:lnTo>
                    <a:pt x="14" y="44"/>
                  </a:lnTo>
                  <a:lnTo>
                    <a:pt x="27" y="47"/>
                  </a:lnTo>
                  <a:lnTo>
                    <a:pt x="41" y="49"/>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3098" y="3208"/>
              <a:ext cx="514" cy="215"/>
            </a:xfrm>
            <a:custGeom>
              <a:avLst/>
              <a:gdLst/>
              <a:ahLst/>
              <a:cxnLst>
                <a:cxn ang="0">
                  <a:pos x="259" y="7"/>
                </a:cxn>
                <a:cxn ang="0">
                  <a:pos x="263" y="56"/>
                </a:cxn>
                <a:cxn ang="0">
                  <a:pos x="4" y="61"/>
                </a:cxn>
                <a:cxn ang="0">
                  <a:pos x="0" y="83"/>
                </a:cxn>
                <a:cxn ang="0">
                  <a:pos x="9" y="84"/>
                </a:cxn>
                <a:cxn ang="0">
                  <a:pos x="33" y="87"/>
                </a:cxn>
                <a:cxn ang="0">
                  <a:pos x="66" y="90"/>
                </a:cxn>
                <a:cxn ang="0">
                  <a:pos x="106" y="93"/>
                </a:cxn>
                <a:cxn ang="0">
                  <a:pos x="146" y="98"/>
                </a:cxn>
                <a:cxn ang="0">
                  <a:pos x="181" y="101"/>
                </a:cxn>
                <a:cxn ang="0">
                  <a:pos x="210" y="105"/>
                </a:cxn>
                <a:cxn ang="0">
                  <a:pos x="223" y="106"/>
                </a:cxn>
                <a:cxn ang="0">
                  <a:pos x="224" y="112"/>
                </a:cxn>
                <a:cxn ang="0">
                  <a:pos x="219" y="126"/>
                </a:cxn>
                <a:cxn ang="0">
                  <a:pos x="207" y="143"/>
                </a:cxn>
                <a:cxn ang="0">
                  <a:pos x="195" y="162"/>
                </a:cxn>
                <a:cxn ang="0">
                  <a:pos x="181" y="182"/>
                </a:cxn>
                <a:cxn ang="0">
                  <a:pos x="171" y="199"/>
                </a:cxn>
                <a:cxn ang="0">
                  <a:pos x="167" y="211"/>
                </a:cxn>
                <a:cxn ang="0">
                  <a:pos x="170" y="215"/>
                </a:cxn>
                <a:cxn ang="0">
                  <a:pos x="179" y="214"/>
                </a:cxn>
                <a:cxn ang="0">
                  <a:pos x="189" y="213"/>
                </a:cxn>
                <a:cxn ang="0">
                  <a:pos x="200" y="211"/>
                </a:cxn>
                <a:cxn ang="0">
                  <a:pos x="211" y="208"/>
                </a:cxn>
                <a:cxn ang="0">
                  <a:pos x="223" y="205"/>
                </a:cxn>
                <a:cxn ang="0">
                  <a:pos x="230" y="203"/>
                </a:cxn>
                <a:cxn ang="0">
                  <a:pos x="238" y="202"/>
                </a:cxn>
                <a:cxn ang="0">
                  <a:pos x="240" y="200"/>
                </a:cxn>
                <a:cxn ang="0">
                  <a:pos x="323" y="140"/>
                </a:cxn>
                <a:cxn ang="0">
                  <a:pos x="513" y="196"/>
                </a:cxn>
                <a:cxn ang="0">
                  <a:pos x="510" y="190"/>
                </a:cxn>
                <a:cxn ang="0">
                  <a:pos x="501" y="173"/>
                </a:cxn>
                <a:cxn ang="0">
                  <a:pos x="490" y="157"/>
                </a:cxn>
                <a:cxn ang="0">
                  <a:pos x="478" y="147"/>
                </a:cxn>
                <a:cxn ang="0">
                  <a:pos x="468" y="145"/>
                </a:cxn>
                <a:cxn ang="0">
                  <a:pos x="454" y="141"/>
                </a:cxn>
                <a:cxn ang="0">
                  <a:pos x="434" y="136"/>
                </a:cxn>
                <a:cxn ang="0">
                  <a:pos x="415" y="130"/>
                </a:cxn>
                <a:cxn ang="0">
                  <a:pos x="396" y="126"/>
                </a:cxn>
                <a:cxn ang="0">
                  <a:pos x="379" y="121"/>
                </a:cxn>
                <a:cxn ang="0">
                  <a:pos x="368" y="118"/>
                </a:cxn>
                <a:cxn ang="0">
                  <a:pos x="363" y="117"/>
                </a:cxn>
                <a:cxn ang="0">
                  <a:pos x="514" y="35"/>
                </a:cxn>
                <a:cxn ang="0">
                  <a:pos x="329" y="83"/>
                </a:cxn>
                <a:cxn ang="0">
                  <a:pos x="319" y="0"/>
                </a:cxn>
                <a:cxn ang="0">
                  <a:pos x="259" y="7"/>
                </a:cxn>
              </a:cxnLst>
              <a:rect l="0" t="0" r="r" b="b"/>
              <a:pathLst>
                <a:path w="514" h="215">
                  <a:moveTo>
                    <a:pt x="259" y="7"/>
                  </a:moveTo>
                  <a:lnTo>
                    <a:pt x="263" y="56"/>
                  </a:lnTo>
                  <a:lnTo>
                    <a:pt x="4" y="61"/>
                  </a:lnTo>
                  <a:lnTo>
                    <a:pt x="0" y="83"/>
                  </a:lnTo>
                  <a:lnTo>
                    <a:pt x="9" y="84"/>
                  </a:lnTo>
                  <a:lnTo>
                    <a:pt x="33" y="87"/>
                  </a:lnTo>
                  <a:lnTo>
                    <a:pt x="66" y="90"/>
                  </a:lnTo>
                  <a:lnTo>
                    <a:pt x="106" y="93"/>
                  </a:lnTo>
                  <a:lnTo>
                    <a:pt x="146" y="98"/>
                  </a:lnTo>
                  <a:lnTo>
                    <a:pt x="181" y="101"/>
                  </a:lnTo>
                  <a:lnTo>
                    <a:pt x="210" y="105"/>
                  </a:lnTo>
                  <a:lnTo>
                    <a:pt x="223" y="106"/>
                  </a:lnTo>
                  <a:lnTo>
                    <a:pt x="224" y="112"/>
                  </a:lnTo>
                  <a:lnTo>
                    <a:pt x="219" y="126"/>
                  </a:lnTo>
                  <a:lnTo>
                    <a:pt x="207" y="143"/>
                  </a:lnTo>
                  <a:lnTo>
                    <a:pt x="195" y="162"/>
                  </a:lnTo>
                  <a:lnTo>
                    <a:pt x="181" y="182"/>
                  </a:lnTo>
                  <a:lnTo>
                    <a:pt x="171" y="199"/>
                  </a:lnTo>
                  <a:lnTo>
                    <a:pt x="167" y="211"/>
                  </a:lnTo>
                  <a:lnTo>
                    <a:pt x="170" y="215"/>
                  </a:lnTo>
                  <a:lnTo>
                    <a:pt x="179" y="214"/>
                  </a:lnTo>
                  <a:lnTo>
                    <a:pt x="189" y="213"/>
                  </a:lnTo>
                  <a:lnTo>
                    <a:pt x="200" y="211"/>
                  </a:lnTo>
                  <a:lnTo>
                    <a:pt x="211" y="208"/>
                  </a:lnTo>
                  <a:lnTo>
                    <a:pt x="223" y="205"/>
                  </a:lnTo>
                  <a:lnTo>
                    <a:pt x="230" y="203"/>
                  </a:lnTo>
                  <a:lnTo>
                    <a:pt x="238" y="202"/>
                  </a:lnTo>
                  <a:lnTo>
                    <a:pt x="240" y="200"/>
                  </a:lnTo>
                  <a:lnTo>
                    <a:pt x="323" y="140"/>
                  </a:lnTo>
                  <a:lnTo>
                    <a:pt x="513" y="196"/>
                  </a:lnTo>
                  <a:lnTo>
                    <a:pt x="510" y="190"/>
                  </a:lnTo>
                  <a:lnTo>
                    <a:pt x="501" y="173"/>
                  </a:lnTo>
                  <a:lnTo>
                    <a:pt x="490" y="157"/>
                  </a:lnTo>
                  <a:lnTo>
                    <a:pt x="478" y="147"/>
                  </a:lnTo>
                  <a:lnTo>
                    <a:pt x="468" y="145"/>
                  </a:lnTo>
                  <a:lnTo>
                    <a:pt x="454" y="141"/>
                  </a:lnTo>
                  <a:lnTo>
                    <a:pt x="434" y="136"/>
                  </a:lnTo>
                  <a:lnTo>
                    <a:pt x="415" y="130"/>
                  </a:lnTo>
                  <a:lnTo>
                    <a:pt x="396" y="126"/>
                  </a:lnTo>
                  <a:lnTo>
                    <a:pt x="379" y="121"/>
                  </a:lnTo>
                  <a:lnTo>
                    <a:pt x="368" y="118"/>
                  </a:lnTo>
                  <a:lnTo>
                    <a:pt x="363" y="117"/>
                  </a:lnTo>
                  <a:lnTo>
                    <a:pt x="514" y="35"/>
                  </a:lnTo>
                  <a:lnTo>
                    <a:pt x="329" y="83"/>
                  </a:lnTo>
                  <a:lnTo>
                    <a:pt x="319" y="0"/>
                  </a:lnTo>
                  <a:lnTo>
                    <a:pt x="259" y="7"/>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2288" y="3223"/>
              <a:ext cx="500" cy="262"/>
            </a:xfrm>
            <a:custGeom>
              <a:avLst/>
              <a:gdLst/>
              <a:ahLst/>
              <a:cxnLst>
                <a:cxn ang="0">
                  <a:pos x="139" y="0"/>
                </a:cxn>
                <a:cxn ang="0">
                  <a:pos x="133" y="0"/>
                </a:cxn>
                <a:cxn ang="0">
                  <a:pos x="120" y="2"/>
                </a:cxn>
                <a:cxn ang="0">
                  <a:pos x="99" y="5"/>
                </a:cxn>
                <a:cxn ang="0">
                  <a:pos x="77" y="6"/>
                </a:cxn>
                <a:cxn ang="0">
                  <a:pos x="56" y="10"/>
                </a:cxn>
                <a:cxn ang="0">
                  <a:pos x="37" y="13"/>
                </a:cxn>
                <a:cxn ang="0">
                  <a:pos x="25" y="17"/>
                </a:cxn>
                <a:cxn ang="0">
                  <a:pos x="23" y="20"/>
                </a:cxn>
                <a:cxn ang="0">
                  <a:pos x="33" y="25"/>
                </a:cxn>
                <a:cxn ang="0">
                  <a:pos x="54" y="29"/>
                </a:cxn>
                <a:cxn ang="0">
                  <a:pos x="81" y="35"/>
                </a:cxn>
                <a:cxn ang="0">
                  <a:pos x="112" y="40"/>
                </a:cxn>
                <a:cxn ang="0">
                  <a:pos x="141" y="46"/>
                </a:cxn>
                <a:cxn ang="0">
                  <a:pos x="169" y="50"/>
                </a:cxn>
                <a:cxn ang="0">
                  <a:pos x="186" y="52"/>
                </a:cxn>
                <a:cxn ang="0">
                  <a:pos x="193" y="54"/>
                </a:cxn>
                <a:cxn ang="0">
                  <a:pos x="189" y="117"/>
                </a:cxn>
                <a:cxn ang="0">
                  <a:pos x="0" y="208"/>
                </a:cxn>
                <a:cxn ang="0">
                  <a:pos x="73" y="201"/>
                </a:cxn>
                <a:cxn ang="0">
                  <a:pos x="240" y="167"/>
                </a:cxn>
                <a:cxn ang="0">
                  <a:pos x="354" y="259"/>
                </a:cxn>
                <a:cxn ang="0">
                  <a:pos x="358" y="259"/>
                </a:cxn>
                <a:cxn ang="0">
                  <a:pos x="367" y="260"/>
                </a:cxn>
                <a:cxn ang="0">
                  <a:pos x="382" y="261"/>
                </a:cxn>
                <a:cxn ang="0">
                  <a:pos x="397" y="262"/>
                </a:cxn>
                <a:cxn ang="0">
                  <a:pos x="413" y="262"/>
                </a:cxn>
                <a:cxn ang="0">
                  <a:pos x="425" y="262"/>
                </a:cxn>
                <a:cxn ang="0">
                  <a:pos x="432" y="259"/>
                </a:cxn>
                <a:cxn ang="0">
                  <a:pos x="434" y="254"/>
                </a:cxn>
                <a:cxn ang="0">
                  <a:pos x="425" y="244"/>
                </a:cxn>
                <a:cxn ang="0">
                  <a:pos x="409" y="228"/>
                </a:cxn>
                <a:cxn ang="0">
                  <a:pos x="385" y="208"/>
                </a:cxn>
                <a:cxn ang="0">
                  <a:pos x="359" y="187"/>
                </a:cxn>
                <a:cxn ang="0">
                  <a:pos x="336" y="166"/>
                </a:cxn>
                <a:cxn ang="0">
                  <a:pos x="315" y="148"/>
                </a:cxn>
                <a:cxn ang="0">
                  <a:pos x="303" y="134"/>
                </a:cxn>
                <a:cxn ang="0">
                  <a:pos x="302" y="129"/>
                </a:cxn>
                <a:cxn ang="0">
                  <a:pos x="315" y="129"/>
                </a:cxn>
                <a:cxn ang="0">
                  <a:pos x="339" y="131"/>
                </a:cxn>
                <a:cxn ang="0">
                  <a:pos x="370" y="134"/>
                </a:cxn>
                <a:cxn ang="0">
                  <a:pos x="406" y="138"/>
                </a:cxn>
                <a:cxn ang="0">
                  <a:pos x="439" y="141"/>
                </a:cxn>
                <a:cxn ang="0">
                  <a:pos x="469" y="143"/>
                </a:cxn>
                <a:cxn ang="0">
                  <a:pos x="491" y="145"/>
                </a:cxn>
                <a:cxn ang="0">
                  <a:pos x="500" y="142"/>
                </a:cxn>
                <a:cxn ang="0">
                  <a:pos x="496" y="137"/>
                </a:cxn>
                <a:cxn ang="0">
                  <a:pos x="477" y="129"/>
                </a:cxn>
                <a:cxn ang="0">
                  <a:pos x="453" y="119"/>
                </a:cxn>
                <a:cxn ang="0">
                  <a:pos x="423" y="107"/>
                </a:cxn>
                <a:cxn ang="0">
                  <a:pos x="394" y="98"/>
                </a:cxn>
                <a:cxn ang="0">
                  <a:pos x="367" y="89"/>
                </a:cxn>
                <a:cxn ang="0">
                  <a:pos x="349" y="82"/>
                </a:cxn>
                <a:cxn ang="0">
                  <a:pos x="342" y="79"/>
                </a:cxn>
                <a:cxn ang="0">
                  <a:pos x="439" y="39"/>
                </a:cxn>
                <a:cxn ang="0">
                  <a:pos x="287" y="31"/>
                </a:cxn>
                <a:cxn ang="0">
                  <a:pos x="272" y="17"/>
                </a:cxn>
                <a:cxn ang="0">
                  <a:pos x="139" y="0"/>
                </a:cxn>
              </a:cxnLst>
              <a:rect l="0" t="0" r="r" b="b"/>
              <a:pathLst>
                <a:path w="500" h="262">
                  <a:moveTo>
                    <a:pt x="139" y="0"/>
                  </a:moveTo>
                  <a:lnTo>
                    <a:pt x="133" y="0"/>
                  </a:lnTo>
                  <a:lnTo>
                    <a:pt x="120" y="2"/>
                  </a:lnTo>
                  <a:lnTo>
                    <a:pt x="99" y="5"/>
                  </a:lnTo>
                  <a:lnTo>
                    <a:pt x="77" y="6"/>
                  </a:lnTo>
                  <a:lnTo>
                    <a:pt x="56" y="10"/>
                  </a:lnTo>
                  <a:lnTo>
                    <a:pt x="37" y="13"/>
                  </a:lnTo>
                  <a:lnTo>
                    <a:pt x="25" y="17"/>
                  </a:lnTo>
                  <a:lnTo>
                    <a:pt x="23" y="20"/>
                  </a:lnTo>
                  <a:lnTo>
                    <a:pt x="33" y="25"/>
                  </a:lnTo>
                  <a:lnTo>
                    <a:pt x="54" y="29"/>
                  </a:lnTo>
                  <a:lnTo>
                    <a:pt x="81" y="35"/>
                  </a:lnTo>
                  <a:lnTo>
                    <a:pt x="112" y="40"/>
                  </a:lnTo>
                  <a:lnTo>
                    <a:pt x="141" y="46"/>
                  </a:lnTo>
                  <a:lnTo>
                    <a:pt x="169" y="50"/>
                  </a:lnTo>
                  <a:lnTo>
                    <a:pt x="186" y="52"/>
                  </a:lnTo>
                  <a:lnTo>
                    <a:pt x="193" y="54"/>
                  </a:lnTo>
                  <a:lnTo>
                    <a:pt x="189" y="117"/>
                  </a:lnTo>
                  <a:lnTo>
                    <a:pt x="0" y="208"/>
                  </a:lnTo>
                  <a:lnTo>
                    <a:pt x="73" y="201"/>
                  </a:lnTo>
                  <a:lnTo>
                    <a:pt x="240" y="167"/>
                  </a:lnTo>
                  <a:lnTo>
                    <a:pt x="354" y="259"/>
                  </a:lnTo>
                  <a:lnTo>
                    <a:pt x="358" y="259"/>
                  </a:lnTo>
                  <a:lnTo>
                    <a:pt x="367" y="260"/>
                  </a:lnTo>
                  <a:lnTo>
                    <a:pt x="382" y="261"/>
                  </a:lnTo>
                  <a:lnTo>
                    <a:pt x="397" y="262"/>
                  </a:lnTo>
                  <a:lnTo>
                    <a:pt x="413" y="262"/>
                  </a:lnTo>
                  <a:lnTo>
                    <a:pt x="425" y="262"/>
                  </a:lnTo>
                  <a:lnTo>
                    <a:pt x="432" y="259"/>
                  </a:lnTo>
                  <a:lnTo>
                    <a:pt x="434" y="254"/>
                  </a:lnTo>
                  <a:lnTo>
                    <a:pt x="425" y="244"/>
                  </a:lnTo>
                  <a:lnTo>
                    <a:pt x="409" y="228"/>
                  </a:lnTo>
                  <a:lnTo>
                    <a:pt x="385" y="208"/>
                  </a:lnTo>
                  <a:lnTo>
                    <a:pt x="359" y="187"/>
                  </a:lnTo>
                  <a:lnTo>
                    <a:pt x="336" y="166"/>
                  </a:lnTo>
                  <a:lnTo>
                    <a:pt x="315" y="148"/>
                  </a:lnTo>
                  <a:lnTo>
                    <a:pt x="303" y="134"/>
                  </a:lnTo>
                  <a:lnTo>
                    <a:pt x="302" y="129"/>
                  </a:lnTo>
                  <a:lnTo>
                    <a:pt x="315" y="129"/>
                  </a:lnTo>
                  <a:lnTo>
                    <a:pt x="339" y="131"/>
                  </a:lnTo>
                  <a:lnTo>
                    <a:pt x="370" y="134"/>
                  </a:lnTo>
                  <a:lnTo>
                    <a:pt x="406" y="138"/>
                  </a:lnTo>
                  <a:lnTo>
                    <a:pt x="439" y="141"/>
                  </a:lnTo>
                  <a:lnTo>
                    <a:pt x="469" y="143"/>
                  </a:lnTo>
                  <a:lnTo>
                    <a:pt x="491" y="145"/>
                  </a:lnTo>
                  <a:lnTo>
                    <a:pt x="500" y="142"/>
                  </a:lnTo>
                  <a:lnTo>
                    <a:pt x="496" y="137"/>
                  </a:lnTo>
                  <a:lnTo>
                    <a:pt x="477" y="129"/>
                  </a:lnTo>
                  <a:lnTo>
                    <a:pt x="453" y="119"/>
                  </a:lnTo>
                  <a:lnTo>
                    <a:pt x="423" y="107"/>
                  </a:lnTo>
                  <a:lnTo>
                    <a:pt x="394" y="98"/>
                  </a:lnTo>
                  <a:lnTo>
                    <a:pt x="367" y="89"/>
                  </a:lnTo>
                  <a:lnTo>
                    <a:pt x="349" y="82"/>
                  </a:lnTo>
                  <a:lnTo>
                    <a:pt x="342" y="79"/>
                  </a:lnTo>
                  <a:lnTo>
                    <a:pt x="439" y="39"/>
                  </a:lnTo>
                  <a:lnTo>
                    <a:pt x="287" y="31"/>
                  </a:lnTo>
                  <a:lnTo>
                    <a:pt x="272" y="17"/>
                  </a:lnTo>
                  <a:lnTo>
                    <a:pt x="139"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1859" y="3098"/>
              <a:ext cx="374" cy="240"/>
            </a:xfrm>
            <a:custGeom>
              <a:avLst/>
              <a:gdLst/>
              <a:ahLst/>
              <a:cxnLst>
                <a:cxn ang="0">
                  <a:pos x="190" y="78"/>
                </a:cxn>
                <a:cxn ang="0">
                  <a:pos x="160" y="84"/>
                </a:cxn>
                <a:cxn ang="0">
                  <a:pos x="144" y="121"/>
                </a:cxn>
                <a:cxn ang="0">
                  <a:pos x="0" y="158"/>
                </a:cxn>
                <a:cxn ang="0">
                  <a:pos x="146" y="163"/>
                </a:cxn>
                <a:cxn ang="0">
                  <a:pos x="97" y="236"/>
                </a:cxn>
                <a:cxn ang="0">
                  <a:pos x="136" y="240"/>
                </a:cxn>
                <a:cxn ang="0">
                  <a:pos x="211" y="185"/>
                </a:cxn>
                <a:cxn ang="0">
                  <a:pos x="216" y="187"/>
                </a:cxn>
                <a:cxn ang="0">
                  <a:pos x="233" y="188"/>
                </a:cxn>
                <a:cxn ang="0">
                  <a:pos x="255" y="191"/>
                </a:cxn>
                <a:cxn ang="0">
                  <a:pos x="280" y="194"/>
                </a:cxn>
                <a:cxn ang="0">
                  <a:pos x="307" y="197"/>
                </a:cxn>
                <a:cxn ang="0">
                  <a:pos x="329" y="200"/>
                </a:cxn>
                <a:cxn ang="0">
                  <a:pos x="347" y="201"/>
                </a:cxn>
                <a:cxn ang="0">
                  <a:pos x="354" y="201"/>
                </a:cxn>
                <a:cxn ang="0">
                  <a:pos x="351" y="198"/>
                </a:cxn>
                <a:cxn ang="0">
                  <a:pos x="342" y="191"/>
                </a:cxn>
                <a:cxn ang="0">
                  <a:pos x="327" y="182"/>
                </a:cxn>
                <a:cxn ang="0">
                  <a:pos x="310" y="172"/>
                </a:cxn>
                <a:cxn ang="0">
                  <a:pos x="290" y="162"/>
                </a:cxn>
                <a:cxn ang="0">
                  <a:pos x="275" y="153"/>
                </a:cxn>
                <a:cxn ang="0">
                  <a:pos x="264" y="146"/>
                </a:cxn>
                <a:cxn ang="0">
                  <a:pos x="259" y="144"/>
                </a:cxn>
                <a:cxn ang="0">
                  <a:pos x="374" y="107"/>
                </a:cxn>
                <a:cxn ang="0">
                  <a:pos x="259" y="99"/>
                </a:cxn>
                <a:cxn ang="0">
                  <a:pos x="240" y="72"/>
                </a:cxn>
                <a:cxn ang="0">
                  <a:pos x="240" y="16"/>
                </a:cxn>
                <a:cxn ang="0">
                  <a:pos x="190" y="0"/>
                </a:cxn>
                <a:cxn ang="0">
                  <a:pos x="190" y="78"/>
                </a:cxn>
              </a:cxnLst>
              <a:rect l="0" t="0" r="r" b="b"/>
              <a:pathLst>
                <a:path w="374" h="240">
                  <a:moveTo>
                    <a:pt x="190" y="78"/>
                  </a:moveTo>
                  <a:lnTo>
                    <a:pt x="160" y="84"/>
                  </a:lnTo>
                  <a:lnTo>
                    <a:pt x="144" y="121"/>
                  </a:lnTo>
                  <a:lnTo>
                    <a:pt x="0" y="158"/>
                  </a:lnTo>
                  <a:lnTo>
                    <a:pt x="146" y="163"/>
                  </a:lnTo>
                  <a:lnTo>
                    <a:pt x="97" y="236"/>
                  </a:lnTo>
                  <a:lnTo>
                    <a:pt x="136" y="240"/>
                  </a:lnTo>
                  <a:lnTo>
                    <a:pt x="211" y="185"/>
                  </a:lnTo>
                  <a:lnTo>
                    <a:pt x="216" y="187"/>
                  </a:lnTo>
                  <a:lnTo>
                    <a:pt x="233" y="188"/>
                  </a:lnTo>
                  <a:lnTo>
                    <a:pt x="255" y="191"/>
                  </a:lnTo>
                  <a:lnTo>
                    <a:pt x="280" y="194"/>
                  </a:lnTo>
                  <a:lnTo>
                    <a:pt x="307" y="197"/>
                  </a:lnTo>
                  <a:lnTo>
                    <a:pt x="329" y="200"/>
                  </a:lnTo>
                  <a:lnTo>
                    <a:pt x="347" y="201"/>
                  </a:lnTo>
                  <a:lnTo>
                    <a:pt x="354" y="201"/>
                  </a:lnTo>
                  <a:lnTo>
                    <a:pt x="351" y="198"/>
                  </a:lnTo>
                  <a:lnTo>
                    <a:pt x="342" y="191"/>
                  </a:lnTo>
                  <a:lnTo>
                    <a:pt x="327" y="182"/>
                  </a:lnTo>
                  <a:lnTo>
                    <a:pt x="310" y="172"/>
                  </a:lnTo>
                  <a:lnTo>
                    <a:pt x="290" y="162"/>
                  </a:lnTo>
                  <a:lnTo>
                    <a:pt x="275" y="153"/>
                  </a:lnTo>
                  <a:lnTo>
                    <a:pt x="264" y="146"/>
                  </a:lnTo>
                  <a:lnTo>
                    <a:pt x="259" y="144"/>
                  </a:lnTo>
                  <a:lnTo>
                    <a:pt x="374" y="107"/>
                  </a:lnTo>
                  <a:lnTo>
                    <a:pt x="259" y="99"/>
                  </a:lnTo>
                  <a:lnTo>
                    <a:pt x="240" y="72"/>
                  </a:lnTo>
                  <a:lnTo>
                    <a:pt x="240" y="16"/>
                  </a:lnTo>
                  <a:lnTo>
                    <a:pt x="190" y="0"/>
                  </a:lnTo>
                  <a:lnTo>
                    <a:pt x="190" y="78"/>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1529" y="2966"/>
              <a:ext cx="367" cy="219"/>
            </a:xfrm>
            <a:custGeom>
              <a:avLst/>
              <a:gdLst/>
              <a:ahLst/>
              <a:cxnLst>
                <a:cxn ang="0">
                  <a:pos x="136" y="0"/>
                </a:cxn>
                <a:cxn ang="0">
                  <a:pos x="144" y="90"/>
                </a:cxn>
                <a:cxn ang="0">
                  <a:pos x="0" y="120"/>
                </a:cxn>
                <a:cxn ang="0">
                  <a:pos x="152" y="130"/>
                </a:cxn>
                <a:cxn ang="0">
                  <a:pos x="147" y="147"/>
                </a:cxn>
                <a:cxn ang="0">
                  <a:pos x="90" y="198"/>
                </a:cxn>
                <a:cxn ang="0">
                  <a:pos x="91" y="202"/>
                </a:cxn>
                <a:cxn ang="0">
                  <a:pos x="98" y="212"/>
                </a:cxn>
                <a:cxn ang="0">
                  <a:pos x="108" y="219"/>
                </a:cxn>
                <a:cxn ang="0">
                  <a:pos x="126" y="219"/>
                </a:cxn>
                <a:cxn ang="0">
                  <a:pos x="139" y="215"/>
                </a:cxn>
                <a:cxn ang="0">
                  <a:pos x="154" y="207"/>
                </a:cxn>
                <a:cxn ang="0">
                  <a:pos x="169" y="198"/>
                </a:cxn>
                <a:cxn ang="0">
                  <a:pos x="185" y="188"/>
                </a:cxn>
                <a:cxn ang="0">
                  <a:pos x="199" y="179"/>
                </a:cxn>
                <a:cxn ang="0">
                  <a:pos x="210" y="171"/>
                </a:cxn>
                <a:cxn ang="0">
                  <a:pos x="218" y="165"/>
                </a:cxn>
                <a:cxn ang="0">
                  <a:pos x="220" y="163"/>
                </a:cxn>
                <a:cxn ang="0">
                  <a:pos x="360" y="163"/>
                </a:cxn>
                <a:cxn ang="0">
                  <a:pos x="346" y="133"/>
                </a:cxn>
                <a:cxn ang="0">
                  <a:pos x="280" y="121"/>
                </a:cxn>
                <a:cxn ang="0">
                  <a:pos x="285" y="119"/>
                </a:cxn>
                <a:cxn ang="0">
                  <a:pos x="297" y="112"/>
                </a:cxn>
                <a:cxn ang="0">
                  <a:pos x="313" y="102"/>
                </a:cxn>
                <a:cxn ang="0">
                  <a:pos x="330" y="91"/>
                </a:cxn>
                <a:cxn ang="0">
                  <a:pos x="347" y="79"/>
                </a:cxn>
                <a:cxn ang="0">
                  <a:pos x="360" y="68"/>
                </a:cxn>
                <a:cxn ang="0">
                  <a:pos x="367" y="59"/>
                </a:cxn>
                <a:cxn ang="0">
                  <a:pos x="365" y="54"/>
                </a:cxn>
                <a:cxn ang="0">
                  <a:pos x="353" y="51"/>
                </a:cxn>
                <a:cxn ang="0">
                  <a:pos x="334" y="52"/>
                </a:cxn>
                <a:cxn ang="0">
                  <a:pos x="311" y="55"/>
                </a:cxn>
                <a:cxn ang="0">
                  <a:pos x="286" y="59"/>
                </a:cxn>
                <a:cxn ang="0">
                  <a:pos x="261" y="64"/>
                </a:cxn>
                <a:cxn ang="0">
                  <a:pos x="240" y="67"/>
                </a:cxn>
                <a:cxn ang="0">
                  <a:pos x="227" y="71"/>
                </a:cxn>
                <a:cxn ang="0">
                  <a:pos x="220" y="72"/>
                </a:cxn>
                <a:cxn ang="0">
                  <a:pos x="210" y="0"/>
                </a:cxn>
                <a:cxn ang="0">
                  <a:pos x="136" y="0"/>
                </a:cxn>
              </a:cxnLst>
              <a:rect l="0" t="0" r="r" b="b"/>
              <a:pathLst>
                <a:path w="367" h="219">
                  <a:moveTo>
                    <a:pt x="136" y="0"/>
                  </a:moveTo>
                  <a:lnTo>
                    <a:pt x="144" y="90"/>
                  </a:lnTo>
                  <a:lnTo>
                    <a:pt x="0" y="120"/>
                  </a:lnTo>
                  <a:lnTo>
                    <a:pt x="152" y="130"/>
                  </a:lnTo>
                  <a:lnTo>
                    <a:pt x="147" y="147"/>
                  </a:lnTo>
                  <a:lnTo>
                    <a:pt x="90" y="198"/>
                  </a:lnTo>
                  <a:lnTo>
                    <a:pt x="91" y="202"/>
                  </a:lnTo>
                  <a:lnTo>
                    <a:pt x="98" y="212"/>
                  </a:lnTo>
                  <a:lnTo>
                    <a:pt x="108" y="219"/>
                  </a:lnTo>
                  <a:lnTo>
                    <a:pt x="126" y="219"/>
                  </a:lnTo>
                  <a:lnTo>
                    <a:pt x="139" y="215"/>
                  </a:lnTo>
                  <a:lnTo>
                    <a:pt x="154" y="207"/>
                  </a:lnTo>
                  <a:lnTo>
                    <a:pt x="169" y="198"/>
                  </a:lnTo>
                  <a:lnTo>
                    <a:pt x="185" y="188"/>
                  </a:lnTo>
                  <a:lnTo>
                    <a:pt x="199" y="179"/>
                  </a:lnTo>
                  <a:lnTo>
                    <a:pt x="210" y="171"/>
                  </a:lnTo>
                  <a:lnTo>
                    <a:pt x="218" y="165"/>
                  </a:lnTo>
                  <a:lnTo>
                    <a:pt x="220" y="163"/>
                  </a:lnTo>
                  <a:lnTo>
                    <a:pt x="360" y="163"/>
                  </a:lnTo>
                  <a:lnTo>
                    <a:pt x="346" y="133"/>
                  </a:lnTo>
                  <a:lnTo>
                    <a:pt x="280" y="121"/>
                  </a:lnTo>
                  <a:lnTo>
                    <a:pt x="285" y="119"/>
                  </a:lnTo>
                  <a:lnTo>
                    <a:pt x="297" y="112"/>
                  </a:lnTo>
                  <a:lnTo>
                    <a:pt x="313" y="102"/>
                  </a:lnTo>
                  <a:lnTo>
                    <a:pt x="330" y="91"/>
                  </a:lnTo>
                  <a:lnTo>
                    <a:pt x="347" y="79"/>
                  </a:lnTo>
                  <a:lnTo>
                    <a:pt x="360" y="68"/>
                  </a:lnTo>
                  <a:lnTo>
                    <a:pt x="367" y="59"/>
                  </a:lnTo>
                  <a:lnTo>
                    <a:pt x="365" y="54"/>
                  </a:lnTo>
                  <a:lnTo>
                    <a:pt x="353" y="51"/>
                  </a:lnTo>
                  <a:lnTo>
                    <a:pt x="334" y="52"/>
                  </a:lnTo>
                  <a:lnTo>
                    <a:pt x="311" y="55"/>
                  </a:lnTo>
                  <a:lnTo>
                    <a:pt x="286" y="59"/>
                  </a:lnTo>
                  <a:lnTo>
                    <a:pt x="261" y="64"/>
                  </a:lnTo>
                  <a:lnTo>
                    <a:pt x="240" y="67"/>
                  </a:lnTo>
                  <a:lnTo>
                    <a:pt x="227" y="71"/>
                  </a:lnTo>
                  <a:lnTo>
                    <a:pt x="220" y="72"/>
                  </a:lnTo>
                  <a:lnTo>
                    <a:pt x="210" y="0"/>
                  </a:lnTo>
                  <a:lnTo>
                    <a:pt x="136"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1516" y="2521"/>
              <a:ext cx="291" cy="246"/>
            </a:xfrm>
            <a:custGeom>
              <a:avLst/>
              <a:gdLst/>
              <a:ahLst/>
              <a:cxnLst>
                <a:cxn ang="0">
                  <a:pos x="44" y="1"/>
                </a:cxn>
                <a:cxn ang="0">
                  <a:pos x="29" y="6"/>
                </a:cxn>
                <a:cxn ang="0">
                  <a:pos x="21" y="17"/>
                </a:cxn>
                <a:cxn ang="0">
                  <a:pos x="14" y="38"/>
                </a:cxn>
                <a:cxn ang="0">
                  <a:pos x="5" y="76"/>
                </a:cxn>
                <a:cxn ang="0">
                  <a:pos x="2" y="99"/>
                </a:cxn>
                <a:cxn ang="0">
                  <a:pos x="0" y="122"/>
                </a:cxn>
                <a:cxn ang="0">
                  <a:pos x="3" y="142"/>
                </a:cxn>
                <a:cxn ang="0">
                  <a:pos x="6" y="160"/>
                </a:cxn>
                <a:cxn ang="0">
                  <a:pos x="12" y="175"/>
                </a:cxn>
                <a:cxn ang="0">
                  <a:pos x="21" y="188"/>
                </a:cxn>
                <a:cxn ang="0">
                  <a:pos x="28" y="197"/>
                </a:cxn>
                <a:cxn ang="0">
                  <a:pos x="38" y="203"/>
                </a:cxn>
                <a:cxn ang="0">
                  <a:pos x="52" y="207"/>
                </a:cxn>
                <a:cxn ang="0">
                  <a:pos x="71" y="213"/>
                </a:cxn>
                <a:cxn ang="0">
                  <a:pos x="94" y="220"/>
                </a:cxn>
                <a:cxn ang="0">
                  <a:pos x="122" y="226"/>
                </a:cxn>
                <a:cxn ang="0">
                  <a:pos x="148" y="233"/>
                </a:cxn>
                <a:cxn ang="0">
                  <a:pos x="176" y="238"/>
                </a:cxn>
                <a:cxn ang="0">
                  <a:pos x="201" y="243"/>
                </a:cxn>
                <a:cxn ang="0">
                  <a:pos x="223" y="246"/>
                </a:cxn>
                <a:cxn ang="0">
                  <a:pos x="241" y="246"/>
                </a:cxn>
                <a:cxn ang="0">
                  <a:pos x="256" y="243"/>
                </a:cxn>
                <a:cxn ang="0">
                  <a:pos x="266" y="238"/>
                </a:cxn>
                <a:cxn ang="0">
                  <a:pos x="275" y="231"/>
                </a:cxn>
                <a:cxn ang="0">
                  <a:pos x="280" y="224"/>
                </a:cxn>
                <a:cxn ang="0">
                  <a:pos x="284" y="216"/>
                </a:cxn>
                <a:cxn ang="0">
                  <a:pos x="287" y="208"/>
                </a:cxn>
                <a:cxn ang="0">
                  <a:pos x="290" y="203"/>
                </a:cxn>
                <a:cxn ang="0">
                  <a:pos x="291" y="175"/>
                </a:cxn>
                <a:cxn ang="0">
                  <a:pos x="290" y="128"/>
                </a:cxn>
                <a:cxn ang="0">
                  <a:pos x="285" y="85"/>
                </a:cxn>
                <a:cxn ang="0">
                  <a:pos x="284" y="66"/>
                </a:cxn>
                <a:cxn ang="0">
                  <a:pos x="281" y="65"/>
                </a:cxn>
                <a:cxn ang="0">
                  <a:pos x="275" y="63"/>
                </a:cxn>
                <a:cxn ang="0">
                  <a:pos x="264" y="59"/>
                </a:cxn>
                <a:cxn ang="0">
                  <a:pos x="250" y="55"/>
                </a:cxn>
                <a:cxn ang="0">
                  <a:pos x="233" y="49"/>
                </a:cxn>
                <a:cxn ang="0">
                  <a:pos x="214" y="43"/>
                </a:cxn>
                <a:cxn ang="0">
                  <a:pos x="195" y="37"/>
                </a:cxn>
                <a:cxn ang="0">
                  <a:pos x="173" y="30"/>
                </a:cxn>
                <a:cxn ang="0">
                  <a:pos x="153" y="24"/>
                </a:cxn>
                <a:cxn ang="0">
                  <a:pos x="132" y="18"/>
                </a:cxn>
                <a:cxn ang="0">
                  <a:pos x="111" y="12"/>
                </a:cxn>
                <a:cxn ang="0">
                  <a:pos x="92" y="8"/>
                </a:cxn>
                <a:cxn ang="0">
                  <a:pos x="75" y="4"/>
                </a:cxn>
                <a:cxn ang="0">
                  <a:pos x="62" y="1"/>
                </a:cxn>
                <a:cxn ang="0">
                  <a:pos x="52" y="0"/>
                </a:cxn>
                <a:cxn ang="0">
                  <a:pos x="44" y="1"/>
                </a:cxn>
              </a:cxnLst>
              <a:rect l="0" t="0" r="r" b="b"/>
              <a:pathLst>
                <a:path w="291" h="246">
                  <a:moveTo>
                    <a:pt x="44" y="1"/>
                  </a:moveTo>
                  <a:lnTo>
                    <a:pt x="29" y="6"/>
                  </a:lnTo>
                  <a:lnTo>
                    <a:pt x="21" y="17"/>
                  </a:lnTo>
                  <a:lnTo>
                    <a:pt x="14" y="38"/>
                  </a:lnTo>
                  <a:lnTo>
                    <a:pt x="5" y="76"/>
                  </a:lnTo>
                  <a:lnTo>
                    <a:pt x="2" y="99"/>
                  </a:lnTo>
                  <a:lnTo>
                    <a:pt x="0" y="122"/>
                  </a:lnTo>
                  <a:lnTo>
                    <a:pt x="3" y="142"/>
                  </a:lnTo>
                  <a:lnTo>
                    <a:pt x="6" y="160"/>
                  </a:lnTo>
                  <a:lnTo>
                    <a:pt x="12" y="175"/>
                  </a:lnTo>
                  <a:lnTo>
                    <a:pt x="21" y="188"/>
                  </a:lnTo>
                  <a:lnTo>
                    <a:pt x="28" y="197"/>
                  </a:lnTo>
                  <a:lnTo>
                    <a:pt x="38" y="203"/>
                  </a:lnTo>
                  <a:lnTo>
                    <a:pt x="52" y="207"/>
                  </a:lnTo>
                  <a:lnTo>
                    <a:pt x="71" y="213"/>
                  </a:lnTo>
                  <a:lnTo>
                    <a:pt x="94" y="220"/>
                  </a:lnTo>
                  <a:lnTo>
                    <a:pt x="122" y="226"/>
                  </a:lnTo>
                  <a:lnTo>
                    <a:pt x="148" y="233"/>
                  </a:lnTo>
                  <a:lnTo>
                    <a:pt x="176" y="238"/>
                  </a:lnTo>
                  <a:lnTo>
                    <a:pt x="201" y="243"/>
                  </a:lnTo>
                  <a:lnTo>
                    <a:pt x="223" y="246"/>
                  </a:lnTo>
                  <a:lnTo>
                    <a:pt x="241" y="246"/>
                  </a:lnTo>
                  <a:lnTo>
                    <a:pt x="256" y="243"/>
                  </a:lnTo>
                  <a:lnTo>
                    <a:pt x="266" y="238"/>
                  </a:lnTo>
                  <a:lnTo>
                    <a:pt x="275" y="231"/>
                  </a:lnTo>
                  <a:lnTo>
                    <a:pt x="280" y="224"/>
                  </a:lnTo>
                  <a:lnTo>
                    <a:pt x="284" y="216"/>
                  </a:lnTo>
                  <a:lnTo>
                    <a:pt x="287" y="208"/>
                  </a:lnTo>
                  <a:lnTo>
                    <a:pt x="290" y="203"/>
                  </a:lnTo>
                  <a:lnTo>
                    <a:pt x="291" y="175"/>
                  </a:lnTo>
                  <a:lnTo>
                    <a:pt x="290" y="128"/>
                  </a:lnTo>
                  <a:lnTo>
                    <a:pt x="285" y="85"/>
                  </a:lnTo>
                  <a:lnTo>
                    <a:pt x="284" y="66"/>
                  </a:lnTo>
                  <a:lnTo>
                    <a:pt x="281" y="65"/>
                  </a:lnTo>
                  <a:lnTo>
                    <a:pt x="275" y="63"/>
                  </a:lnTo>
                  <a:lnTo>
                    <a:pt x="264" y="59"/>
                  </a:lnTo>
                  <a:lnTo>
                    <a:pt x="250" y="55"/>
                  </a:lnTo>
                  <a:lnTo>
                    <a:pt x="233" y="49"/>
                  </a:lnTo>
                  <a:lnTo>
                    <a:pt x="214" y="43"/>
                  </a:lnTo>
                  <a:lnTo>
                    <a:pt x="195" y="37"/>
                  </a:lnTo>
                  <a:lnTo>
                    <a:pt x="173" y="30"/>
                  </a:lnTo>
                  <a:lnTo>
                    <a:pt x="153" y="24"/>
                  </a:lnTo>
                  <a:lnTo>
                    <a:pt x="132" y="18"/>
                  </a:lnTo>
                  <a:lnTo>
                    <a:pt x="111" y="12"/>
                  </a:lnTo>
                  <a:lnTo>
                    <a:pt x="92" y="8"/>
                  </a:lnTo>
                  <a:lnTo>
                    <a:pt x="75" y="4"/>
                  </a:lnTo>
                  <a:lnTo>
                    <a:pt x="62" y="1"/>
                  </a:lnTo>
                  <a:lnTo>
                    <a:pt x="52" y="0"/>
                  </a:lnTo>
                  <a:lnTo>
                    <a:pt x="44" y="1"/>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1912" y="2671"/>
              <a:ext cx="315" cy="263"/>
            </a:xfrm>
            <a:custGeom>
              <a:avLst/>
              <a:gdLst/>
              <a:ahLst/>
              <a:cxnLst>
                <a:cxn ang="0">
                  <a:pos x="49" y="0"/>
                </a:cxn>
                <a:cxn ang="0">
                  <a:pos x="40" y="4"/>
                </a:cxn>
                <a:cxn ang="0">
                  <a:pos x="30" y="10"/>
                </a:cxn>
                <a:cxn ang="0">
                  <a:pos x="21" y="20"/>
                </a:cxn>
                <a:cxn ang="0">
                  <a:pos x="13" y="31"/>
                </a:cxn>
                <a:cxn ang="0">
                  <a:pos x="6" y="44"/>
                </a:cxn>
                <a:cxn ang="0">
                  <a:pos x="2" y="59"/>
                </a:cxn>
                <a:cxn ang="0">
                  <a:pos x="0" y="74"/>
                </a:cxn>
                <a:cxn ang="0">
                  <a:pos x="0" y="90"/>
                </a:cxn>
                <a:cxn ang="0">
                  <a:pos x="2" y="108"/>
                </a:cxn>
                <a:cxn ang="0">
                  <a:pos x="4" y="127"/>
                </a:cxn>
                <a:cxn ang="0">
                  <a:pos x="6" y="146"/>
                </a:cxn>
                <a:cxn ang="0">
                  <a:pos x="9" y="165"/>
                </a:cxn>
                <a:cxn ang="0">
                  <a:pos x="13" y="183"/>
                </a:cxn>
                <a:cxn ang="0">
                  <a:pos x="21" y="199"/>
                </a:cxn>
                <a:cxn ang="0">
                  <a:pos x="33" y="212"/>
                </a:cxn>
                <a:cxn ang="0">
                  <a:pos x="47" y="221"/>
                </a:cxn>
                <a:cxn ang="0">
                  <a:pos x="65" y="229"/>
                </a:cxn>
                <a:cxn ang="0">
                  <a:pos x="84" y="237"/>
                </a:cxn>
                <a:cxn ang="0">
                  <a:pos x="103" y="245"/>
                </a:cxn>
                <a:cxn ang="0">
                  <a:pos x="122" y="252"/>
                </a:cxn>
                <a:cxn ang="0">
                  <a:pos x="143" y="258"/>
                </a:cxn>
                <a:cxn ang="0">
                  <a:pos x="162" y="261"/>
                </a:cxn>
                <a:cxn ang="0">
                  <a:pos x="182" y="263"/>
                </a:cxn>
                <a:cxn ang="0">
                  <a:pos x="200" y="262"/>
                </a:cxn>
                <a:cxn ang="0">
                  <a:pos x="216" y="259"/>
                </a:cxn>
                <a:cxn ang="0">
                  <a:pos x="230" y="258"/>
                </a:cxn>
                <a:cxn ang="0">
                  <a:pos x="242" y="254"/>
                </a:cxn>
                <a:cxn ang="0">
                  <a:pos x="254" y="251"/>
                </a:cxn>
                <a:cxn ang="0">
                  <a:pos x="265" y="246"/>
                </a:cxn>
                <a:cxn ang="0">
                  <a:pos x="277" y="241"/>
                </a:cxn>
                <a:cxn ang="0">
                  <a:pos x="287" y="234"/>
                </a:cxn>
                <a:cxn ang="0">
                  <a:pos x="299" y="227"/>
                </a:cxn>
                <a:cxn ang="0">
                  <a:pos x="309" y="216"/>
                </a:cxn>
                <a:cxn ang="0">
                  <a:pos x="313" y="198"/>
                </a:cxn>
                <a:cxn ang="0">
                  <a:pos x="315" y="177"/>
                </a:cxn>
                <a:cxn ang="0">
                  <a:pos x="312" y="153"/>
                </a:cxn>
                <a:cxn ang="0">
                  <a:pos x="305" y="128"/>
                </a:cxn>
                <a:cxn ang="0">
                  <a:pos x="296" y="106"/>
                </a:cxn>
                <a:cxn ang="0">
                  <a:pos x="285" y="88"/>
                </a:cxn>
                <a:cxn ang="0">
                  <a:pos x="272" y="74"/>
                </a:cxn>
                <a:cxn ang="0">
                  <a:pos x="254" y="64"/>
                </a:cxn>
                <a:cxn ang="0">
                  <a:pos x="226" y="51"/>
                </a:cxn>
                <a:cxn ang="0">
                  <a:pos x="194" y="38"/>
                </a:cxn>
                <a:cxn ang="0">
                  <a:pos x="157" y="25"/>
                </a:cxn>
                <a:cxn ang="0">
                  <a:pos x="122" y="13"/>
                </a:cxn>
                <a:cxn ang="0">
                  <a:pos x="91" y="5"/>
                </a:cxn>
                <a:cxn ang="0">
                  <a:pos x="63" y="0"/>
                </a:cxn>
                <a:cxn ang="0">
                  <a:pos x="49" y="0"/>
                </a:cxn>
              </a:cxnLst>
              <a:rect l="0" t="0" r="r" b="b"/>
              <a:pathLst>
                <a:path w="315" h="263">
                  <a:moveTo>
                    <a:pt x="49" y="0"/>
                  </a:moveTo>
                  <a:lnTo>
                    <a:pt x="40" y="4"/>
                  </a:lnTo>
                  <a:lnTo>
                    <a:pt x="30" y="10"/>
                  </a:lnTo>
                  <a:lnTo>
                    <a:pt x="21" y="20"/>
                  </a:lnTo>
                  <a:lnTo>
                    <a:pt x="13" y="31"/>
                  </a:lnTo>
                  <a:lnTo>
                    <a:pt x="6" y="44"/>
                  </a:lnTo>
                  <a:lnTo>
                    <a:pt x="2" y="59"/>
                  </a:lnTo>
                  <a:lnTo>
                    <a:pt x="0" y="74"/>
                  </a:lnTo>
                  <a:lnTo>
                    <a:pt x="0" y="90"/>
                  </a:lnTo>
                  <a:lnTo>
                    <a:pt x="2" y="108"/>
                  </a:lnTo>
                  <a:lnTo>
                    <a:pt x="4" y="127"/>
                  </a:lnTo>
                  <a:lnTo>
                    <a:pt x="6" y="146"/>
                  </a:lnTo>
                  <a:lnTo>
                    <a:pt x="9" y="165"/>
                  </a:lnTo>
                  <a:lnTo>
                    <a:pt x="13" y="183"/>
                  </a:lnTo>
                  <a:lnTo>
                    <a:pt x="21" y="199"/>
                  </a:lnTo>
                  <a:lnTo>
                    <a:pt x="33" y="212"/>
                  </a:lnTo>
                  <a:lnTo>
                    <a:pt x="47" y="221"/>
                  </a:lnTo>
                  <a:lnTo>
                    <a:pt x="65" y="229"/>
                  </a:lnTo>
                  <a:lnTo>
                    <a:pt x="84" y="237"/>
                  </a:lnTo>
                  <a:lnTo>
                    <a:pt x="103" y="245"/>
                  </a:lnTo>
                  <a:lnTo>
                    <a:pt x="122" y="252"/>
                  </a:lnTo>
                  <a:lnTo>
                    <a:pt x="143" y="258"/>
                  </a:lnTo>
                  <a:lnTo>
                    <a:pt x="162" y="261"/>
                  </a:lnTo>
                  <a:lnTo>
                    <a:pt x="182" y="263"/>
                  </a:lnTo>
                  <a:lnTo>
                    <a:pt x="200" y="262"/>
                  </a:lnTo>
                  <a:lnTo>
                    <a:pt x="216" y="259"/>
                  </a:lnTo>
                  <a:lnTo>
                    <a:pt x="230" y="258"/>
                  </a:lnTo>
                  <a:lnTo>
                    <a:pt x="242" y="254"/>
                  </a:lnTo>
                  <a:lnTo>
                    <a:pt x="254" y="251"/>
                  </a:lnTo>
                  <a:lnTo>
                    <a:pt x="265" y="246"/>
                  </a:lnTo>
                  <a:lnTo>
                    <a:pt x="277" y="241"/>
                  </a:lnTo>
                  <a:lnTo>
                    <a:pt x="287" y="234"/>
                  </a:lnTo>
                  <a:lnTo>
                    <a:pt x="299" y="227"/>
                  </a:lnTo>
                  <a:lnTo>
                    <a:pt x="309" y="216"/>
                  </a:lnTo>
                  <a:lnTo>
                    <a:pt x="313" y="198"/>
                  </a:lnTo>
                  <a:lnTo>
                    <a:pt x="315" y="177"/>
                  </a:lnTo>
                  <a:lnTo>
                    <a:pt x="312" y="153"/>
                  </a:lnTo>
                  <a:lnTo>
                    <a:pt x="305" y="128"/>
                  </a:lnTo>
                  <a:lnTo>
                    <a:pt x="296" y="106"/>
                  </a:lnTo>
                  <a:lnTo>
                    <a:pt x="285" y="88"/>
                  </a:lnTo>
                  <a:lnTo>
                    <a:pt x="272" y="74"/>
                  </a:lnTo>
                  <a:lnTo>
                    <a:pt x="254" y="64"/>
                  </a:lnTo>
                  <a:lnTo>
                    <a:pt x="226" y="51"/>
                  </a:lnTo>
                  <a:lnTo>
                    <a:pt x="194" y="38"/>
                  </a:lnTo>
                  <a:lnTo>
                    <a:pt x="157" y="25"/>
                  </a:lnTo>
                  <a:lnTo>
                    <a:pt x="122" y="13"/>
                  </a:lnTo>
                  <a:lnTo>
                    <a:pt x="91" y="5"/>
                  </a:lnTo>
                  <a:lnTo>
                    <a:pt x="63" y="0"/>
                  </a:lnTo>
                  <a:lnTo>
                    <a:pt x="49" y="0"/>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2357" y="2805"/>
              <a:ext cx="401" cy="284"/>
            </a:xfrm>
            <a:custGeom>
              <a:avLst/>
              <a:gdLst/>
              <a:ahLst/>
              <a:cxnLst>
                <a:cxn ang="0">
                  <a:pos x="20" y="3"/>
                </a:cxn>
                <a:cxn ang="0">
                  <a:pos x="10" y="15"/>
                </a:cxn>
                <a:cxn ang="0">
                  <a:pos x="3" y="38"/>
                </a:cxn>
                <a:cxn ang="0">
                  <a:pos x="0" y="69"/>
                </a:cxn>
                <a:cxn ang="0">
                  <a:pos x="1" y="104"/>
                </a:cxn>
                <a:cxn ang="0">
                  <a:pos x="7" y="141"/>
                </a:cxn>
                <a:cxn ang="0">
                  <a:pos x="14" y="176"/>
                </a:cxn>
                <a:cxn ang="0">
                  <a:pos x="26" y="205"/>
                </a:cxn>
                <a:cxn ang="0">
                  <a:pos x="40" y="226"/>
                </a:cxn>
                <a:cxn ang="0">
                  <a:pos x="52" y="239"/>
                </a:cxn>
                <a:cxn ang="0">
                  <a:pos x="64" y="248"/>
                </a:cxn>
                <a:cxn ang="0">
                  <a:pos x="76" y="256"/>
                </a:cxn>
                <a:cxn ang="0">
                  <a:pos x="88" y="261"/>
                </a:cxn>
                <a:cxn ang="0">
                  <a:pos x="103" y="265"/>
                </a:cxn>
                <a:cxn ang="0">
                  <a:pos x="121" y="268"/>
                </a:cxn>
                <a:cxn ang="0">
                  <a:pos x="144" y="272"/>
                </a:cxn>
                <a:cxn ang="0">
                  <a:pos x="172" y="275"/>
                </a:cxn>
                <a:cxn ang="0">
                  <a:pos x="202" y="278"/>
                </a:cxn>
                <a:cxn ang="0">
                  <a:pos x="226" y="282"/>
                </a:cxn>
                <a:cxn ang="0">
                  <a:pos x="247" y="284"/>
                </a:cxn>
                <a:cxn ang="0">
                  <a:pos x="263" y="284"/>
                </a:cxn>
                <a:cxn ang="0">
                  <a:pos x="280" y="283"/>
                </a:cxn>
                <a:cxn ang="0">
                  <a:pos x="292" y="281"/>
                </a:cxn>
                <a:cxn ang="0">
                  <a:pos x="306" y="275"/>
                </a:cxn>
                <a:cxn ang="0">
                  <a:pos x="320" y="267"/>
                </a:cxn>
                <a:cxn ang="0">
                  <a:pos x="336" y="255"/>
                </a:cxn>
                <a:cxn ang="0">
                  <a:pos x="352" y="240"/>
                </a:cxn>
                <a:cxn ang="0">
                  <a:pos x="367" y="221"/>
                </a:cxn>
                <a:cxn ang="0">
                  <a:pos x="381" y="201"/>
                </a:cxn>
                <a:cxn ang="0">
                  <a:pos x="392" y="178"/>
                </a:cxn>
                <a:cxn ang="0">
                  <a:pos x="398" y="156"/>
                </a:cxn>
                <a:cxn ang="0">
                  <a:pos x="401" y="134"/>
                </a:cxn>
                <a:cxn ang="0">
                  <a:pos x="396" y="113"/>
                </a:cxn>
                <a:cxn ang="0">
                  <a:pos x="388" y="95"/>
                </a:cxn>
                <a:cxn ang="0">
                  <a:pos x="376" y="79"/>
                </a:cxn>
                <a:cxn ang="0">
                  <a:pos x="362" y="67"/>
                </a:cxn>
                <a:cxn ang="0">
                  <a:pos x="349" y="58"/>
                </a:cxn>
                <a:cxn ang="0">
                  <a:pos x="337" y="51"/>
                </a:cxn>
                <a:cxn ang="0">
                  <a:pos x="327" y="46"/>
                </a:cxn>
                <a:cxn ang="0">
                  <a:pos x="320" y="43"/>
                </a:cxn>
                <a:cxn ang="0">
                  <a:pos x="318" y="42"/>
                </a:cxn>
                <a:cxn ang="0">
                  <a:pos x="315" y="41"/>
                </a:cxn>
                <a:cxn ang="0">
                  <a:pos x="306" y="40"/>
                </a:cxn>
                <a:cxn ang="0">
                  <a:pos x="292" y="38"/>
                </a:cxn>
                <a:cxn ang="0">
                  <a:pos x="276" y="34"/>
                </a:cxn>
                <a:cxn ang="0">
                  <a:pos x="256" y="30"/>
                </a:cxn>
                <a:cxn ang="0">
                  <a:pos x="232" y="25"/>
                </a:cxn>
                <a:cxn ang="0">
                  <a:pos x="209" y="21"/>
                </a:cxn>
                <a:cxn ang="0">
                  <a:pos x="181" y="16"/>
                </a:cxn>
                <a:cxn ang="0">
                  <a:pos x="155" y="12"/>
                </a:cxn>
                <a:cxn ang="0">
                  <a:pos x="130" y="8"/>
                </a:cxn>
                <a:cxn ang="0">
                  <a:pos x="104" y="5"/>
                </a:cxn>
                <a:cxn ang="0">
                  <a:pos x="81" y="3"/>
                </a:cxn>
                <a:cxn ang="0">
                  <a:pos x="60" y="0"/>
                </a:cxn>
                <a:cxn ang="0">
                  <a:pos x="42" y="0"/>
                </a:cxn>
                <a:cxn ang="0">
                  <a:pos x="29" y="0"/>
                </a:cxn>
                <a:cxn ang="0">
                  <a:pos x="20" y="3"/>
                </a:cxn>
              </a:cxnLst>
              <a:rect l="0" t="0" r="r" b="b"/>
              <a:pathLst>
                <a:path w="401" h="284">
                  <a:moveTo>
                    <a:pt x="20" y="3"/>
                  </a:moveTo>
                  <a:lnTo>
                    <a:pt x="10" y="15"/>
                  </a:lnTo>
                  <a:lnTo>
                    <a:pt x="3" y="38"/>
                  </a:lnTo>
                  <a:lnTo>
                    <a:pt x="0" y="69"/>
                  </a:lnTo>
                  <a:lnTo>
                    <a:pt x="1" y="104"/>
                  </a:lnTo>
                  <a:lnTo>
                    <a:pt x="7" y="141"/>
                  </a:lnTo>
                  <a:lnTo>
                    <a:pt x="14" y="176"/>
                  </a:lnTo>
                  <a:lnTo>
                    <a:pt x="26" y="205"/>
                  </a:lnTo>
                  <a:lnTo>
                    <a:pt x="40" y="226"/>
                  </a:lnTo>
                  <a:lnTo>
                    <a:pt x="52" y="239"/>
                  </a:lnTo>
                  <a:lnTo>
                    <a:pt x="64" y="248"/>
                  </a:lnTo>
                  <a:lnTo>
                    <a:pt x="76" y="256"/>
                  </a:lnTo>
                  <a:lnTo>
                    <a:pt x="88" y="261"/>
                  </a:lnTo>
                  <a:lnTo>
                    <a:pt x="103" y="265"/>
                  </a:lnTo>
                  <a:lnTo>
                    <a:pt x="121" y="268"/>
                  </a:lnTo>
                  <a:lnTo>
                    <a:pt x="144" y="272"/>
                  </a:lnTo>
                  <a:lnTo>
                    <a:pt x="172" y="275"/>
                  </a:lnTo>
                  <a:lnTo>
                    <a:pt x="202" y="278"/>
                  </a:lnTo>
                  <a:lnTo>
                    <a:pt x="226" y="282"/>
                  </a:lnTo>
                  <a:lnTo>
                    <a:pt x="247" y="284"/>
                  </a:lnTo>
                  <a:lnTo>
                    <a:pt x="263" y="284"/>
                  </a:lnTo>
                  <a:lnTo>
                    <a:pt x="280" y="283"/>
                  </a:lnTo>
                  <a:lnTo>
                    <a:pt x="292" y="281"/>
                  </a:lnTo>
                  <a:lnTo>
                    <a:pt x="306" y="275"/>
                  </a:lnTo>
                  <a:lnTo>
                    <a:pt x="320" y="267"/>
                  </a:lnTo>
                  <a:lnTo>
                    <a:pt x="336" y="255"/>
                  </a:lnTo>
                  <a:lnTo>
                    <a:pt x="352" y="240"/>
                  </a:lnTo>
                  <a:lnTo>
                    <a:pt x="367" y="221"/>
                  </a:lnTo>
                  <a:lnTo>
                    <a:pt x="381" y="201"/>
                  </a:lnTo>
                  <a:lnTo>
                    <a:pt x="392" y="178"/>
                  </a:lnTo>
                  <a:lnTo>
                    <a:pt x="398" y="156"/>
                  </a:lnTo>
                  <a:lnTo>
                    <a:pt x="401" y="134"/>
                  </a:lnTo>
                  <a:lnTo>
                    <a:pt x="396" y="113"/>
                  </a:lnTo>
                  <a:lnTo>
                    <a:pt x="388" y="95"/>
                  </a:lnTo>
                  <a:lnTo>
                    <a:pt x="376" y="79"/>
                  </a:lnTo>
                  <a:lnTo>
                    <a:pt x="362" y="67"/>
                  </a:lnTo>
                  <a:lnTo>
                    <a:pt x="349" y="58"/>
                  </a:lnTo>
                  <a:lnTo>
                    <a:pt x="337" y="51"/>
                  </a:lnTo>
                  <a:lnTo>
                    <a:pt x="327" y="46"/>
                  </a:lnTo>
                  <a:lnTo>
                    <a:pt x="320" y="43"/>
                  </a:lnTo>
                  <a:lnTo>
                    <a:pt x="318" y="42"/>
                  </a:lnTo>
                  <a:lnTo>
                    <a:pt x="315" y="41"/>
                  </a:lnTo>
                  <a:lnTo>
                    <a:pt x="306" y="40"/>
                  </a:lnTo>
                  <a:lnTo>
                    <a:pt x="292" y="38"/>
                  </a:lnTo>
                  <a:lnTo>
                    <a:pt x="276" y="34"/>
                  </a:lnTo>
                  <a:lnTo>
                    <a:pt x="256" y="30"/>
                  </a:lnTo>
                  <a:lnTo>
                    <a:pt x="232" y="25"/>
                  </a:lnTo>
                  <a:lnTo>
                    <a:pt x="209" y="21"/>
                  </a:lnTo>
                  <a:lnTo>
                    <a:pt x="181" y="16"/>
                  </a:lnTo>
                  <a:lnTo>
                    <a:pt x="155" y="12"/>
                  </a:lnTo>
                  <a:lnTo>
                    <a:pt x="130" y="8"/>
                  </a:lnTo>
                  <a:lnTo>
                    <a:pt x="104" y="5"/>
                  </a:lnTo>
                  <a:lnTo>
                    <a:pt x="81" y="3"/>
                  </a:lnTo>
                  <a:lnTo>
                    <a:pt x="60" y="0"/>
                  </a:lnTo>
                  <a:lnTo>
                    <a:pt x="42" y="0"/>
                  </a:lnTo>
                  <a:lnTo>
                    <a:pt x="29" y="0"/>
                  </a:lnTo>
                  <a:lnTo>
                    <a:pt x="20" y="3"/>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3234" y="2634"/>
              <a:ext cx="444" cy="394"/>
            </a:xfrm>
            <a:custGeom>
              <a:avLst/>
              <a:gdLst/>
              <a:ahLst/>
              <a:cxnLst>
                <a:cxn ang="0">
                  <a:pos x="71" y="79"/>
                </a:cxn>
                <a:cxn ang="0">
                  <a:pos x="56" y="92"/>
                </a:cxn>
                <a:cxn ang="0">
                  <a:pos x="34" y="113"/>
                </a:cxn>
                <a:cxn ang="0">
                  <a:pos x="13" y="142"/>
                </a:cxn>
                <a:cxn ang="0">
                  <a:pos x="0" y="186"/>
                </a:cxn>
                <a:cxn ang="0">
                  <a:pos x="5" y="244"/>
                </a:cxn>
                <a:cxn ang="0">
                  <a:pos x="16" y="293"/>
                </a:cxn>
                <a:cxn ang="0">
                  <a:pos x="31" y="326"/>
                </a:cxn>
                <a:cxn ang="0">
                  <a:pos x="47" y="353"/>
                </a:cxn>
                <a:cxn ang="0">
                  <a:pos x="64" y="371"/>
                </a:cxn>
                <a:cxn ang="0">
                  <a:pos x="81" y="381"/>
                </a:cxn>
                <a:cxn ang="0">
                  <a:pos x="114" y="388"/>
                </a:cxn>
                <a:cxn ang="0">
                  <a:pos x="157" y="393"/>
                </a:cxn>
                <a:cxn ang="0">
                  <a:pos x="198" y="393"/>
                </a:cxn>
                <a:cxn ang="0">
                  <a:pos x="237" y="386"/>
                </a:cxn>
                <a:cxn ang="0">
                  <a:pos x="280" y="376"/>
                </a:cxn>
                <a:cxn ang="0">
                  <a:pos x="322" y="364"/>
                </a:cxn>
                <a:cxn ang="0">
                  <a:pos x="357" y="351"/>
                </a:cxn>
                <a:cxn ang="0">
                  <a:pos x="383" y="324"/>
                </a:cxn>
                <a:cxn ang="0">
                  <a:pos x="411" y="271"/>
                </a:cxn>
                <a:cxn ang="0">
                  <a:pos x="432" y="216"/>
                </a:cxn>
                <a:cxn ang="0">
                  <a:pos x="442" y="174"/>
                </a:cxn>
                <a:cxn ang="0">
                  <a:pos x="435" y="102"/>
                </a:cxn>
                <a:cxn ang="0">
                  <a:pos x="416" y="42"/>
                </a:cxn>
                <a:cxn ang="0">
                  <a:pos x="409" y="34"/>
                </a:cxn>
                <a:cxn ang="0">
                  <a:pos x="394" y="24"/>
                </a:cxn>
                <a:cxn ang="0">
                  <a:pos x="370" y="9"/>
                </a:cxn>
                <a:cxn ang="0">
                  <a:pos x="346" y="0"/>
                </a:cxn>
                <a:cxn ang="0">
                  <a:pos x="332" y="2"/>
                </a:cxn>
                <a:cxn ang="0">
                  <a:pos x="306" y="9"/>
                </a:cxn>
                <a:cxn ang="0">
                  <a:pos x="268" y="21"/>
                </a:cxn>
                <a:cxn ang="0">
                  <a:pos x="222" y="34"/>
                </a:cxn>
                <a:cxn ang="0">
                  <a:pos x="174" y="47"/>
                </a:cxn>
                <a:cxn ang="0">
                  <a:pos x="132" y="61"/>
                </a:cxn>
                <a:cxn ang="0">
                  <a:pos x="96" y="71"/>
                </a:cxn>
                <a:cxn ang="0">
                  <a:pos x="76" y="77"/>
                </a:cxn>
              </a:cxnLst>
              <a:rect l="0" t="0" r="r" b="b"/>
              <a:pathLst>
                <a:path w="444" h="394">
                  <a:moveTo>
                    <a:pt x="74" y="78"/>
                  </a:moveTo>
                  <a:lnTo>
                    <a:pt x="71" y="79"/>
                  </a:lnTo>
                  <a:lnTo>
                    <a:pt x="64" y="84"/>
                  </a:lnTo>
                  <a:lnTo>
                    <a:pt x="56" y="92"/>
                  </a:lnTo>
                  <a:lnTo>
                    <a:pt x="45" y="102"/>
                  </a:lnTo>
                  <a:lnTo>
                    <a:pt x="34" y="113"/>
                  </a:lnTo>
                  <a:lnTo>
                    <a:pt x="22" y="126"/>
                  </a:lnTo>
                  <a:lnTo>
                    <a:pt x="13" y="142"/>
                  </a:lnTo>
                  <a:lnTo>
                    <a:pt x="5" y="159"/>
                  </a:lnTo>
                  <a:lnTo>
                    <a:pt x="0" y="186"/>
                  </a:lnTo>
                  <a:lnTo>
                    <a:pt x="0" y="214"/>
                  </a:lnTo>
                  <a:lnTo>
                    <a:pt x="5" y="244"/>
                  </a:lnTo>
                  <a:lnTo>
                    <a:pt x="12" y="275"/>
                  </a:lnTo>
                  <a:lnTo>
                    <a:pt x="16" y="293"/>
                  </a:lnTo>
                  <a:lnTo>
                    <a:pt x="24" y="310"/>
                  </a:lnTo>
                  <a:lnTo>
                    <a:pt x="31" y="326"/>
                  </a:lnTo>
                  <a:lnTo>
                    <a:pt x="38" y="339"/>
                  </a:lnTo>
                  <a:lnTo>
                    <a:pt x="47" y="353"/>
                  </a:lnTo>
                  <a:lnTo>
                    <a:pt x="55" y="363"/>
                  </a:lnTo>
                  <a:lnTo>
                    <a:pt x="64" y="371"/>
                  </a:lnTo>
                  <a:lnTo>
                    <a:pt x="71" y="376"/>
                  </a:lnTo>
                  <a:lnTo>
                    <a:pt x="81" y="381"/>
                  </a:lnTo>
                  <a:lnTo>
                    <a:pt x="96" y="384"/>
                  </a:lnTo>
                  <a:lnTo>
                    <a:pt x="114" y="388"/>
                  </a:lnTo>
                  <a:lnTo>
                    <a:pt x="134" y="391"/>
                  </a:lnTo>
                  <a:lnTo>
                    <a:pt x="157" y="393"/>
                  </a:lnTo>
                  <a:lnTo>
                    <a:pt x="177" y="394"/>
                  </a:lnTo>
                  <a:lnTo>
                    <a:pt x="198" y="393"/>
                  </a:lnTo>
                  <a:lnTo>
                    <a:pt x="217" y="391"/>
                  </a:lnTo>
                  <a:lnTo>
                    <a:pt x="237" y="386"/>
                  </a:lnTo>
                  <a:lnTo>
                    <a:pt x="257" y="382"/>
                  </a:lnTo>
                  <a:lnTo>
                    <a:pt x="280" y="376"/>
                  </a:lnTo>
                  <a:lnTo>
                    <a:pt x="302" y="371"/>
                  </a:lnTo>
                  <a:lnTo>
                    <a:pt x="322" y="364"/>
                  </a:lnTo>
                  <a:lnTo>
                    <a:pt x="342" y="357"/>
                  </a:lnTo>
                  <a:lnTo>
                    <a:pt x="357" y="351"/>
                  </a:lnTo>
                  <a:lnTo>
                    <a:pt x="367" y="343"/>
                  </a:lnTo>
                  <a:lnTo>
                    <a:pt x="383" y="324"/>
                  </a:lnTo>
                  <a:lnTo>
                    <a:pt x="398" y="299"/>
                  </a:lnTo>
                  <a:lnTo>
                    <a:pt x="411" y="271"/>
                  </a:lnTo>
                  <a:lnTo>
                    <a:pt x="423" y="243"/>
                  </a:lnTo>
                  <a:lnTo>
                    <a:pt x="432" y="216"/>
                  </a:lnTo>
                  <a:lnTo>
                    <a:pt x="440" y="192"/>
                  </a:lnTo>
                  <a:lnTo>
                    <a:pt x="442" y="174"/>
                  </a:lnTo>
                  <a:lnTo>
                    <a:pt x="444" y="164"/>
                  </a:lnTo>
                  <a:lnTo>
                    <a:pt x="435" y="102"/>
                  </a:lnTo>
                  <a:lnTo>
                    <a:pt x="425" y="62"/>
                  </a:lnTo>
                  <a:lnTo>
                    <a:pt x="416" y="42"/>
                  </a:lnTo>
                  <a:lnTo>
                    <a:pt x="411" y="37"/>
                  </a:lnTo>
                  <a:lnTo>
                    <a:pt x="409" y="34"/>
                  </a:lnTo>
                  <a:lnTo>
                    <a:pt x="402" y="30"/>
                  </a:lnTo>
                  <a:lnTo>
                    <a:pt x="394" y="24"/>
                  </a:lnTo>
                  <a:lnTo>
                    <a:pt x="382" y="16"/>
                  </a:lnTo>
                  <a:lnTo>
                    <a:pt x="370" y="9"/>
                  </a:lnTo>
                  <a:lnTo>
                    <a:pt x="358" y="4"/>
                  </a:lnTo>
                  <a:lnTo>
                    <a:pt x="346" y="0"/>
                  </a:lnTo>
                  <a:lnTo>
                    <a:pt x="337" y="0"/>
                  </a:lnTo>
                  <a:lnTo>
                    <a:pt x="332" y="2"/>
                  </a:lnTo>
                  <a:lnTo>
                    <a:pt x="321" y="5"/>
                  </a:lnTo>
                  <a:lnTo>
                    <a:pt x="306" y="9"/>
                  </a:lnTo>
                  <a:lnTo>
                    <a:pt x="289" y="14"/>
                  </a:lnTo>
                  <a:lnTo>
                    <a:pt x="268" y="21"/>
                  </a:lnTo>
                  <a:lnTo>
                    <a:pt x="245" y="28"/>
                  </a:lnTo>
                  <a:lnTo>
                    <a:pt x="222" y="34"/>
                  </a:lnTo>
                  <a:lnTo>
                    <a:pt x="198" y="41"/>
                  </a:lnTo>
                  <a:lnTo>
                    <a:pt x="174" y="47"/>
                  </a:lnTo>
                  <a:lnTo>
                    <a:pt x="153" y="55"/>
                  </a:lnTo>
                  <a:lnTo>
                    <a:pt x="132" y="61"/>
                  </a:lnTo>
                  <a:lnTo>
                    <a:pt x="113" y="67"/>
                  </a:lnTo>
                  <a:lnTo>
                    <a:pt x="96" y="71"/>
                  </a:lnTo>
                  <a:lnTo>
                    <a:pt x="85" y="75"/>
                  </a:lnTo>
                  <a:lnTo>
                    <a:pt x="76" y="77"/>
                  </a:lnTo>
                  <a:lnTo>
                    <a:pt x="74" y="78"/>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1475" y="2014"/>
              <a:ext cx="471" cy="292"/>
            </a:xfrm>
            <a:custGeom>
              <a:avLst/>
              <a:gdLst/>
              <a:ahLst/>
              <a:cxnLst>
                <a:cxn ang="0">
                  <a:pos x="471" y="185"/>
                </a:cxn>
                <a:cxn ang="0">
                  <a:pos x="468" y="178"/>
                </a:cxn>
                <a:cxn ang="0">
                  <a:pos x="460" y="159"/>
                </a:cxn>
                <a:cxn ang="0">
                  <a:pos x="449" y="133"/>
                </a:cxn>
                <a:cxn ang="0">
                  <a:pos x="434" y="102"/>
                </a:cxn>
                <a:cxn ang="0">
                  <a:pos x="420" y="71"/>
                </a:cxn>
                <a:cxn ang="0">
                  <a:pos x="405" y="43"/>
                </a:cxn>
                <a:cxn ang="0">
                  <a:pos x="393" y="22"/>
                </a:cxn>
                <a:cxn ang="0">
                  <a:pos x="382" y="11"/>
                </a:cxn>
                <a:cxn ang="0">
                  <a:pos x="372" y="8"/>
                </a:cxn>
                <a:cxn ang="0">
                  <a:pos x="354" y="5"/>
                </a:cxn>
                <a:cxn ang="0">
                  <a:pos x="332" y="2"/>
                </a:cxn>
                <a:cxn ang="0">
                  <a:pos x="305" y="0"/>
                </a:cxn>
                <a:cxn ang="0">
                  <a:pos x="278" y="0"/>
                </a:cxn>
                <a:cxn ang="0">
                  <a:pos x="246" y="1"/>
                </a:cxn>
                <a:cxn ang="0">
                  <a:pos x="217" y="5"/>
                </a:cxn>
                <a:cxn ang="0">
                  <a:pos x="187" y="9"/>
                </a:cxn>
                <a:cxn ang="0">
                  <a:pos x="174" y="13"/>
                </a:cxn>
                <a:cxn ang="0">
                  <a:pos x="154" y="17"/>
                </a:cxn>
                <a:cxn ang="0">
                  <a:pos x="128" y="23"/>
                </a:cxn>
                <a:cxn ang="0">
                  <a:pos x="103" y="28"/>
                </a:cxn>
                <a:cxn ang="0">
                  <a:pos x="79" y="35"/>
                </a:cxn>
                <a:cxn ang="0">
                  <a:pos x="58" y="39"/>
                </a:cxn>
                <a:cxn ang="0">
                  <a:pos x="46" y="43"/>
                </a:cxn>
                <a:cxn ang="0">
                  <a:pos x="39" y="44"/>
                </a:cxn>
                <a:cxn ang="0">
                  <a:pos x="38" y="47"/>
                </a:cxn>
                <a:cxn ang="0">
                  <a:pos x="32" y="52"/>
                </a:cxn>
                <a:cxn ang="0">
                  <a:pos x="25" y="61"/>
                </a:cxn>
                <a:cxn ang="0">
                  <a:pos x="17" y="71"/>
                </a:cxn>
                <a:cxn ang="0">
                  <a:pos x="8" y="82"/>
                </a:cxn>
                <a:cxn ang="0">
                  <a:pos x="3" y="94"/>
                </a:cxn>
                <a:cxn ang="0">
                  <a:pos x="0" y="105"/>
                </a:cxn>
                <a:cxn ang="0">
                  <a:pos x="0" y="114"/>
                </a:cxn>
                <a:cxn ang="0">
                  <a:pos x="3" y="124"/>
                </a:cxn>
                <a:cxn ang="0">
                  <a:pos x="10" y="140"/>
                </a:cxn>
                <a:cxn ang="0">
                  <a:pos x="17" y="158"/>
                </a:cxn>
                <a:cxn ang="0">
                  <a:pos x="26" y="177"/>
                </a:cxn>
                <a:cxn ang="0">
                  <a:pos x="34" y="196"/>
                </a:cxn>
                <a:cxn ang="0">
                  <a:pos x="43" y="213"/>
                </a:cxn>
                <a:cxn ang="0">
                  <a:pos x="48" y="227"/>
                </a:cxn>
                <a:cxn ang="0">
                  <a:pos x="53" y="236"/>
                </a:cxn>
                <a:cxn ang="0">
                  <a:pos x="62" y="252"/>
                </a:cxn>
                <a:cxn ang="0">
                  <a:pos x="75" y="269"/>
                </a:cxn>
                <a:cxn ang="0">
                  <a:pos x="87" y="285"/>
                </a:cxn>
                <a:cxn ang="0">
                  <a:pos x="93" y="292"/>
                </a:cxn>
                <a:cxn ang="0">
                  <a:pos x="260" y="236"/>
                </a:cxn>
                <a:cxn ang="0">
                  <a:pos x="471" y="185"/>
                </a:cxn>
              </a:cxnLst>
              <a:rect l="0" t="0" r="r" b="b"/>
              <a:pathLst>
                <a:path w="471" h="292">
                  <a:moveTo>
                    <a:pt x="471" y="185"/>
                  </a:moveTo>
                  <a:lnTo>
                    <a:pt x="468" y="178"/>
                  </a:lnTo>
                  <a:lnTo>
                    <a:pt x="460" y="159"/>
                  </a:lnTo>
                  <a:lnTo>
                    <a:pt x="449" y="133"/>
                  </a:lnTo>
                  <a:lnTo>
                    <a:pt x="434" y="102"/>
                  </a:lnTo>
                  <a:lnTo>
                    <a:pt x="420" y="71"/>
                  </a:lnTo>
                  <a:lnTo>
                    <a:pt x="405" y="43"/>
                  </a:lnTo>
                  <a:lnTo>
                    <a:pt x="393" y="22"/>
                  </a:lnTo>
                  <a:lnTo>
                    <a:pt x="382" y="11"/>
                  </a:lnTo>
                  <a:lnTo>
                    <a:pt x="372" y="8"/>
                  </a:lnTo>
                  <a:lnTo>
                    <a:pt x="354" y="5"/>
                  </a:lnTo>
                  <a:lnTo>
                    <a:pt x="332" y="2"/>
                  </a:lnTo>
                  <a:lnTo>
                    <a:pt x="305" y="0"/>
                  </a:lnTo>
                  <a:lnTo>
                    <a:pt x="278" y="0"/>
                  </a:lnTo>
                  <a:lnTo>
                    <a:pt x="246" y="1"/>
                  </a:lnTo>
                  <a:lnTo>
                    <a:pt x="217" y="5"/>
                  </a:lnTo>
                  <a:lnTo>
                    <a:pt x="187" y="9"/>
                  </a:lnTo>
                  <a:lnTo>
                    <a:pt x="174" y="13"/>
                  </a:lnTo>
                  <a:lnTo>
                    <a:pt x="154" y="17"/>
                  </a:lnTo>
                  <a:lnTo>
                    <a:pt x="128" y="23"/>
                  </a:lnTo>
                  <a:lnTo>
                    <a:pt x="103" y="28"/>
                  </a:lnTo>
                  <a:lnTo>
                    <a:pt x="79" y="35"/>
                  </a:lnTo>
                  <a:lnTo>
                    <a:pt x="58" y="39"/>
                  </a:lnTo>
                  <a:lnTo>
                    <a:pt x="46" y="43"/>
                  </a:lnTo>
                  <a:lnTo>
                    <a:pt x="39" y="44"/>
                  </a:lnTo>
                  <a:lnTo>
                    <a:pt x="38" y="47"/>
                  </a:lnTo>
                  <a:lnTo>
                    <a:pt x="32" y="52"/>
                  </a:lnTo>
                  <a:lnTo>
                    <a:pt x="25" y="61"/>
                  </a:lnTo>
                  <a:lnTo>
                    <a:pt x="17" y="71"/>
                  </a:lnTo>
                  <a:lnTo>
                    <a:pt x="8" y="82"/>
                  </a:lnTo>
                  <a:lnTo>
                    <a:pt x="3" y="94"/>
                  </a:lnTo>
                  <a:lnTo>
                    <a:pt x="0" y="105"/>
                  </a:lnTo>
                  <a:lnTo>
                    <a:pt x="0" y="114"/>
                  </a:lnTo>
                  <a:lnTo>
                    <a:pt x="3" y="124"/>
                  </a:lnTo>
                  <a:lnTo>
                    <a:pt x="10" y="140"/>
                  </a:lnTo>
                  <a:lnTo>
                    <a:pt x="17" y="158"/>
                  </a:lnTo>
                  <a:lnTo>
                    <a:pt x="26" y="177"/>
                  </a:lnTo>
                  <a:lnTo>
                    <a:pt x="34" y="196"/>
                  </a:lnTo>
                  <a:lnTo>
                    <a:pt x="43" y="213"/>
                  </a:lnTo>
                  <a:lnTo>
                    <a:pt x="48" y="227"/>
                  </a:lnTo>
                  <a:lnTo>
                    <a:pt x="53" y="236"/>
                  </a:lnTo>
                  <a:lnTo>
                    <a:pt x="62" y="252"/>
                  </a:lnTo>
                  <a:lnTo>
                    <a:pt x="75" y="269"/>
                  </a:lnTo>
                  <a:lnTo>
                    <a:pt x="87" y="285"/>
                  </a:lnTo>
                  <a:lnTo>
                    <a:pt x="93" y="292"/>
                  </a:lnTo>
                  <a:lnTo>
                    <a:pt x="260" y="236"/>
                  </a:lnTo>
                  <a:lnTo>
                    <a:pt x="471" y="185"/>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384" y="2104"/>
              <a:ext cx="337" cy="157"/>
            </a:xfrm>
            <a:custGeom>
              <a:avLst/>
              <a:gdLst/>
              <a:ahLst/>
              <a:cxnLst>
                <a:cxn ang="0">
                  <a:pos x="0" y="95"/>
                </a:cxn>
                <a:cxn ang="0">
                  <a:pos x="0" y="91"/>
                </a:cxn>
                <a:cxn ang="0">
                  <a:pos x="1" y="83"/>
                </a:cxn>
                <a:cxn ang="0">
                  <a:pos x="6" y="71"/>
                </a:cxn>
                <a:cxn ang="0">
                  <a:pos x="12" y="57"/>
                </a:cxn>
                <a:cxn ang="0">
                  <a:pos x="19" y="42"/>
                </a:cxn>
                <a:cxn ang="0">
                  <a:pos x="31" y="29"/>
                </a:cxn>
                <a:cxn ang="0">
                  <a:pos x="47" y="17"/>
                </a:cxn>
                <a:cxn ang="0">
                  <a:pos x="66" y="9"/>
                </a:cxn>
                <a:cxn ang="0">
                  <a:pos x="90" y="5"/>
                </a:cxn>
                <a:cxn ang="0">
                  <a:pos x="118" y="1"/>
                </a:cxn>
                <a:cxn ang="0">
                  <a:pos x="148" y="0"/>
                </a:cxn>
                <a:cxn ang="0">
                  <a:pos x="175" y="1"/>
                </a:cxn>
                <a:cxn ang="0">
                  <a:pos x="203" y="2"/>
                </a:cxn>
                <a:cxn ang="0">
                  <a:pos x="227" y="5"/>
                </a:cxn>
                <a:cxn ang="0">
                  <a:pos x="245" y="6"/>
                </a:cxn>
                <a:cxn ang="0">
                  <a:pos x="257" y="10"/>
                </a:cxn>
                <a:cxn ang="0">
                  <a:pos x="273" y="15"/>
                </a:cxn>
                <a:cxn ang="0">
                  <a:pos x="288" y="22"/>
                </a:cxn>
                <a:cxn ang="0">
                  <a:pos x="302" y="30"/>
                </a:cxn>
                <a:cxn ang="0">
                  <a:pos x="313" y="36"/>
                </a:cxn>
                <a:cxn ang="0">
                  <a:pos x="323" y="42"/>
                </a:cxn>
                <a:cxn ang="0">
                  <a:pos x="331" y="48"/>
                </a:cxn>
                <a:cxn ang="0">
                  <a:pos x="335" y="51"/>
                </a:cxn>
                <a:cxn ang="0">
                  <a:pos x="337" y="52"/>
                </a:cxn>
                <a:cxn ang="0">
                  <a:pos x="331" y="157"/>
                </a:cxn>
                <a:cxn ang="0">
                  <a:pos x="0" y="95"/>
                </a:cxn>
              </a:cxnLst>
              <a:rect l="0" t="0" r="r" b="b"/>
              <a:pathLst>
                <a:path w="337" h="157">
                  <a:moveTo>
                    <a:pt x="0" y="95"/>
                  </a:moveTo>
                  <a:lnTo>
                    <a:pt x="0" y="91"/>
                  </a:lnTo>
                  <a:lnTo>
                    <a:pt x="1" y="83"/>
                  </a:lnTo>
                  <a:lnTo>
                    <a:pt x="6" y="71"/>
                  </a:lnTo>
                  <a:lnTo>
                    <a:pt x="12" y="57"/>
                  </a:lnTo>
                  <a:lnTo>
                    <a:pt x="19" y="42"/>
                  </a:lnTo>
                  <a:lnTo>
                    <a:pt x="31" y="29"/>
                  </a:lnTo>
                  <a:lnTo>
                    <a:pt x="47" y="17"/>
                  </a:lnTo>
                  <a:lnTo>
                    <a:pt x="66" y="9"/>
                  </a:lnTo>
                  <a:lnTo>
                    <a:pt x="90" y="5"/>
                  </a:lnTo>
                  <a:lnTo>
                    <a:pt x="118" y="1"/>
                  </a:lnTo>
                  <a:lnTo>
                    <a:pt x="148" y="0"/>
                  </a:lnTo>
                  <a:lnTo>
                    <a:pt x="175" y="1"/>
                  </a:lnTo>
                  <a:lnTo>
                    <a:pt x="203" y="2"/>
                  </a:lnTo>
                  <a:lnTo>
                    <a:pt x="227" y="5"/>
                  </a:lnTo>
                  <a:lnTo>
                    <a:pt x="245" y="6"/>
                  </a:lnTo>
                  <a:lnTo>
                    <a:pt x="257" y="10"/>
                  </a:lnTo>
                  <a:lnTo>
                    <a:pt x="273" y="15"/>
                  </a:lnTo>
                  <a:lnTo>
                    <a:pt x="288" y="22"/>
                  </a:lnTo>
                  <a:lnTo>
                    <a:pt x="302" y="30"/>
                  </a:lnTo>
                  <a:lnTo>
                    <a:pt x="313" y="36"/>
                  </a:lnTo>
                  <a:lnTo>
                    <a:pt x="323" y="42"/>
                  </a:lnTo>
                  <a:lnTo>
                    <a:pt x="331" y="48"/>
                  </a:lnTo>
                  <a:lnTo>
                    <a:pt x="335" y="51"/>
                  </a:lnTo>
                  <a:lnTo>
                    <a:pt x="337" y="52"/>
                  </a:lnTo>
                  <a:lnTo>
                    <a:pt x="331" y="157"/>
                  </a:lnTo>
                  <a:lnTo>
                    <a:pt x="0" y="95"/>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2804" y="2187"/>
              <a:ext cx="361" cy="167"/>
            </a:xfrm>
            <a:custGeom>
              <a:avLst/>
              <a:gdLst/>
              <a:ahLst/>
              <a:cxnLst>
                <a:cxn ang="0">
                  <a:pos x="0" y="91"/>
                </a:cxn>
                <a:cxn ang="0">
                  <a:pos x="1" y="87"/>
                </a:cxn>
                <a:cxn ang="0">
                  <a:pos x="7" y="80"/>
                </a:cxn>
                <a:cxn ang="0">
                  <a:pos x="16" y="69"/>
                </a:cxn>
                <a:cxn ang="0">
                  <a:pos x="29" y="55"/>
                </a:cxn>
                <a:cxn ang="0">
                  <a:pos x="44" y="41"/>
                </a:cxn>
                <a:cxn ang="0">
                  <a:pos x="62" y="27"/>
                </a:cxn>
                <a:cxn ang="0">
                  <a:pos x="81" y="15"/>
                </a:cxn>
                <a:cxn ang="0">
                  <a:pos x="103" y="8"/>
                </a:cxn>
                <a:cxn ang="0">
                  <a:pos x="121" y="3"/>
                </a:cxn>
                <a:cxn ang="0">
                  <a:pos x="140" y="0"/>
                </a:cxn>
                <a:cxn ang="0">
                  <a:pos x="159" y="0"/>
                </a:cxn>
                <a:cxn ang="0">
                  <a:pos x="179" y="0"/>
                </a:cxn>
                <a:cxn ang="0">
                  <a:pos x="199" y="1"/>
                </a:cxn>
                <a:cxn ang="0">
                  <a:pos x="218" y="5"/>
                </a:cxn>
                <a:cxn ang="0">
                  <a:pos x="238" y="8"/>
                </a:cxn>
                <a:cxn ang="0">
                  <a:pos x="256" y="12"/>
                </a:cxn>
                <a:cxn ang="0">
                  <a:pos x="272" y="16"/>
                </a:cxn>
                <a:cxn ang="0">
                  <a:pos x="288" y="21"/>
                </a:cxn>
                <a:cxn ang="0">
                  <a:pos x="303" y="25"/>
                </a:cxn>
                <a:cxn ang="0">
                  <a:pos x="317" y="31"/>
                </a:cxn>
                <a:cxn ang="0">
                  <a:pos x="327" y="35"/>
                </a:cxn>
                <a:cxn ang="0">
                  <a:pos x="336" y="40"/>
                </a:cxn>
                <a:cxn ang="0">
                  <a:pos x="342" y="43"/>
                </a:cxn>
                <a:cxn ang="0">
                  <a:pos x="345" y="47"/>
                </a:cxn>
                <a:cxn ang="0">
                  <a:pos x="361" y="88"/>
                </a:cxn>
                <a:cxn ang="0">
                  <a:pos x="359" y="126"/>
                </a:cxn>
                <a:cxn ang="0">
                  <a:pos x="351" y="156"/>
                </a:cxn>
                <a:cxn ang="0">
                  <a:pos x="347" y="167"/>
                </a:cxn>
                <a:cxn ang="0">
                  <a:pos x="0" y="91"/>
                </a:cxn>
              </a:cxnLst>
              <a:rect l="0" t="0" r="r" b="b"/>
              <a:pathLst>
                <a:path w="361" h="167">
                  <a:moveTo>
                    <a:pt x="0" y="91"/>
                  </a:moveTo>
                  <a:lnTo>
                    <a:pt x="1" y="87"/>
                  </a:lnTo>
                  <a:lnTo>
                    <a:pt x="7" y="80"/>
                  </a:lnTo>
                  <a:lnTo>
                    <a:pt x="16" y="69"/>
                  </a:lnTo>
                  <a:lnTo>
                    <a:pt x="29" y="55"/>
                  </a:lnTo>
                  <a:lnTo>
                    <a:pt x="44" y="41"/>
                  </a:lnTo>
                  <a:lnTo>
                    <a:pt x="62" y="27"/>
                  </a:lnTo>
                  <a:lnTo>
                    <a:pt x="81" y="15"/>
                  </a:lnTo>
                  <a:lnTo>
                    <a:pt x="103" y="8"/>
                  </a:lnTo>
                  <a:lnTo>
                    <a:pt x="121" y="3"/>
                  </a:lnTo>
                  <a:lnTo>
                    <a:pt x="140" y="0"/>
                  </a:lnTo>
                  <a:lnTo>
                    <a:pt x="159" y="0"/>
                  </a:lnTo>
                  <a:lnTo>
                    <a:pt x="179" y="0"/>
                  </a:lnTo>
                  <a:lnTo>
                    <a:pt x="199" y="1"/>
                  </a:lnTo>
                  <a:lnTo>
                    <a:pt x="218" y="5"/>
                  </a:lnTo>
                  <a:lnTo>
                    <a:pt x="238" y="8"/>
                  </a:lnTo>
                  <a:lnTo>
                    <a:pt x="256" y="12"/>
                  </a:lnTo>
                  <a:lnTo>
                    <a:pt x="272" y="16"/>
                  </a:lnTo>
                  <a:lnTo>
                    <a:pt x="288" y="21"/>
                  </a:lnTo>
                  <a:lnTo>
                    <a:pt x="303" y="25"/>
                  </a:lnTo>
                  <a:lnTo>
                    <a:pt x="317" y="31"/>
                  </a:lnTo>
                  <a:lnTo>
                    <a:pt x="327" y="35"/>
                  </a:lnTo>
                  <a:lnTo>
                    <a:pt x="336" y="40"/>
                  </a:lnTo>
                  <a:lnTo>
                    <a:pt x="342" y="43"/>
                  </a:lnTo>
                  <a:lnTo>
                    <a:pt x="345" y="47"/>
                  </a:lnTo>
                  <a:lnTo>
                    <a:pt x="361" y="88"/>
                  </a:lnTo>
                  <a:lnTo>
                    <a:pt x="359" y="126"/>
                  </a:lnTo>
                  <a:lnTo>
                    <a:pt x="351" y="156"/>
                  </a:lnTo>
                  <a:lnTo>
                    <a:pt x="347" y="167"/>
                  </a:lnTo>
                  <a:lnTo>
                    <a:pt x="0" y="91"/>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3314" y="2321"/>
              <a:ext cx="366" cy="199"/>
            </a:xfrm>
            <a:custGeom>
              <a:avLst/>
              <a:gdLst/>
              <a:ahLst/>
              <a:cxnLst>
                <a:cxn ang="0">
                  <a:pos x="0" y="77"/>
                </a:cxn>
                <a:cxn ang="0">
                  <a:pos x="1" y="74"/>
                </a:cxn>
                <a:cxn ang="0">
                  <a:pos x="7" y="65"/>
                </a:cxn>
                <a:cxn ang="0">
                  <a:pos x="16" y="53"/>
                </a:cxn>
                <a:cxn ang="0">
                  <a:pos x="26" y="39"/>
                </a:cxn>
                <a:cxn ang="0">
                  <a:pos x="40" y="25"/>
                </a:cxn>
                <a:cxn ang="0">
                  <a:pos x="52" y="13"/>
                </a:cxn>
                <a:cxn ang="0">
                  <a:pos x="64" y="4"/>
                </a:cxn>
                <a:cxn ang="0">
                  <a:pos x="75" y="0"/>
                </a:cxn>
                <a:cxn ang="0">
                  <a:pos x="97" y="0"/>
                </a:cxn>
                <a:cxn ang="0">
                  <a:pos x="120" y="0"/>
                </a:cxn>
                <a:cxn ang="0">
                  <a:pos x="142" y="3"/>
                </a:cxn>
                <a:cxn ang="0">
                  <a:pos x="163" y="5"/>
                </a:cxn>
                <a:cxn ang="0">
                  <a:pos x="183" y="9"/>
                </a:cxn>
                <a:cxn ang="0">
                  <a:pos x="205" y="14"/>
                </a:cxn>
                <a:cxn ang="0">
                  <a:pos x="228" y="21"/>
                </a:cxn>
                <a:cxn ang="0">
                  <a:pos x="250" y="30"/>
                </a:cxn>
                <a:cxn ang="0">
                  <a:pos x="272" y="39"/>
                </a:cxn>
                <a:cxn ang="0">
                  <a:pos x="293" y="48"/>
                </a:cxn>
                <a:cxn ang="0">
                  <a:pos x="312" y="59"/>
                </a:cxn>
                <a:cxn ang="0">
                  <a:pos x="329" y="69"/>
                </a:cxn>
                <a:cxn ang="0">
                  <a:pos x="343" y="79"/>
                </a:cxn>
                <a:cxn ang="0">
                  <a:pos x="355" y="89"/>
                </a:cxn>
                <a:cxn ang="0">
                  <a:pos x="362" y="100"/>
                </a:cxn>
                <a:cxn ang="0">
                  <a:pos x="366" y="112"/>
                </a:cxn>
                <a:cxn ang="0">
                  <a:pos x="362" y="140"/>
                </a:cxn>
                <a:cxn ang="0">
                  <a:pos x="351" y="168"/>
                </a:cxn>
                <a:cxn ang="0">
                  <a:pos x="339" y="190"/>
                </a:cxn>
                <a:cxn ang="0">
                  <a:pos x="333" y="199"/>
                </a:cxn>
                <a:cxn ang="0">
                  <a:pos x="0" y="77"/>
                </a:cxn>
              </a:cxnLst>
              <a:rect l="0" t="0" r="r" b="b"/>
              <a:pathLst>
                <a:path w="366" h="199">
                  <a:moveTo>
                    <a:pt x="0" y="77"/>
                  </a:moveTo>
                  <a:lnTo>
                    <a:pt x="1" y="74"/>
                  </a:lnTo>
                  <a:lnTo>
                    <a:pt x="7" y="65"/>
                  </a:lnTo>
                  <a:lnTo>
                    <a:pt x="16" y="53"/>
                  </a:lnTo>
                  <a:lnTo>
                    <a:pt x="26" y="39"/>
                  </a:lnTo>
                  <a:lnTo>
                    <a:pt x="40" y="25"/>
                  </a:lnTo>
                  <a:lnTo>
                    <a:pt x="52" y="13"/>
                  </a:lnTo>
                  <a:lnTo>
                    <a:pt x="64" y="4"/>
                  </a:lnTo>
                  <a:lnTo>
                    <a:pt x="75" y="0"/>
                  </a:lnTo>
                  <a:lnTo>
                    <a:pt x="97" y="0"/>
                  </a:lnTo>
                  <a:lnTo>
                    <a:pt x="120" y="0"/>
                  </a:lnTo>
                  <a:lnTo>
                    <a:pt x="142" y="3"/>
                  </a:lnTo>
                  <a:lnTo>
                    <a:pt x="163" y="5"/>
                  </a:lnTo>
                  <a:lnTo>
                    <a:pt x="183" y="9"/>
                  </a:lnTo>
                  <a:lnTo>
                    <a:pt x="205" y="14"/>
                  </a:lnTo>
                  <a:lnTo>
                    <a:pt x="228" y="21"/>
                  </a:lnTo>
                  <a:lnTo>
                    <a:pt x="250" y="30"/>
                  </a:lnTo>
                  <a:lnTo>
                    <a:pt x="272" y="39"/>
                  </a:lnTo>
                  <a:lnTo>
                    <a:pt x="293" y="48"/>
                  </a:lnTo>
                  <a:lnTo>
                    <a:pt x="312" y="59"/>
                  </a:lnTo>
                  <a:lnTo>
                    <a:pt x="329" y="69"/>
                  </a:lnTo>
                  <a:lnTo>
                    <a:pt x="343" y="79"/>
                  </a:lnTo>
                  <a:lnTo>
                    <a:pt x="355" y="89"/>
                  </a:lnTo>
                  <a:lnTo>
                    <a:pt x="362" y="100"/>
                  </a:lnTo>
                  <a:lnTo>
                    <a:pt x="366" y="112"/>
                  </a:lnTo>
                  <a:lnTo>
                    <a:pt x="362" y="140"/>
                  </a:lnTo>
                  <a:lnTo>
                    <a:pt x="351" y="168"/>
                  </a:lnTo>
                  <a:lnTo>
                    <a:pt x="339" y="190"/>
                  </a:lnTo>
                  <a:lnTo>
                    <a:pt x="333" y="199"/>
                  </a:lnTo>
                  <a:lnTo>
                    <a:pt x="0" y="77"/>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1548" y="2768"/>
              <a:ext cx="398" cy="187"/>
            </a:xfrm>
            <a:custGeom>
              <a:avLst/>
              <a:gdLst/>
              <a:ahLst/>
              <a:cxnLst>
                <a:cxn ang="0">
                  <a:pos x="51" y="17"/>
                </a:cxn>
                <a:cxn ang="0">
                  <a:pos x="49" y="20"/>
                </a:cxn>
                <a:cxn ang="0">
                  <a:pos x="41" y="24"/>
                </a:cxn>
                <a:cxn ang="0">
                  <a:pos x="32" y="32"/>
                </a:cxn>
                <a:cxn ang="0">
                  <a:pos x="21" y="41"/>
                </a:cxn>
                <a:cxn ang="0">
                  <a:pos x="10" y="52"/>
                </a:cxn>
                <a:cxn ang="0">
                  <a:pos x="2" y="63"/>
                </a:cxn>
                <a:cxn ang="0">
                  <a:pos x="0" y="75"/>
                </a:cxn>
                <a:cxn ang="0">
                  <a:pos x="2" y="84"/>
                </a:cxn>
                <a:cxn ang="0">
                  <a:pos x="6" y="95"/>
                </a:cxn>
                <a:cxn ang="0">
                  <a:pos x="9" y="105"/>
                </a:cxn>
                <a:cxn ang="0">
                  <a:pos x="11" y="114"/>
                </a:cxn>
                <a:cxn ang="0">
                  <a:pos x="16" y="124"/>
                </a:cxn>
                <a:cxn ang="0">
                  <a:pos x="22" y="133"/>
                </a:cxn>
                <a:cxn ang="0">
                  <a:pos x="30" y="142"/>
                </a:cxn>
                <a:cxn ang="0">
                  <a:pos x="41" y="151"/>
                </a:cxn>
                <a:cxn ang="0">
                  <a:pos x="58" y="160"/>
                </a:cxn>
                <a:cxn ang="0">
                  <a:pos x="74" y="168"/>
                </a:cxn>
                <a:cxn ang="0">
                  <a:pos x="86" y="172"/>
                </a:cxn>
                <a:cxn ang="0">
                  <a:pos x="96" y="177"/>
                </a:cxn>
                <a:cxn ang="0">
                  <a:pos x="107" y="179"/>
                </a:cxn>
                <a:cxn ang="0">
                  <a:pos x="120" y="181"/>
                </a:cxn>
                <a:cxn ang="0">
                  <a:pos x="135" y="184"/>
                </a:cxn>
                <a:cxn ang="0">
                  <a:pos x="157" y="185"/>
                </a:cxn>
                <a:cxn ang="0">
                  <a:pos x="187" y="187"/>
                </a:cxn>
                <a:cxn ang="0">
                  <a:pos x="222" y="187"/>
                </a:cxn>
                <a:cxn ang="0">
                  <a:pos x="258" y="182"/>
                </a:cxn>
                <a:cxn ang="0">
                  <a:pos x="293" y="174"/>
                </a:cxn>
                <a:cxn ang="0">
                  <a:pos x="326" y="164"/>
                </a:cxn>
                <a:cxn ang="0">
                  <a:pos x="355" y="153"/>
                </a:cxn>
                <a:cxn ang="0">
                  <a:pos x="377" y="144"/>
                </a:cxn>
                <a:cxn ang="0">
                  <a:pos x="392" y="138"/>
                </a:cxn>
                <a:cxn ang="0">
                  <a:pos x="398" y="135"/>
                </a:cxn>
                <a:cxn ang="0">
                  <a:pos x="395" y="131"/>
                </a:cxn>
                <a:cxn ang="0">
                  <a:pos x="387" y="118"/>
                </a:cxn>
                <a:cxn ang="0">
                  <a:pos x="379" y="101"/>
                </a:cxn>
                <a:cxn ang="0">
                  <a:pos x="368" y="81"/>
                </a:cxn>
                <a:cxn ang="0">
                  <a:pos x="355" y="60"/>
                </a:cxn>
                <a:cxn ang="0">
                  <a:pos x="347" y="40"/>
                </a:cxn>
                <a:cxn ang="0">
                  <a:pos x="339" y="24"/>
                </a:cxn>
                <a:cxn ang="0">
                  <a:pos x="336" y="13"/>
                </a:cxn>
                <a:cxn ang="0">
                  <a:pos x="330" y="7"/>
                </a:cxn>
                <a:cxn ang="0">
                  <a:pos x="315" y="3"/>
                </a:cxn>
                <a:cxn ang="0">
                  <a:pos x="293" y="0"/>
                </a:cxn>
                <a:cxn ang="0">
                  <a:pos x="269" y="0"/>
                </a:cxn>
                <a:cxn ang="0">
                  <a:pos x="244" y="0"/>
                </a:cxn>
                <a:cxn ang="0">
                  <a:pos x="222" y="0"/>
                </a:cxn>
                <a:cxn ang="0">
                  <a:pos x="207" y="2"/>
                </a:cxn>
                <a:cxn ang="0">
                  <a:pos x="201" y="2"/>
                </a:cxn>
                <a:cxn ang="0">
                  <a:pos x="51" y="17"/>
                </a:cxn>
              </a:cxnLst>
              <a:rect l="0" t="0" r="r" b="b"/>
              <a:pathLst>
                <a:path w="398" h="187">
                  <a:moveTo>
                    <a:pt x="51" y="17"/>
                  </a:moveTo>
                  <a:lnTo>
                    <a:pt x="49" y="20"/>
                  </a:lnTo>
                  <a:lnTo>
                    <a:pt x="41" y="24"/>
                  </a:lnTo>
                  <a:lnTo>
                    <a:pt x="32" y="32"/>
                  </a:lnTo>
                  <a:lnTo>
                    <a:pt x="21" y="41"/>
                  </a:lnTo>
                  <a:lnTo>
                    <a:pt x="10" y="52"/>
                  </a:lnTo>
                  <a:lnTo>
                    <a:pt x="2" y="63"/>
                  </a:lnTo>
                  <a:lnTo>
                    <a:pt x="0" y="75"/>
                  </a:lnTo>
                  <a:lnTo>
                    <a:pt x="2" y="84"/>
                  </a:lnTo>
                  <a:lnTo>
                    <a:pt x="6" y="95"/>
                  </a:lnTo>
                  <a:lnTo>
                    <a:pt x="9" y="105"/>
                  </a:lnTo>
                  <a:lnTo>
                    <a:pt x="11" y="114"/>
                  </a:lnTo>
                  <a:lnTo>
                    <a:pt x="16" y="124"/>
                  </a:lnTo>
                  <a:lnTo>
                    <a:pt x="22" y="133"/>
                  </a:lnTo>
                  <a:lnTo>
                    <a:pt x="30" y="142"/>
                  </a:lnTo>
                  <a:lnTo>
                    <a:pt x="41" y="151"/>
                  </a:lnTo>
                  <a:lnTo>
                    <a:pt x="58" y="160"/>
                  </a:lnTo>
                  <a:lnTo>
                    <a:pt x="74" y="168"/>
                  </a:lnTo>
                  <a:lnTo>
                    <a:pt x="86" y="172"/>
                  </a:lnTo>
                  <a:lnTo>
                    <a:pt x="96" y="177"/>
                  </a:lnTo>
                  <a:lnTo>
                    <a:pt x="107" y="179"/>
                  </a:lnTo>
                  <a:lnTo>
                    <a:pt x="120" y="181"/>
                  </a:lnTo>
                  <a:lnTo>
                    <a:pt x="135" y="184"/>
                  </a:lnTo>
                  <a:lnTo>
                    <a:pt x="157" y="185"/>
                  </a:lnTo>
                  <a:lnTo>
                    <a:pt x="187" y="187"/>
                  </a:lnTo>
                  <a:lnTo>
                    <a:pt x="222" y="187"/>
                  </a:lnTo>
                  <a:lnTo>
                    <a:pt x="258" y="182"/>
                  </a:lnTo>
                  <a:lnTo>
                    <a:pt x="293" y="174"/>
                  </a:lnTo>
                  <a:lnTo>
                    <a:pt x="326" y="164"/>
                  </a:lnTo>
                  <a:lnTo>
                    <a:pt x="355" y="153"/>
                  </a:lnTo>
                  <a:lnTo>
                    <a:pt x="377" y="144"/>
                  </a:lnTo>
                  <a:lnTo>
                    <a:pt x="392" y="138"/>
                  </a:lnTo>
                  <a:lnTo>
                    <a:pt x="398" y="135"/>
                  </a:lnTo>
                  <a:lnTo>
                    <a:pt x="395" y="131"/>
                  </a:lnTo>
                  <a:lnTo>
                    <a:pt x="387" y="118"/>
                  </a:lnTo>
                  <a:lnTo>
                    <a:pt x="379" y="101"/>
                  </a:lnTo>
                  <a:lnTo>
                    <a:pt x="368" y="81"/>
                  </a:lnTo>
                  <a:lnTo>
                    <a:pt x="355" y="60"/>
                  </a:lnTo>
                  <a:lnTo>
                    <a:pt x="347" y="40"/>
                  </a:lnTo>
                  <a:lnTo>
                    <a:pt x="339" y="24"/>
                  </a:lnTo>
                  <a:lnTo>
                    <a:pt x="336" y="13"/>
                  </a:lnTo>
                  <a:lnTo>
                    <a:pt x="330" y="7"/>
                  </a:lnTo>
                  <a:lnTo>
                    <a:pt x="315" y="3"/>
                  </a:lnTo>
                  <a:lnTo>
                    <a:pt x="293" y="0"/>
                  </a:lnTo>
                  <a:lnTo>
                    <a:pt x="269" y="0"/>
                  </a:lnTo>
                  <a:lnTo>
                    <a:pt x="244" y="0"/>
                  </a:lnTo>
                  <a:lnTo>
                    <a:pt x="222" y="0"/>
                  </a:lnTo>
                  <a:lnTo>
                    <a:pt x="207" y="2"/>
                  </a:lnTo>
                  <a:lnTo>
                    <a:pt x="201" y="2"/>
                  </a:lnTo>
                  <a:lnTo>
                    <a:pt x="51" y="17"/>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1920" y="2888"/>
              <a:ext cx="417" cy="219"/>
            </a:xfrm>
            <a:custGeom>
              <a:avLst/>
              <a:gdLst/>
              <a:ahLst/>
              <a:cxnLst>
                <a:cxn ang="0">
                  <a:pos x="49" y="72"/>
                </a:cxn>
                <a:cxn ang="0">
                  <a:pos x="47" y="73"/>
                </a:cxn>
                <a:cxn ang="0">
                  <a:pos x="42" y="75"/>
                </a:cxn>
                <a:cxn ang="0">
                  <a:pos x="36" y="80"/>
                </a:cxn>
                <a:cxn ang="0">
                  <a:pos x="26" y="85"/>
                </a:cxn>
                <a:cxn ang="0">
                  <a:pos x="18" y="92"/>
                </a:cxn>
                <a:cxn ang="0">
                  <a:pos x="12" y="99"/>
                </a:cxn>
                <a:cxn ang="0">
                  <a:pos x="6" y="107"/>
                </a:cxn>
                <a:cxn ang="0">
                  <a:pos x="5" y="114"/>
                </a:cxn>
                <a:cxn ang="0">
                  <a:pos x="2" y="128"/>
                </a:cxn>
                <a:cxn ang="0">
                  <a:pos x="0" y="143"/>
                </a:cxn>
                <a:cxn ang="0">
                  <a:pos x="5" y="158"/>
                </a:cxn>
                <a:cxn ang="0">
                  <a:pos x="24" y="177"/>
                </a:cxn>
                <a:cxn ang="0">
                  <a:pos x="40" y="187"/>
                </a:cxn>
                <a:cxn ang="0">
                  <a:pos x="61" y="195"/>
                </a:cxn>
                <a:cxn ang="0">
                  <a:pos x="83" y="203"/>
                </a:cxn>
                <a:cxn ang="0">
                  <a:pos x="106" y="209"/>
                </a:cxn>
                <a:cxn ang="0">
                  <a:pos x="132" y="213"/>
                </a:cxn>
                <a:cxn ang="0">
                  <a:pos x="154" y="216"/>
                </a:cxn>
                <a:cxn ang="0">
                  <a:pos x="175" y="219"/>
                </a:cxn>
                <a:cxn ang="0">
                  <a:pos x="193" y="219"/>
                </a:cxn>
                <a:cxn ang="0">
                  <a:pos x="226" y="216"/>
                </a:cxn>
                <a:cxn ang="0">
                  <a:pos x="255" y="211"/>
                </a:cxn>
                <a:cxn ang="0">
                  <a:pos x="283" y="203"/>
                </a:cxn>
                <a:cxn ang="0">
                  <a:pos x="308" y="194"/>
                </a:cxn>
                <a:cxn ang="0">
                  <a:pos x="331" y="184"/>
                </a:cxn>
                <a:cxn ang="0">
                  <a:pos x="348" y="174"/>
                </a:cxn>
                <a:cxn ang="0">
                  <a:pos x="362" y="165"/>
                </a:cxn>
                <a:cxn ang="0">
                  <a:pos x="371" y="158"/>
                </a:cxn>
                <a:cxn ang="0">
                  <a:pos x="379" y="153"/>
                </a:cxn>
                <a:cxn ang="0">
                  <a:pos x="388" y="145"/>
                </a:cxn>
                <a:cxn ang="0">
                  <a:pos x="397" y="137"/>
                </a:cxn>
                <a:cxn ang="0">
                  <a:pos x="404" y="128"/>
                </a:cxn>
                <a:cxn ang="0">
                  <a:pos x="409" y="120"/>
                </a:cxn>
                <a:cxn ang="0">
                  <a:pos x="414" y="112"/>
                </a:cxn>
                <a:cxn ang="0">
                  <a:pos x="417" y="105"/>
                </a:cxn>
                <a:cxn ang="0">
                  <a:pos x="417" y="98"/>
                </a:cxn>
                <a:cxn ang="0">
                  <a:pos x="414" y="90"/>
                </a:cxn>
                <a:cxn ang="0">
                  <a:pos x="407" y="76"/>
                </a:cxn>
                <a:cxn ang="0">
                  <a:pos x="400" y="60"/>
                </a:cxn>
                <a:cxn ang="0">
                  <a:pos x="392" y="44"/>
                </a:cxn>
                <a:cxn ang="0">
                  <a:pos x="385" y="27"/>
                </a:cxn>
                <a:cxn ang="0">
                  <a:pos x="378" y="13"/>
                </a:cxn>
                <a:cxn ang="0">
                  <a:pos x="373" y="4"/>
                </a:cxn>
                <a:cxn ang="0">
                  <a:pos x="371" y="0"/>
                </a:cxn>
                <a:cxn ang="0">
                  <a:pos x="49" y="72"/>
                </a:cxn>
              </a:cxnLst>
              <a:rect l="0" t="0" r="r" b="b"/>
              <a:pathLst>
                <a:path w="417" h="219">
                  <a:moveTo>
                    <a:pt x="49" y="72"/>
                  </a:moveTo>
                  <a:lnTo>
                    <a:pt x="47" y="73"/>
                  </a:lnTo>
                  <a:lnTo>
                    <a:pt x="42" y="75"/>
                  </a:lnTo>
                  <a:lnTo>
                    <a:pt x="36" y="80"/>
                  </a:lnTo>
                  <a:lnTo>
                    <a:pt x="26" y="85"/>
                  </a:lnTo>
                  <a:lnTo>
                    <a:pt x="18" y="92"/>
                  </a:lnTo>
                  <a:lnTo>
                    <a:pt x="12" y="99"/>
                  </a:lnTo>
                  <a:lnTo>
                    <a:pt x="6" y="107"/>
                  </a:lnTo>
                  <a:lnTo>
                    <a:pt x="5" y="114"/>
                  </a:lnTo>
                  <a:lnTo>
                    <a:pt x="2" y="128"/>
                  </a:lnTo>
                  <a:lnTo>
                    <a:pt x="0" y="143"/>
                  </a:lnTo>
                  <a:lnTo>
                    <a:pt x="5" y="158"/>
                  </a:lnTo>
                  <a:lnTo>
                    <a:pt x="24" y="177"/>
                  </a:lnTo>
                  <a:lnTo>
                    <a:pt x="40" y="187"/>
                  </a:lnTo>
                  <a:lnTo>
                    <a:pt x="61" y="195"/>
                  </a:lnTo>
                  <a:lnTo>
                    <a:pt x="83" y="203"/>
                  </a:lnTo>
                  <a:lnTo>
                    <a:pt x="106" y="209"/>
                  </a:lnTo>
                  <a:lnTo>
                    <a:pt x="132" y="213"/>
                  </a:lnTo>
                  <a:lnTo>
                    <a:pt x="154" y="216"/>
                  </a:lnTo>
                  <a:lnTo>
                    <a:pt x="175" y="219"/>
                  </a:lnTo>
                  <a:lnTo>
                    <a:pt x="193" y="219"/>
                  </a:lnTo>
                  <a:lnTo>
                    <a:pt x="226" y="216"/>
                  </a:lnTo>
                  <a:lnTo>
                    <a:pt x="255" y="211"/>
                  </a:lnTo>
                  <a:lnTo>
                    <a:pt x="283" y="203"/>
                  </a:lnTo>
                  <a:lnTo>
                    <a:pt x="308" y="194"/>
                  </a:lnTo>
                  <a:lnTo>
                    <a:pt x="331" y="184"/>
                  </a:lnTo>
                  <a:lnTo>
                    <a:pt x="348" y="174"/>
                  </a:lnTo>
                  <a:lnTo>
                    <a:pt x="362" y="165"/>
                  </a:lnTo>
                  <a:lnTo>
                    <a:pt x="371" y="158"/>
                  </a:lnTo>
                  <a:lnTo>
                    <a:pt x="379" y="153"/>
                  </a:lnTo>
                  <a:lnTo>
                    <a:pt x="388" y="145"/>
                  </a:lnTo>
                  <a:lnTo>
                    <a:pt x="397" y="137"/>
                  </a:lnTo>
                  <a:lnTo>
                    <a:pt x="404" y="128"/>
                  </a:lnTo>
                  <a:lnTo>
                    <a:pt x="409" y="120"/>
                  </a:lnTo>
                  <a:lnTo>
                    <a:pt x="414" y="112"/>
                  </a:lnTo>
                  <a:lnTo>
                    <a:pt x="417" y="105"/>
                  </a:lnTo>
                  <a:lnTo>
                    <a:pt x="417" y="98"/>
                  </a:lnTo>
                  <a:lnTo>
                    <a:pt x="414" y="90"/>
                  </a:lnTo>
                  <a:lnTo>
                    <a:pt x="407" y="76"/>
                  </a:lnTo>
                  <a:lnTo>
                    <a:pt x="400" y="60"/>
                  </a:lnTo>
                  <a:lnTo>
                    <a:pt x="392" y="44"/>
                  </a:lnTo>
                  <a:lnTo>
                    <a:pt x="385" y="27"/>
                  </a:lnTo>
                  <a:lnTo>
                    <a:pt x="378" y="13"/>
                  </a:lnTo>
                  <a:lnTo>
                    <a:pt x="373" y="4"/>
                  </a:lnTo>
                  <a:lnTo>
                    <a:pt x="371" y="0"/>
                  </a:lnTo>
                  <a:lnTo>
                    <a:pt x="49" y="72"/>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2305" y="3053"/>
              <a:ext cx="529" cy="180"/>
            </a:xfrm>
            <a:custGeom>
              <a:avLst/>
              <a:gdLst/>
              <a:ahLst/>
              <a:cxnLst>
                <a:cxn ang="0">
                  <a:pos x="85" y="11"/>
                </a:cxn>
                <a:cxn ang="0">
                  <a:pos x="63" y="27"/>
                </a:cxn>
                <a:cxn ang="0">
                  <a:pos x="33" y="53"/>
                </a:cxn>
                <a:cxn ang="0">
                  <a:pos x="9" y="78"/>
                </a:cxn>
                <a:cxn ang="0">
                  <a:pos x="2" y="95"/>
                </a:cxn>
                <a:cxn ang="0">
                  <a:pos x="2" y="113"/>
                </a:cxn>
                <a:cxn ang="0">
                  <a:pos x="9" y="131"/>
                </a:cxn>
                <a:cxn ang="0">
                  <a:pos x="27" y="147"/>
                </a:cxn>
                <a:cxn ang="0">
                  <a:pos x="59" y="157"/>
                </a:cxn>
                <a:cxn ang="0">
                  <a:pos x="98" y="165"/>
                </a:cxn>
                <a:cxn ang="0">
                  <a:pos x="132" y="170"/>
                </a:cxn>
                <a:cxn ang="0">
                  <a:pos x="154" y="175"/>
                </a:cxn>
                <a:cxn ang="0">
                  <a:pos x="158" y="175"/>
                </a:cxn>
                <a:cxn ang="0">
                  <a:pos x="169" y="177"/>
                </a:cxn>
                <a:cxn ang="0">
                  <a:pos x="193" y="180"/>
                </a:cxn>
                <a:cxn ang="0">
                  <a:pos x="231" y="180"/>
                </a:cxn>
                <a:cxn ang="0">
                  <a:pos x="282" y="177"/>
                </a:cxn>
                <a:cxn ang="0">
                  <a:pos x="327" y="175"/>
                </a:cxn>
                <a:cxn ang="0">
                  <a:pos x="366" y="173"/>
                </a:cxn>
                <a:cxn ang="0">
                  <a:pos x="404" y="169"/>
                </a:cxn>
                <a:cxn ang="0">
                  <a:pos x="451" y="161"/>
                </a:cxn>
                <a:cxn ang="0">
                  <a:pos x="493" y="144"/>
                </a:cxn>
                <a:cxn ang="0">
                  <a:pos x="517" y="122"/>
                </a:cxn>
                <a:cxn ang="0">
                  <a:pos x="528" y="104"/>
                </a:cxn>
                <a:cxn ang="0">
                  <a:pos x="529" y="89"/>
                </a:cxn>
                <a:cxn ang="0">
                  <a:pos x="527" y="61"/>
                </a:cxn>
                <a:cxn ang="0">
                  <a:pos x="512" y="43"/>
                </a:cxn>
                <a:cxn ang="0">
                  <a:pos x="488" y="27"/>
                </a:cxn>
                <a:cxn ang="0">
                  <a:pos x="463" y="12"/>
                </a:cxn>
                <a:cxn ang="0">
                  <a:pos x="445" y="1"/>
                </a:cxn>
                <a:cxn ang="0">
                  <a:pos x="389" y="19"/>
                </a:cxn>
                <a:cxn ang="0">
                  <a:pos x="87" y="9"/>
                </a:cxn>
              </a:cxnLst>
              <a:rect l="0" t="0" r="r" b="b"/>
              <a:pathLst>
                <a:path w="529" h="180">
                  <a:moveTo>
                    <a:pt x="87" y="9"/>
                  </a:moveTo>
                  <a:lnTo>
                    <a:pt x="85" y="11"/>
                  </a:lnTo>
                  <a:lnTo>
                    <a:pt x="76" y="18"/>
                  </a:lnTo>
                  <a:lnTo>
                    <a:pt x="63" y="27"/>
                  </a:lnTo>
                  <a:lnTo>
                    <a:pt x="47" y="40"/>
                  </a:lnTo>
                  <a:lnTo>
                    <a:pt x="33" y="53"/>
                  </a:lnTo>
                  <a:lnTo>
                    <a:pt x="19" y="67"/>
                  </a:lnTo>
                  <a:lnTo>
                    <a:pt x="9" y="78"/>
                  </a:lnTo>
                  <a:lnTo>
                    <a:pt x="4" y="89"/>
                  </a:lnTo>
                  <a:lnTo>
                    <a:pt x="2" y="95"/>
                  </a:lnTo>
                  <a:lnTo>
                    <a:pt x="0" y="103"/>
                  </a:lnTo>
                  <a:lnTo>
                    <a:pt x="2" y="113"/>
                  </a:lnTo>
                  <a:lnTo>
                    <a:pt x="4" y="122"/>
                  </a:lnTo>
                  <a:lnTo>
                    <a:pt x="9" y="131"/>
                  </a:lnTo>
                  <a:lnTo>
                    <a:pt x="16" y="140"/>
                  </a:lnTo>
                  <a:lnTo>
                    <a:pt x="27" y="147"/>
                  </a:lnTo>
                  <a:lnTo>
                    <a:pt x="42" y="152"/>
                  </a:lnTo>
                  <a:lnTo>
                    <a:pt x="59" y="157"/>
                  </a:lnTo>
                  <a:lnTo>
                    <a:pt x="79" y="160"/>
                  </a:lnTo>
                  <a:lnTo>
                    <a:pt x="98" y="165"/>
                  </a:lnTo>
                  <a:lnTo>
                    <a:pt x="117" y="168"/>
                  </a:lnTo>
                  <a:lnTo>
                    <a:pt x="132" y="170"/>
                  </a:lnTo>
                  <a:lnTo>
                    <a:pt x="145" y="173"/>
                  </a:lnTo>
                  <a:lnTo>
                    <a:pt x="154" y="175"/>
                  </a:lnTo>
                  <a:lnTo>
                    <a:pt x="157" y="175"/>
                  </a:lnTo>
                  <a:lnTo>
                    <a:pt x="158" y="175"/>
                  </a:lnTo>
                  <a:lnTo>
                    <a:pt x="162" y="176"/>
                  </a:lnTo>
                  <a:lnTo>
                    <a:pt x="169" y="177"/>
                  </a:lnTo>
                  <a:lnTo>
                    <a:pt x="179" y="178"/>
                  </a:lnTo>
                  <a:lnTo>
                    <a:pt x="193" y="180"/>
                  </a:lnTo>
                  <a:lnTo>
                    <a:pt x="209" y="180"/>
                  </a:lnTo>
                  <a:lnTo>
                    <a:pt x="231" y="180"/>
                  </a:lnTo>
                  <a:lnTo>
                    <a:pt x="256" y="178"/>
                  </a:lnTo>
                  <a:lnTo>
                    <a:pt x="282" y="177"/>
                  </a:lnTo>
                  <a:lnTo>
                    <a:pt x="306" y="176"/>
                  </a:lnTo>
                  <a:lnTo>
                    <a:pt x="327" y="175"/>
                  </a:lnTo>
                  <a:lnTo>
                    <a:pt x="346" y="174"/>
                  </a:lnTo>
                  <a:lnTo>
                    <a:pt x="366" y="173"/>
                  </a:lnTo>
                  <a:lnTo>
                    <a:pt x="385" y="172"/>
                  </a:lnTo>
                  <a:lnTo>
                    <a:pt x="404" y="169"/>
                  </a:lnTo>
                  <a:lnTo>
                    <a:pt x="423" y="167"/>
                  </a:lnTo>
                  <a:lnTo>
                    <a:pt x="451" y="161"/>
                  </a:lnTo>
                  <a:lnTo>
                    <a:pt x="473" y="153"/>
                  </a:lnTo>
                  <a:lnTo>
                    <a:pt x="493" y="144"/>
                  </a:lnTo>
                  <a:lnTo>
                    <a:pt x="506" y="133"/>
                  </a:lnTo>
                  <a:lnTo>
                    <a:pt x="517" y="122"/>
                  </a:lnTo>
                  <a:lnTo>
                    <a:pt x="524" y="113"/>
                  </a:lnTo>
                  <a:lnTo>
                    <a:pt x="528" y="104"/>
                  </a:lnTo>
                  <a:lnTo>
                    <a:pt x="529" y="98"/>
                  </a:lnTo>
                  <a:lnTo>
                    <a:pt x="529" y="89"/>
                  </a:lnTo>
                  <a:lnTo>
                    <a:pt x="529" y="75"/>
                  </a:lnTo>
                  <a:lnTo>
                    <a:pt x="527" y="61"/>
                  </a:lnTo>
                  <a:lnTo>
                    <a:pt x="520" y="50"/>
                  </a:lnTo>
                  <a:lnTo>
                    <a:pt x="512" y="43"/>
                  </a:lnTo>
                  <a:lnTo>
                    <a:pt x="500" y="35"/>
                  </a:lnTo>
                  <a:lnTo>
                    <a:pt x="488" y="27"/>
                  </a:lnTo>
                  <a:lnTo>
                    <a:pt x="475" y="19"/>
                  </a:lnTo>
                  <a:lnTo>
                    <a:pt x="463" y="12"/>
                  </a:lnTo>
                  <a:lnTo>
                    <a:pt x="453" y="5"/>
                  </a:lnTo>
                  <a:lnTo>
                    <a:pt x="445" y="1"/>
                  </a:lnTo>
                  <a:lnTo>
                    <a:pt x="442" y="0"/>
                  </a:lnTo>
                  <a:lnTo>
                    <a:pt x="389" y="19"/>
                  </a:lnTo>
                  <a:lnTo>
                    <a:pt x="222" y="27"/>
                  </a:lnTo>
                  <a:lnTo>
                    <a:pt x="87" y="9"/>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3047" y="3027"/>
              <a:ext cx="460" cy="171"/>
            </a:xfrm>
            <a:custGeom>
              <a:avLst/>
              <a:gdLst/>
              <a:ahLst/>
              <a:cxnLst>
                <a:cxn ang="0">
                  <a:pos x="12" y="0"/>
                </a:cxn>
                <a:cxn ang="0">
                  <a:pos x="0" y="84"/>
                </a:cxn>
                <a:cxn ang="0">
                  <a:pos x="0" y="84"/>
                </a:cxn>
                <a:cxn ang="0">
                  <a:pos x="1" y="85"/>
                </a:cxn>
                <a:cxn ang="0">
                  <a:pos x="3" y="89"/>
                </a:cxn>
                <a:cxn ang="0">
                  <a:pos x="7" y="93"/>
                </a:cxn>
                <a:cxn ang="0">
                  <a:pos x="13" y="99"/>
                </a:cxn>
                <a:cxn ang="0">
                  <a:pos x="24" y="106"/>
                </a:cxn>
                <a:cxn ang="0">
                  <a:pos x="36" y="114"/>
                </a:cxn>
                <a:cxn ang="0">
                  <a:pos x="54" y="122"/>
                </a:cxn>
                <a:cxn ang="0">
                  <a:pos x="75" y="129"/>
                </a:cxn>
                <a:cxn ang="0">
                  <a:pos x="94" y="136"/>
                </a:cxn>
                <a:cxn ang="0">
                  <a:pos x="113" y="143"/>
                </a:cxn>
                <a:cxn ang="0">
                  <a:pos x="130" y="147"/>
                </a:cxn>
                <a:cxn ang="0">
                  <a:pos x="148" y="152"/>
                </a:cxn>
                <a:cxn ang="0">
                  <a:pos x="165" y="156"/>
                </a:cxn>
                <a:cxn ang="0">
                  <a:pos x="185" y="160"/>
                </a:cxn>
                <a:cxn ang="0">
                  <a:pos x="205" y="163"/>
                </a:cxn>
                <a:cxn ang="0">
                  <a:pos x="228" y="165"/>
                </a:cxn>
                <a:cxn ang="0">
                  <a:pos x="254" y="167"/>
                </a:cxn>
                <a:cxn ang="0">
                  <a:pos x="282" y="170"/>
                </a:cxn>
                <a:cxn ang="0">
                  <a:pos x="310" y="170"/>
                </a:cxn>
                <a:cxn ang="0">
                  <a:pos x="336" y="171"/>
                </a:cxn>
                <a:cxn ang="0">
                  <a:pos x="360" y="171"/>
                </a:cxn>
                <a:cxn ang="0">
                  <a:pos x="378" y="171"/>
                </a:cxn>
                <a:cxn ang="0">
                  <a:pos x="390" y="171"/>
                </a:cxn>
                <a:cxn ang="0">
                  <a:pos x="407" y="167"/>
                </a:cxn>
                <a:cxn ang="0">
                  <a:pos x="420" y="162"/>
                </a:cxn>
                <a:cxn ang="0">
                  <a:pos x="432" y="154"/>
                </a:cxn>
                <a:cxn ang="0">
                  <a:pos x="441" y="144"/>
                </a:cxn>
                <a:cxn ang="0">
                  <a:pos x="449" y="135"/>
                </a:cxn>
                <a:cxn ang="0">
                  <a:pos x="453" y="124"/>
                </a:cxn>
                <a:cxn ang="0">
                  <a:pos x="458" y="117"/>
                </a:cxn>
                <a:cxn ang="0">
                  <a:pos x="459" y="110"/>
                </a:cxn>
                <a:cxn ang="0">
                  <a:pos x="460" y="89"/>
                </a:cxn>
                <a:cxn ang="0">
                  <a:pos x="459" y="55"/>
                </a:cxn>
                <a:cxn ang="0">
                  <a:pos x="456" y="25"/>
                </a:cxn>
                <a:cxn ang="0">
                  <a:pos x="454" y="12"/>
                </a:cxn>
                <a:cxn ang="0">
                  <a:pos x="269" y="22"/>
                </a:cxn>
                <a:cxn ang="0">
                  <a:pos x="12" y="0"/>
                </a:cxn>
              </a:cxnLst>
              <a:rect l="0" t="0" r="r" b="b"/>
              <a:pathLst>
                <a:path w="460" h="171">
                  <a:moveTo>
                    <a:pt x="12" y="0"/>
                  </a:moveTo>
                  <a:lnTo>
                    <a:pt x="0" y="84"/>
                  </a:lnTo>
                  <a:lnTo>
                    <a:pt x="0" y="84"/>
                  </a:lnTo>
                  <a:lnTo>
                    <a:pt x="1" y="85"/>
                  </a:lnTo>
                  <a:lnTo>
                    <a:pt x="3" y="89"/>
                  </a:lnTo>
                  <a:lnTo>
                    <a:pt x="7" y="93"/>
                  </a:lnTo>
                  <a:lnTo>
                    <a:pt x="13" y="99"/>
                  </a:lnTo>
                  <a:lnTo>
                    <a:pt x="24" y="106"/>
                  </a:lnTo>
                  <a:lnTo>
                    <a:pt x="36" y="114"/>
                  </a:lnTo>
                  <a:lnTo>
                    <a:pt x="54" y="122"/>
                  </a:lnTo>
                  <a:lnTo>
                    <a:pt x="75" y="129"/>
                  </a:lnTo>
                  <a:lnTo>
                    <a:pt x="94" y="136"/>
                  </a:lnTo>
                  <a:lnTo>
                    <a:pt x="113" y="143"/>
                  </a:lnTo>
                  <a:lnTo>
                    <a:pt x="130" y="147"/>
                  </a:lnTo>
                  <a:lnTo>
                    <a:pt x="148" y="152"/>
                  </a:lnTo>
                  <a:lnTo>
                    <a:pt x="165" y="156"/>
                  </a:lnTo>
                  <a:lnTo>
                    <a:pt x="185" y="160"/>
                  </a:lnTo>
                  <a:lnTo>
                    <a:pt x="205" y="163"/>
                  </a:lnTo>
                  <a:lnTo>
                    <a:pt x="228" y="165"/>
                  </a:lnTo>
                  <a:lnTo>
                    <a:pt x="254" y="167"/>
                  </a:lnTo>
                  <a:lnTo>
                    <a:pt x="282" y="170"/>
                  </a:lnTo>
                  <a:lnTo>
                    <a:pt x="310" y="170"/>
                  </a:lnTo>
                  <a:lnTo>
                    <a:pt x="336" y="171"/>
                  </a:lnTo>
                  <a:lnTo>
                    <a:pt x="360" y="171"/>
                  </a:lnTo>
                  <a:lnTo>
                    <a:pt x="378" y="171"/>
                  </a:lnTo>
                  <a:lnTo>
                    <a:pt x="390" y="171"/>
                  </a:lnTo>
                  <a:lnTo>
                    <a:pt x="407" y="167"/>
                  </a:lnTo>
                  <a:lnTo>
                    <a:pt x="420" y="162"/>
                  </a:lnTo>
                  <a:lnTo>
                    <a:pt x="432" y="154"/>
                  </a:lnTo>
                  <a:lnTo>
                    <a:pt x="441" y="144"/>
                  </a:lnTo>
                  <a:lnTo>
                    <a:pt x="449" y="135"/>
                  </a:lnTo>
                  <a:lnTo>
                    <a:pt x="453" y="124"/>
                  </a:lnTo>
                  <a:lnTo>
                    <a:pt x="458" y="117"/>
                  </a:lnTo>
                  <a:lnTo>
                    <a:pt x="459" y="110"/>
                  </a:lnTo>
                  <a:lnTo>
                    <a:pt x="460" y="89"/>
                  </a:lnTo>
                  <a:lnTo>
                    <a:pt x="459" y="55"/>
                  </a:lnTo>
                  <a:lnTo>
                    <a:pt x="456" y="25"/>
                  </a:lnTo>
                  <a:lnTo>
                    <a:pt x="454" y="12"/>
                  </a:lnTo>
                  <a:lnTo>
                    <a:pt x="269" y="22"/>
                  </a:lnTo>
                  <a:lnTo>
                    <a:pt x="12" y="0"/>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1601" y="2755"/>
              <a:ext cx="94" cy="148"/>
            </a:xfrm>
            <a:custGeom>
              <a:avLst/>
              <a:gdLst/>
              <a:ahLst/>
              <a:cxnLst>
                <a:cxn ang="0">
                  <a:pos x="0" y="0"/>
                </a:cxn>
                <a:cxn ang="0">
                  <a:pos x="19" y="122"/>
                </a:cxn>
                <a:cxn ang="0">
                  <a:pos x="94" y="148"/>
                </a:cxn>
                <a:cxn ang="0">
                  <a:pos x="75" y="7"/>
                </a:cxn>
                <a:cxn ang="0">
                  <a:pos x="0" y="0"/>
                </a:cxn>
              </a:cxnLst>
              <a:rect l="0" t="0" r="r" b="b"/>
              <a:pathLst>
                <a:path w="94" h="148">
                  <a:moveTo>
                    <a:pt x="0" y="0"/>
                  </a:moveTo>
                  <a:lnTo>
                    <a:pt x="19" y="122"/>
                  </a:lnTo>
                  <a:lnTo>
                    <a:pt x="94" y="148"/>
                  </a:lnTo>
                  <a:lnTo>
                    <a:pt x="75" y="7"/>
                  </a:lnTo>
                  <a:lnTo>
                    <a:pt x="0"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1979" y="2913"/>
              <a:ext cx="74" cy="145"/>
            </a:xfrm>
            <a:custGeom>
              <a:avLst/>
              <a:gdLst/>
              <a:ahLst/>
              <a:cxnLst>
                <a:cxn ang="0">
                  <a:pos x="11" y="0"/>
                </a:cxn>
                <a:cxn ang="0">
                  <a:pos x="0" y="119"/>
                </a:cxn>
                <a:cxn ang="0">
                  <a:pos x="4" y="121"/>
                </a:cxn>
                <a:cxn ang="0">
                  <a:pos x="11" y="126"/>
                </a:cxn>
                <a:cxn ang="0">
                  <a:pos x="19" y="131"/>
                </a:cxn>
                <a:cxn ang="0">
                  <a:pos x="31" y="136"/>
                </a:cxn>
                <a:cxn ang="0">
                  <a:pos x="45" y="142"/>
                </a:cxn>
                <a:cxn ang="0">
                  <a:pos x="56" y="145"/>
                </a:cxn>
                <a:cxn ang="0">
                  <a:pos x="65" y="144"/>
                </a:cxn>
                <a:cxn ang="0">
                  <a:pos x="71" y="139"/>
                </a:cxn>
                <a:cxn ang="0">
                  <a:pos x="74" y="111"/>
                </a:cxn>
                <a:cxn ang="0">
                  <a:pos x="72" y="70"/>
                </a:cxn>
                <a:cxn ang="0">
                  <a:pos x="68" y="35"/>
                </a:cxn>
                <a:cxn ang="0">
                  <a:pos x="65" y="19"/>
                </a:cxn>
                <a:cxn ang="0">
                  <a:pos x="11" y="0"/>
                </a:cxn>
              </a:cxnLst>
              <a:rect l="0" t="0" r="r" b="b"/>
              <a:pathLst>
                <a:path w="74" h="145">
                  <a:moveTo>
                    <a:pt x="11" y="0"/>
                  </a:moveTo>
                  <a:lnTo>
                    <a:pt x="0" y="119"/>
                  </a:lnTo>
                  <a:lnTo>
                    <a:pt x="4" y="121"/>
                  </a:lnTo>
                  <a:lnTo>
                    <a:pt x="11" y="126"/>
                  </a:lnTo>
                  <a:lnTo>
                    <a:pt x="19" y="131"/>
                  </a:lnTo>
                  <a:lnTo>
                    <a:pt x="31" y="136"/>
                  </a:lnTo>
                  <a:lnTo>
                    <a:pt x="45" y="142"/>
                  </a:lnTo>
                  <a:lnTo>
                    <a:pt x="56" y="145"/>
                  </a:lnTo>
                  <a:lnTo>
                    <a:pt x="65" y="144"/>
                  </a:lnTo>
                  <a:lnTo>
                    <a:pt x="71" y="139"/>
                  </a:lnTo>
                  <a:lnTo>
                    <a:pt x="74" y="111"/>
                  </a:lnTo>
                  <a:lnTo>
                    <a:pt x="72" y="70"/>
                  </a:lnTo>
                  <a:lnTo>
                    <a:pt x="68" y="35"/>
                  </a:lnTo>
                  <a:lnTo>
                    <a:pt x="65" y="19"/>
                  </a:lnTo>
                  <a:lnTo>
                    <a:pt x="11"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2492" y="3084"/>
              <a:ext cx="90" cy="151"/>
            </a:xfrm>
            <a:custGeom>
              <a:avLst/>
              <a:gdLst/>
              <a:ahLst/>
              <a:cxnLst>
                <a:cxn ang="0">
                  <a:pos x="0" y="0"/>
                </a:cxn>
                <a:cxn ang="0">
                  <a:pos x="11" y="146"/>
                </a:cxn>
                <a:cxn ang="0">
                  <a:pos x="75" y="151"/>
                </a:cxn>
                <a:cxn ang="0">
                  <a:pos x="90" y="11"/>
                </a:cxn>
                <a:cxn ang="0">
                  <a:pos x="0" y="0"/>
                </a:cxn>
              </a:cxnLst>
              <a:rect l="0" t="0" r="r" b="b"/>
              <a:pathLst>
                <a:path w="90" h="151">
                  <a:moveTo>
                    <a:pt x="0" y="0"/>
                  </a:moveTo>
                  <a:lnTo>
                    <a:pt x="11" y="146"/>
                  </a:lnTo>
                  <a:lnTo>
                    <a:pt x="75" y="151"/>
                  </a:lnTo>
                  <a:lnTo>
                    <a:pt x="90" y="11"/>
                  </a:lnTo>
                  <a:lnTo>
                    <a:pt x="0"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1466" y="2279"/>
              <a:ext cx="135" cy="80"/>
            </a:xfrm>
            <a:custGeom>
              <a:avLst/>
              <a:gdLst/>
              <a:ahLst/>
              <a:cxnLst>
                <a:cxn ang="0">
                  <a:pos x="120" y="4"/>
                </a:cxn>
                <a:cxn ang="0">
                  <a:pos x="56" y="0"/>
                </a:cxn>
                <a:cxn ang="0">
                  <a:pos x="0" y="34"/>
                </a:cxn>
                <a:cxn ang="0">
                  <a:pos x="16" y="80"/>
                </a:cxn>
                <a:cxn ang="0">
                  <a:pos x="135" y="16"/>
                </a:cxn>
                <a:cxn ang="0">
                  <a:pos x="120" y="4"/>
                </a:cxn>
              </a:cxnLst>
              <a:rect l="0" t="0" r="r" b="b"/>
              <a:pathLst>
                <a:path w="135" h="80">
                  <a:moveTo>
                    <a:pt x="120" y="4"/>
                  </a:moveTo>
                  <a:lnTo>
                    <a:pt x="56" y="0"/>
                  </a:lnTo>
                  <a:lnTo>
                    <a:pt x="0" y="34"/>
                  </a:lnTo>
                  <a:lnTo>
                    <a:pt x="16" y="80"/>
                  </a:lnTo>
                  <a:lnTo>
                    <a:pt x="135" y="16"/>
                  </a:lnTo>
                  <a:lnTo>
                    <a:pt x="120" y="4"/>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1968" y="2147"/>
              <a:ext cx="115" cy="52"/>
            </a:xfrm>
            <a:custGeom>
              <a:avLst/>
              <a:gdLst/>
              <a:ahLst/>
              <a:cxnLst>
                <a:cxn ang="0">
                  <a:pos x="21" y="52"/>
                </a:cxn>
                <a:cxn ang="0">
                  <a:pos x="115" y="38"/>
                </a:cxn>
                <a:cxn ang="0">
                  <a:pos x="66" y="0"/>
                </a:cxn>
                <a:cxn ang="0">
                  <a:pos x="11" y="8"/>
                </a:cxn>
                <a:cxn ang="0">
                  <a:pos x="0" y="22"/>
                </a:cxn>
                <a:cxn ang="0">
                  <a:pos x="21" y="52"/>
                </a:cxn>
              </a:cxnLst>
              <a:rect l="0" t="0" r="r" b="b"/>
              <a:pathLst>
                <a:path w="115" h="52">
                  <a:moveTo>
                    <a:pt x="21" y="52"/>
                  </a:moveTo>
                  <a:lnTo>
                    <a:pt x="115" y="38"/>
                  </a:lnTo>
                  <a:lnTo>
                    <a:pt x="66" y="0"/>
                  </a:lnTo>
                  <a:lnTo>
                    <a:pt x="11" y="8"/>
                  </a:lnTo>
                  <a:lnTo>
                    <a:pt x="0" y="22"/>
                  </a:lnTo>
                  <a:lnTo>
                    <a:pt x="21" y="52"/>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3008" y="2987"/>
              <a:ext cx="318" cy="211"/>
            </a:xfrm>
            <a:custGeom>
              <a:avLst/>
              <a:gdLst/>
              <a:ahLst/>
              <a:cxnLst>
                <a:cxn ang="0">
                  <a:pos x="318" y="59"/>
                </a:cxn>
                <a:cxn ang="0">
                  <a:pos x="255" y="40"/>
                </a:cxn>
                <a:cxn ang="0">
                  <a:pos x="67" y="0"/>
                </a:cxn>
                <a:cxn ang="0">
                  <a:pos x="0" y="16"/>
                </a:cxn>
                <a:cxn ang="0">
                  <a:pos x="114" y="59"/>
                </a:cxn>
                <a:cxn ang="0">
                  <a:pos x="104" y="120"/>
                </a:cxn>
                <a:cxn ang="0">
                  <a:pos x="104" y="126"/>
                </a:cxn>
                <a:cxn ang="0">
                  <a:pos x="107" y="143"/>
                </a:cxn>
                <a:cxn ang="0">
                  <a:pos x="112" y="161"/>
                </a:cxn>
                <a:cxn ang="0">
                  <a:pos x="124" y="172"/>
                </a:cxn>
                <a:cxn ang="0">
                  <a:pos x="133" y="176"/>
                </a:cxn>
                <a:cxn ang="0">
                  <a:pos x="145" y="181"/>
                </a:cxn>
                <a:cxn ang="0">
                  <a:pos x="159" y="188"/>
                </a:cxn>
                <a:cxn ang="0">
                  <a:pos x="171" y="195"/>
                </a:cxn>
                <a:cxn ang="0">
                  <a:pos x="183" y="201"/>
                </a:cxn>
                <a:cxn ang="0">
                  <a:pos x="194" y="206"/>
                </a:cxn>
                <a:cxn ang="0">
                  <a:pos x="201" y="210"/>
                </a:cxn>
                <a:cxn ang="0">
                  <a:pos x="204" y="211"/>
                </a:cxn>
                <a:cxn ang="0">
                  <a:pos x="204" y="172"/>
                </a:cxn>
                <a:cxn ang="0">
                  <a:pos x="190" y="60"/>
                </a:cxn>
                <a:cxn ang="0">
                  <a:pos x="204" y="63"/>
                </a:cxn>
                <a:cxn ang="0">
                  <a:pos x="218" y="66"/>
                </a:cxn>
                <a:cxn ang="0">
                  <a:pos x="231" y="68"/>
                </a:cxn>
                <a:cxn ang="0">
                  <a:pos x="241" y="70"/>
                </a:cxn>
                <a:cxn ang="0">
                  <a:pos x="250" y="72"/>
                </a:cxn>
                <a:cxn ang="0">
                  <a:pos x="258" y="73"/>
                </a:cxn>
                <a:cxn ang="0">
                  <a:pos x="262" y="75"/>
                </a:cxn>
                <a:cxn ang="0">
                  <a:pos x="263" y="75"/>
                </a:cxn>
                <a:cxn ang="0">
                  <a:pos x="318" y="59"/>
                </a:cxn>
              </a:cxnLst>
              <a:rect l="0" t="0" r="r" b="b"/>
              <a:pathLst>
                <a:path w="318" h="211">
                  <a:moveTo>
                    <a:pt x="318" y="59"/>
                  </a:moveTo>
                  <a:lnTo>
                    <a:pt x="255" y="40"/>
                  </a:lnTo>
                  <a:lnTo>
                    <a:pt x="67" y="0"/>
                  </a:lnTo>
                  <a:lnTo>
                    <a:pt x="0" y="16"/>
                  </a:lnTo>
                  <a:lnTo>
                    <a:pt x="114" y="59"/>
                  </a:lnTo>
                  <a:lnTo>
                    <a:pt x="104" y="120"/>
                  </a:lnTo>
                  <a:lnTo>
                    <a:pt x="104" y="126"/>
                  </a:lnTo>
                  <a:lnTo>
                    <a:pt x="107" y="143"/>
                  </a:lnTo>
                  <a:lnTo>
                    <a:pt x="112" y="161"/>
                  </a:lnTo>
                  <a:lnTo>
                    <a:pt x="124" y="172"/>
                  </a:lnTo>
                  <a:lnTo>
                    <a:pt x="133" y="176"/>
                  </a:lnTo>
                  <a:lnTo>
                    <a:pt x="145" y="181"/>
                  </a:lnTo>
                  <a:lnTo>
                    <a:pt x="159" y="188"/>
                  </a:lnTo>
                  <a:lnTo>
                    <a:pt x="171" y="195"/>
                  </a:lnTo>
                  <a:lnTo>
                    <a:pt x="183" y="201"/>
                  </a:lnTo>
                  <a:lnTo>
                    <a:pt x="194" y="206"/>
                  </a:lnTo>
                  <a:lnTo>
                    <a:pt x="201" y="210"/>
                  </a:lnTo>
                  <a:lnTo>
                    <a:pt x="204" y="211"/>
                  </a:lnTo>
                  <a:lnTo>
                    <a:pt x="204" y="172"/>
                  </a:lnTo>
                  <a:lnTo>
                    <a:pt x="190" y="60"/>
                  </a:lnTo>
                  <a:lnTo>
                    <a:pt x="204" y="63"/>
                  </a:lnTo>
                  <a:lnTo>
                    <a:pt x="218" y="66"/>
                  </a:lnTo>
                  <a:lnTo>
                    <a:pt x="231" y="68"/>
                  </a:lnTo>
                  <a:lnTo>
                    <a:pt x="241" y="70"/>
                  </a:lnTo>
                  <a:lnTo>
                    <a:pt x="250" y="72"/>
                  </a:lnTo>
                  <a:lnTo>
                    <a:pt x="258" y="73"/>
                  </a:lnTo>
                  <a:lnTo>
                    <a:pt x="262" y="75"/>
                  </a:lnTo>
                  <a:lnTo>
                    <a:pt x="263" y="75"/>
                  </a:lnTo>
                  <a:lnTo>
                    <a:pt x="318" y="59"/>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3486" y="2990"/>
              <a:ext cx="94" cy="192"/>
            </a:xfrm>
            <a:custGeom>
              <a:avLst/>
              <a:gdLst/>
              <a:ahLst/>
              <a:cxnLst>
                <a:cxn ang="0">
                  <a:pos x="10" y="41"/>
                </a:cxn>
                <a:cxn ang="0">
                  <a:pos x="20" y="102"/>
                </a:cxn>
                <a:cxn ang="0">
                  <a:pos x="0" y="192"/>
                </a:cxn>
                <a:cxn ang="0">
                  <a:pos x="69" y="174"/>
                </a:cxn>
                <a:cxn ang="0">
                  <a:pos x="94" y="56"/>
                </a:cxn>
                <a:cxn ang="0">
                  <a:pos x="84" y="0"/>
                </a:cxn>
                <a:cxn ang="0">
                  <a:pos x="10" y="41"/>
                </a:cxn>
              </a:cxnLst>
              <a:rect l="0" t="0" r="r" b="b"/>
              <a:pathLst>
                <a:path w="94" h="192">
                  <a:moveTo>
                    <a:pt x="10" y="41"/>
                  </a:moveTo>
                  <a:lnTo>
                    <a:pt x="20" y="102"/>
                  </a:lnTo>
                  <a:lnTo>
                    <a:pt x="0" y="192"/>
                  </a:lnTo>
                  <a:lnTo>
                    <a:pt x="69" y="174"/>
                  </a:lnTo>
                  <a:lnTo>
                    <a:pt x="94" y="56"/>
                  </a:lnTo>
                  <a:lnTo>
                    <a:pt x="84" y="0"/>
                  </a:lnTo>
                  <a:lnTo>
                    <a:pt x="10" y="41"/>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1516" y="3103"/>
              <a:ext cx="64" cy="48"/>
            </a:xfrm>
            <a:custGeom>
              <a:avLst/>
              <a:gdLst/>
              <a:ahLst/>
              <a:cxnLst>
                <a:cxn ang="0">
                  <a:pos x="33" y="48"/>
                </a:cxn>
                <a:cxn ang="0">
                  <a:pos x="44" y="47"/>
                </a:cxn>
                <a:cxn ang="0">
                  <a:pos x="54" y="42"/>
                </a:cxn>
                <a:cxn ang="0">
                  <a:pos x="61" y="34"/>
                </a:cxn>
                <a:cxn ang="0">
                  <a:pos x="64" y="25"/>
                </a:cxn>
                <a:cxn ang="0">
                  <a:pos x="61" y="15"/>
                </a:cxn>
                <a:cxn ang="0">
                  <a:pos x="54" y="8"/>
                </a:cxn>
                <a:cxn ang="0">
                  <a:pos x="44" y="3"/>
                </a:cxn>
                <a:cxn ang="0">
                  <a:pos x="33" y="0"/>
                </a:cxn>
                <a:cxn ang="0">
                  <a:pos x="21" y="3"/>
                </a:cxn>
                <a:cxn ang="0">
                  <a:pos x="10" y="8"/>
                </a:cxn>
                <a:cxn ang="0">
                  <a:pos x="3" y="15"/>
                </a:cxn>
                <a:cxn ang="0">
                  <a:pos x="0" y="25"/>
                </a:cxn>
                <a:cxn ang="0">
                  <a:pos x="3" y="34"/>
                </a:cxn>
                <a:cxn ang="0">
                  <a:pos x="10" y="42"/>
                </a:cxn>
                <a:cxn ang="0">
                  <a:pos x="21" y="47"/>
                </a:cxn>
                <a:cxn ang="0">
                  <a:pos x="33" y="48"/>
                </a:cxn>
              </a:cxnLst>
              <a:rect l="0" t="0" r="r" b="b"/>
              <a:pathLst>
                <a:path w="64" h="48">
                  <a:moveTo>
                    <a:pt x="33" y="48"/>
                  </a:moveTo>
                  <a:lnTo>
                    <a:pt x="44" y="47"/>
                  </a:lnTo>
                  <a:lnTo>
                    <a:pt x="54" y="42"/>
                  </a:lnTo>
                  <a:lnTo>
                    <a:pt x="61" y="34"/>
                  </a:lnTo>
                  <a:lnTo>
                    <a:pt x="64" y="25"/>
                  </a:lnTo>
                  <a:lnTo>
                    <a:pt x="61" y="15"/>
                  </a:lnTo>
                  <a:lnTo>
                    <a:pt x="54" y="8"/>
                  </a:lnTo>
                  <a:lnTo>
                    <a:pt x="44" y="3"/>
                  </a:lnTo>
                  <a:lnTo>
                    <a:pt x="33" y="0"/>
                  </a:lnTo>
                  <a:lnTo>
                    <a:pt x="21" y="3"/>
                  </a:lnTo>
                  <a:lnTo>
                    <a:pt x="10" y="8"/>
                  </a:lnTo>
                  <a:lnTo>
                    <a:pt x="3" y="15"/>
                  </a:lnTo>
                  <a:lnTo>
                    <a:pt x="0" y="25"/>
                  </a:lnTo>
                  <a:lnTo>
                    <a:pt x="3" y="34"/>
                  </a:lnTo>
                  <a:lnTo>
                    <a:pt x="10" y="42"/>
                  </a:lnTo>
                  <a:lnTo>
                    <a:pt x="21" y="47"/>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1593" y="3199"/>
              <a:ext cx="64" cy="48"/>
            </a:xfrm>
            <a:custGeom>
              <a:avLst/>
              <a:gdLst/>
              <a:ahLst/>
              <a:cxnLst>
                <a:cxn ang="0">
                  <a:pos x="31" y="48"/>
                </a:cxn>
                <a:cxn ang="0">
                  <a:pos x="45" y="46"/>
                </a:cxn>
                <a:cxn ang="0">
                  <a:pos x="55" y="41"/>
                </a:cxn>
                <a:cxn ang="0">
                  <a:pos x="60" y="34"/>
                </a:cxn>
                <a:cxn ang="0">
                  <a:pos x="64" y="24"/>
                </a:cxn>
                <a:cxn ang="0">
                  <a:pos x="60" y="14"/>
                </a:cxn>
                <a:cxn ang="0">
                  <a:pos x="55" y="6"/>
                </a:cxn>
                <a:cxn ang="0">
                  <a:pos x="45" y="2"/>
                </a:cxn>
                <a:cxn ang="0">
                  <a:pos x="31" y="0"/>
                </a:cxn>
                <a:cxn ang="0">
                  <a:pos x="19" y="2"/>
                </a:cxn>
                <a:cxn ang="0">
                  <a:pos x="9" y="6"/>
                </a:cxn>
                <a:cxn ang="0">
                  <a:pos x="3" y="14"/>
                </a:cxn>
                <a:cxn ang="0">
                  <a:pos x="0" y="24"/>
                </a:cxn>
                <a:cxn ang="0">
                  <a:pos x="3" y="34"/>
                </a:cxn>
                <a:cxn ang="0">
                  <a:pos x="9" y="41"/>
                </a:cxn>
                <a:cxn ang="0">
                  <a:pos x="19" y="46"/>
                </a:cxn>
                <a:cxn ang="0">
                  <a:pos x="31" y="48"/>
                </a:cxn>
              </a:cxnLst>
              <a:rect l="0" t="0" r="r" b="b"/>
              <a:pathLst>
                <a:path w="64" h="48">
                  <a:moveTo>
                    <a:pt x="31" y="48"/>
                  </a:moveTo>
                  <a:lnTo>
                    <a:pt x="45" y="46"/>
                  </a:lnTo>
                  <a:lnTo>
                    <a:pt x="55" y="41"/>
                  </a:lnTo>
                  <a:lnTo>
                    <a:pt x="60" y="34"/>
                  </a:lnTo>
                  <a:lnTo>
                    <a:pt x="64" y="24"/>
                  </a:lnTo>
                  <a:lnTo>
                    <a:pt x="60" y="14"/>
                  </a:lnTo>
                  <a:lnTo>
                    <a:pt x="55" y="6"/>
                  </a:lnTo>
                  <a:lnTo>
                    <a:pt x="45" y="2"/>
                  </a:lnTo>
                  <a:lnTo>
                    <a:pt x="31" y="0"/>
                  </a:lnTo>
                  <a:lnTo>
                    <a:pt x="19" y="2"/>
                  </a:lnTo>
                  <a:lnTo>
                    <a:pt x="9" y="6"/>
                  </a:lnTo>
                  <a:lnTo>
                    <a:pt x="3" y="14"/>
                  </a:lnTo>
                  <a:lnTo>
                    <a:pt x="0" y="24"/>
                  </a:lnTo>
                  <a:lnTo>
                    <a:pt x="3" y="34"/>
                  </a:lnTo>
                  <a:lnTo>
                    <a:pt x="9" y="41"/>
                  </a:lnTo>
                  <a:lnTo>
                    <a:pt x="19" y="46"/>
                  </a:lnTo>
                  <a:lnTo>
                    <a:pt x="31"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1861" y="3129"/>
              <a:ext cx="64" cy="47"/>
            </a:xfrm>
            <a:custGeom>
              <a:avLst/>
              <a:gdLst/>
              <a:ahLst/>
              <a:cxnLst>
                <a:cxn ang="0">
                  <a:pos x="32" y="47"/>
                </a:cxn>
                <a:cxn ang="0">
                  <a:pos x="45" y="44"/>
                </a:cxn>
                <a:cxn ang="0">
                  <a:pos x="55" y="40"/>
                </a:cxn>
                <a:cxn ang="0">
                  <a:pos x="62" y="32"/>
                </a:cxn>
                <a:cxn ang="0">
                  <a:pos x="64" y="23"/>
                </a:cxn>
                <a:cxn ang="0">
                  <a:pos x="62" y="14"/>
                </a:cxn>
                <a:cxn ang="0">
                  <a:pos x="55" y="6"/>
                </a:cxn>
                <a:cxn ang="0">
                  <a:pos x="45" y="2"/>
                </a:cxn>
                <a:cxn ang="0">
                  <a:pos x="32" y="0"/>
                </a:cxn>
                <a:cxn ang="0">
                  <a:pos x="20" y="2"/>
                </a:cxn>
                <a:cxn ang="0">
                  <a:pos x="9" y="6"/>
                </a:cxn>
                <a:cxn ang="0">
                  <a:pos x="3" y="14"/>
                </a:cxn>
                <a:cxn ang="0">
                  <a:pos x="0" y="23"/>
                </a:cxn>
                <a:cxn ang="0">
                  <a:pos x="3" y="32"/>
                </a:cxn>
                <a:cxn ang="0">
                  <a:pos x="9" y="40"/>
                </a:cxn>
                <a:cxn ang="0">
                  <a:pos x="20" y="44"/>
                </a:cxn>
                <a:cxn ang="0">
                  <a:pos x="32" y="47"/>
                </a:cxn>
              </a:cxnLst>
              <a:rect l="0" t="0" r="r" b="b"/>
              <a:pathLst>
                <a:path w="64" h="47">
                  <a:moveTo>
                    <a:pt x="32" y="47"/>
                  </a:moveTo>
                  <a:lnTo>
                    <a:pt x="45" y="44"/>
                  </a:lnTo>
                  <a:lnTo>
                    <a:pt x="55" y="40"/>
                  </a:lnTo>
                  <a:lnTo>
                    <a:pt x="62" y="32"/>
                  </a:lnTo>
                  <a:lnTo>
                    <a:pt x="64" y="23"/>
                  </a:lnTo>
                  <a:lnTo>
                    <a:pt x="62" y="14"/>
                  </a:lnTo>
                  <a:lnTo>
                    <a:pt x="55" y="6"/>
                  </a:lnTo>
                  <a:lnTo>
                    <a:pt x="45" y="2"/>
                  </a:lnTo>
                  <a:lnTo>
                    <a:pt x="32" y="0"/>
                  </a:lnTo>
                  <a:lnTo>
                    <a:pt x="20" y="2"/>
                  </a:lnTo>
                  <a:lnTo>
                    <a:pt x="9" y="6"/>
                  </a:lnTo>
                  <a:lnTo>
                    <a:pt x="3" y="14"/>
                  </a:lnTo>
                  <a:lnTo>
                    <a:pt x="0" y="23"/>
                  </a:lnTo>
                  <a:lnTo>
                    <a:pt x="3" y="32"/>
                  </a:lnTo>
                  <a:lnTo>
                    <a:pt x="9" y="40"/>
                  </a:lnTo>
                  <a:lnTo>
                    <a:pt x="20" y="44"/>
                  </a:lnTo>
                  <a:lnTo>
                    <a:pt x="32"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p:cNvSpPr>
            <p:nvPr/>
          </p:nvSpPr>
          <p:spPr bwMode="auto">
            <a:xfrm>
              <a:off x="1832" y="3264"/>
              <a:ext cx="63" cy="48"/>
            </a:xfrm>
            <a:custGeom>
              <a:avLst/>
              <a:gdLst/>
              <a:ahLst/>
              <a:cxnLst>
                <a:cxn ang="0">
                  <a:pos x="32" y="48"/>
                </a:cxn>
                <a:cxn ang="0">
                  <a:pos x="44" y="46"/>
                </a:cxn>
                <a:cxn ang="0">
                  <a:pos x="54" y="40"/>
                </a:cxn>
                <a:cxn ang="0">
                  <a:pos x="60" y="33"/>
                </a:cxn>
                <a:cxn ang="0">
                  <a:pos x="63" y="23"/>
                </a:cxn>
                <a:cxn ang="0">
                  <a:pos x="60" y="14"/>
                </a:cxn>
                <a:cxn ang="0">
                  <a:pos x="54" y="7"/>
                </a:cxn>
                <a:cxn ang="0">
                  <a:pos x="44" y="2"/>
                </a:cxn>
                <a:cxn ang="0">
                  <a:pos x="32" y="0"/>
                </a:cxn>
                <a:cxn ang="0">
                  <a:pos x="20" y="2"/>
                </a:cxn>
                <a:cxn ang="0">
                  <a:pos x="9" y="7"/>
                </a:cxn>
                <a:cxn ang="0">
                  <a:pos x="3" y="14"/>
                </a:cxn>
                <a:cxn ang="0">
                  <a:pos x="0" y="23"/>
                </a:cxn>
                <a:cxn ang="0">
                  <a:pos x="3" y="33"/>
                </a:cxn>
                <a:cxn ang="0">
                  <a:pos x="9" y="40"/>
                </a:cxn>
                <a:cxn ang="0">
                  <a:pos x="20" y="46"/>
                </a:cxn>
                <a:cxn ang="0">
                  <a:pos x="32" y="48"/>
                </a:cxn>
              </a:cxnLst>
              <a:rect l="0" t="0" r="r" b="b"/>
              <a:pathLst>
                <a:path w="63" h="48">
                  <a:moveTo>
                    <a:pt x="32" y="48"/>
                  </a:moveTo>
                  <a:lnTo>
                    <a:pt x="44" y="46"/>
                  </a:lnTo>
                  <a:lnTo>
                    <a:pt x="54" y="40"/>
                  </a:lnTo>
                  <a:lnTo>
                    <a:pt x="60" y="33"/>
                  </a:lnTo>
                  <a:lnTo>
                    <a:pt x="63" y="23"/>
                  </a:lnTo>
                  <a:lnTo>
                    <a:pt x="60" y="14"/>
                  </a:lnTo>
                  <a:lnTo>
                    <a:pt x="54" y="7"/>
                  </a:lnTo>
                  <a:lnTo>
                    <a:pt x="44" y="2"/>
                  </a:lnTo>
                  <a:lnTo>
                    <a:pt x="32" y="0"/>
                  </a:lnTo>
                  <a:lnTo>
                    <a:pt x="20" y="2"/>
                  </a:lnTo>
                  <a:lnTo>
                    <a:pt x="9" y="7"/>
                  </a:lnTo>
                  <a:lnTo>
                    <a:pt x="3" y="14"/>
                  </a:lnTo>
                  <a:lnTo>
                    <a:pt x="0" y="23"/>
                  </a:lnTo>
                  <a:lnTo>
                    <a:pt x="3" y="33"/>
                  </a:lnTo>
                  <a:lnTo>
                    <a:pt x="9" y="40"/>
                  </a:lnTo>
                  <a:lnTo>
                    <a:pt x="20" y="46"/>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1941" y="3350"/>
              <a:ext cx="64" cy="48"/>
            </a:xfrm>
            <a:custGeom>
              <a:avLst/>
              <a:gdLst/>
              <a:ahLst/>
              <a:cxnLst>
                <a:cxn ang="0">
                  <a:pos x="32" y="48"/>
                </a:cxn>
                <a:cxn ang="0">
                  <a:pos x="45" y="46"/>
                </a:cxn>
                <a:cxn ang="0">
                  <a:pos x="55" y="41"/>
                </a:cxn>
                <a:cxn ang="0">
                  <a:pos x="62" y="34"/>
                </a:cxn>
                <a:cxn ang="0">
                  <a:pos x="64" y="24"/>
                </a:cxn>
                <a:cxn ang="0">
                  <a:pos x="62" y="14"/>
                </a:cxn>
                <a:cxn ang="0">
                  <a:pos x="55" y="6"/>
                </a:cxn>
                <a:cxn ang="0">
                  <a:pos x="45" y="2"/>
                </a:cxn>
                <a:cxn ang="0">
                  <a:pos x="32" y="0"/>
                </a:cxn>
                <a:cxn ang="0">
                  <a:pos x="19" y="2"/>
                </a:cxn>
                <a:cxn ang="0">
                  <a:pos x="9" y="6"/>
                </a:cxn>
                <a:cxn ang="0">
                  <a:pos x="3" y="14"/>
                </a:cxn>
                <a:cxn ang="0">
                  <a:pos x="0" y="24"/>
                </a:cxn>
                <a:cxn ang="0">
                  <a:pos x="3" y="34"/>
                </a:cxn>
                <a:cxn ang="0">
                  <a:pos x="9" y="41"/>
                </a:cxn>
                <a:cxn ang="0">
                  <a:pos x="19" y="46"/>
                </a:cxn>
                <a:cxn ang="0">
                  <a:pos x="32" y="48"/>
                </a:cxn>
              </a:cxnLst>
              <a:rect l="0" t="0" r="r" b="b"/>
              <a:pathLst>
                <a:path w="64" h="48">
                  <a:moveTo>
                    <a:pt x="32" y="48"/>
                  </a:moveTo>
                  <a:lnTo>
                    <a:pt x="45" y="46"/>
                  </a:lnTo>
                  <a:lnTo>
                    <a:pt x="55" y="41"/>
                  </a:lnTo>
                  <a:lnTo>
                    <a:pt x="62" y="34"/>
                  </a:lnTo>
                  <a:lnTo>
                    <a:pt x="64" y="24"/>
                  </a:lnTo>
                  <a:lnTo>
                    <a:pt x="62" y="14"/>
                  </a:lnTo>
                  <a:lnTo>
                    <a:pt x="55" y="6"/>
                  </a:lnTo>
                  <a:lnTo>
                    <a:pt x="45" y="2"/>
                  </a:lnTo>
                  <a:lnTo>
                    <a:pt x="32" y="0"/>
                  </a:lnTo>
                  <a:lnTo>
                    <a:pt x="19" y="2"/>
                  </a:lnTo>
                  <a:lnTo>
                    <a:pt x="9" y="6"/>
                  </a:lnTo>
                  <a:lnTo>
                    <a:pt x="3" y="14"/>
                  </a:lnTo>
                  <a:lnTo>
                    <a:pt x="0" y="24"/>
                  </a:lnTo>
                  <a:lnTo>
                    <a:pt x="3" y="34"/>
                  </a:lnTo>
                  <a:lnTo>
                    <a:pt x="9" y="41"/>
                  </a:lnTo>
                  <a:lnTo>
                    <a:pt x="19" y="46"/>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9"/>
            <p:cNvSpPr>
              <a:spLocks/>
            </p:cNvSpPr>
            <p:nvPr/>
          </p:nvSpPr>
          <p:spPr bwMode="auto">
            <a:xfrm>
              <a:off x="2150" y="3305"/>
              <a:ext cx="64" cy="48"/>
            </a:xfrm>
            <a:custGeom>
              <a:avLst/>
              <a:gdLst/>
              <a:ahLst/>
              <a:cxnLst>
                <a:cxn ang="0">
                  <a:pos x="33" y="48"/>
                </a:cxn>
                <a:cxn ang="0">
                  <a:pos x="45" y="46"/>
                </a:cxn>
                <a:cxn ang="0">
                  <a:pos x="55" y="40"/>
                </a:cxn>
                <a:cxn ang="0">
                  <a:pos x="62" y="33"/>
                </a:cxn>
                <a:cxn ang="0">
                  <a:pos x="64" y="24"/>
                </a:cxn>
                <a:cxn ang="0">
                  <a:pos x="62" y="15"/>
                </a:cxn>
                <a:cxn ang="0">
                  <a:pos x="55" y="7"/>
                </a:cxn>
                <a:cxn ang="0">
                  <a:pos x="45" y="2"/>
                </a:cxn>
                <a:cxn ang="0">
                  <a:pos x="33" y="0"/>
                </a:cxn>
                <a:cxn ang="0">
                  <a:pos x="22" y="2"/>
                </a:cxn>
                <a:cxn ang="0">
                  <a:pos x="11" y="7"/>
                </a:cxn>
                <a:cxn ang="0">
                  <a:pos x="3" y="15"/>
                </a:cxn>
                <a:cxn ang="0">
                  <a:pos x="0" y="24"/>
                </a:cxn>
                <a:cxn ang="0">
                  <a:pos x="3" y="33"/>
                </a:cxn>
                <a:cxn ang="0">
                  <a:pos x="11" y="40"/>
                </a:cxn>
                <a:cxn ang="0">
                  <a:pos x="22" y="46"/>
                </a:cxn>
                <a:cxn ang="0">
                  <a:pos x="33" y="48"/>
                </a:cxn>
              </a:cxnLst>
              <a:rect l="0" t="0" r="r" b="b"/>
              <a:pathLst>
                <a:path w="64" h="48">
                  <a:moveTo>
                    <a:pt x="33" y="48"/>
                  </a:moveTo>
                  <a:lnTo>
                    <a:pt x="45" y="46"/>
                  </a:lnTo>
                  <a:lnTo>
                    <a:pt x="55" y="40"/>
                  </a:lnTo>
                  <a:lnTo>
                    <a:pt x="62" y="33"/>
                  </a:lnTo>
                  <a:lnTo>
                    <a:pt x="64" y="24"/>
                  </a:lnTo>
                  <a:lnTo>
                    <a:pt x="62" y="15"/>
                  </a:lnTo>
                  <a:lnTo>
                    <a:pt x="55" y="7"/>
                  </a:lnTo>
                  <a:lnTo>
                    <a:pt x="45" y="2"/>
                  </a:lnTo>
                  <a:lnTo>
                    <a:pt x="33" y="0"/>
                  </a:lnTo>
                  <a:lnTo>
                    <a:pt x="22" y="2"/>
                  </a:lnTo>
                  <a:lnTo>
                    <a:pt x="11" y="7"/>
                  </a:lnTo>
                  <a:lnTo>
                    <a:pt x="3" y="15"/>
                  </a:lnTo>
                  <a:lnTo>
                    <a:pt x="0" y="24"/>
                  </a:lnTo>
                  <a:lnTo>
                    <a:pt x="3" y="33"/>
                  </a:lnTo>
                  <a:lnTo>
                    <a:pt x="11" y="40"/>
                  </a:lnTo>
                  <a:lnTo>
                    <a:pt x="22" y="46"/>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2307" y="3272"/>
              <a:ext cx="64" cy="48"/>
            </a:xfrm>
            <a:custGeom>
              <a:avLst/>
              <a:gdLst/>
              <a:ahLst/>
              <a:cxnLst>
                <a:cxn ang="0">
                  <a:pos x="32" y="48"/>
                </a:cxn>
                <a:cxn ang="0">
                  <a:pos x="45" y="45"/>
                </a:cxn>
                <a:cxn ang="0">
                  <a:pos x="55" y="41"/>
                </a:cxn>
                <a:cxn ang="0">
                  <a:pos x="62" y="33"/>
                </a:cxn>
                <a:cxn ang="0">
                  <a:pos x="64" y="24"/>
                </a:cxn>
                <a:cxn ang="0">
                  <a:pos x="62" y="15"/>
                </a:cxn>
                <a:cxn ang="0">
                  <a:pos x="55" y="7"/>
                </a:cxn>
                <a:cxn ang="0">
                  <a:pos x="45" y="3"/>
                </a:cxn>
                <a:cxn ang="0">
                  <a:pos x="32" y="0"/>
                </a:cxn>
                <a:cxn ang="0">
                  <a:pos x="19" y="3"/>
                </a:cxn>
                <a:cxn ang="0">
                  <a:pos x="9" y="7"/>
                </a:cxn>
                <a:cxn ang="0">
                  <a:pos x="3" y="15"/>
                </a:cxn>
                <a:cxn ang="0">
                  <a:pos x="0" y="24"/>
                </a:cxn>
                <a:cxn ang="0">
                  <a:pos x="3" y="33"/>
                </a:cxn>
                <a:cxn ang="0">
                  <a:pos x="9" y="41"/>
                </a:cxn>
                <a:cxn ang="0">
                  <a:pos x="19" y="45"/>
                </a:cxn>
                <a:cxn ang="0">
                  <a:pos x="32" y="48"/>
                </a:cxn>
              </a:cxnLst>
              <a:rect l="0" t="0" r="r" b="b"/>
              <a:pathLst>
                <a:path w="64" h="48">
                  <a:moveTo>
                    <a:pt x="32" y="48"/>
                  </a:moveTo>
                  <a:lnTo>
                    <a:pt x="45" y="45"/>
                  </a:lnTo>
                  <a:lnTo>
                    <a:pt x="55" y="41"/>
                  </a:lnTo>
                  <a:lnTo>
                    <a:pt x="62" y="33"/>
                  </a:lnTo>
                  <a:lnTo>
                    <a:pt x="64" y="24"/>
                  </a:lnTo>
                  <a:lnTo>
                    <a:pt x="62" y="15"/>
                  </a:lnTo>
                  <a:lnTo>
                    <a:pt x="55" y="7"/>
                  </a:lnTo>
                  <a:lnTo>
                    <a:pt x="45" y="3"/>
                  </a:lnTo>
                  <a:lnTo>
                    <a:pt x="32" y="0"/>
                  </a:lnTo>
                  <a:lnTo>
                    <a:pt x="19" y="3"/>
                  </a:lnTo>
                  <a:lnTo>
                    <a:pt x="9" y="7"/>
                  </a:lnTo>
                  <a:lnTo>
                    <a:pt x="3" y="15"/>
                  </a:lnTo>
                  <a:lnTo>
                    <a:pt x="0" y="24"/>
                  </a:lnTo>
                  <a:lnTo>
                    <a:pt x="3" y="33"/>
                  </a:lnTo>
                  <a:lnTo>
                    <a:pt x="9" y="41"/>
                  </a:lnTo>
                  <a:lnTo>
                    <a:pt x="19" y="45"/>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2286" y="3471"/>
              <a:ext cx="64" cy="48"/>
            </a:xfrm>
            <a:custGeom>
              <a:avLst/>
              <a:gdLst/>
              <a:ahLst/>
              <a:cxnLst>
                <a:cxn ang="0">
                  <a:pos x="33" y="48"/>
                </a:cxn>
                <a:cxn ang="0">
                  <a:pos x="44" y="46"/>
                </a:cxn>
                <a:cxn ang="0">
                  <a:pos x="54" y="40"/>
                </a:cxn>
                <a:cxn ang="0">
                  <a:pos x="61" y="32"/>
                </a:cxn>
                <a:cxn ang="0">
                  <a:pos x="64" y="23"/>
                </a:cxn>
                <a:cxn ang="0">
                  <a:pos x="61" y="15"/>
                </a:cxn>
                <a:cxn ang="0">
                  <a:pos x="54" y="7"/>
                </a:cxn>
                <a:cxn ang="0">
                  <a:pos x="44" y="2"/>
                </a:cxn>
                <a:cxn ang="0">
                  <a:pos x="33" y="0"/>
                </a:cxn>
                <a:cxn ang="0">
                  <a:pos x="21" y="2"/>
                </a:cxn>
                <a:cxn ang="0">
                  <a:pos x="11" y="7"/>
                </a:cxn>
                <a:cxn ang="0">
                  <a:pos x="3" y="15"/>
                </a:cxn>
                <a:cxn ang="0">
                  <a:pos x="0" y="23"/>
                </a:cxn>
                <a:cxn ang="0">
                  <a:pos x="3" y="32"/>
                </a:cxn>
                <a:cxn ang="0">
                  <a:pos x="11" y="40"/>
                </a:cxn>
                <a:cxn ang="0">
                  <a:pos x="21" y="46"/>
                </a:cxn>
                <a:cxn ang="0">
                  <a:pos x="33" y="48"/>
                </a:cxn>
              </a:cxnLst>
              <a:rect l="0" t="0" r="r" b="b"/>
              <a:pathLst>
                <a:path w="64" h="48">
                  <a:moveTo>
                    <a:pt x="33" y="48"/>
                  </a:moveTo>
                  <a:lnTo>
                    <a:pt x="44" y="46"/>
                  </a:lnTo>
                  <a:lnTo>
                    <a:pt x="54" y="40"/>
                  </a:lnTo>
                  <a:lnTo>
                    <a:pt x="61" y="32"/>
                  </a:lnTo>
                  <a:lnTo>
                    <a:pt x="64" y="23"/>
                  </a:lnTo>
                  <a:lnTo>
                    <a:pt x="61" y="15"/>
                  </a:lnTo>
                  <a:lnTo>
                    <a:pt x="54" y="7"/>
                  </a:lnTo>
                  <a:lnTo>
                    <a:pt x="44" y="2"/>
                  </a:lnTo>
                  <a:lnTo>
                    <a:pt x="33" y="0"/>
                  </a:lnTo>
                  <a:lnTo>
                    <a:pt x="21" y="2"/>
                  </a:lnTo>
                  <a:lnTo>
                    <a:pt x="11" y="7"/>
                  </a:lnTo>
                  <a:lnTo>
                    <a:pt x="3" y="15"/>
                  </a:lnTo>
                  <a:lnTo>
                    <a:pt x="0" y="23"/>
                  </a:lnTo>
                  <a:lnTo>
                    <a:pt x="3" y="32"/>
                  </a:lnTo>
                  <a:lnTo>
                    <a:pt x="11" y="40"/>
                  </a:lnTo>
                  <a:lnTo>
                    <a:pt x="21" y="46"/>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2623" y="3501"/>
              <a:ext cx="64" cy="48"/>
            </a:xfrm>
            <a:custGeom>
              <a:avLst/>
              <a:gdLst/>
              <a:ahLst/>
              <a:cxnLst>
                <a:cxn ang="0">
                  <a:pos x="34" y="48"/>
                </a:cxn>
                <a:cxn ang="0">
                  <a:pos x="45" y="46"/>
                </a:cxn>
                <a:cxn ang="0">
                  <a:pos x="55" y="40"/>
                </a:cxn>
                <a:cxn ang="0">
                  <a:pos x="62" y="32"/>
                </a:cxn>
                <a:cxn ang="0">
                  <a:pos x="64" y="24"/>
                </a:cxn>
                <a:cxn ang="0">
                  <a:pos x="62" y="14"/>
                </a:cxn>
                <a:cxn ang="0">
                  <a:pos x="55" y="7"/>
                </a:cxn>
                <a:cxn ang="0">
                  <a:pos x="45" y="2"/>
                </a:cxn>
                <a:cxn ang="0">
                  <a:pos x="34" y="0"/>
                </a:cxn>
                <a:cxn ang="0">
                  <a:pos x="21" y="2"/>
                </a:cxn>
                <a:cxn ang="0">
                  <a:pos x="11" y="7"/>
                </a:cxn>
                <a:cxn ang="0">
                  <a:pos x="4" y="14"/>
                </a:cxn>
                <a:cxn ang="0">
                  <a:pos x="0" y="24"/>
                </a:cxn>
                <a:cxn ang="0">
                  <a:pos x="4" y="32"/>
                </a:cxn>
                <a:cxn ang="0">
                  <a:pos x="11" y="40"/>
                </a:cxn>
                <a:cxn ang="0">
                  <a:pos x="21" y="46"/>
                </a:cxn>
                <a:cxn ang="0">
                  <a:pos x="34" y="48"/>
                </a:cxn>
              </a:cxnLst>
              <a:rect l="0" t="0" r="r" b="b"/>
              <a:pathLst>
                <a:path w="64" h="48">
                  <a:moveTo>
                    <a:pt x="34" y="48"/>
                  </a:moveTo>
                  <a:lnTo>
                    <a:pt x="45" y="46"/>
                  </a:lnTo>
                  <a:lnTo>
                    <a:pt x="55" y="40"/>
                  </a:lnTo>
                  <a:lnTo>
                    <a:pt x="62" y="32"/>
                  </a:lnTo>
                  <a:lnTo>
                    <a:pt x="64" y="24"/>
                  </a:lnTo>
                  <a:lnTo>
                    <a:pt x="62" y="14"/>
                  </a:lnTo>
                  <a:lnTo>
                    <a:pt x="55" y="7"/>
                  </a:lnTo>
                  <a:lnTo>
                    <a:pt x="45" y="2"/>
                  </a:lnTo>
                  <a:lnTo>
                    <a:pt x="34" y="0"/>
                  </a:lnTo>
                  <a:lnTo>
                    <a:pt x="21" y="2"/>
                  </a:lnTo>
                  <a:lnTo>
                    <a:pt x="11" y="7"/>
                  </a:lnTo>
                  <a:lnTo>
                    <a:pt x="4" y="14"/>
                  </a:lnTo>
                  <a:lnTo>
                    <a:pt x="0" y="24"/>
                  </a:lnTo>
                  <a:lnTo>
                    <a:pt x="4" y="32"/>
                  </a:lnTo>
                  <a:lnTo>
                    <a:pt x="11" y="40"/>
                  </a:lnTo>
                  <a:lnTo>
                    <a:pt x="21" y="46"/>
                  </a:lnTo>
                  <a:lnTo>
                    <a:pt x="34"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3"/>
            <p:cNvSpPr>
              <a:spLocks/>
            </p:cNvSpPr>
            <p:nvPr/>
          </p:nvSpPr>
          <p:spPr bwMode="auto">
            <a:xfrm>
              <a:off x="2730" y="3388"/>
              <a:ext cx="63" cy="48"/>
            </a:xfrm>
            <a:custGeom>
              <a:avLst/>
              <a:gdLst/>
              <a:ahLst/>
              <a:cxnLst>
                <a:cxn ang="0">
                  <a:pos x="32" y="48"/>
                </a:cxn>
                <a:cxn ang="0">
                  <a:pos x="44" y="45"/>
                </a:cxn>
                <a:cxn ang="0">
                  <a:pos x="54" y="40"/>
                </a:cxn>
                <a:cxn ang="0">
                  <a:pos x="60" y="32"/>
                </a:cxn>
                <a:cxn ang="0">
                  <a:pos x="63" y="23"/>
                </a:cxn>
                <a:cxn ang="0">
                  <a:pos x="60" y="15"/>
                </a:cxn>
                <a:cxn ang="0">
                  <a:pos x="54" y="7"/>
                </a:cxn>
                <a:cxn ang="0">
                  <a:pos x="44" y="3"/>
                </a:cxn>
                <a:cxn ang="0">
                  <a:pos x="32" y="0"/>
                </a:cxn>
                <a:cxn ang="0">
                  <a:pos x="21" y="3"/>
                </a:cxn>
                <a:cxn ang="0">
                  <a:pos x="11" y="7"/>
                </a:cxn>
                <a:cxn ang="0">
                  <a:pos x="4" y="15"/>
                </a:cxn>
                <a:cxn ang="0">
                  <a:pos x="0" y="23"/>
                </a:cxn>
                <a:cxn ang="0">
                  <a:pos x="4" y="32"/>
                </a:cxn>
                <a:cxn ang="0">
                  <a:pos x="11" y="40"/>
                </a:cxn>
                <a:cxn ang="0">
                  <a:pos x="21" y="45"/>
                </a:cxn>
                <a:cxn ang="0">
                  <a:pos x="32" y="48"/>
                </a:cxn>
              </a:cxnLst>
              <a:rect l="0" t="0" r="r" b="b"/>
              <a:pathLst>
                <a:path w="63" h="48">
                  <a:moveTo>
                    <a:pt x="32" y="48"/>
                  </a:moveTo>
                  <a:lnTo>
                    <a:pt x="44" y="45"/>
                  </a:lnTo>
                  <a:lnTo>
                    <a:pt x="54" y="40"/>
                  </a:lnTo>
                  <a:lnTo>
                    <a:pt x="60" y="32"/>
                  </a:lnTo>
                  <a:lnTo>
                    <a:pt x="63" y="23"/>
                  </a:lnTo>
                  <a:lnTo>
                    <a:pt x="60" y="15"/>
                  </a:lnTo>
                  <a:lnTo>
                    <a:pt x="54" y="7"/>
                  </a:lnTo>
                  <a:lnTo>
                    <a:pt x="44" y="3"/>
                  </a:lnTo>
                  <a:lnTo>
                    <a:pt x="32" y="0"/>
                  </a:lnTo>
                  <a:lnTo>
                    <a:pt x="21" y="3"/>
                  </a:lnTo>
                  <a:lnTo>
                    <a:pt x="11" y="7"/>
                  </a:lnTo>
                  <a:lnTo>
                    <a:pt x="4" y="15"/>
                  </a:lnTo>
                  <a:lnTo>
                    <a:pt x="0" y="23"/>
                  </a:lnTo>
                  <a:lnTo>
                    <a:pt x="4" y="32"/>
                  </a:lnTo>
                  <a:lnTo>
                    <a:pt x="11" y="40"/>
                  </a:lnTo>
                  <a:lnTo>
                    <a:pt x="21" y="45"/>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3072" y="3323"/>
              <a:ext cx="63" cy="47"/>
            </a:xfrm>
            <a:custGeom>
              <a:avLst/>
              <a:gdLst/>
              <a:ahLst/>
              <a:cxnLst>
                <a:cxn ang="0">
                  <a:pos x="31" y="47"/>
                </a:cxn>
                <a:cxn ang="0">
                  <a:pos x="43" y="45"/>
                </a:cxn>
                <a:cxn ang="0">
                  <a:pos x="54" y="41"/>
                </a:cxn>
                <a:cxn ang="0">
                  <a:pos x="59" y="33"/>
                </a:cxn>
                <a:cxn ang="0">
                  <a:pos x="63" y="24"/>
                </a:cxn>
                <a:cxn ang="0">
                  <a:pos x="59" y="15"/>
                </a:cxn>
                <a:cxn ang="0">
                  <a:pos x="54" y="7"/>
                </a:cxn>
                <a:cxn ang="0">
                  <a:pos x="43" y="3"/>
                </a:cxn>
                <a:cxn ang="0">
                  <a:pos x="31" y="0"/>
                </a:cxn>
                <a:cxn ang="0">
                  <a:pos x="19" y="3"/>
                </a:cxn>
                <a:cxn ang="0">
                  <a:pos x="9" y="7"/>
                </a:cxn>
                <a:cxn ang="0">
                  <a:pos x="4" y="15"/>
                </a:cxn>
                <a:cxn ang="0">
                  <a:pos x="0" y="24"/>
                </a:cxn>
                <a:cxn ang="0">
                  <a:pos x="4" y="33"/>
                </a:cxn>
                <a:cxn ang="0">
                  <a:pos x="9" y="41"/>
                </a:cxn>
                <a:cxn ang="0">
                  <a:pos x="19" y="45"/>
                </a:cxn>
                <a:cxn ang="0">
                  <a:pos x="31" y="47"/>
                </a:cxn>
              </a:cxnLst>
              <a:rect l="0" t="0" r="r" b="b"/>
              <a:pathLst>
                <a:path w="63" h="47">
                  <a:moveTo>
                    <a:pt x="31" y="47"/>
                  </a:moveTo>
                  <a:lnTo>
                    <a:pt x="43" y="45"/>
                  </a:lnTo>
                  <a:lnTo>
                    <a:pt x="54" y="41"/>
                  </a:lnTo>
                  <a:lnTo>
                    <a:pt x="59" y="33"/>
                  </a:lnTo>
                  <a:lnTo>
                    <a:pt x="63" y="24"/>
                  </a:lnTo>
                  <a:lnTo>
                    <a:pt x="59" y="15"/>
                  </a:lnTo>
                  <a:lnTo>
                    <a:pt x="54" y="7"/>
                  </a:lnTo>
                  <a:lnTo>
                    <a:pt x="43" y="3"/>
                  </a:lnTo>
                  <a:lnTo>
                    <a:pt x="31" y="0"/>
                  </a:lnTo>
                  <a:lnTo>
                    <a:pt x="19" y="3"/>
                  </a:lnTo>
                  <a:lnTo>
                    <a:pt x="9" y="7"/>
                  </a:lnTo>
                  <a:lnTo>
                    <a:pt x="4" y="15"/>
                  </a:lnTo>
                  <a:lnTo>
                    <a:pt x="0" y="24"/>
                  </a:lnTo>
                  <a:lnTo>
                    <a:pt x="4" y="33"/>
                  </a:lnTo>
                  <a:lnTo>
                    <a:pt x="9" y="41"/>
                  </a:lnTo>
                  <a:lnTo>
                    <a:pt x="19" y="45"/>
                  </a:lnTo>
                  <a:lnTo>
                    <a:pt x="31"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5"/>
            <p:cNvSpPr>
              <a:spLocks/>
            </p:cNvSpPr>
            <p:nvPr/>
          </p:nvSpPr>
          <p:spPr bwMode="auto">
            <a:xfrm>
              <a:off x="3224" y="3451"/>
              <a:ext cx="64" cy="47"/>
            </a:xfrm>
            <a:custGeom>
              <a:avLst/>
              <a:gdLst/>
              <a:ahLst/>
              <a:cxnLst>
                <a:cxn ang="0">
                  <a:pos x="31" y="47"/>
                </a:cxn>
                <a:cxn ang="0">
                  <a:pos x="44" y="45"/>
                </a:cxn>
                <a:cxn ang="0">
                  <a:pos x="54" y="41"/>
                </a:cxn>
                <a:cxn ang="0">
                  <a:pos x="61" y="33"/>
                </a:cxn>
                <a:cxn ang="0">
                  <a:pos x="64" y="24"/>
                </a:cxn>
                <a:cxn ang="0">
                  <a:pos x="61" y="14"/>
                </a:cxn>
                <a:cxn ang="0">
                  <a:pos x="54" y="7"/>
                </a:cxn>
                <a:cxn ang="0">
                  <a:pos x="44" y="3"/>
                </a:cxn>
                <a:cxn ang="0">
                  <a:pos x="31" y="0"/>
                </a:cxn>
                <a:cxn ang="0">
                  <a:pos x="19" y="3"/>
                </a:cxn>
                <a:cxn ang="0">
                  <a:pos x="9" y="7"/>
                </a:cxn>
                <a:cxn ang="0">
                  <a:pos x="3" y="14"/>
                </a:cxn>
                <a:cxn ang="0">
                  <a:pos x="0" y="24"/>
                </a:cxn>
                <a:cxn ang="0">
                  <a:pos x="3" y="33"/>
                </a:cxn>
                <a:cxn ang="0">
                  <a:pos x="9" y="41"/>
                </a:cxn>
                <a:cxn ang="0">
                  <a:pos x="19" y="45"/>
                </a:cxn>
                <a:cxn ang="0">
                  <a:pos x="31" y="47"/>
                </a:cxn>
              </a:cxnLst>
              <a:rect l="0" t="0" r="r" b="b"/>
              <a:pathLst>
                <a:path w="64" h="47">
                  <a:moveTo>
                    <a:pt x="31" y="47"/>
                  </a:moveTo>
                  <a:lnTo>
                    <a:pt x="44" y="45"/>
                  </a:lnTo>
                  <a:lnTo>
                    <a:pt x="54" y="41"/>
                  </a:lnTo>
                  <a:lnTo>
                    <a:pt x="61" y="33"/>
                  </a:lnTo>
                  <a:lnTo>
                    <a:pt x="64" y="24"/>
                  </a:lnTo>
                  <a:lnTo>
                    <a:pt x="61" y="14"/>
                  </a:lnTo>
                  <a:lnTo>
                    <a:pt x="54" y="7"/>
                  </a:lnTo>
                  <a:lnTo>
                    <a:pt x="44" y="3"/>
                  </a:lnTo>
                  <a:lnTo>
                    <a:pt x="31" y="0"/>
                  </a:lnTo>
                  <a:lnTo>
                    <a:pt x="19" y="3"/>
                  </a:lnTo>
                  <a:lnTo>
                    <a:pt x="9" y="7"/>
                  </a:lnTo>
                  <a:lnTo>
                    <a:pt x="3" y="14"/>
                  </a:lnTo>
                  <a:lnTo>
                    <a:pt x="0" y="24"/>
                  </a:lnTo>
                  <a:lnTo>
                    <a:pt x="3" y="33"/>
                  </a:lnTo>
                  <a:lnTo>
                    <a:pt x="9" y="41"/>
                  </a:lnTo>
                  <a:lnTo>
                    <a:pt x="19" y="45"/>
                  </a:lnTo>
                  <a:lnTo>
                    <a:pt x="31"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6"/>
            <p:cNvSpPr>
              <a:spLocks/>
            </p:cNvSpPr>
            <p:nvPr/>
          </p:nvSpPr>
          <p:spPr bwMode="auto">
            <a:xfrm>
              <a:off x="3553" y="3422"/>
              <a:ext cx="64" cy="49"/>
            </a:xfrm>
            <a:custGeom>
              <a:avLst/>
              <a:gdLst/>
              <a:ahLst/>
              <a:cxnLst>
                <a:cxn ang="0">
                  <a:pos x="33" y="49"/>
                </a:cxn>
                <a:cxn ang="0">
                  <a:pos x="45" y="47"/>
                </a:cxn>
                <a:cxn ang="0">
                  <a:pos x="55" y="42"/>
                </a:cxn>
                <a:cxn ang="0">
                  <a:pos x="62" y="34"/>
                </a:cxn>
                <a:cxn ang="0">
                  <a:pos x="64" y="25"/>
                </a:cxn>
                <a:cxn ang="0">
                  <a:pos x="62" y="15"/>
                </a:cxn>
                <a:cxn ang="0">
                  <a:pos x="55" y="7"/>
                </a:cxn>
                <a:cxn ang="0">
                  <a:pos x="45" y="2"/>
                </a:cxn>
                <a:cxn ang="0">
                  <a:pos x="33" y="0"/>
                </a:cxn>
                <a:cxn ang="0">
                  <a:pos x="21" y="2"/>
                </a:cxn>
                <a:cxn ang="0">
                  <a:pos x="11" y="7"/>
                </a:cxn>
                <a:cxn ang="0">
                  <a:pos x="3" y="15"/>
                </a:cxn>
                <a:cxn ang="0">
                  <a:pos x="0" y="25"/>
                </a:cxn>
                <a:cxn ang="0">
                  <a:pos x="3" y="34"/>
                </a:cxn>
                <a:cxn ang="0">
                  <a:pos x="11" y="42"/>
                </a:cxn>
                <a:cxn ang="0">
                  <a:pos x="21" y="47"/>
                </a:cxn>
                <a:cxn ang="0">
                  <a:pos x="33" y="49"/>
                </a:cxn>
              </a:cxnLst>
              <a:rect l="0" t="0" r="r" b="b"/>
              <a:pathLst>
                <a:path w="64" h="49">
                  <a:moveTo>
                    <a:pt x="33" y="49"/>
                  </a:moveTo>
                  <a:lnTo>
                    <a:pt x="45" y="47"/>
                  </a:lnTo>
                  <a:lnTo>
                    <a:pt x="55" y="42"/>
                  </a:lnTo>
                  <a:lnTo>
                    <a:pt x="62" y="34"/>
                  </a:lnTo>
                  <a:lnTo>
                    <a:pt x="64" y="25"/>
                  </a:lnTo>
                  <a:lnTo>
                    <a:pt x="62" y="15"/>
                  </a:lnTo>
                  <a:lnTo>
                    <a:pt x="55" y="7"/>
                  </a:lnTo>
                  <a:lnTo>
                    <a:pt x="45" y="2"/>
                  </a:lnTo>
                  <a:lnTo>
                    <a:pt x="33" y="0"/>
                  </a:lnTo>
                  <a:lnTo>
                    <a:pt x="21" y="2"/>
                  </a:lnTo>
                  <a:lnTo>
                    <a:pt x="11" y="7"/>
                  </a:lnTo>
                  <a:lnTo>
                    <a:pt x="3" y="15"/>
                  </a:lnTo>
                  <a:lnTo>
                    <a:pt x="0" y="25"/>
                  </a:lnTo>
                  <a:lnTo>
                    <a:pt x="3" y="34"/>
                  </a:lnTo>
                  <a:lnTo>
                    <a:pt x="11" y="42"/>
                  </a:lnTo>
                  <a:lnTo>
                    <a:pt x="21" y="47"/>
                  </a:lnTo>
                  <a:lnTo>
                    <a:pt x="33" y="49"/>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1786" y="2255"/>
              <a:ext cx="432" cy="161"/>
            </a:xfrm>
            <a:custGeom>
              <a:avLst/>
              <a:gdLst/>
              <a:ahLst/>
              <a:cxnLst>
                <a:cxn ang="0">
                  <a:pos x="232" y="0"/>
                </a:cxn>
                <a:cxn ang="0">
                  <a:pos x="0" y="71"/>
                </a:cxn>
                <a:cxn ang="0">
                  <a:pos x="0" y="72"/>
                </a:cxn>
                <a:cxn ang="0">
                  <a:pos x="1" y="73"/>
                </a:cxn>
                <a:cxn ang="0">
                  <a:pos x="3" y="76"/>
                </a:cxn>
                <a:cxn ang="0">
                  <a:pos x="7" y="80"/>
                </a:cxn>
                <a:cxn ang="0">
                  <a:pos x="13" y="84"/>
                </a:cxn>
                <a:cxn ang="0">
                  <a:pos x="22" y="90"/>
                </a:cxn>
                <a:cxn ang="0">
                  <a:pos x="35" y="96"/>
                </a:cxn>
                <a:cxn ang="0">
                  <a:pos x="53" y="101"/>
                </a:cxn>
                <a:cxn ang="0">
                  <a:pos x="75" y="108"/>
                </a:cxn>
                <a:cxn ang="0">
                  <a:pos x="100" y="117"/>
                </a:cxn>
                <a:cxn ang="0">
                  <a:pos x="127" y="126"/>
                </a:cxn>
                <a:cxn ang="0">
                  <a:pos x="154" y="136"/>
                </a:cxn>
                <a:cxn ang="0">
                  <a:pos x="176" y="146"/>
                </a:cxn>
                <a:cxn ang="0">
                  <a:pos x="195" y="154"/>
                </a:cxn>
                <a:cxn ang="0">
                  <a:pos x="208" y="159"/>
                </a:cxn>
                <a:cxn ang="0">
                  <a:pos x="212" y="161"/>
                </a:cxn>
                <a:cxn ang="0">
                  <a:pos x="432" y="60"/>
                </a:cxn>
                <a:cxn ang="0">
                  <a:pos x="232" y="0"/>
                </a:cxn>
              </a:cxnLst>
              <a:rect l="0" t="0" r="r" b="b"/>
              <a:pathLst>
                <a:path w="432" h="161">
                  <a:moveTo>
                    <a:pt x="232" y="0"/>
                  </a:moveTo>
                  <a:lnTo>
                    <a:pt x="0" y="71"/>
                  </a:lnTo>
                  <a:lnTo>
                    <a:pt x="0" y="72"/>
                  </a:lnTo>
                  <a:lnTo>
                    <a:pt x="1" y="73"/>
                  </a:lnTo>
                  <a:lnTo>
                    <a:pt x="3" y="76"/>
                  </a:lnTo>
                  <a:lnTo>
                    <a:pt x="7" y="80"/>
                  </a:lnTo>
                  <a:lnTo>
                    <a:pt x="13" y="84"/>
                  </a:lnTo>
                  <a:lnTo>
                    <a:pt x="22" y="90"/>
                  </a:lnTo>
                  <a:lnTo>
                    <a:pt x="35" y="96"/>
                  </a:lnTo>
                  <a:lnTo>
                    <a:pt x="53" y="101"/>
                  </a:lnTo>
                  <a:lnTo>
                    <a:pt x="75" y="108"/>
                  </a:lnTo>
                  <a:lnTo>
                    <a:pt x="100" y="117"/>
                  </a:lnTo>
                  <a:lnTo>
                    <a:pt x="127" y="126"/>
                  </a:lnTo>
                  <a:lnTo>
                    <a:pt x="154" y="136"/>
                  </a:lnTo>
                  <a:lnTo>
                    <a:pt x="176" y="146"/>
                  </a:lnTo>
                  <a:lnTo>
                    <a:pt x="195" y="154"/>
                  </a:lnTo>
                  <a:lnTo>
                    <a:pt x="208" y="159"/>
                  </a:lnTo>
                  <a:lnTo>
                    <a:pt x="212" y="161"/>
                  </a:lnTo>
                  <a:lnTo>
                    <a:pt x="432" y="60"/>
                  </a:lnTo>
                  <a:lnTo>
                    <a:pt x="23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1457" y="2429"/>
              <a:ext cx="72" cy="92"/>
            </a:xfrm>
            <a:custGeom>
              <a:avLst/>
              <a:gdLst/>
              <a:ahLst/>
              <a:cxnLst>
                <a:cxn ang="0">
                  <a:pos x="4" y="0"/>
                </a:cxn>
                <a:cxn ang="0">
                  <a:pos x="72" y="60"/>
                </a:cxn>
                <a:cxn ang="0">
                  <a:pos x="51" y="92"/>
                </a:cxn>
                <a:cxn ang="0">
                  <a:pos x="0" y="49"/>
                </a:cxn>
                <a:cxn ang="0">
                  <a:pos x="4" y="0"/>
                </a:cxn>
              </a:cxnLst>
              <a:rect l="0" t="0" r="r" b="b"/>
              <a:pathLst>
                <a:path w="72" h="92">
                  <a:moveTo>
                    <a:pt x="4" y="0"/>
                  </a:moveTo>
                  <a:lnTo>
                    <a:pt x="72" y="60"/>
                  </a:lnTo>
                  <a:lnTo>
                    <a:pt x="51" y="92"/>
                  </a:lnTo>
                  <a:lnTo>
                    <a:pt x="0" y="49"/>
                  </a:lnTo>
                  <a:lnTo>
                    <a:pt x="4"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9"/>
            <p:cNvSpPr>
              <a:spLocks/>
            </p:cNvSpPr>
            <p:nvPr/>
          </p:nvSpPr>
          <p:spPr bwMode="auto">
            <a:xfrm>
              <a:off x="1820" y="2596"/>
              <a:ext cx="91" cy="96"/>
            </a:xfrm>
            <a:custGeom>
              <a:avLst/>
              <a:gdLst/>
              <a:ahLst/>
              <a:cxnLst>
                <a:cxn ang="0">
                  <a:pos x="10" y="0"/>
                </a:cxn>
                <a:cxn ang="0">
                  <a:pos x="91" y="42"/>
                </a:cxn>
                <a:cxn ang="0">
                  <a:pos x="67" y="96"/>
                </a:cxn>
                <a:cxn ang="0">
                  <a:pos x="0" y="65"/>
                </a:cxn>
                <a:cxn ang="0">
                  <a:pos x="10" y="0"/>
                </a:cxn>
              </a:cxnLst>
              <a:rect l="0" t="0" r="r" b="b"/>
              <a:pathLst>
                <a:path w="91" h="96">
                  <a:moveTo>
                    <a:pt x="10" y="0"/>
                  </a:moveTo>
                  <a:lnTo>
                    <a:pt x="91" y="42"/>
                  </a:lnTo>
                  <a:lnTo>
                    <a:pt x="67" y="96"/>
                  </a:lnTo>
                  <a:lnTo>
                    <a:pt x="0" y="65"/>
                  </a:lnTo>
                  <a:lnTo>
                    <a:pt x="10"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2249" y="2745"/>
              <a:ext cx="90" cy="94"/>
            </a:xfrm>
            <a:custGeom>
              <a:avLst/>
              <a:gdLst/>
              <a:ahLst/>
              <a:cxnLst>
                <a:cxn ang="0">
                  <a:pos x="3" y="0"/>
                </a:cxn>
                <a:cxn ang="0">
                  <a:pos x="90" y="34"/>
                </a:cxn>
                <a:cxn ang="0">
                  <a:pos x="65" y="94"/>
                </a:cxn>
                <a:cxn ang="0">
                  <a:pos x="0" y="76"/>
                </a:cxn>
                <a:cxn ang="0">
                  <a:pos x="3" y="0"/>
                </a:cxn>
              </a:cxnLst>
              <a:rect l="0" t="0" r="r" b="b"/>
              <a:pathLst>
                <a:path w="90" h="94">
                  <a:moveTo>
                    <a:pt x="3" y="0"/>
                  </a:moveTo>
                  <a:lnTo>
                    <a:pt x="90" y="34"/>
                  </a:lnTo>
                  <a:lnTo>
                    <a:pt x="65" y="94"/>
                  </a:lnTo>
                  <a:lnTo>
                    <a:pt x="0" y="76"/>
                  </a:lnTo>
                  <a:lnTo>
                    <a:pt x="3"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1"/>
            <p:cNvSpPr>
              <a:spLocks/>
            </p:cNvSpPr>
            <p:nvPr/>
          </p:nvSpPr>
          <p:spPr bwMode="auto">
            <a:xfrm>
              <a:off x="3304" y="2277"/>
              <a:ext cx="433" cy="235"/>
            </a:xfrm>
            <a:custGeom>
              <a:avLst/>
              <a:gdLst/>
              <a:ahLst/>
              <a:cxnLst>
                <a:cxn ang="0">
                  <a:pos x="393" y="212"/>
                </a:cxn>
                <a:cxn ang="0">
                  <a:pos x="396" y="167"/>
                </a:cxn>
                <a:cxn ang="0">
                  <a:pos x="386" y="129"/>
                </a:cxn>
                <a:cxn ang="0">
                  <a:pos x="351" y="95"/>
                </a:cxn>
                <a:cxn ang="0">
                  <a:pos x="307" y="71"/>
                </a:cxn>
                <a:cxn ang="0">
                  <a:pos x="276" y="59"/>
                </a:cxn>
                <a:cxn ang="0">
                  <a:pos x="244" y="46"/>
                </a:cxn>
                <a:cxn ang="0">
                  <a:pos x="209" y="36"/>
                </a:cxn>
                <a:cxn ang="0">
                  <a:pos x="174" y="28"/>
                </a:cxn>
                <a:cxn ang="0">
                  <a:pos x="139" y="23"/>
                </a:cxn>
                <a:cxn ang="0">
                  <a:pos x="105" y="23"/>
                </a:cxn>
                <a:cxn ang="0">
                  <a:pos x="73" y="28"/>
                </a:cxn>
                <a:cxn ang="0">
                  <a:pos x="49" y="40"/>
                </a:cxn>
                <a:cxn ang="0">
                  <a:pos x="34" y="58"/>
                </a:cxn>
                <a:cxn ang="0">
                  <a:pos x="21" y="75"/>
                </a:cxn>
                <a:cxn ang="0">
                  <a:pos x="7" y="84"/>
                </a:cxn>
                <a:cxn ang="0">
                  <a:pos x="3" y="68"/>
                </a:cxn>
                <a:cxn ang="0">
                  <a:pos x="19" y="36"/>
                </a:cxn>
                <a:cxn ang="0">
                  <a:pos x="43" y="12"/>
                </a:cxn>
                <a:cxn ang="0">
                  <a:pos x="74" y="2"/>
                </a:cxn>
                <a:cxn ang="0">
                  <a:pos x="113" y="0"/>
                </a:cxn>
                <a:cxn ang="0">
                  <a:pos x="153" y="3"/>
                </a:cxn>
                <a:cxn ang="0">
                  <a:pos x="198" y="11"/>
                </a:cxn>
                <a:cxn ang="0">
                  <a:pos x="242" y="23"/>
                </a:cxn>
                <a:cxn ang="0">
                  <a:pos x="287" y="36"/>
                </a:cxn>
                <a:cxn ang="0">
                  <a:pos x="327" y="49"/>
                </a:cxn>
                <a:cxn ang="0">
                  <a:pos x="365" y="65"/>
                </a:cxn>
                <a:cxn ang="0">
                  <a:pos x="400" y="89"/>
                </a:cxn>
                <a:cxn ang="0">
                  <a:pos x="424" y="118"/>
                </a:cxn>
                <a:cxn ang="0">
                  <a:pos x="433" y="152"/>
                </a:cxn>
                <a:cxn ang="0">
                  <a:pos x="429" y="190"/>
                </a:cxn>
                <a:cxn ang="0">
                  <a:pos x="411" y="225"/>
                </a:cxn>
              </a:cxnLst>
              <a:rect l="0" t="0" r="r" b="b"/>
              <a:pathLst>
                <a:path w="433" h="235">
                  <a:moveTo>
                    <a:pt x="389" y="235"/>
                  </a:moveTo>
                  <a:lnTo>
                    <a:pt x="393" y="212"/>
                  </a:lnTo>
                  <a:lnTo>
                    <a:pt x="395" y="188"/>
                  </a:lnTo>
                  <a:lnTo>
                    <a:pt x="396" y="167"/>
                  </a:lnTo>
                  <a:lnTo>
                    <a:pt x="393" y="148"/>
                  </a:lnTo>
                  <a:lnTo>
                    <a:pt x="386" y="129"/>
                  </a:lnTo>
                  <a:lnTo>
                    <a:pt x="371" y="112"/>
                  </a:lnTo>
                  <a:lnTo>
                    <a:pt x="351" y="95"/>
                  </a:lnTo>
                  <a:lnTo>
                    <a:pt x="321" y="78"/>
                  </a:lnTo>
                  <a:lnTo>
                    <a:pt x="307" y="71"/>
                  </a:lnTo>
                  <a:lnTo>
                    <a:pt x="292" y="66"/>
                  </a:lnTo>
                  <a:lnTo>
                    <a:pt x="276" y="59"/>
                  </a:lnTo>
                  <a:lnTo>
                    <a:pt x="261" y="53"/>
                  </a:lnTo>
                  <a:lnTo>
                    <a:pt x="244" y="46"/>
                  </a:lnTo>
                  <a:lnTo>
                    <a:pt x="226" y="41"/>
                  </a:lnTo>
                  <a:lnTo>
                    <a:pt x="209" y="36"/>
                  </a:lnTo>
                  <a:lnTo>
                    <a:pt x="192" y="32"/>
                  </a:lnTo>
                  <a:lnTo>
                    <a:pt x="174" y="28"/>
                  </a:lnTo>
                  <a:lnTo>
                    <a:pt x="156" y="25"/>
                  </a:lnTo>
                  <a:lnTo>
                    <a:pt x="139" y="23"/>
                  </a:lnTo>
                  <a:lnTo>
                    <a:pt x="121" y="22"/>
                  </a:lnTo>
                  <a:lnTo>
                    <a:pt x="105" y="23"/>
                  </a:lnTo>
                  <a:lnTo>
                    <a:pt x="89" y="24"/>
                  </a:lnTo>
                  <a:lnTo>
                    <a:pt x="73" y="28"/>
                  </a:lnTo>
                  <a:lnTo>
                    <a:pt x="58" y="33"/>
                  </a:lnTo>
                  <a:lnTo>
                    <a:pt x="49" y="40"/>
                  </a:lnTo>
                  <a:lnTo>
                    <a:pt x="40" y="48"/>
                  </a:lnTo>
                  <a:lnTo>
                    <a:pt x="34" y="58"/>
                  </a:lnTo>
                  <a:lnTo>
                    <a:pt x="26" y="67"/>
                  </a:lnTo>
                  <a:lnTo>
                    <a:pt x="21" y="75"/>
                  </a:lnTo>
                  <a:lnTo>
                    <a:pt x="15" y="81"/>
                  </a:lnTo>
                  <a:lnTo>
                    <a:pt x="7" y="84"/>
                  </a:lnTo>
                  <a:lnTo>
                    <a:pt x="0" y="84"/>
                  </a:lnTo>
                  <a:lnTo>
                    <a:pt x="3" y="68"/>
                  </a:lnTo>
                  <a:lnTo>
                    <a:pt x="9" y="51"/>
                  </a:lnTo>
                  <a:lnTo>
                    <a:pt x="19" y="36"/>
                  </a:lnTo>
                  <a:lnTo>
                    <a:pt x="29" y="21"/>
                  </a:lnTo>
                  <a:lnTo>
                    <a:pt x="43" y="12"/>
                  </a:lnTo>
                  <a:lnTo>
                    <a:pt x="58" y="6"/>
                  </a:lnTo>
                  <a:lnTo>
                    <a:pt x="74" y="2"/>
                  </a:lnTo>
                  <a:lnTo>
                    <a:pt x="93" y="0"/>
                  </a:lnTo>
                  <a:lnTo>
                    <a:pt x="113" y="0"/>
                  </a:lnTo>
                  <a:lnTo>
                    <a:pt x="133" y="1"/>
                  </a:lnTo>
                  <a:lnTo>
                    <a:pt x="153" y="3"/>
                  </a:lnTo>
                  <a:lnTo>
                    <a:pt x="176" y="6"/>
                  </a:lnTo>
                  <a:lnTo>
                    <a:pt x="198" y="11"/>
                  </a:lnTo>
                  <a:lnTo>
                    <a:pt x="220" y="17"/>
                  </a:lnTo>
                  <a:lnTo>
                    <a:pt x="242" y="23"/>
                  </a:lnTo>
                  <a:lnTo>
                    <a:pt x="264" y="28"/>
                  </a:lnTo>
                  <a:lnTo>
                    <a:pt x="287" y="36"/>
                  </a:lnTo>
                  <a:lnTo>
                    <a:pt x="307" y="42"/>
                  </a:lnTo>
                  <a:lnTo>
                    <a:pt x="327" y="49"/>
                  </a:lnTo>
                  <a:lnTo>
                    <a:pt x="344" y="56"/>
                  </a:lnTo>
                  <a:lnTo>
                    <a:pt x="365" y="65"/>
                  </a:lnTo>
                  <a:lnTo>
                    <a:pt x="383" y="75"/>
                  </a:lnTo>
                  <a:lnTo>
                    <a:pt x="400" y="89"/>
                  </a:lnTo>
                  <a:lnTo>
                    <a:pt x="414" y="102"/>
                  </a:lnTo>
                  <a:lnTo>
                    <a:pt x="424" y="118"/>
                  </a:lnTo>
                  <a:lnTo>
                    <a:pt x="431" y="135"/>
                  </a:lnTo>
                  <a:lnTo>
                    <a:pt x="433" y="152"/>
                  </a:lnTo>
                  <a:lnTo>
                    <a:pt x="431" y="170"/>
                  </a:lnTo>
                  <a:lnTo>
                    <a:pt x="429" y="190"/>
                  </a:lnTo>
                  <a:lnTo>
                    <a:pt x="423" y="208"/>
                  </a:lnTo>
                  <a:lnTo>
                    <a:pt x="411" y="225"/>
                  </a:lnTo>
                  <a:lnTo>
                    <a:pt x="389" y="23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3173" y="2712"/>
              <a:ext cx="561" cy="463"/>
            </a:xfrm>
            <a:custGeom>
              <a:avLst/>
              <a:gdLst/>
              <a:ahLst/>
              <a:cxnLst>
                <a:cxn ang="0">
                  <a:pos x="446" y="273"/>
                </a:cxn>
                <a:cxn ang="0">
                  <a:pos x="419" y="288"/>
                </a:cxn>
                <a:cxn ang="0">
                  <a:pos x="415" y="312"/>
                </a:cxn>
                <a:cxn ang="0">
                  <a:pos x="413" y="364"/>
                </a:cxn>
                <a:cxn ang="0">
                  <a:pos x="400" y="420"/>
                </a:cxn>
                <a:cxn ang="0">
                  <a:pos x="378" y="457"/>
                </a:cxn>
                <a:cxn ang="0">
                  <a:pos x="370" y="447"/>
                </a:cxn>
                <a:cxn ang="0">
                  <a:pos x="383" y="406"/>
                </a:cxn>
                <a:cxn ang="0">
                  <a:pos x="394" y="362"/>
                </a:cxn>
                <a:cxn ang="0">
                  <a:pos x="394" y="321"/>
                </a:cxn>
                <a:cxn ang="0">
                  <a:pos x="372" y="309"/>
                </a:cxn>
                <a:cxn ang="0">
                  <a:pos x="342" y="321"/>
                </a:cxn>
                <a:cxn ang="0">
                  <a:pos x="311" y="330"/>
                </a:cxn>
                <a:cxn ang="0">
                  <a:pos x="280" y="338"/>
                </a:cxn>
                <a:cxn ang="0">
                  <a:pos x="246" y="344"/>
                </a:cxn>
                <a:cxn ang="0">
                  <a:pos x="214" y="347"/>
                </a:cxn>
                <a:cxn ang="0">
                  <a:pos x="181" y="346"/>
                </a:cxn>
                <a:cxn ang="0">
                  <a:pos x="150" y="342"/>
                </a:cxn>
                <a:cxn ang="0">
                  <a:pos x="104" y="326"/>
                </a:cxn>
                <a:cxn ang="0">
                  <a:pos x="58" y="291"/>
                </a:cxn>
                <a:cxn ang="0">
                  <a:pos x="28" y="246"/>
                </a:cxn>
                <a:cxn ang="0">
                  <a:pos x="10" y="197"/>
                </a:cxn>
                <a:cxn ang="0">
                  <a:pos x="0" y="148"/>
                </a:cxn>
                <a:cxn ang="0">
                  <a:pos x="5" y="106"/>
                </a:cxn>
                <a:cxn ang="0">
                  <a:pos x="22" y="69"/>
                </a:cxn>
                <a:cxn ang="0">
                  <a:pos x="52" y="38"/>
                </a:cxn>
                <a:cxn ang="0">
                  <a:pos x="70" y="29"/>
                </a:cxn>
                <a:cxn ang="0">
                  <a:pos x="57" y="58"/>
                </a:cxn>
                <a:cxn ang="0">
                  <a:pos x="37" y="108"/>
                </a:cxn>
                <a:cxn ang="0">
                  <a:pos x="37" y="173"/>
                </a:cxn>
                <a:cxn ang="0">
                  <a:pos x="61" y="238"/>
                </a:cxn>
                <a:cxn ang="0">
                  <a:pos x="106" y="294"/>
                </a:cxn>
                <a:cxn ang="0">
                  <a:pos x="162" y="321"/>
                </a:cxn>
                <a:cxn ang="0">
                  <a:pos x="206" y="325"/>
                </a:cxn>
                <a:cxn ang="0">
                  <a:pos x="247" y="321"/>
                </a:cxn>
                <a:cxn ang="0">
                  <a:pos x="289" y="313"/>
                </a:cxn>
                <a:cxn ang="0">
                  <a:pos x="327" y="302"/>
                </a:cxn>
                <a:cxn ang="0">
                  <a:pos x="366" y="287"/>
                </a:cxn>
                <a:cxn ang="0">
                  <a:pos x="402" y="269"/>
                </a:cxn>
                <a:cxn ang="0">
                  <a:pos x="437" y="250"/>
                </a:cxn>
                <a:cxn ang="0">
                  <a:pos x="479" y="215"/>
                </a:cxn>
                <a:cxn ang="0">
                  <a:pos x="514" y="160"/>
                </a:cxn>
                <a:cxn ang="0">
                  <a:pos x="529" y="99"/>
                </a:cxn>
                <a:cxn ang="0">
                  <a:pos x="529" y="34"/>
                </a:cxn>
                <a:cxn ang="0">
                  <a:pos x="531" y="0"/>
                </a:cxn>
                <a:cxn ang="0">
                  <a:pos x="542" y="6"/>
                </a:cxn>
                <a:cxn ang="0">
                  <a:pos x="557" y="49"/>
                </a:cxn>
                <a:cxn ang="0">
                  <a:pos x="557" y="119"/>
                </a:cxn>
                <a:cxn ang="0">
                  <a:pos x="531" y="183"/>
                </a:cxn>
                <a:cxn ang="0">
                  <a:pos x="482" y="242"/>
                </a:cxn>
              </a:cxnLst>
              <a:rect l="0" t="0" r="r" b="b"/>
              <a:pathLst>
                <a:path w="561" h="463">
                  <a:moveTo>
                    <a:pt x="453" y="267"/>
                  </a:moveTo>
                  <a:lnTo>
                    <a:pt x="446" y="273"/>
                  </a:lnTo>
                  <a:lnTo>
                    <a:pt x="432" y="280"/>
                  </a:lnTo>
                  <a:lnTo>
                    <a:pt x="419" y="288"/>
                  </a:lnTo>
                  <a:lnTo>
                    <a:pt x="410" y="293"/>
                  </a:lnTo>
                  <a:lnTo>
                    <a:pt x="415" y="312"/>
                  </a:lnTo>
                  <a:lnTo>
                    <a:pt x="416" y="336"/>
                  </a:lnTo>
                  <a:lnTo>
                    <a:pt x="413" y="364"/>
                  </a:lnTo>
                  <a:lnTo>
                    <a:pt x="407" y="393"/>
                  </a:lnTo>
                  <a:lnTo>
                    <a:pt x="400" y="420"/>
                  </a:lnTo>
                  <a:lnTo>
                    <a:pt x="390" y="443"/>
                  </a:lnTo>
                  <a:lnTo>
                    <a:pt x="378" y="457"/>
                  </a:lnTo>
                  <a:lnTo>
                    <a:pt x="364" y="463"/>
                  </a:lnTo>
                  <a:lnTo>
                    <a:pt x="370" y="447"/>
                  </a:lnTo>
                  <a:lnTo>
                    <a:pt x="376" y="428"/>
                  </a:lnTo>
                  <a:lnTo>
                    <a:pt x="383" y="406"/>
                  </a:lnTo>
                  <a:lnTo>
                    <a:pt x="390" y="384"/>
                  </a:lnTo>
                  <a:lnTo>
                    <a:pt x="394" y="362"/>
                  </a:lnTo>
                  <a:lnTo>
                    <a:pt x="395" y="341"/>
                  </a:lnTo>
                  <a:lnTo>
                    <a:pt x="394" y="321"/>
                  </a:lnTo>
                  <a:lnTo>
                    <a:pt x="386" y="304"/>
                  </a:lnTo>
                  <a:lnTo>
                    <a:pt x="372" y="309"/>
                  </a:lnTo>
                  <a:lnTo>
                    <a:pt x="358" y="314"/>
                  </a:lnTo>
                  <a:lnTo>
                    <a:pt x="342" y="321"/>
                  </a:lnTo>
                  <a:lnTo>
                    <a:pt x="327" y="325"/>
                  </a:lnTo>
                  <a:lnTo>
                    <a:pt x="311" y="330"/>
                  </a:lnTo>
                  <a:lnTo>
                    <a:pt x="294" y="334"/>
                  </a:lnTo>
                  <a:lnTo>
                    <a:pt x="280" y="338"/>
                  </a:lnTo>
                  <a:lnTo>
                    <a:pt x="264" y="342"/>
                  </a:lnTo>
                  <a:lnTo>
                    <a:pt x="246" y="344"/>
                  </a:lnTo>
                  <a:lnTo>
                    <a:pt x="230" y="346"/>
                  </a:lnTo>
                  <a:lnTo>
                    <a:pt x="214" y="347"/>
                  </a:lnTo>
                  <a:lnTo>
                    <a:pt x="197" y="347"/>
                  </a:lnTo>
                  <a:lnTo>
                    <a:pt x="181" y="346"/>
                  </a:lnTo>
                  <a:lnTo>
                    <a:pt x="165" y="344"/>
                  </a:lnTo>
                  <a:lnTo>
                    <a:pt x="150" y="342"/>
                  </a:lnTo>
                  <a:lnTo>
                    <a:pt x="135" y="337"/>
                  </a:lnTo>
                  <a:lnTo>
                    <a:pt x="104" y="326"/>
                  </a:lnTo>
                  <a:lnTo>
                    <a:pt x="78" y="310"/>
                  </a:lnTo>
                  <a:lnTo>
                    <a:pt x="58" y="291"/>
                  </a:lnTo>
                  <a:lnTo>
                    <a:pt x="42" y="270"/>
                  </a:lnTo>
                  <a:lnTo>
                    <a:pt x="28" y="246"/>
                  </a:lnTo>
                  <a:lnTo>
                    <a:pt x="18" y="221"/>
                  </a:lnTo>
                  <a:lnTo>
                    <a:pt x="10" y="197"/>
                  </a:lnTo>
                  <a:lnTo>
                    <a:pt x="3" y="171"/>
                  </a:lnTo>
                  <a:lnTo>
                    <a:pt x="0" y="148"/>
                  </a:lnTo>
                  <a:lnTo>
                    <a:pt x="0" y="127"/>
                  </a:lnTo>
                  <a:lnTo>
                    <a:pt x="5" y="106"/>
                  </a:lnTo>
                  <a:lnTo>
                    <a:pt x="12" y="87"/>
                  </a:lnTo>
                  <a:lnTo>
                    <a:pt x="22" y="69"/>
                  </a:lnTo>
                  <a:lnTo>
                    <a:pt x="36" y="52"/>
                  </a:lnTo>
                  <a:lnTo>
                    <a:pt x="52" y="38"/>
                  </a:lnTo>
                  <a:lnTo>
                    <a:pt x="71" y="24"/>
                  </a:lnTo>
                  <a:lnTo>
                    <a:pt x="70" y="29"/>
                  </a:lnTo>
                  <a:lnTo>
                    <a:pt x="66" y="41"/>
                  </a:lnTo>
                  <a:lnTo>
                    <a:pt x="57" y="58"/>
                  </a:lnTo>
                  <a:lnTo>
                    <a:pt x="45" y="79"/>
                  </a:lnTo>
                  <a:lnTo>
                    <a:pt x="37" y="108"/>
                  </a:lnTo>
                  <a:lnTo>
                    <a:pt x="34" y="140"/>
                  </a:lnTo>
                  <a:lnTo>
                    <a:pt x="37" y="173"/>
                  </a:lnTo>
                  <a:lnTo>
                    <a:pt x="46" y="206"/>
                  </a:lnTo>
                  <a:lnTo>
                    <a:pt x="61" y="238"/>
                  </a:lnTo>
                  <a:lnTo>
                    <a:pt x="80" y="269"/>
                  </a:lnTo>
                  <a:lnTo>
                    <a:pt x="106" y="294"/>
                  </a:lnTo>
                  <a:lnTo>
                    <a:pt x="139" y="317"/>
                  </a:lnTo>
                  <a:lnTo>
                    <a:pt x="162" y="321"/>
                  </a:lnTo>
                  <a:lnTo>
                    <a:pt x="184" y="323"/>
                  </a:lnTo>
                  <a:lnTo>
                    <a:pt x="206" y="325"/>
                  </a:lnTo>
                  <a:lnTo>
                    <a:pt x="226" y="323"/>
                  </a:lnTo>
                  <a:lnTo>
                    <a:pt x="247" y="321"/>
                  </a:lnTo>
                  <a:lnTo>
                    <a:pt x="268" y="318"/>
                  </a:lnTo>
                  <a:lnTo>
                    <a:pt x="289" y="313"/>
                  </a:lnTo>
                  <a:lnTo>
                    <a:pt x="308" y="308"/>
                  </a:lnTo>
                  <a:lnTo>
                    <a:pt x="327" y="302"/>
                  </a:lnTo>
                  <a:lnTo>
                    <a:pt x="346" y="294"/>
                  </a:lnTo>
                  <a:lnTo>
                    <a:pt x="366" y="287"/>
                  </a:lnTo>
                  <a:lnTo>
                    <a:pt x="383" y="278"/>
                  </a:lnTo>
                  <a:lnTo>
                    <a:pt x="402" y="269"/>
                  </a:lnTo>
                  <a:lnTo>
                    <a:pt x="419" y="259"/>
                  </a:lnTo>
                  <a:lnTo>
                    <a:pt x="437" y="250"/>
                  </a:lnTo>
                  <a:lnTo>
                    <a:pt x="453" y="241"/>
                  </a:lnTo>
                  <a:lnTo>
                    <a:pt x="479" y="215"/>
                  </a:lnTo>
                  <a:lnTo>
                    <a:pt x="499" y="188"/>
                  </a:lnTo>
                  <a:lnTo>
                    <a:pt x="514" y="160"/>
                  </a:lnTo>
                  <a:lnTo>
                    <a:pt x="522" y="130"/>
                  </a:lnTo>
                  <a:lnTo>
                    <a:pt x="529" y="99"/>
                  </a:lnTo>
                  <a:lnTo>
                    <a:pt x="531" y="68"/>
                  </a:lnTo>
                  <a:lnTo>
                    <a:pt x="529" y="34"/>
                  </a:lnTo>
                  <a:lnTo>
                    <a:pt x="524" y="0"/>
                  </a:lnTo>
                  <a:lnTo>
                    <a:pt x="531" y="0"/>
                  </a:lnTo>
                  <a:lnTo>
                    <a:pt x="538" y="2"/>
                  </a:lnTo>
                  <a:lnTo>
                    <a:pt x="542" y="6"/>
                  </a:lnTo>
                  <a:lnTo>
                    <a:pt x="546" y="11"/>
                  </a:lnTo>
                  <a:lnTo>
                    <a:pt x="557" y="49"/>
                  </a:lnTo>
                  <a:lnTo>
                    <a:pt x="561" y="85"/>
                  </a:lnTo>
                  <a:lnTo>
                    <a:pt x="557" y="119"/>
                  </a:lnTo>
                  <a:lnTo>
                    <a:pt x="546" y="152"/>
                  </a:lnTo>
                  <a:lnTo>
                    <a:pt x="531" y="183"/>
                  </a:lnTo>
                  <a:lnTo>
                    <a:pt x="510" y="214"/>
                  </a:lnTo>
                  <a:lnTo>
                    <a:pt x="482" y="242"/>
                  </a:lnTo>
                  <a:lnTo>
                    <a:pt x="453" y="26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3"/>
            <p:cNvSpPr>
              <a:spLocks/>
            </p:cNvSpPr>
            <p:nvPr/>
          </p:nvSpPr>
          <p:spPr bwMode="auto">
            <a:xfrm>
              <a:off x="1441" y="2182"/>
              <a:ext cx="2258" cy="422"/>
            </a:xfrm>
            <a:custGeom>
              <a:avLst/>
              <a:gdLst/>
              <a:ahLst/>
              <a:cxnLst>
                <a:cxn ang="0">
                  <a:pos x="2113" y="317"/>
                </a:cxn>
                <a:cxn ang="0">
                  <a:pos x="1964" y="264"/>
                </a:cxn>
                <a:cxn ang="0">
                  <a:pos x="1787" y="214"/>
                </a:cxn>
                <a:cxn ang="0">
                  <a:pos x="1597" y="168"/>
                </a:cxn>
                <a:cxn ang="0">
                  <a:pos x="1414" y="126"/>
                </a:cxn>
                <a:cxn ang="0">
                  <a:pos x="1250" y="92"/>
                </a:cxn>
                <a:cxn ang="0">
                  <a:pos x="1124" y="69"/>
                </a:cxn>
                <a:cxn ang="0">
                  <a:pos x="1052" y="55"/>
                </a:cxn>
                <a:cxn ang="0">
                  <a:pos x="998" y="48"/>
                </a:cxn>
                <a:cxn ang="0">
                  <a:pos x="911" y="37"/>
                </a:cxn>
                <a:cxn ang="0">
                  <a:pos x="827" y="26"/>
                </a:cxn>
                <a:cxn ang="0">
                  <a:pos x="780" y="20"/>
                </a:cxn>
                <a:cxn ang="0">
                  <a:pos x="679" y="19"/>
                </a:cxn>
                <a:cxn ang="0">
                  <a:pos x="551" y="29"/>
                </a:cxn>
                <a:cxn ang="0">
                  <a:pos x="424" y="52"/>
                </a:cxn>
                <a:cxn ang="0">
                  <a:pos x="294" y="83"/>
                </a:cxn>
                <a:cxn ang="0">
                  <a:pos x="177" y="126"/>
                </a:cxn>
                <a:cxn ang="0">
                  <a:pos x="60" y="194"/>
                </a:cxn>
                <a:cxn ang="0">
                  <a:pos x="70" y="243"/>
                </a:cxn>
                <a:cxn ang="0">
                  <a:pos x="92" y="276"/>
                </a:cxn>
                <a:cxn ang="0">
                  <a:pos x="60" y="265"/>
                </a:cxn>
                <a:cxn ang="0">
                  <a:pos x="30" y="236"/>
                </a:cxn>
                <a:cxn ang="0">
                  <a:pos x="25" y="292"/>
                </a:cxn>
                <a:cxn ang="0">
                  <a:pos x="1" y="224"/>
                </a:cxn>
                <a:cxn ang="0">
                  <a:pos x="56" y="157"/>
                </a:cxn>
                <a:cxn ang="0">
                  <a:pos x="134" y="118"/>
                </a:cxn>
                <a:cxn ang="0">
                  <a:pos x="199" y="92"/>
                </a:cxn>
                <a:cxn ang="0">
                  <a:pos x="270" y="69"/>
                </a:cxn>
                <a:cxn ang="0">
                  <a:pos x="353" y="48"/>
                </a:cxn>
                <a:cxn ang="0">
                  <a:pos x="453" y="25"/>
                </a:cxn>
                <a:cxn ang="0">
                  <a:pos x="576" y="6"/>
                </a:cxn>
                <a:cxn ang="0">
                  <a:pos x="652" y="0"/>
                </a:cxn>
                <a:cxn ang="0">
                  <a:pos x="700" y="0"/>
                </a:cxn>
                <a:cxn ang="0">
                  <a:pos x="762" y="2"/>
                </a:cxn>
                <a:cxn ang="0">
                  <a:pos x="826" y="5"/>
                </a:cxn>
                <a:cxn ang="0">
                  <a:pos x="889" y="11"/>
                </a:cxn>
                <a:cxn ang="0">
                  <a:pos x="1001" y="24"/>
                </a:cxn>
                <a:cxn ang="0">
                  <a:pos x="1167" y="51"/>
                </a:cxn>
                <a:cxn ang="0">
                  <a:pos x="1358" y="89"/>
                </a:cxn>
                <a:cxn ang="0">
                  <a:pos x="1561" y="134"/>
                </a:cxn>
                <a:cxn ang="0">
                  <a:pos x="1761" y="182"/>
                </a:cxn>
                <a:cxn ang="0">
                  <a:pos x="1941" y="231"/>
                </a:cxn>
                <a:cxn ang="0">
                  <a:pos x="2088" y="273"/>
                </a:cxn>
                <a:cxn ang="0">
                  <a:pos x="2183" y="309"/>
                </a:cxn>
                <a:cxn ang="0">
                  <a:pos x="2239" y="350"/>
                </a:cxn>
                <a:cxn ang="0">
                  <a:pos x="2258" y="408"/>
                </a:cxn>
                <a:cxn ang="0">
                  <a:pos x="2246" y="405"/>
                </a:cxn>
                <a:cxn ang="0">
                  <a:pos x="2206" y="364"/>
                </a:cxn>
              </a:cxnLst>
              <a:rect l="0" t="0" r="r" b="b"/>
              <a:pathLst>
                <a:path w="2258" h="422">
                  <a:moveTo>
                    <a:pt x="2195" y="356"/>
                  </a:moveTo>
                  <a:lnTo>
                    <a:pt x="2171" y="342"/>
                  </a:lnTo>
                  <a:lnTo>
                    <a:pt x="2143" y="329"/>
                  </a:lnTo>
                  <a:lnTo>
                    <a:pt x="2113" y="317"/>
                  </a:lnTo>
                  <a:lnTo>
                    <a:pt x="2079" y="303"/>
                  </a:lnTo>
                  <a:lnTo>
                    <a:pt x="2042" y="290"/>
                  </a:lnTo>
                  <a:lnTo>
                    <a:pt x="2004" y="278"/>
                  </a:lnTo>
                  <a:lnTo>
                    <a:pt x="1964" y="264"/>
                  </a:lnTo>
                  <a:lnTo>
                    <a:pt x="1921" y="251"/>
                  </a:lnTo>
                  <a:lnTo>
                    <a:pt x="1878" y="238"/>
                  </a:lnTo>
                  <a:lnTo>
                    <a:pt x="1832" y="226"/>
                  </a:lnTo>
                  <a:lnTo>
                    <a:pt x="1787" y="214"/>
                  </a:lnTo>
                  <a:lnTo>
                    <a:pt x="1740" y="202"/>
                  </a:lnTo>
                  <a:lnTo>
                    <a:pt x="1693" y="190"/>
                  </a:lnTo>
                  <a:lnTo>
                    <a:pt x="1646" y="179"/>
                  </a:lnTo>
                  <a:lnTo>
                    <a:pt x="1597" y="168"/>
                  </a:lnTo>
                  <a:lnTo>
                    <a:pt x="1551" y="156"/>
                  </a:lnTo>
                  <a:lnTo>
                    <a:pt x="1504" y="147"/>
                  </a:lnTo>
                  <a:lnTo>
                    <a:pt x="1458" y="136"/>
                  </a:lnTo>
                  <a:lnTo>
                    <a:pt x="1414" y="126"/>
                  </a:lnTo>
                  <a:lnTo>
                    <a:pt x="1371" y="117"/>
                  </a:lnTo>
                  <a:lnTo>
                    <a:pt x="1328" y="108"/>
                  </a:lnTo>
                  <a:lnTo>
                    <a:pt x="1288" y="100"/>
                  </a:lnTo>
                  <a:lnTo>
                    <a:pt x="1250" y="92"/>
                  </a:lnTo>
                  <a:lnTo>
                    <a:pt x="1215" y="86"/>
                  </a:lnTo>
                  <a:lnTo>
                    <a:pt x="1182" y="80"/>
                  </a:lnTo>
                  <a:lnTo>
                    <a:pt x="1152" y="73"/>
                  </a:lnTo>
                  <a:lnTo>
                    <a:pt x="1124" y="69"/>
                  </a:lnTo>
                  <a:lnTo>
                    <a:pt x="1101" y="64"/>
                  </a:lnTo>
                  <a:lnTo>
                    <a:pt x="1081" y="61"/>
                  </a:lnTo>
                  <a:lnTo>
                    <a:pt x="1065" y="58"/>
                  </a:lnTo>
                  <a:lnTo>
                    <a:pt x="1052" y="55"/>
                  </a:lnTo>
                  <a:lnTo>
                    <a:pt x="1044" y="54"/>
                  </a:lnTo>
                  <a:lnTo>
                    <a:pt x="1031" y="52"/>
                  </a:lnTo>
                  <a:lnTo>
                    <a:pt x="1017" y="50"/>
                  </a:lnTo>
                  <a:lnTo>
                    <a:pt x="998" y="48"/>
                  </a:lnTo>
                  <a:lnTo>
                    <a:pt x="978" y="45"/>
                  </a:lnTo>
                  <a:lnTo>
                    <a:pt x="956" y="42"/>
                  </a:lnTo>
                  <a:lnTo>
                    <a:pt x="934" y="40"/>
                  </a:lnTo>
                  <a:lnTo>
                    <a:pt x="911" y="37"/>
                  </a:lnTo>
                  <a:lnTo>
                    <a:pt x="889" y="33"/>
                  </a:lnTo>
                  <a:lnTo>
                    <a:pt x="867" y="31"/>
                  </a:lnTo>
                  <a:lnTo>
                    <a:pt x="847" y="29"/>
                  </a:lnTo>
                  <a:lnTo>
                    <a:pt x="827" y="26"/>
                  </a:lnTo>
                  <a:lnTo>
                    <a:pt x="811" y="24"/>
                  </a:lnTo>
                  <a:lnTo>
                    <a:pt x="796" y="21"/>
                  </a:lnTo>
                  <a:lnTo>
                    <a:pt x="786" y="21"/>
                  </a:lnTo>
                  <a:lnTo>
                    <a:pt x="780" y="20"/>
                  </a:lnTo>
                  <a:lnTo>
                    <a:pt x="777" y="20"/>
                  </a:lnTo>
                  <a:lnTo>
                    <a:pt x="744" y="19"/>
                  </a:lnTo>
                  <a:lnTo>
                    <a:pt x="711" y="17"/>
                  </a:lnTo>
                  <a:lnTo>
                    <a:pt x="679" y="19"/>
                  </a:lnTo>
                  <a:lnTo>
                    <a:pt x="647" y="20"/>
                  </a:lnTo>
                  <a:lnTo>
                    <a:pt x="614" y="21"/>
                  </a:lnTo>
                  <a:lnTo>
                    <a:pt x="582" y="25"/>
                  </a:lnTo>
                  <a:lnTo>
                    <a:pt x="551" y="29"/>
                  </a:lnTo>
                  <a:lnTo>
                    <a:pt x="518" y="34"/>
                  </a:lnTo>
                  <a:lnTo>
                    <a:pt x="487" y="40"/>
                  </a:lnTo>
                  <a:lnTo>
                    <a:pt x="454" y="45"/>
                  </a:lnTo>
                  <a:lnTo>
                    <a:pt x="424" y="52"/>
                  </a:lnTo>
                  <a:lnTo>
                    <a:pt x="391" y="59"/>
                  </a:lnTo>
                  <a:lnTo>
                    <a:pt x="359" y="66"/>
                  </a:lnTo>
                  <a:lnTo>
                    <a:pt x="327" y="73"/>
                  </a:lnTo>
                  <a:lnTo>
                    <a:pt x="294" y="83"/>
                  </a:lnTo>
                  <a:lnTo>
                    <a:pt x="260" y="90"/>
                  </a:lnTo>
                  <a:lnTo>
                    <a:pt x="240" y="99"/>
                  </a:lnTo>
                  <a:lnTo>
                    <a:pt x="211" y="112"/>
                  </a:lnTo>
                  <a:lnTo>
                    <a:pt x="177" y="126"/>
                  </a:lnTo>
                  <a:lnTo>
                    <a:pt x="141" y="142"/>
                  </a:lnTo>
                  <a:lnTo>
                    <a:pt x="108" y="159"/>
                  </a:lnTo>
                  <a:lnTo>
                    <a:pt x="80" y="177"/>
                  </a:lnTo>
                  <a:lnTo>
                    <a:pt x="60" y="194"/>
                  </a:lnTo>
                  <a:lnTo>
                    <a:pt x="54" y="208"/>
                  </a:lnTo>
                  <a:lnTo>
                    <a:pt x="58" y="220"/>
                  </a:lnTo>
                  <a:lnTo>
                    <a:pt x="63" y="232"/>
                  </a:lnTo>
                  <a:lnTo>
                    <a:pt x="70" y="243"/>
                  </a:lnTo>
                  <a:lnTo>
                    <a:pt x="78" y="253"/>
                  </a:lnTo>
                  <a:lnTo>
                    <a:pt x="85" y="262"/>
                  </a:lnTo>
                  <a:lnTo>
                    <a:pt x="89" y="270"/>
                  </a:lnTo>
                  <a:lnTo>
                    <a:pt x="92" y="276"/>
                  </a:lnTo>
                  <a:lnTo>
                    <a:pt x="91" y="281"/>
                  </a:lnTo>
                  <a:lnTo>
                    <a:pt x="80" y="278"/>
                  </a:lnTo>
                  <a:lnTo>
                    <a:pt x="69" y="272"/>
                  </a:lnTo>
                  <a:lnTo>
                    <a:pt x="60" y="265"/>
                  </a:lnTo>
                  <a:lnTo>
                    <a:pt x="51" y="257"/>
                  </a:lnTo>
                  <a:lnTo>
                    <a:pt x="44" y="251"/>
                  </a:lnTo>
                  <a:lnTo>
                    <a:pt x="38" y="243"/>
                  </a:lnTo>
                  <a:lnTo>
                    <a:pt x="30" y="236"/>
                  </a:lnTo>
                  <a:lnTo>
                    <a:pt x="25" y="232"/>
                  </a:lnTo>
                  <a:lnTo>
                    <a:pt x="25" y="243"/>
                  </a:lnTo>
                  <a:lnTo>
                    <a:pt x="25" y="267"/>
                  </a:lnTo>
                  <a:lnTo>
                    <a:pt x="25" y="292"/>
                  </a:lnTo>
                  <a:lnTo>
                    <a:pt x="20" y="304"/>
                  </a:lnTo>
                  <a:lnTo>
                    <a:pt x="5" y="286"/>
                  </a:lnTo>
                  <a:lnTo>
                    <a:pt x="0" y="257"/>
                  </a:lnTo>
                  <a:lnTo>
                    <a:pt x="1" y="224"/>
                  </a:lnTo>
                  <a:lnTo>
                    <a:pt x="9" y="194"/>
                  </a:lnTo>
                  <a:lnTo>
                    <a:pt x="20" y="182"/>
                  </a:lnTo>
                  <a:lnTo>
                    <a:pt x="37" y="170"/>
                  </a:lnTo>
                  <a:lnTo>
                    <a:pt x="56" y="157"/>
                  </a:lnTo>
                  <a:lnTo>
                    <a:pt x="75" y="147"/>
                  </a:lnTo>
                  <a:lnTo>
                    <a:pt x="96" y="136"/>
                  </a:lnTo>
                  <a:lnTo>
                    <a:pt x="116" y="126"/>
                  </a:lnTo>
                  <a:lnTo>
                    <a:pt x="134" y="118"/>
                  </a:lnTo>
                  <a:lnTo>
                    <a:pt x="149" y="112"/>
                  </a:lnTo>
                  <a:lnTo>
                    <a:pt x="165" y="105"/>
                  </a:lnTo>
                  <a:lnTo>
                    <a:pt x="183" y="98"/>
                  </a:lnTo>
                  <a:lnTo>
                    <a:pt x="199" y="92"/>
                  </a:lnTo>
                  <a:lnTo>
                    <a:pt x="217" y="86"/>
                  </a:lnTo>
                  <a:lnTo>
                    <a:pt x="235" y="80"/>
                  </a:lnTo>
                  <a:lnTo>
                    <a:pt x="252" y="75"/>
                  </a:lnTo>
                  <a:lnTo>
                    <a:pt x="270" y="69"/>
                  </a:lnTo>
                  <a:lnTo>
                    <a:pt x="289" y="63"/>
                  </a:lnTo>
                  <a:lnTo>
                    <a:pt x="310" y="58"/>
                  </a:lnTo>
                  <a:lnTo>
                    <a:pt x="330" y="53"/>
                  </a:lnTo>
                  <a:lnTo>
                    <a:pt x="353" y="48"/>
                  </a:lnTo>
                  <a:lnTo>
                    <a:pt x="375" y="42"/>
                  </a:lnTo>
                  <a:lnTo>
                    <a:pt x="400" y="37"/>
                  </a:lnTo>
                  <a:lnTo>
                    <a:pt x="425" y="31"/>
                  </a:lnTo>
                  <a:lnTo>
                    <a:pt x="453" y="25"/>
                  </a:lnTo>
                  <a:lnTo>
                    <a:pt x="481" y="20"/>
                  </a:lnTo>
                  <a:lnTo>
                    <a:pt x="514" y="14"/>
                  </a:lnTo>
                  <a:lnTo>
                    <a:pt x="545" y="9"/>
                  </a:lnTo>
                  <a:lnTo>
                    <a:pt x="576" y="6"/>
                  </a:lnTo>
                  <a:lnTo>
                    <a:pt x="603" y="4"/>
                  </a:lnTo>
                  <a:lnTo>
                    <a:pt x="625" y="2"/>
                  </a:lnTo>
                  <a:lnTo>
                    <a:pt x="642" y="2"/>
                  </a:lnTo>
                  <a:lnTo>
                    <a:pt x="652" y="0"/>
                  </a:lnTo>
                  <a:lnTo>
                    <a:pt x="657" y="0"/>
                  </a:lnTo>
                  <a:lnTo>
                    <a:pt x="672" y="0"/>
                  </a:lnTo>
                  <a:lnTo>
                    <a:pt x="685" y="0"/>
                  </a:lnTo>
                  <a:lnTo>
                    <a:pt x="700" y="0"/>
                  </a:lnTo>
                  <a:lnTo>
                    <a:pt x="715" y="0"/>
                  </a:lnTo>
                  <a:lnTo>
                    <a:pt x="731" y="0"/>
                  </a:lnTo>
                  <a:lnTo>
                    <a:pt x="746" y="2"/>
                  </a:lnTo>
                  <a:lnTo>
                    <a:pt x="762" y="2"/>
                  </a:lnTo>
                  <a:lnTo>
                    <a:pt x="779" y="3"/>
                  </a:lnTo>
                  <a:lnTo>
                    <a:pt x="793" y="3"/>
                  </a:lnTo>
                  <a:lnTo>
                    <a:pt x="810" y="4"/>
                  </a:lnTo>
                  <a:lnTo>
                    <a:pt x="826" y="5"/>
                  </a:lnTo>
                  <a:lnTo>
                    <a:pt x="842" y="6"/>
                  </a:lnTo>
                  <a:lnTo>
                    <a:pt x="857" y="8"/>
                  </a:lnTo>
                  <a:lnTo>
                    <a:pt x="873" y="9"/>
                  </a:lnTo>
                  <a:lnTo>
                    <a:pt x="889" y="11"/>
                  </a:lnTo>
                  <a:lnTo>
                    <a:pt x="904" y="13"/>
                  </a:lnTo>
                  <a:lnTo>
                    <a:pt x="934" y="15"/>
                  </a:lnTo>
                  <a:lnTo>
                    <a:pt x="966" y="20"/>
                  </a:lnTo>
                  <a:lnTo>
                    <a:pt x="1001" y="24"/>
                  </a:lnTo>
                  <a:lnTo>
                    <a:pt x="1038" y="29"/>
                  </a:lnTo>
                  <a:lnTo>
                    <a:pt x="1080" y="35"/>
                  </a:lnTo>
                  <a:lnTo>
                    <a:pt x="1121" y="43"/>
                  </a:lnTo>
                  <a:lnTo>
                    <a:pt x="1167" y="51"/>
                  </a:lnTo>
                  <a:lnTo>
                    <a:pt x="1213" y="60"/>
                  </a:lnTo>
                  <a:lnTo>
                    <a:pt x="1260" y="69"/>
                  </a:lnTo>
                  <a:lnTo>
                    <a:pt x="1309" y="79"/>
                  </a:lnTo>
                  <a:lnTo>
                    <a:pt x="1358" y="89"/>
                  </a:lnTo>
                  <a:lnTo>
                    <a:pt x="1410" y="100"/>
                  </a:lnTo>
                  <a:lnTo>
                    <a:pt x="1460" y="112"/>
                  </a:lnTo>
                  <a:lnTo>
                    <a:pt x="1511" y="123"/>
                  </a:lnTo>
                  <a:lnTo>
                    <a:pt x="1561" y="134"/>
                  </a:lnTo>
                  <a:lnTo>
                    <a:pt x="1613" y="147"/>
                  </a:lnTo>
                  <a:lnTo>
                    <a:pt x="1664" y="159"/>
                  </a:lnTo>
                  <a:lnTo>
                    <a:pt x="1712" y="170"/>
                  </a:lnTo>
                  <a:lnTo>
                    <a:pt x="1761" y="182"/>
                  </a:lnTo>
                  <a:lnTo>
                    <a:pt x="1808" y="194"/>
                  </a:lnTo>
                  <a:lnTo>
                    <a:pt x="1854" y="207"/>
                  </a:lnTo>
                  <a:lnTo>
                    <a:pt x="1898" y="218"/>
                  </a:lnTo>
                  <a:lnTo>
                    <a:pt x="1941" y="231"/>
                  </a:lnTo>
                  <a:lnTo>
                    <a:pt x="1981" y="242"/>
                  </a:lnTo>
                  <a:lnTo>
                    <a:pt x="2020" y="253"/>
                  </a:lnTo>
                  <a:lnTo>
                    <a:pt x="2055" y="263"/>
                  </a:lnTo>
                  <a:lnTo>
                    <a:pt x="2088" y="273"/>
                  </a:lnTo>
                  <a:lnTo>
                    <a:pt x="2116" y="283"/>
                  </a:lnTo>
                  <a:lnTo>
                    <a:pt x="2143" y="292"/>
                  </a:lnTo>
                  <a:lnTo>
                    <a:pt x="2164" y="301"/>
                  </a:lnTo>
                  <a:lnTo>
                    <a:pt x="2183" y="309"/>
                  </a:lnTo>
                  <a:lnTo>
                    <a:pt x="2197" y="316"/>
                  </a:lnTo>
                  <a:lnTo>
                    <a:pt x="2215" y="326"/>
                  </a:lnTo>
                  <a:lnTo>
                    <a:pt x="2228" y="338"/>
                  </a:lnTo>
                  <a:lnTo>
                    <a:pt x="2239" y="350"/>
                  </a:lnTo>
                  <a:lnTo>
                    <a:pt x="2247" y="365"/>
                  </a:lnTo>
                  <a:lnTo>
                    <a:pt x="2253" y="380"/>
                  </a:lnTo>
                  <a:lnTo>
                    <a:pt x="2256" y="393"/>
                  </a:lnTo>
                  <a:lnTo>
                    <a:pt x="2258" y="408"/>
                  </a:lnTo>
                  <a:lnTo>
                    <a:pt x="2258" y="422"/>
                  </a:lnTo>
                  <a:lnTo>
                    <a:pt x="2256" y="420"/>
                  </a:lnTo>
                  <a:lnTo>
                    <a:pt x="2252" y="414"/>
                  </a:lnTo>
                  <a:lnTo>
                    <a:pt x="2246" y="405"/>
                  </a:lnTo>
                  <a:lnTo>
                    <a:pt x="2237" y="396"/>
                  </a:lnTo>
                  <a:lnTo>
                    <a:pt x="2228" y="384"/>
                  </a:lnTo>
                  <a:lnTo>
                    <a:pt x="2218" y="374"/>
                  </a:lnTo>
                  <a:lnTo>
                    <a:pt x="2206" y="364"/>
                  </a:lnTo>
                  <a:lnTo>
                    <a:pt x="2195" y="35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3632" y="2646"/>
              <a:ext cx="67" cy="46"/>
            </a:xfrm>
            <a:custGeom>
              <a:avLst/>
              <a:gdLst/>
              <a:ahLst/>
              <a:cxnLst>
                <a:cxn ang="0">
                  <a:pos x="59" y="46"/>
                </a:cxn>
                <a:cxn ang="0">
                  <a:pos x="52" y="46"/>
                </a:cxn>
                <a:cxn ang="0">
                  <a:pos x="49" y="42"/>
                </a:cxn>
                <a:cxn ang="0">
                  <a:pos x="46" y="36"/>
                </a:cxn>
                <a:cxn ang="0">
                  <a:pos x="43" y="32"/>
                </a:cxn>
                <a:cxn ang="0">
                  <a:pos x="31" y="24"/>
                </a:cxn>
                <a:cxn ang="0">
                  <a:pos x="17" y="17"/>
                </a:cxn>
                <a:cxn ang="0">
                  <a:pos x="5" y="10"/>
                </a:cxn>
                <a:cxn ang="0">
                  <a:pos x="0" y="0"/>
                </a:cxn>
                <a:cxn ang="0">
                  <a:pos x="12" y="2"/>
                </a:cxn>
                <a:cxn ang="0">
                  <a:pos x="22" y="3"/>
                </a:cxn>
                <a:cxn ang="0">
                  <a:pos x="31" y="8"/>
                </a:cxn>
                <a:cxn ang="0">
                  <a:pos x="40" y="14"/>
                </a:cxn>
                <a:cxn ang="0">
                  <a:pos x="47" y="20"/>
                </a:cxn>
                <a:cxn ang="0">
                  <a:pos x="55" y="27"/>
                </a:cxn>
                <a:cxn ang="0">
                  <a:pos x="61" y="35"/>
                </a:cxn>
                <a:cxn ang="0">
                  <a:pos x="67" y="42"/>
                </a:cxn>
                <a:cxn ang="0">
                  <a:pos x="59" y="46"/>
                </a:cxn>
              </a:cxnLst>
              <a:rect l="0" t="0" r="r" b="b"/>
              <a:pathLst>
                <a:path w="67" h="46">
                  <a:moveTo>
                    <a:pt x="59" y="46"/>
                  </a:moveTo>
                  <a:lnTo>
                    <a:pt x="52" y="46"/>
                  </a:lnTo>
                  <a:lnTo>
                    <a:pt x="49" y="42"/>
                  </a:lnTo>
                  <a:lnTo>
                    <a:pt x="46" y="36"/>
                  </a:lnTo>
                  <a:lnTo>
                    <a:pt x="43" y="32"/>
                  </a:lnTo>
                  <a:lnTo>
                    <a:pt x="31" y="24"/>
                  </a:lnTo>
                  <a:lnTo>
                    <a:pt x="17" y="17"/>
                  </a:lnTo>
                  <a:lnTo>
                    <a:pt x="5" y="10"/>
                  </a:lnTo>
                  <a:lnTo>
                    <a:pt x="0" y="0"/>
                  </a:lnTo>
                  <a:lnTo>
                    <a:pt x="12" y="2"/>
                  </a:lnTo>
                  <a:lnTo>
                    <a:pt x="22" y="3"/>
                  </a:lnTo>
                  <a:lnTo>
                    <a:pt x="31" y="8"/>
                  </a:lnTo>
                  <a:lnTo>
                    <a:pt x="40" y="14"/>
                  </a:lnTo>
                  <a:lnTo>
                    <a:pt x="47" y="20"/>
                  </a:lnTo>
                  <a:lnTo>
                    <a:pt x="55" y="27"/>
                  </a:lnTo>
                  <a:lnTo>
                    <a:pt x="61" y="35"/>
                  </a:lnTo>
                  <a:lnTo>
                    <a:pt x="67" y="42"/>
                  </a:lnTo>
                  <a:lnTo>
                    <a:pt x="59" y="4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3263" y="2634"/>
              <a:ext cx="356" cy="381"/>
            </a:xfrm>
            <a:custGeom>
              <a:avLst/>
              <a:gdLst/>
              <a:ahLst/>
              <a:cxnLst>
                <a:cxn ang="0">
                  <a:pos x="100" y="102"/>
                </a:cxn>
                <a:cxn ang="0">
                  <a:pos x="66" y="128"/>
                </a:cxn>
                <a:cxn ang="0">
                  <a:pos x="46" y="164"/>
                </a:cxn>
                <a:cxn ang="0">
                  <a:pos x="38" y="205"/>
                </a:cxn>
                <a:cxn ang="0">
                  <a:pos x="38" y="250"/>
                </a:cxn>
                <a:cxn ang="0">
                  <a:pos x="43" y="293"/>
                </a:cxn>
                <a:cxn ang="0">
                  <a:pos x="50" y="332"/>
                </a:cxn>
                <a:cxn ang="0">
                  <a:pos x="55" y="362"/>
                </a:cxn>
                <a:cxn ang="0">
                  <a:pos x="55" y="381"/>
                </a:cxn>
                <a:cxn ang="0">
                  <a:pos x="43" y="368"/>
                </a:cxn>
                <a:cxn ang="0">
                  <a:pos x="27" y="342"/>
                </a:cxn>
                <a:cxn ang="0">
                  <a:pos x="13" y="303"/>
                </a:cxn>
                <a:cxn ang="0">
                  <a:pos x="3" y="257"/>
                </a:cxn>
                <a:cxn ang="0">
                  <a:pos x="0" y="210"/>
                </a:cxn>
                <a:cxn ang="0">
                  <a:pos x="7" y="164"/>
                </a:cxn>
                <a:cxn ang="0">
                  <a:pos x="27" y="124"/>
                </a:cxn>
                <a:cxn ang="0">
                  <a:pos x="62" y="97"/>
                </a:cxn>
                <a:cxn ang="0">
                  <a:pos x="72" y="93"/>
                </a:cxn>
                <a:cxn ang="0">
                  <a:pos x="86" y="88"/>
                </a:cxn>
                <a:cxn ang="0">
                  <a:pos x="100" y="82"/>
                </a:cxn>
                <a:cxn ang="0">
                  <a:pos x="118" y="77"/>
                </a:cxn>
                <a:cxn ang="0">
                  <a:pos x="137" y="71"/>
                </a:cxn>
                <a:cxn ang="0">
                  <a:pos x="158" y="65"/>
                </a:cxn>
                <a:cxn ang="0">
                  <a:pos x="178" y="59"/>
                </a:cxn>
                <a:cxn ang="0">
                  <a:pos x="199" y="53"/>
                </a:cxn>
                <a:cxn ang="0">
                  <a:pos x="221" y="47"/>
                </a:cxn>
                <a:cxn ang="0">
                  <a:pos x="242" y="41"/>
                </a:cxn>
                <a:cxn ang="0">
                  <a:pos x="261" y="35"/>
                </a:cxn>
                <a:cxn ang="0">
                  <a:pos x="279" y="30"/>
                </a:cxn>
                <a:cxn ang="0">
                  <a:pos x="295" y="24"/>
                </a:cxn>
                <a:cxn ang="0">
                  <a:pos x="309" y="18"/>
                </a:cxn>
                <a:cxn ang="0">
                  <a:pos x="321" y="14"/>
                </a:cxn>
                <a:cxn ang="0">
                  <a:pos x="328" y="9"/>
                </a:cxn>
                <a:cxn ang="0">
                  <a:pos x="356" y="0"/>
                </a:cxn>
                <a:cxn ang="0">
                  <a:pos x="344" y="12"/>
                </a:cxn>
                <a:cxn ang="0">
                  <a:pos x="333" y="22"/>
                </a:cxn>
                <a:cxn ang="0">
                  <a:pos x="319" y="32"/>
                </a:cxn>
                <a:cxn ang="0">
                  <a:pos x="304" y="41"/>
                </a:cxn>
                <a:cxn ang="0">
                  <a:pos x="290" y="49"/>
                </a:cxn>
                <a:cxn ang="0">
                  <a:pos x="273" y="56"/>
                </a:cxn>
                <a:cxn ang="0">
                  <a:pos x="257" y="63"/>
                </a:cxn>
                <a:cxn ang="0">
                  <a:pos x="241" y="70"/>
                </a:cxn>
                <a:cxn ang="0">
                  <a:pos x="223" y="76"/>
                </a:cxn>
                <a:cxn ang="0">
                  <a:pos x="205" y="81"/>
                </a:cxn>
                <a:cxn ang="0">
                  <a:pos x="187" y="86"/>
                </a:cxn>
                <a:cxn ang="0">
                  <a:pos x="170" y="90"/>
                </a:cxn>
                <a:cxn ang="0">
                  <a:pos x="152" y="94"/>
                </a:cxn>
                <a:cxn ang="0">
                  <a:pos x="134" y="97"/>
                </a:cxn>
                <a:cxn ang="0">
                  <a:pos x="118" y="100"/>
                </a:cxn>
                <a:cxn ang="0">
                  <a:pos x="100" y="102"/>
                </a:cxn>
              </a:cxnLst>
              <a:rect l="0" t="0" r="r" b="b"/>
              <a:pathLst>
                <a:path w="356" h="381">
                  <a:moveTo>
                    <a:pt x="100" y="102"/>
                  </a:moveTo>
                  <a:lnTo>
                    <a:pt x="66" y="128"/>
                  </a:lnTo>
                  <a:lnTo>
                    <a:pt x="46" y="164"/>
                  </a:lnTo>
                  <a:lnTo>
                    <a:pt x="38" y="205"/>
                  </a:lnTo>
                  <a:lnTo>
                    <a:pt x="38" y="250"/>
                  </a:lnTo>
                  <a:lnTo>
                    <a:pt x="43" y="293"/>
                  </a:lnTo>
                  <a:lnTo>
                    <a:pt x="50" y="332"/>
                  </a:lnTo>
                  <a:lnTo>
                    <a:pt x="55" y="362"/>
                  </a:lnTo>
                  <a:lnTo>
                    <a:pt x="55" y="381"/>
                  </a:lnTo>
                  <a:lnTo>
                    <a:pt x="43" y="368"/>
                  </a:lnTo>
                  <a:lnTo>
                    <a:pt x="27" y="342"/>
                  </a:lnTo>
                  <a:lnTo>
                    <a:pt x="13" y="303"/>
                  </a:lnTo>
                  <a:lnTo>
                    <a:pt x="3" y="257"/>
                  </a:lnTo>
                  <a:lnTo>
                    <a:pt x="0" y="210"/>
                  </a:lnTo>
                  <a:lnTo>
                    <a:pt x="7" y="164"/>
                  </a:lnTo>
                  <a:lnTo>
                    <a:pt x="27" y="124"/>
                  </a:lnTo>
                  <a:lnTo>
                    <a:pt x="62" y="97"/>
                  </a:lnTo>
                  <a:lnTo>
                    <a:pt x="72" y="93"/>
                  </a:lnTo>
                  <a:lnTo>
                    <a:pt x="86" y="88"/>
                  </a:lnTo>
                  <a:lnTo>
                    <a:pt x="100" y="82"/>
                  </a:lnTo>
                  <a:lnTo>
                    <a:pt x="118" y="77"/>
                  </a:lnTo>
                  <a:lnTo>
                    <a:pt x="137" y="71"/>
                  </a:lnTo>
                  <a:lnTo>
                    <a:pt x="158" y="65"/>
                  </a:lnTo>
                  <a:lnTo>
                    <a:pt x="178" y="59"/>
                  </a:lnTo>
                  <a:lnTo>
                    <a:pt x="199" y="53"/>
                  </a:lnTo>
                  <a:lnTo>
                    <a:pt x="221" y="47"/>
                  </a:lnTo>
                  <a:lnTo>
                    <a:pt x="242" y="41"/>
                  </a:lnTo>
                  <a:lnTo>
                    <a:pt x="261" y="35"/>
                  </a:lnTo>
                  <a:lnTo>
                    <a:pt x="279" y="30"/>
                  </a:lnTo>
                  <a:lnTo>
                    <a:pt x="295" y="24"/>
                  </a:lnTo>
                  <a:lnTo>
                    <a:pt x="309" y="18"/>
                  </a:lnTo>
                  <a:lnTo>
                    <a:pt x="321" y="14"/>
                  </a:lnTo>
                  <a:lnTo>
                    <a:pt x="328" y="9"/>
                  </a:lnTo>
                  <a:lnTo>
                    <a:pt x="356" y="0"/>
                  </a:lnTo>
                  <a:lnTo>
                    <a:pt x="344" y="12"/>
                  </a:lnTo>
                  <a:lnTo>
                    <a:pt x="333" y="22"/>
                  </a:lnTo>
                  <a:lnTo>
                    <a:pt x="319" y="32"/>
                  </a:lnTo>
                  <a:lnTo>
                    <a:pt x="304" y="41"/>
                  </a:lnTo>
                  <a:lnTo>
                    <a:pt x="290" y="49"/>
                  </a:lnTo>
                  <a:lnTo>
                    <a:pt x="273" y="56"/>
                  </a:lnTo>
                  <a:lnTo>
                    <a:pt x="257" y="63"/>
                  </a:lnTo>
                  <a:lnTo>
                    <a:pt x="241" y="70"/>
                  </a:lnTo>
                  <a:lnTo>
                    <a:pt x="223" y="76"/>
                  </a:lnTo>
                  <a:lnTo>
                    <a:pt x="205" y="81"/>
                  </a:lnTo>
                  <a:lnTo>
                    <a:pt x="187" y="86"/>
                  </a:lnTo>
                  <a:lnTo>
                    <a:pt x="170" y="90"/>
                  </a:lnTo>
                  <a:lnTo>
                    <a:pt x="152" y="94"/>
                  </a:lnTo>
                  <a:lnTo>
                    <a:pt x="134" y="97"/>
                  </a:lnTo>
                  <a:lnTo>
                    <a:pt x="118" y="100"/>
                  </a:lnTo>
                  <a:lnTo>
                    <a:pt x="100" y="10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6"/>
            <p:cNvSpPr>
              <a:spLocks/>
            </p:cNvSpPr>
            <p:nvPr/>
          </p:nvSpPr>
          <p:spPr bwMode="auto">
            <a:xfrm>
              <a:off x="3529" y="3258"/>
              <a:ext cx="96" cy="52"/>
            </a:xfrm>
            <a:custGeom>
              <a:avLst/>
              <a:gdLst/>
              <a:ahLst/>
              <a:cxnLst>
                <a:cxn ang="0">
                  <a:pos x="63" y="50"/>
                </a:cxn>
                <a:cxn ang="0">
                  <a:pos x="54" y="52"/>
                </a:cxn>
                <a:cxn ang="0">
                  <a:pos x="45" y="51"/>
                </a:cxn>
                <a:cxn ang="0">
                  <a:pos x="36" y="48"/>
                </a:cxn>
                <a:cxn ang="0">
                  <a:pos x="27" y="45"/>
                </a:cxn>
                <a:cxn ang="0">
                  <a:pos x="19" y="42"/>
                </a:cxn>
                <a:cxn ang="0">
                  <a:pos x="12" y="38"/>
                </a:cxn>
                <a:cxn ang="0">
                  <a:pos x="5" y="34"/>
                </a:cxn>
                <a:cxn ang="0">
                  <a:pos x="0" y="31"/>
                </a:cxn>
                <a:cxn ang="0">
                  <a:pos x="2" y="31"/>
                </a:cxn>
                <a:cxn ang="0">
                  <a:pos x="7" y="32"/>
                </a:cxn>
                <a:cxn ang="0">
                  <a:pos x="12" y="33"/>
                </a:cxn>
                <a:cxn ang="0">
                  <a:pos x="21" y="34"/>
                </a:cxn>
                <a:cxn ang="0">
                  <a:pos x="30" y="35"/>
                </a:cxn>
                <a:cxn ang="0">
                  <a:pos x="40" y="36"/>
                </a:cxn>
                <a:cxn ang="0">
                  <a:pos x="51" y="35"/>
                </a:cxn>
                <a:cxn ang="0">
                  <a:pos x="61" y="34"/>
                </a:cxn>
                <a:cxn ang="0">
                  <a:pos x="68" y="24"/>
                </a:cxn>
                <a:cxn ang="0">
                  <a:pos x="80" y="12"/>
                </a:cxn>
                <a:cxn ang="0">
                  <a:pos x="89" y="3"/>
                </a:cxn>
                <a:cxn ang="0">
                  <a:pos x="94" y="0"/>
                </a:cxn>
                <a:cxn ang="0">
                  <a:pos x="96" y="15"/>
                </a:cxn>
                <a:cxn ang="0">
                  <a:pos x="94" y="29"/>
                </a:cxn>
                <a:cxn ang="0">
                  <a:pos x="83" y="41"/>
                </a:cxn>
                <a:cxn ang="0">
                  <a:pos x="63" y="50"/>
                </a:cxn>
              </a:cxnLst>
              <a:rect l="0" t="0" r="r" b="b"/>
              <a:pathLst>
                <a:path w="96" h="52">
                  <a:moveTo>
                    <a:pt x="63" y="50"/>
                  </a:moveTo>
                  <a:lnTo>
                    <a:pt x="54" y="52"/>
                  </a:lnTo>
                  <a:lnTo>
                    <a:pt x="45" y="51"/>
                  </a:lnTo>
                  <a:lnTo>
                    <a:pt x="36" y="48"/>
                  </a:lnTo>
                  <a:lnTo>
                    <a:pt x="27" y="45"/>
                  </a:lnTo>
                  <a:lnTo>
                    <a:pt x="19" y="42"/>
                  </a:lnTo>
                  <a:lnTo>
                    <a:pt x="12" y="38"/>
                  </a:lnTo>
                  <a:lnTo>
                    <a:pt x="5" y="34"/>
                  </a:lnTo>
                  <a:lnTo>
                    <a:pt x="0" y="31"/>
                  </a:lnTo>
                  <a:lnTo>
                    <a:pt x="2" y="31"/>
                  </a:lnTo>
                  <a:lnTo>
                    <a:pt x="7" y="32"/>
                  </a:lnTo>
                  <a:lnTo>
                    <a:pt x="12" y="33"/>
                  </a:lnTo>
                  <a:lnTo>
                    <a:pt x="21" y="34"/>
                  </a:lnTo>
                  <a:lnTo>
                    <a:pt x="30" y="35"/>
                  </a:lnTo>
                  <a:lnTo>
                    <a:pt x="40" y="36"/>
                  </a:lnTo>
                  <a:lnTo>
                    <a:pt x="51" y="35"/>
                  </a:lnTo>
                  <a:lnTo>
                    <a:pt x="61" y="34"/>
                  </a:lnTo>
                  <a:lnTo>
                    <a:pt x="68" y="24"/>
                  </a:lnTo>
                  <a:lnTo>
                    <a:pt x="80" y="12"/>
                  </a:lnTo>
                  <a:lnTo>
                    <a:pt x="89" y="3"/>
                  </a:lnTo>
                  <a:lnTo>
                    <a:pt x="94" y="0"/>
                  </a:lnTo>
                  <a:lnTo>
                    <a:pt x="96" y="15"/>
                  </a:lnTo>
                  <a:lnTo>
                    <a:pt x="94" y="29"/>
                  </a:lnTo>
                  <a:lnTo>
                    <a:pt x="83" y="41"/>
                  </a:lnTo>
                  <a:lnTo>
                    <a:pt x="63" y="5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3422" y="3305"/>
              <a:ext cx="195" cy="67"/>
            </a:xfrm>
            <a:custGeom>
              <a:avLst/>
              <a:gdLst/>
              <a:ahLst/>
              <a:cxnLst>
                <a:cxn ang="0">
                  <a:pos x="0" y="12"/>
                </a:cxn>
                <a:cxn ang="0">
                  <a:pos x="6" y="0"/>
                </a:cxn>
                <a:cxn ang="0">
                  <a:pos x="30" y="8"/>
                </a:cxn>
                <a:cxn ang="0">
                  <a:pos x="55" y="16"/>
                </a:cxn>
                <a:cxn ang="0">
                  <a:pos x="79" y="23"/>
                </a:cxn>
                <a:cxn ang="0">
                  <a:pos x="103" y="30"/>
                </a:cxn>
                <a:cxn ang="0">
                  <a:pos x="127" y="38"/>
                </a:cxn>
                <a:cxn ang="0">
                  <a:pos x="149" y="46"/>
                </a:cxn>
                <a:cxn ang="0">
                  <a:pos x="173" y="55"/>
                </a:cxn>
                <a:cxn ang="0">
                  <a:pos x="195" y="65"/>
                </a:cxn>
                <a:cxn ang="0">
                  <a:pos x="174" y="67"/>
                </a:cxn>
                <a:cxn ang="0">
                  <a:pos x="153" y="63"/>
                </a:cxn>
                <a:cxn ang="0">
                  <a:pos x="128" y="57"/>
                </a:cxn>
                <a:cxn ang="0">
                  <a:pos x="103" y="50"/>
                </a:cxn>
                <a:cxn ang="0">
                  <a:pos x="76" y="41"/>
                </a:cxn>
                <a:cxn ang="0">
                  <a:pos x="51" y="30"/>
                </a:cxn>
                <a:cxn ang="0">
                  <a:pos x="25" y="21"/>
                </a:cxn>
                <a:cxn ang="0">
                  <a:pos x="0" y="12"/>
                </a:cxn>
              </a:cxnLst>
              <a:rect l="0" t="0" r="r" b="b"/>
              <a:pathLst>
                <a:path w="195" h="67">
                  <a:moveTo>
                    <a:pt x="0" y="12"/>
                  </a:moveTo>
                  <a:lnTo>
                    <a:pt x="6" y="0"/>
                  </a:lnTo>
                  <a:lnTo>
                    <a:pt x="30" y="8"/>
                  </a:lnTo>
                  <a:lnTo>
                    <a:pt x="55" y="16"/>
                  </a:lnTo>
                  <a:lnTo>
                    <a:pt x="79" y="23"/>
                  </a:lnTo>
                  <a:lnTo>
                    <a:pt x="103" y="30"/>
                  </a:lnTo>
                  <a:lnTo>
                    <a:pt x="127" y="38"/>
                  </a:lnTo>
                  <a:lnTo>
                    <a:pt x="149" y="46"/>
                  </a:lnTo>
                  <a:lnTo>
                    <a:pt x="173" y="55"/>
                  </a:lnTo>
                  <a:lnTo>
                    <a:pt x="195" y="65"/>
                  </a:lnTo>
                  <a:lnTo>
                    <a:pt x="174" y="67"/>
                  </a:lnTo>
                  <a:lnTo>
                    <a:pt x="153" y="63"/>
                  </a:lnTo>
                  <a:lnTo>
                    <a:pt x="128" y="57"/>
                  </a:lnTo>
                  <a:lnTo>
                    <a:pt x="103" y="50"/>
                  </a:lnTo>
                  <a:lnTo>
                    <a:pt x="76" y="41"/>
                  </a:lnTo>
                  <a:lnTo>
                    <a:pt x="51" y="30"/>
                  </a:lnTo>
                  <a:lnTo>
                    <a:pt x="25" y="21"/>
                  </a:lnTo>
                  <a:lnTo>
                    <a:pt x="0"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3448" y="3241"/>
              <a:ext cx="169" cy="53"/>
            </a:xfrm>
            <a:custGeom>
              <a:avLst/>
              <a:gdLst/>
              <a:ahLst/>
              <a:cxnLst>
                <a:cxn ang="0">
                  <a:pos x="22" y="53"/>
                </a:cxn>
                <a:cxn ang="0">
                  <a:pos x="0" y="45"/>
                </a:cxn>
                <a:cxn ang="0">
                  <a:pos x="22" y="36"/>
                </a:cxn>
                <a:cxn ang="0">
                  <a:pos x="41" y="29"/>
                </a:cxn>
                <a:cxn ang="0">
                  <a:pos x="59" y="23"/>
                </a:cxn>
                <a:cxn ang="0">
                  <a:pos x="75" y="19"/>
                </a:cxn>
                <a:cxn ang="0">
                  <a:pos x="89" y="14"/>
                </a:cxn>
                <a:cxn ang="0">
                  <a:pos x="106" y="10"/>
                </a:cxn>
                <a:cxn ang="0">
                  <a:pos x="120" y="5"/>
                </a:cxn>
                <a:cxn ang="0">
                  <a:pos x="138" y="0"/>
                </a:cxn>
                <a:cxn ang="0">
                  <a:pos x="169" y="0"/>
                </a:cxn>
                <a:cxn ang="0">
                  <a:pos x="152" y="8"/>
                </a:cxn>
                <a:cxn ang="0">
                  <a:pos x="134" y="15"/>
                </a:cxn>
                <a:cxn ang="0">
                  <a:pos x="116" y="22"/>
                </a:cxn>
                <a:cxn ang="0">
                  <a:pos x="98" y="29"/>
                </a:cxn>
                <a:cxn ang="0">
                  <a:pos x="80" y="34"/>
                </a:cxn>
                <a:cxn ang="0">
                  <a:pos x="62" y="41"/>
                </a:cxn>
                <a:cxn ang="0">
                  <a:pos x="43" y="47"/>
                </a:cxn>
                <a:cxn ang="0">
                  <a:pos x="22" y="53"/>
                </a:cxn>
              </a:cxnLst>
              <a:rect l="0" t="0" r="r" b="b"/>
              <a:pathLst>
                <a:path w="169" h="53">
                  <a:moveTo>
                    <a:pt x="22" y="53"/>
                  </a:moveTo>
                  <a:lnTo>
                    <a:pt x="0" y="45"/>
                  </a:lnTo>
                  <a:lnTo>
                    <a:pt x="22" y="36"/>
                  </a:lnTo>
                  <a:lnTo>
                    <a:pt x="41" y="29"/>
                  </a:lnTo>
                  <a:lnTo>
                    <a:pt x="59" y="23"/>
                  </a:lnTo>
                  <a:lnTo>
                    <a:pt x="75" y="19"/>
                  </a:lnTo>
                  <a:lnTo>
                    <a:pt x="89" y="14"/>
                  </a:lnTo>
                  <a:lnTo>
                    <a:pt x="106" y="10"/>
                  </a:lnTo>
                  <a:lnTo>
                    <a:pt x="120" y="5"/>
                  </a:lnTo>
                  <a:lnTo>
                    <a:pt x="138" y="0"/>
                  </a:lnTo>
                  <a:lnTo>
                    <a:pt x="169" y="0"/>
                  </a:lnTo>
                  <a:lnTo>
                    <a:pt x="152" y="8"/>
                  </a:lnTo>
                  <a:lnTo>
                    <a:pt x="134" y="15"/>
                  </a:lnTo>
                  <a:lnTo>
                    <a:pt x="116" y="22"/>
                  </a:lnTo>
                  <a:lnTo>
                    <a:pt x="98" y="29"/>
                  </a:lnTo>
                  <a:lnTo>
                    <a:pt x="80" y="34"/>
                  </a:lnTo>
                  <a:lnTo>
                    <a:pt x="62" y="41"/>
                  </a:lnTo>
                  <a:lnTo>
                    <a:pt x="43" y="47"/>
                  </a:lnTo>
                  <a:lnTo>
                    <a:pt x="22" y="5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3254" y="3315"/>
              <a:ext cx="369" cy="121"/>
            </a:xfrm>
            <a:custGeom>
              <a:avLst/>
              <a:gdLst/>
              <a:ahLst/>
              <a:cxnLst>
                <a:cxn ang="0">
                  <a:pos x="369" y="95"/>
                </a:cxn>
                <a:cxn ang="0">
                  <a:pos x="354" y="96"/>
                </a:cxn>
                <a:cxn ang="0">
                  <a:pos x="332" y="94"/>
                </a:cxn>
                <a:cxn ang="0">
                  <a:pos x="306" y="88"/>
                </a:cxn>
                <a:cxn ang="0">
                  <a:pos x="275" y="80"/>
                </a:cxn>
                <a:cxn ang="0">
                  <a:pos x="244" y="73"/>
                </a:cxn>
                <a:cxn ang="0">
                  <a:pos x="212" y="66"/>
                </a:cxn>
                <a:cxn ang="0">
                  <a:pos x="186" y="60"/>
                </a:cxn>
                <a:cxn ang="0">
                  <a:pos x="164" y="59"/>
                </a:cxn>
                <a:cxn ang="0">
                  <a:pos x="155" y="66"/>
                </a:cxn>
                <a:cxn ang="0">
                  <a:pos x="143" y="74"/>
                </a:cxn>
                <a:cxn ang="0">
                  <a:pos x="131" y="82"/>
                </a:cxn>
                <a:cxn ang="0">
                  <a:pos x="115" y="89"/>
                </a:cxn>
                <a:cxn ang="0">
                  <a:pos x="101" y="98"/>
                </a:cxn>
                <a:cxn ang="0">
                  <a:pos x="84" y="106"/>
                </a:cxn>
                <a:cxn ang="0">
                  <a:pos x="70" y="114"/>
                </a:cxn>
                <a:cxn ang="0">
                  <a:pos x="56" y="121"/>
                </a:cxn>
                <a:cxn ang="0">
                  <a:pos x="49" y="121"/>
                </a:cxn>
                <a:cxn ang="0">
                  <a:pos x="42" y="121"/>
                </a:cxn>
                <a:cxn ang="0">
                  <a:pos x="33" y="121"/>
                </a:cxn>
                <a:cxn ang="0">
                  <a:pos x="25" y="118"/>
                </a:cxn>
                <a:cxn ang="0">
                  <a:pos x="18" y="116"/>
                </a:cxn>
                <a:cxn ang="0">
                  <a:pos x="11" y="114"/>
                </a:cxn>
                <a:cxn ang="0">
                  <a:pos x="5" y="110"/>
                </a:cxn>
                <a:cxn ang="0">
                  <a:pos x="0" y="106"/>
                </a:cxn>
                <a:cxn ang="0">
                  <a:pos x="5" y="96"/>
                </a:cxn>
                <a:cxn ang="0">
                  <a:pos x="15" y="83"/>
                </a:cxn>
                <a:cxn ang="0">
                  <a:pos x="30" y="67"/>
                </a:cxn>
                <a:cxn ang="0">
                  <a:pos x="48" y="51"/>
                </a:cxn>
                <a:cxn ang="0">
                  <a:pos x="67" y="35"/>
                </a:cxn>
                <a:cxn ang="0">
                  <a:pos x="84" y="20"/>
                </a:cxn>
                <a:cxn ang="0">
                  <a:pos x="101" y="8"/>
                </a:cxn>
                <a:cxn ang="0">
                  <a:pos x="111" y="0"/>
                </a:cxn>
                <a:cxn ang="0">
                  <a:pos x="113" y="3"/>
                </a:cxn>
                <a:cxn ang="0">
                  <a:pos x="108" y="11"/>
                </a:cxn>
                <a:cxn ang="0">
                  <a:pos x="99" y="23"/>
                </a:cxn>
                <a:cxn ang="0">
                  <a:pos x="86" y="39"/>
                </a:cxn>
                <a:cxn ang="0">
                  <a:pos x="71" y="56"/>
                </a:cxn>
                <a:cxn ang="0">
                  <a:pos x="56" y="73"/>
                </a:cxn>
                <a:cxn ang="0">
                  <a:pos x="40" y="88"/>
                </a:cxn>
                <a:cxn ang="0">
                  <a:pos x="25" y="101"/>
                </a:cxn>
                <a:cxn ang="0">
                  <a:pos x="42" y="103"/>
                </a:cxn>
                <a:cxn ang="0">
                  <a:pos x="60" y="98"/>
                </a:cxn>
                <a:cxn ang="0">
                  <a:pos x="79" y="88"/>
                </a:cxn>
                <a:cxn ang="0">
                  <a:pos x="96" y="75"/>
                </a:cxn>
                <a:cxn ang="0">
                  <a:pos x="115" y="60"/>
                </a:cxn>
                <a:cxn ang="0">
                  <a:pos x="132" y="46"/>
                </a:cxn>
                <a:cxn ang="0">
                  <a:pos x="146" y="35"/>
                </a:cxn>
                <a:cxn ang="0">
                  <a:pos x="158" y="27"/>
                </a:cxn>
                <a:cxn ang="0">
                  <a:pos x="181" y="33"/>
                </a:cxn>
                <a:cxn ang="0">
                  <a:pos x="204" y="40"/>
                </a:cxn>
                <a:cxn ang="0">
                  <a:pos x="231" y="48"/>
                </a:cxn>
                <a:cxn ang="0">
                  <a:pos x="257" y="56"/>
                </a:cxn>
                <a:cxn ang="0">
                  <a:pos x="285" y="63"/>
                </a:cxn>
                <a:cxn ang="0">
                  <a:pos x="315" y="74"/>
                </a:cxn>
                <a:cxn ang="0">
                  <a:pos x="342" y="84"/>
                </a:cxn>
                <a:cxn ang="0">
                  <a:pos x="369" y="95"/>
                </a:cxn>
              </a:cxnLst>
              <a:rect l="0" t="0" r="r" b="b"/>
              <a:pathLst>
                <a:path w="369" h="121">
                  <a:moveTo>
                    <a:pt x="369" y="95"/>
                  </a:moveTo>
                  <a:lnTo>
                    <a:pt x="354" y="96"/>
                  </a:lnTo>
                  <a:lnTo>
                    <a:pt x="332" y="94"/>
                  </a:lnTo>
                  <a:lnTo>
                    <a:pt x="306" y="88"/>
                  </a:lnTo>
                  <a:lnTo>
                    <a:pt x="275" y="80"/>
                  </a:lnTo>
                  <a:lnTo>
                    <a:pt x="244" y="73"/>
                  </a:lnTo>
                  <a:lnTo>
                    <a:pt x="212" y="66"/>
                  </a:lnTo>
                  <a:lnTo>
                    <a:pt x="186" y="60"/>
                  </a:lnTo>
                  <a:lnTo>
                    <a:pt x="164" y="59"/>
                  </a:lnTo>
                  <a:lnTo>
                    <a:pt x="155" y="66"/>
                  </a:lnTo>
                  <a:lnTo>
                    <a:pt x="143" y="74"/>
                  </a:lnTo>
                  <a:lnTo>
                    <a:pt x="131" y="82"/>
                  </a:lnTo>
                  <a:lnTo>
                    <a:pt x="115" y="89"/>
                  </a:lnTo>
                  <a:lnTo>
                    <a:pt x="101" y="98"/>
                  </a:lnTo>
                  <a:lnTo>
                    <a:pt x="84" y="106"/>
                  </a:lnTo>
                  <a:lnTo>
                    <a:pt x="70" y="114"/>
                  </a:lnTo>
                  <a:lnTo>
                    <a:pt x="56" y="121"/>
                  </a:lnTo>
                  <a:lnTo>
                    <a:pt x="49" y="121"/>
                  </a:lnTo>
                  <a:lnTo>
                    <a:pt x="42" y="121"/>
                  </a:lnTo>
                  <a:lnTo>
                    <a:pt x="33" y="121"/>
                  </a:lnTo>
                  <a:lnTo>
                    <a:pt x="25" y="118"/>
                  </a:lnTo>
                  <a:lnTo>
                    <a:pt x="18" y="116"/>
                  </a:lnTo>
                  <a:lnTo>
                    <a:pt x="11" y="114"/>
                  </a:lnTo>
                  <a:lnTo>
                    <a:pt x="5" y="110"/>
                  </a:lnTo>
                  <a:lnTo>
                    <a:pt x="0" y="106"/>
                  </a:lnTo>
                  <a:lnTo>
                    <a:pt x="5" y="96"/>
                  </a:lnTo>
                  <a:lnTo>
                    <a:pt x="15" y="83"/>
                  </a:lnTo>
                  <a:lnTo>
                    <a:pt x="30" y="67"/>
                  </a:lnTo>
                  <a:lnTo>
                    <a:pt x="48" y="51"/>
                  </a:lnTo>
                  <a:lnTo>
                    <a:pt x="67" y="35"/>
                  </a:lnTo>
                  <a:lnTo>
                    <a:pt x="84" y="20"/>
                  </a:lnTo>
                  <a:lnTo>
                    <a:pt x="101" y="8"/>
                  </a:lnTo>
                  <a:lnTo>
                    <a:pt x="111" y="0"/>
                  </a:lnTo>
                  <a:lnTo>
                    <a:pt x="113" y="3"/>
                  </a:lnTo>
                  <a:lnTo>
                    <a:pt x="108" y="11"/>
                  </a:lnTo>
                  <a:lnTo>
                    <a:pt x="99" y="23"/>
                  </a:lnTo>
                  <a:lnTo>
                    <a:pt x="86" y="39"/>
                  </a:lnTo>
                  <a:lnTo>
                    <a:pt x="71" y="56"/>
                  </a:lnTo>
                  <a:lnTo>
                    <a:pt x="56" y="73"/>
                  </a:lnTo>
                  <a:lnTo>
                    <a:pt x="40" y="88"/>
                  </a:lnTo>
                  <a:lnTo>
                    <a:pt x="25" y="101"/>
                  </a:lnTo>
                  <a:lnTo>
                    <a:pt x="42" y="103"/>
                  </a:lnTo>
                  <a:lnTo>
                    <a:pt x="60" y="98"/>
                  </a:lnTo>
                  <a:lnTo>
                    <a:pt x="79" y="88"/>
                  </a:lnTo>
                  <a:lnTo>
                    <a:pt x="96" y="75"/>
                  </a:lnTo>
                  <a:lnTo>
                    <a:pt x="115" y="60"/>
                  </a:lnTo>
                  <a:lnTo>
                    <a:pt x="132" y="46"/>
                  </a:lnTo>
                  <a:lnTo>
                    <a:pt x="146" y="35"/>
                  </a:lnTo>
                  <a:lnTo>
                    <a:pt x="158" y="27"/>
                  </a:lnTo>
                  <a:lnTo>
                    <a:pt x="181" y="33"/>
                  </a:lnTo>
                  <a:lnTo>
                    <a:pt x="204" y="40"/>
                  </a:lnTo>
                  <a:lnTo>
                    <a:pt x="231" y="48"/>
                  </a:lnTo>
                  <a:lnTo>
                    <a:pt x="257" y="56"/>
                  </a:lnTo>
                  <a:lnTo>
                    <a:pt x="285" y="63"/>
                  </a:lnTo>
                  <a:lnTo>
                    <a:pt x="315" y="74"/>
                  </a:lnTo>
                  <a:lnTo>
                    <a:pt x="342" y="84"/>
                  </a:lnTo>
                  <a:lnTo>
                    <a:pt x="369" y="9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3215" y="3049"/>
              <a:ext cx="311" cy="238"/>
            </a:xfrm>
            <a:custGeom>
              <a:avLst/>
              <a:gdLst/>
              <a:ahLst/>
              <a:cxnLst>
                <a:cxn ang="0">
                  <a:pos x="194" y="173"/>
                </a:cxn>
                <a:cxn ang="0">
                  <a:pos x="187" y="171"/>
                </a:cxn>
                <a:cxn ang="0">
                  <a:pos x="178" y="171"/>
                </a:cxn>
                <a:cxn ang="0">
                  <a:pos x="171" y="171"/>
                </a:cxn>
                <a:cxn ang="0">
                  <a:pos x="163" y="171"/>
                </a:cxn>
                <a:cxn ang="0">
                  <a:pos x="159" y="187"/>
                </a:cxn>
                <a:cxn ang="0">
                  <a:pos x="159" y="204"/>
                </a:cxn>
                <a:cxn ang="0">
                  <a:pos x="159" y="221"/>
                </a:cxn>
                <a:cxn ang="0">
                  <a:pos x="156" y="238"/>
                </a:cxn>
                <a:cxn ang="0">
                  <a:pos x="137" y="225"/>
                </a:cxn>
                <a:cxn ang="0">
                  <a:pos x="135" y="208"/>
                </a:cxn>
                <a:cxn ang="0">
                  <a:pos x="135" y="190"/>
                </a:cxn>
                <a:cxn ang="0">
                  <a:pos x="127" y="173"/>
                </a:cxn>
                <a:cxn ang="0">
                  <a:pos x="113" y="173"/>
                </a:cxn>
                <a:cxn ang="0">
                  <a:pos x="99" y="171"/>
                </a:cxn>
                <a:cxn ang="0">
                  <a:pos x="81" y="171"/>
                </a:cxn>
                <a:cxn ang="0">
                  <a:pos x="63" y="167"/>
                </a:cxn>
                <a:cxn ang="0">
                  <a:pos x="45" y="163"/>
                </a:cxn>
                <a:cxn ang="0">
                  <a:pos x="27" y="158"/>
                </a:cxn>
                <a:cxn ang="0">
                  <a:pos x="13" y="151"/>
                </a:cxn>
                <a:cxn ang="0">
                  <a:pos x="0" y="142"/>
                </a:cxn>
                <a:cxn ang="0">
                  <a:pos x="4" y="144"/>
                </a:cxn>
                <a:cxn ang="0">
                  <a:pos x="15" y="145"/>
                </a:cxn>
                <a:cxn ang="0">
                  <a:pos x="34" y="147"/>
                </a:cxn>
                <a:cxn ang="0">
                  <a:pos x="54" y="149"/>
                </a:cxn>
                <a:cxn ang="0">
                  <a:pos x="78" y="151"/>
                </a:cxn>
                <a:cxn ang="0">
                  <a:pos x="102" y="153"/>
                </a:cxn>
                <a:cxn ang="0">
                  <a:pos x="123" y="154"/>
                </a:cxn>
                <a:cxn ang="0">
                  <a:pos x="142" y="153"/>
                </a:cxn>
                <a:cxn ang="0">
                  <a:pos x="165" y="150"/>
                </a:cxn>
                <a:cxn ang="0">
                  <a:pos x="184" y="148"/>
                </a:cxn>
                <a:cxn ang="0">
                  <a:pos x="202" y="146"/>
                </a:cxn>
                <a:cxn ang="0">
                  <a:pos x="217" y="144"/>
                </a:cxn>
                <a:cxn ang="0">
                  <a:pos x="232" y="141"/>
                </a:cxn>
                <a:cxn ang="0">
                  <a:pos x="243" y="137"/>
                </a:cxn>
                <a:cxn ang="0">
                  <a:pos x="255" y="131"/>
                </a:cxn>
                <a:cxn ang="0">
                  <a:pos x="267" y="124"/>
                </a:cxn>
                <a:cxn ang="0">
                  <a:pos x="276" y="100"/>
                </a:cxn>
                <a:cxn ang="0">
                  <a:pos x="283" y="66"/>
                </a:cxn>
                <a:cxn ang="0">
                  <a:pos x="286" y="33"/>
                </a:cxn>
                <a:cxn ang="0">
                  <a:pos x="283" y="5"/>
                </a:cxn>
                <a:cxn ang="0">
                  <a:pos x="290" y="2"/>
                </a:cxn>
                <a:cxn ang="0">
                  <a:pos x="298" y="0"/>
                </a:cxn>
                <a:cxn ang="0">
                  <a:pos x="305" y="0"/>
                </a:cxn>
                <a:cxn ang="0">
                  <a:pos x="311" y="2"/>
                </a:cxn>
                <a:cxn ang="0">
                  <a:pos x="311" y="22"/>
                </a:cxn>
                <a:cxn ang="0">
                  <a:pos x="311" y="42"/>
                </a:cxn>
                <a:cxn ang="0">
                  <a:pos x="311" y="63"/>
                </a:cxn>
                <a:cxn ang="0">
                  <a:pos x="310" y="83"/>
                </a:cxn>
                <a:cxn ang="0">
                  <a:pos x="305" y="103"/>
                </a:cxn>
                <a:cxn ang="0">
                  <a:pos x="298" y="121"/>
                </a:cxn>
                <a:cxn ang="0">
                  <a:pos x="285" y="137"/>
                </a:cxn>
                <a:cxn ang="0">
                  <a:pos x="267" y="150"/>
                </a:cxn>
                <a:cxn ang="0">
                  <a:pos x="215" y="168"/>
                </a:cxn>
                <a:cxn ang="0">
                  <a:pos x="212" y="176"/>
                </a:cxn>
                <a:cxn ang="0">
                  <a:pos x="212" y="187"/>
                </a:cxn>
                <a:cxn ang="0">
                  <a:pos x="217" y="197"/>
                </a:cxn>
                <a:cxn ang="0">
                  <a:pos x="220" y="209"/>
                </a:cxn>
                <a:cxn ang="0">
                  <a:pos x="222" y="219"/>
                </a:cxn>
                <a:cxn ang="0">
                  <a:pos x="222" y="228"/>
                </a:cxn>
                <a:cxn ang="0">
                  <a:pos x="217" y="234"/>
                </a:cxn>
                <a:cxn ang="0">
                  <a:pos x="205" y="234"/>
                </a:cxn>
                <a:cxn ang="0">
                  <a:pos x="194" y="173"/>
                </a:cxn>
              </a:cxnLst>
              <a:rect l="0" t="0" r="r" b="b"/>
              <a:pathLst>
                <a:path w="311" h="238">
                  <a:moveTo>
                    <a:pt x="194" y="173"/>
                  </a:moveTo>
                  <a:lnTo>
                    <a:pt x="187" y="171"/>
                  </a:lnTo>
                  <a:lnTo>
                    <a:pt x="178" y="171"/>
                  </a:lnTo>
                  <a:lnTo>
                    <a:pt x="171" y="171"/>
                  </a:lnTo>
                  <a:lnTo>
                    <a:pt x="163" y="171"/>
                  </a:lnTo>
                  <a:lnTo>
                    <a:pt x="159" y="187"/>
                  </a:lnTo>
                  <a:lnTo>
                    <a:pt x="159" y="204"/>
                  </a:lnTo>
                  <a:lnTo>
                    <a:pt x="159" y="221"/>
                  </a:lnTo>
                  <a:lnTo>
                    <a:pt x="156" y="238"/>
                  </a:lnTo>
                  <a:lnTo>
                    <a:pt x="137" y="225"/>
                  </a:lnTo>
                  <a:lnTo>
                    <a:pt x="135" y="208"/>
                  </a:lnTo>
                  <a:lnTo>
                    <a:pt x="135" y="190"/>
                  </a:lnTo>
                  <a:lnTo>
                    <a:pt x="127" y="173"/>
                  </a:lnTo>
                  <a:lnTo>
                    <a:pt x="113" y="173"/>
                  </a:lnTo>
                  <a:lnTo>
                    <a:pt x="99" y="171"/>
                  </a:lnTo>
                  <a:lnTo>
                    <a:pt x="81" y="171"/>
                  </a:lnTo>
                  <a:lnTo>
                    <a:pt x="63" y="167"/>
                  </a:lnTo>
                  <a:lnTo>
                    <a:pt x="45" y="163"/>
                  </a:lnTo>
                  <a:lnTo>
                    <a:pt x="27" y="158"/>
                  </a:lnTo>
                  <a:lnTo>
                    <a:pt x="13" y="151"/>
                  </a:lnTo>
                  <a:lnTo>
                    <a:pt x="0" y="142"/>
                  </a:lnTo>
                  <a:lnTo>
                    <a:pt x="4" y="144"/>
                  </a:lnTo>
                  <a:lnTo>
                    <a:pt x="15" y="145"/>
                  </a:lnTo>
                  <a:lnTo>
                    <a:pt x="34" y="147"/>
                  </a:lnTo>
                  <a:lnTo>
                    <a:pt x="54" y="149"/>
                  </a:lnTo>
                  <a:lnTo>
                    <a:pt x="78" y="151"/>
                  </a:lnTo>
                  <a:lnTo>
                    <a:pt x="102" y="153"/>
                  </a:lnTo>
                  <a:lnTo>
                    <a:pt x="123" y="154"/>
                  </a:lnTo>
                  <a:lnTo>
                    <a:pt x="142" y="153"/>
                  </a:lnTo>
                  <a:lnTo>
                    <a:pt x="165" y="150"/>
                  </a:lnTo>
                  <a:lnTo>
                    <a:pt x="184" y="148"/>
                  </a:lnTo>
                  <a:lnTo>
                    <a:pt x="202" y="146"/>
                  </a:lnTo>
                  <a:lnTo>
                    <a:pt x="217" y="144"/>
                  </a:lnTo>
                  <a:lnTo>
                    <a:pt x="232" y="141"/>
                  </a:lnTo>
                  <a:lnTo>
                    <a:pt x="243" y="137"/>
                  </a:lnTo>
                  <a:lnTo>
                    <a:pt x="255" y="131"/>
                  </a:lnTo>
                  <a:lnTo>
                    <a:pt x="267" y="124"/>
                  </a:lnTo>
                  <a:lnTo>
                    <a:pt x="276" y="100"/>
                  </a:lnTo>
                  <a:lnTo>
                    <a:pt x="283" y="66"/>
                  </a:lnTo>
                  <a:lnTo>
                    <a:pt x="286" y="33"/>
                  </a:lnTo>
                  <a:lnTo>
                    <a:pt x="283" y="5"/>
                  </a:lnTo>
                  <a:lnTo>
                    <a:pt x="290" y="2"/>
                  </a:lnTo>
                  <a:lnTo>
                    <a:pt x="298" y="0"/>
                  </a:lnTo>
                  <a:lnTo>
                    <a:pt x="305" y="0"/>
                  </a:lnTo>
                  <a:lnTo>
                    <a:pt x="311" y="2"/>
                  </a:lnTo>
                  <a:lnTo>
                    <a:pt x="311" y="22"/>
                  </a:lnTo>
                  <a:lnTo>
                    <a:pt x="311" y="42"/>
                  </a:lnTo>
                  <a:lnTo>
                    <a:pt x="311" y="63"/>
                  </a:lnTo>
                  <a:lnTo>
                    <a:pt x="310" y="83"/>
                  </a:lnTo>
                  <a:lnTo>
                    <a:pt x="305" y="103"/>
                  </a:lnTo>
                  <a:lnTo>
                    <a:pt x="298" y="121"/>
                  </a:lnTo>
                  <a:lnTo>
                    <a:pt x="285" y="137"/>
                  </a:lnTo>
                  <a:lnTo>
                    <a:pt x="267" y="150"/>
                  </a:lnTo>
                  <a:lnTo>
                    <a:pt x="215" y="168"/>
                  </a:lnTo>
                  <a:lnTo>
                    <a:pt x="212" y="176"/>
                  </a:lnTo>
                  <a:lnTo>
                    <a:pt x="212" y="187"/>
                  </a:lnTo>
                  <a:lnTo>
                    <a:pt x="217" y="197"/>
                  </a:lnTo>
                  <a:lnTo>
                    <a:pt x="220" y="209"/>
                  </a:lnTo>
                  <a:lnTo>
                    <a:pt x="222" y="219"/>
                  </a:lnTo>
                  <a:lnTo>
                    <a:pt x="222" y="228"/>
                  </a:lnTo>
                  <a:lnTo>
                    <a:pt x="217" y="234"/>
                  </a:lnTo>
                  <a:lnTo>
                    <a:pt x="205" y="234"/>
                  </a:lnTo>
                  <a:lnTo>
                    <a:pt x="194" y="17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3218" y="3126"/>
              <a:ext cx="260" cy="39"/>
            </a:xfrm>
            <a:custGeom>
              <a:avLst/>
              <a:gdLst/>
              <a:ahLst/>
              <a:cxnLst>
                <a:cxn ang="0">
                  <a:pos x="114" y="39"/>
                </a:cxn>
                <a:cxn ang="0">
                  <a:pos x="99" y="36"/>
                </a:cxn>
                <a:cxn ang="0">
                  <a:pos x="84" y="34"/>
                </a:cxn>
                <a:cxn ang="0">
                  <a:pos x="68" y="32"/>
                </a:cxn>
                <a:cxn ang="0">
                  <a:pos x="50" y="29"/>
                </a:cxn>
                <a:cxn ang="0">
                  <a:pos x="35" y="24"/>
                </a:cxn>
                <a:cxn ang="0">
                  <a:pos x="21" y="20"/>
                </a:cxn>
                <a:cxn ang="0">
                  <a:pos x="9" y="13"/>
                </a:cxn>
                <a:cxn ang="0">
                  <a:pos x="0" y="4"/>
                </a:cxn>
                <a:cxn ang="0">
                  <a:pos x="4" y="1"/>
                </a:cxn>
                <a:cxn ang="0">
                  <a:pos x="10" y="0"/>
                </a:cxn>
                <a:cxn ang="0">
                  <a:pos x="17" y="1"/>
                </a:cxn>
                <a:cxn ang="0">
                  <a:pos x="26" y="3"/>
                </a:cxn>
                <a:cxn ang="0">
                  <a:pos x="35" y="4"/>
                </a:cxn>
                <a:cxn ang="0">
                  <a:pos x="47" y="6"/>
                </a:cxn>
                <a:cxn ang="0">
                  <a:pos x="61" y="8"/>
                </a:cxn>
                <a:cxn ang="0">
                  <a:pos x="75" y="10"/>
                </a:cxn>
                <a:cxn ang="0">
                  <a:pos x="91" y="13"/>
                </a:cxn>
                <a:cxn ang="0">
                  <a:pos x="110" y="15"/>
                </a:cxn>
                <a:cxn ang="0">
                  <a:pos x="130" y="16"/>
                </a:cxn>
                <a:cxn ang="0">
                  <a:pos x="152" y="16"/>
                </a:cxn>
                <a:cxn ang="0">
                  <a:pos x="176" y="16"/>
                </a:cxn>
                <a:cxn ang="0">
                  <a:pos x="202" y="14"/>
                </a:cxn>
                <a:cxn ang="0">
                  <a:pos x="231" y="10"/>
                </a:cxn>
                <a:cxn ang="0">
                  <a:pos x="260" y="6"/>
                </a:cxn>
                <a:cxn ang="0">
                  <a:pos x="250" y="17"/>
                </a:cxn>
                <a:cxn ang="0">
                  <a:pos x="235" y="25"/>
                </a:cxn>
                <a:cxn ang="0">
                  <a:pos x="216" y="31"/>
                </a:cxn>
                <a:cxn ang="0">
                  <a:pos x="195" y="34"/>
                </a:cxn>
                <a:cxn ang="0">
                  <a:pos x="173" y="36"/>
                </a:cxn>
                <a:cxn ang="0">
                  <a:pos x="150" y="38"/>
                </a:cxn>
                <a:cxn ang="0">
                  <a:pos x="131" y="39"/>
                </a:cxn>
                <a:cxn ang="0">
                  <a:pos x="114" y="39"/>
                </a:cxn>
              </a:cxnLst>
              <a:rect l="0" t="0" r="r" b="b"/>
              <a:pathLst>
                <a:path w="260" h="39">
                  <a:moveTo>
                    <a:pt x="114" y="39"/>
                  </a:moveTo>
                  <a:lnTo>
                    <a:pt x="99" y="36"/>
                  </a:lnTo>
                  <a:lnTo>
                    <a:pt x="84" y="34"/>
                  </a:lnTo>
                  <a:lnTo>
                    <a:pt x="68" y="32"/>
                  </a:lnTo>
                  <a:lnTo>
                    <a:pt x="50" y="29"/>
                  </a:lnTo>
                  <a:lnTo>
                    <a:pt x="35" y="24"/>
                  </a:lnTo>
                  <a:lnTo>
                    <a:pt x="21" y="20"/>
                  </a:lnTo>
                  <a:lnTo>
                    <a:pt x="9" y="13"/>
                  </a:lnTo>
                  <a:lnTo>
                    <a:pt x="0" y="4"/>
                  </a:lnTo>
                  <a:lnTo>
                    <a:pt x="4" y="1"/>
                  </a:lnTo>
                  <a:lnTo>
                    <a:pt x="10" y="0"/>
                  </a:lnTo>
                  <a:lnTo>
                    <a:pt x="17" y="1"/>
                  </a:lnTo>
                  <a:lnTo>
                    <a:pt x="26" y="3"/>
                  </a:lnTo>
                  <a:lnTo>
                    <a:pt x="35" y="4"/>
                  </a:lnTo>
                  <a:lnTo>
                    <a:pt x="47" y="6"/>
                  </a:lnTo>
                  <a:lnTo>
                    <a:pt x="61" y="8"/>
                  </a:lnTo>
                  <a:lnTo>
                    <a:pt x="75" y="10"/>
                  </a:lnTo>
                  <a:lnTo>
                    <a:pt x="91" y="13"/>
                  </a:lnTo>
                  <a:lnTo>
                    <a:pt x="110" y="15"/>
                  </a:lnTo>
                  <a:lnTo>
                    <a:pt x="130" y="16"/>
                  </a:lnTo>
                  <a:lnTo>
                    <a:pt x="152" y="16"/>
                  </a:lnTo>
                  <a:lnTo>
                    <a:pt x="176" y="16"/>
                  </a:lnTo>
                  <a:lnTo>
                    <a:pt x="202" y="14"/>
                  </a:lnTo>
                  <a:lnTo>
                    <a:pt x="231" y="10"/>
                  </a:lnTo>
                  <a:lnTo>
                    <a:pt x="260" y="6"/>
                  </a:lnTo>
                  <a:lnTo>
                    <a:pt x="250" y="17"/>
                  </a:lnTo>
                  <a:lnTo>
                    <a:pt x="235" y="25"/>
                  </a:lnTo>
                  <a:lnTo>
                    <a:pt x="216" y="31"/>
                  </a:lnTo>
                  <a:lnTo>
                    <a:pt x="195" y="34"/>
                  </a:lnTo>
                  <a:lnTo>
                    <a:pt x="173" y="36"/>
                  </a:lnTo>
                  <a:lnTo>
                    <a:pt x="150" y="38"/>
                  </a:lnTo>
                  <a:lnTo>
                    <a:pt x="131" y="39"/>
                  </a:lnTo>
                  <a:lnTo>
                    <a:pt x="114" y="3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3087" y="3256"/>
              <a:ext cx="246" cy="64"/>
            </a:xfrm>
            <a:custGeom>
              <a:avLst/>
              <a:gdLst/>
              <a:ahLst/>
              <a:cxnLst>
                <a:cxn ang="0">
                  <a:pos x="244" y="21"/>
                </a:cxn>
                <a:cxn ang="0">
                  <a:pos x="216" y="19"/>
                </a:cxn>
                <a:cxn ang="0">
                  <a:pos x="190" y="19"/>
                </a:cxn>
                <a:cxn ang="0">
                  <a:pos x="162" y="19"/>
                </a:cxn>
                <a:cxn ang="0">
                  <a:pos x="134" y="19"/>
                </a:cxn>
                <a:cxn ang="0">
                  <a:pos x="106" y="19"/>
                </a:cxn>
                <a:cxn ang="0">
                  <a:pos x="79" y="19"/>
                </a:cxn>
                <a:cxn ang="0">
                  <a:pos x="51" y="19"/>
                </a:cxn>
                <a:cxn ang="0">
                  <a:pos x="24" y="19"/>
                </a:cxn>
                <a:cxn ang="0">
                  <a:pos x="22" y="21"/>
                </a:cxn>
                <a:cxn ang="0">
                  <a:pos x="22" y="25"/>
                </a:cxn>
                <a:cxn ang="0">
                  <a:pos x="24" y="30"/>
                </a:cxn>
                <a:cxn ang="0">
                  <a:pos x="24" y="33"/>
                </a:cxn>
                <a:cxn ang="0">
                  <a:pos x="45" y="33"/>
                </a:cxn>
                <a:cxn ang="0">
                  <a:pos x="67" y="35"/>
                </a:cxn>
                <a:cxn ang="0">
                  <a:pos x="90" y="35"/>
                </a:cxn>
                <a:cxn ang="0">
                  <a:pos x="112" y="38"/>
                </a:cxn>
                <a:cxn ang="0">
                  <a:pos x="133" y="40"/>
                </a:cxn>
                <a:cxn ang="0">
                  <a:pos x="154" y="42"/>
                </a:cxn>
                <a:cxn ang="0">
                  <a:pos x="176" y="44"/>
                </a:cxn>
                <a:cxn ang="0">
                  <a:pos x="199" y="47"/>
                </a:cxn>
                <a:cxn ang="0">
                  <a:pos x="240" y="64"/>
                </a:cxn>
                <a:cxn ang="0">
                  <a:pos x="228" y="64"/>
                </a:cxn>
                <a:cxn ang="0">
                  <a:pos x="215" y="62"/>
                </a:cxn>
                <a:cxn ang="0">
                  <a:pos x="200" y="62"/>
                </a:cxn>
                <a:cxn ang="0">
                  <a:pos x="187" y="61"/>
                </a:cxn>
                <a:cxn ang="0">
                  <a:pos x="171" y="60"/>
                </a:cxn>
                <a:cxn ang="0">
                  <a:pos x="156" y="59"/>
                </a:cxn>
                <a:cxn ang="0">
                  <a:pos x="140" y="58"/>
                </a:cxn>
                <a:cxn ang="0">
                  <a:pos x="123" y="57"/>
                </a:cxn>
                <a:cxn ang="0">
                  <a:pos x="107" y="54"/>
                </a:cxn>
                <a:cxn ang="0">
                  <a:pos x="91" y="53"/>
                </a:cxn>
                <a:cxn ang="0">
                  <a:pos x="75" y="52"/>
                </a:cxn>
                <a:cxn ang="0">
                  <a:pos x="60" y="51"/>
                </a:cxn>
                <a:cxn ang="0">
                  <a:pos x="44" y="49"/>
                </a:cxn>
                <a:cxn ang="0">
                  <a:pos x="29" y="49"/>
                </a:cxn>
                <a:cxn ang="0">
                  <a:pos x="16" y="48"/>
                </a:cxn>
                <a:cxn ang="0">
                  <a:pos x="3" y="47"/>
                </a:cxn>
                <a:cxn ang="0">
                  <a:pos x="3" y="38"/>
                </a:cxn>
                <a:cxn ang="0">
                  <a:pos x="3" y="27"/>
                </a:cxn>
                <a:cxn ang="0">
                  <a:pos x="3" y="16"/>
                </a:cxn>
                <a:cxn ang="0">
                  <a:pos x="0" y="6"/>
                </a:cxn>
                <a:cxn ang="0">
                  <a:pos x="15" y="6"/>
                </a:cxn>
                <a:cxn ang="0">
                  <a:pos x="31" y="6"/>
                </a:cxn>
                <a:cxn ang="0">
                  <a:pos x="45" y="5"/>
                </a:cxn>
                <a:cxn ang="0">
                  <a:pos x="62" y="5"/>
                </a:cxn>
                <a:cxn ang="0">
                  <a:pos x="78" y="4"/>
                </a:cxn>
                <a:cxn ang="0">
                  <a:pos x="94" y="3"/>
                </a:cxn>
                <a:cxn ang="0">
                  <a:pos x="109" y="2"/>
                </a:cxn>
                <a:cxn ang="0">
                  <a:pos x="125" y="2"/>
                </a:cxn>
                <a:cxn ang="0">
                  <a:pos x="141" y="1"/>
                </a:cxn>
                <a:cxn ang="0">
                  <a:pos x="156" y="1"/>
                </a:cxn>
                <a:cxn ang="0">
                  <a:pos x="172" y="0"/>
                </a:cxn>
                <a:cxn ang="0">
                  <a:pos x="187" y="0"/>
                </a:cxn>
                <a:cxn ang="0">
                  <a:pos x="202" y="1"/>
                </a:cxn>
                <a:cxn ang="0">
                  <a:pos x="216" y="1"/>
                </a:cxn>
                <a:cxn ang="0">
                  <a:pos x="231" y="2"/>
                </a:cxn>
                <a:cxn ang="0">
                  <a:pos x="246" y="4"/>
                </a:cxn>
                <a:cxn ang="0">
                  <a:pos x="244" y="21"/>
                </a:cxn>
              </a:cxnLst>
              <a:rect l="0" t="0" r="r" b="b"/>
              <a:pathLst>
                <a:path w="246" h="64">
                  <a:moveTo>
                    <a:pt x="244" y="21"/>
                  </a:moveTo>
                  <a:lnTo>
                    <a:pt x="216" y="19"/>
                  </a:lnTo>
                  <a:lnTo>
                    <a:pt x="190" y="19"/>
                  </a:lnTo>
                  <a:lnTo>
                    <a:pt x="162" y="19"/>
                  </a:lnTo>
                  <a:lnTo>
                    <a:pt x="134" y="19"/>
                  </a:lnTo>
                  <a:lnTo>
                    <a:pt x="106" y="19"/>
                  </a:lnTo>
                  <a:lnTo>
                    <a:pt x="79" y="19"/>
                  </a:lnTo>
                  <a:lnTo>
                    <a:pt x="51" y="19"/>
                  </a:lnTo>
                  <a:lnTo>
                    <a:pt x="24" y="19"/>
                  </a:lnTo>
                  <a:lnTo>
                    <a:pt x="22" y="21"/>
                  </a:lnTo>
                  <a:lnTo>
                    <a:pt x="22" y="25"/>
                  </a:lnTo>
                  <a:lnTo>
                    <a:pt x="24" y="30"/>
                  </a:lnTo>
                  <a:lnTo>
                    <a:pt x="24" y="33"/>
                  </a:lnTo>
                  <a:lnTo>
                    <a:pt x="45" y="33"/>
                  </a:lnTo>
                  <a:lnTo>
                    <a:pt x="67" y="35"/>
                  </a:lnTo>
                  <a:lnTo>
                    <a:pt x="90" y="35"/>
                  </a:lnTo>
                  <a:lnTo>
                    <a:pt x="112" y="38"/>
                  </a:lnTo>
                  <a:lnTo>
                    <a:pt x="133" y="40"/>
                  </a:lnTo>
                  <a:lnTo>
                    <a:pt x="154" y="42"/>
                  </a:lnTo>
                  <a:lnTo>
                    <a:pt x="176" y="44"/>
                  </a:lnTo>
                  <a:lnTo>
                    <a:pt x="199" y="47"/>
                  </a:lnTo>
                  <a:lnTo>
                    <a:pt x="240" y="64"/>
                  </a:lnTo>
                  <a:lnTo>
                    <a:pt x="228" y="64"/>
                  </a:lnTo>
                  <a:lnTo>
                    <a:pt x="215" y="62"/>
                  </a:lnTo>
                  <a:lnTo>
                    <a:pt x="200" y="62"/>
                  </a:lnTo>
                  <a:lnTo>
                    <a:pt x="187" y="61"/>
                  </a:lnTo>
                  <a:lnTo>
                    <a:pt x="171" y="60"/>
                  </a:lnTo>
                  <a:lnTo>
                    <a:pt x="156" y="59"/>
                  </a:lnTo>
                  <a:lnTo>
                    <a:pt x="140" y="58"/>
                  </a:lnTo>
                  <a:lnTo>
                    <a:pt x="123" y="57"/>
                  </a:lnTo>
                  <a:lnTo>
                    <a:pt x="107" y="54"/>
                  </a:lnTo>
                  <a:lnTo>
                    <a:pt x="91" y="53"/>
                  </a:lnTo>
                  <a:lnTo>
                    <a:pt x="75" y="52"/>
                  </a:lnTo>
                  <a:lnTo>
                    <a:pt x="60" y="51"/>
                  </a:lnTo>
                  <a:lnTo>
                    <a:pt x="44" y="49"/>
                  </a:lnTo>
                  <a:lnTo>
                    <a:pt x="29" y="49"/>
                  </a:lnTo>
                  <a:lnTo>
                    <a:pt x="16" y="48"/>
                  </a:lnTo>
                  <a:lnTo>
                    <a:pt x="3" y="47"/>
                  </a:lnTo>
                  <a:lnTo>
                    <a:pt x="3" y="38"/>
                  </a:lnTo>
                  <a:lnTo>
                    <a:pt x="3" y="27"/>
                  </a:lnTo>
                  <a:lnTo>
                    <a:pt x="3" y="16"/>
                  </a:lnTo>
                  <a:lnTo>
                    <a:pt x="0" y="6"/>
                  </a:lnTo>
                  <a:lnTo>
                    <a:pt x="15" y="6"/>
                  </a:lnTo>
                  <a:lnTo>
                    <a:pt x="31" y="6"/>
                  </a:lnTo>
                  <a:lnTo>
                    <a:pt x="45" y="5"/>
                  </a:lnTo>
                  <a:lnTo>
                    <a:pt x="62" y="5"/>
                  </a:lnTo>
                  <a:lnTo>
                    <a:pt x="78" y="4"/>
                  </a:lnTo>
                  <a:lnTo>
                    <a:pt x="94" y="3"/>
                  </a:lnTo>
                  <a:lnTo>
                    <a:pt x="109" y="2"/>
                  </a:lnTo>
                  <a:lnTo>
                    <a:pt x="125" y="2"/>
                  </a:lnTo>
                  <a:lnTo>
                    <a:pt x="141" y="1"/>
                  </a:lnTo>
                  <a:lnTo>
                    <a:pt x="156" y="1"/>
                  </a:lnTo>
                  <a:lnTo>
                    <a:pt x="172" y="0"/>
                  </a:lnTo>
                  <a:lnTo>
                    <a:pt x="187" y="0"/>
                  </a:lnTo>
                  <a:lnTo>
                    <a:pt x="202" y="1"/>
                  </a:lnTo>
                  <a:lnTo>
                    <a:pt x="216" y="1"/>
                  </a:lnTo>
                  <a:lnTo>
                    <a:pt x="231" y="2"/>
                  </a:lnTo>
                  <a:lnTo>
                    <a:pt x="246" y="4"/>
                  </a:lnTo>
                  <a:lnTo>
                    <a:pt x="244" y="2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3005" y="2966"/>
              <a:ext cx="280" cy="105"/>
            </a:xfrm>
            <a:custGeom>
              <a:avLst/>
              <a:gdLst/>
              <a:ahLst/>
              <a:cxnLst>
                <a:cxn ang="0">
                  <a:pos x="277" y="105"/>
                </a:cxn>
                <a:cxn ang="0">
                  <a:pos x="263" y="105"/>
                </a:cxn>
                <a:cxn ang="0">
                  <a:pos x="247" y="103"/>
                </a:cxn>
                <a:cxn ang="0">
                  <a:pos x="228" y="102"/>
                </a:cxn>
                <a:cxn ang="0">
                  <a:pos x="209" y="98"/>
                </a:cxn>
                <a:cxn ang="0">
                  <a:pos x="188" y="96"/>
                </a:cxn>
                <a:cxn ang="0">
                  <a:pos x="168" y="92"/>
                </a:cxn>
                <a:cxn ang="0">
                  <a:pos x="146" y="88"/>
                </a:cxn>
                <a:cxn ang="0">
                  <a:pos x="124" y="82"/>
                </a:cxn>
                <a:cxn ang="0">
                  <a:pos x="103" y="77"/>
                </a:cxn>
                <a:cxn ang="0">
                  <a:pos x="83" y="72"/>
                </a:cxn>
                <a:cxn ang="0">
                  <a:pos x="65" y="67"/>
                </a:cxn>
                <a:cxn ang="0">
                  <a:pos x="47" y="62"/>
                </a:cxn>
                <a:cxn ang="0">
                  <a:pos x="31" y="57"/>
                </a:cxn>
                <a:cxn ang="0">
                  <a:pos x="19" y="51"/>
                </a:cxn>
                <a:cxn ang="0">
                  <a:pos x="9" y="47"/>
                </a:cxn>
                <a:cxn ang="0">
                  <a:pos x="2" y="43"/>
                </a:cxn>
                <a:cxn ang="0">
                  <a:pos x="0" y="32"/>
                </a:cxn>
                <a:cxn ang="0">
                  <a:pos x="7" y="22"/>
                </a:cxn>
                <a:cxn ang="0">
                  <a:pos x="17" y="14"/>
                </a:cxn>
                <a:cxn ang="0">
                  <a:pos x="28" y="7"/>
                </a:cxn>
                <a:cxn ang="0">
                  <a:pos x="54" y="2"/>
                </a:cxn>
                <a:cxn ang="0">
                  <a:pos x="81" y="0"/>
                </a:cxn>
                <a:cxn ang="0">
                  <a:pos x="107" y="2"/>
                </a:cxn>
                <a:cxn ang="0">
                  <a:pos x="135" y="7"/>
                </a:cxn>
                <a:cxn ang="0">
                  <a:pos x="159" y="15"/>
                </a:cxn>
                <a:cxn ang="0">
                  <a:pos x="183" y="24"/>
                </a:cxn>
                <a:cxn ang="0">
                  <a:pos x="204" y="35"/>
                </a:cxn>
                <a:cxn ang="0">
                  <a:pos x="219" y="47"/>
                </a:cxn>
                <a:cxn ang="0">
                  <a:pos x="215" y="46"/>
                </a:cxn>
                <a:cxn ang="0">
                  <a:pos x="200" y="41"/>
                </a:cxn>
                <a:cxn ang="0">
                  <a:pos x="180" y="35"/>
                </a:cxn>
                <a:cxn ang="0">
                  <a:pos x="155" y="29"/>
                </a:cxn>
                <a:cxn ang="0">
                  <a:pos x="126" y="23"/>
                </a:cxn>
                <a:cxn ang="0">
                  <a:pos x="99" y="19"/>
                </a:cxn>
                <a:cxn ang="0">
                  <a:pos x="72" y="17"/>
                </a:cxn>
                <a:cxn ang="0">
                  <a:pos x="49" y="18"/>
                </a:cxn>
                <a:cxn ang="0">
                  <a:pos x="38" y="19"/>
                </a:cxn>
                <a:cxn ang="0">
                  <a:pos x="28" y="24"/>
                </a:cxn>
                <a:cxn ang="0">
                  <a:pos x="21" y="30"/>
                </a:cxn>
                <a:cxn ang="0">
                  <a:pos x="19" y="40"/>
                </a:cxn>
                <a:cxn ang="0">
                  <a:pos x="40" y="44"/>
                </a:cxn>
                <a:cxn ang="0">
                  <a:pos x="59" y="49"/>
                </a:cxn>
                <a:cxn ang="0">
                  <a:pos x="80" y="54"/>
                </a:cxn>
                <a:cxn ang="0">
                  <a:pos x="99" y="58"/>
                </a:cxn>
                <a:cxn ang="0">
                  <a:pos x="119" y="64"/>
                </a:cxn>
                <a:cxn ang="0">
                  <a:pos x="138" y="68"/>
                </a:cxn>
                <a:cxn ang="0">
                  <a:pos x="158" y="73"/>
                </a:cxn>
                <a:cxn ang="0">
                  <a:pos x="175" y="76"/>
                </a:cxn>
                <a:cxn ang="0">
                  <a:pos x="193" y="81"/>
                </a:cxn>
                <a:cxn ang="0">
                  <a:pos x="209" y="84"/>
                </a:cxn>
                <a:cxn ang="0">
                  <a:pos x="224" y="88"/>
                </a:cxn>
                <a:cxn ang="0">
                  <a:pos x="237" y="90"/>
                </a:cxn>
                <a:cxn ang="0">
                  <a:pos x="249" y="91"/>
                </a:cxn>
                <a:cxn ang="0">
                  <a:pos x="261" y="92"/>
                </a:cxn>
                <a:cxn ang="0">
                  <a:pos x="270" y="93"/>
                </a:cxn>
                <a:cxn ang="0">
                  <a:pos x="277" y="92"/>
                </a:cxn>
                <a:cxn ang="0">
                  <a:pos x="278" y="96"/>
                </a:cxn>
                <a:cxn ang="0">
                  <a:pos x="280" y="98"/>
                </a:cxn>
                <a:cxn ang="0">
                  <a:pos x="280" y="102"/>
                </a:cxn>
                <a:cxn ang="0">
                  <a:pos x="277" y="105"/>
                </a:cxn>
              </a:cxnLst>
              <a:rect l="0" t="0" r="r" b="b"/>
              <a:pathLst>
                <a:path w="280" h="105">
                  <a:moveTo>
                    <a:pt x="277" y="105"/>
                  </a:moveTo>
                  <a:lnTo>
                    <a:pt x="263" y="105"/>
                  </a:lnTo>
                  <a:lnTo>
                    <a:pt x="247" y="103"/>
                  </a:lnTo>
                  <a:lnTo>
                    <a:pt x="228" y="102"/>
                  </a:lnTo>
                  <a:lnTo>
                    <a:pt x="209" y="98"/>
                  </a:lnTo>
                  <a:lnTo>
                    <a:pt x="188" y="96"/>
                  </a:lnTo>
                  <a:lnTo>
                    <a:pt x="168" y="92"/>
                  </a:lnTo>
                  <a:lnTo>
                    <a:pt x="146" y="88"/>
                  </a:lnTo>
                  <a:lnTo>
                    <a:pt x="124" y="82"/>
                  </a:lnTo>
                  <a:lnTo>
                    <a:pt x="103" y="77"/>
                  </a:lnTo>
                  <a:lnTo>
                    <a:pt x="83" y="72"/>
                  </a:lnTo>
                  <a:lnTo>
                    <a:pt x="65" y="67"/>
                  </a:lnTo>
                  <a:lnTo>
                    <a:pt x="47" y="62"/>
                  </a:lnTo>
                  <a:lnTo>
                    <a:pt x="31" y="57"/>
                  </a:lnTo>
                  <a:lnTo>
                    <a:pt x="19" y="51"/>
                  </a:lnTo>
                  <a:lnTo>
                    <a:pt x="9" y="47"/>
                  </a:lnTo>
                  <a:lnTo>
                    <a:pt x="2" y="43"/>
                  </a:lnTo>
                  <a:lnTo>
                    <a:pt x="0" y="32"/>
                  </a:lnTo>
                  <a:lnTo>
                    <a:pt x="7" y="22"/>
                  </a:lnTo>
                  <a:lnTo>
                    <a:pt x="17" y="14"/>
                  </a:lnTo>
                  <a:lnTo>
                    <a:pt x="28" y="7"/>
                  </a:lnTo>
                  <a:lnTo>
                    <a:pt x="54" y="2"/>
                  </a:lnTo>
                  <a:lnTo>
                    <a:pt x="81" y="0"/>
                  </a:lnTo>
                  <a:lnTo>
                    <a:pt x="107" y="2"/>
                  </a:lnTo>
                  <a:lnTo>
                    <a:pt x="135" y="7"/>
                  </a:lnTo>
                  <a:lnTo>
                    <a:pt x="159" y="15"/>
                  </a:lnTo>
                  <a:lnTo>
                    <a:pt x="183" y="24"/>
                  </a:lnTo>
                  <a:lnTo>
                    <a:pt x="204" y="35"/>
                  </a:lnTo>
                  <a:lnTo>
                    <a:pt x="219" y="47"/>
                  </a:lnTo>
                  <a:lnTo>
                    <a:pt x="215" y="46"/>
                  </a:lnTo>
                  <a:lnTo>
                    <a:pt x="200" y="41"/>
                  </a:lnTo>
                  <a:lnTo>
                    <a:pt x="180" y="35"/>
                  </a:lnTo>
                  <a:lnTo>
                    <a:pt x="155" y="29"/>
                  </a:lnTo>
                  <a:lnTo>
                    <a:pt x="126" y="23"/>
                  </a:lnTo>
                  <a:lnTo>
                    <a:pt x="99" y="19"/>
                  </a:lnTo>
                  <a:lnTo>
                    <a:pt x="72" y="17"/>
                  </a:lnTo>
                  <a:lnTo>
                    <a:pt x="49" y="18"/>
                  </a:lnTo>
                  <a:lnTo>
                    <a:pt x="38" y="19"/>
                  </a:lnTo>
                  <a:lnTo>
                    <a:pt x="28" y="24"/>
                  </a:lnTo>
                  <a:lnTo>
                    <a:pt x="21" y="30"/>
                  </a:lnTo>
                  <a:lnTo>
                    <a:pt x="19" y="40"/>
                  </a:lnTo>
                  <a:lnTo>
                    <a:pt x="40" y="44"/>
                  </a:lnTo>
                  <a:lnTo>
                    <a:pt x="59" y="49"/>
                  </a:lnTo>
                  <a:lnTo>
                    <a:pt x="80" y="54"/>
                  </a:lnTo>
                  <a:lnTo>
                    <a:pt x="99" y="58"/>
                  </a:lnTo>
                  <a:lnTo>
                    <a:pt x="119" y="64"/>
                  </a:lnTo>
                  <a:lnTo>
                    <a:pt x="138" y="68"/>
                  </a:lnTo>
                  <a:lnTo>
                    <a:pt x="158" y="73"/>
                  </a:lnTo>
                  <a:lnTo>
                    <a:pt x="175" y="76"/>
                  </a:lnTo>
                  <a:lnTo>
                    <a:pt x="193" y="81"/>
                  </a:lnTo>
                  <a:lnTo>
                    <a:pt x="209" y="84"/>
                  </a:lnTo>
                  <a:lnTo>
                    <a:pt x="224" y="88"/>
                  </a:lnTo>
                  <a:lnTo>
                    <a:pt x="237" y="90"/>
                  </a:lnTo>
                  <a:lnTo>
                    <a:pt x="249" y="91"/>
                  </a:lnTo>
                  <a:lnTo>
                    <a:pt x="261" y="92"/>
                  </a:lnTo>
                  <a:lnTo>
                    <a:pt x="270" y="93"/>
                  </a:lnTo>
                  <a:lnTo>
                    <a:pt x="277" y="92"/>
                  </a:lnTo>
                  <a:lnTo>
                    <a:pt x="278" y="96"/>
                  </a:lnTo>
                  <a:lnTo>
                    <a:pt x="280" y="98"/>
                  </a:lnTo>
                  <a:lnTo>
                    <a:pt x="280" y="102"/>
                  </a:lnTo>
                  <a:lnTo>
                    <a:pt x="277" y="10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2801" y="2134"/>
              <a:ext cx="421" cy="198"/>
            </a:xfrm>
            <a:custGeom>
              <a:avLst/>
              <a:gdLst/>
              <a:ahLst/>
              <a:cxnLst>
                <a:cxn ang="0">
                  <a:pos x="390" y="190"/>
                </a:cxn>
                <a:cxn ang="0">
                  <a:pos x="385" y="152"/>
                </a:cxn>
                <a:cxn ang="0">
                  <a:pos x="385" y="108"/>
                </a:cxn>
                <a:cxn ang="0">
                  <a:pos x="365" y="83"/>
                </a:cxn>
                <a:cxn ang="0">
                  <a:pos x="336" y="64"/>
                </a:cxn>
                <a:cxn ang="0">
                  <a:pos x="301" y="50"/>
                </a:cxn>
                <a:cxn ang="0">
                  <a:pos x="268" y="40"/>
                </a:cxn>
                <a:cxn ang="0">
                  <a:pos x="237" y="36"/>
                </a:cxn>
                <a:cxn ang="0">
                  <a:pos x="204" y="33"/>
                </a:cxn>
                <a:cxn ang="0">
                  <a:pos x="172" y="31"/>
                </a:cxn>
                <a:cxn ang="0">
                  <a:pos x="139" y="33"/>
                </a:cxn>
                <a:cxn ang="0">
                  <a:pos x="108" y="36"/>
                </a:cxn>
                <a:cxn ang="0">
                  <a:pos x="78" y="44"/>
                </a:cxn>
                <a:cxn ang="0">
                  <a:pos x="53" y="56"/>
                </a:cxn>
                <a:cxn ang="0">
                  <a:pos x="31" y="75"/>
                </a:cxn>
                <a:cxn ang="0">
                  <a:pos x="10" y="95"/>
                </a:cxn>
                <a:cxn ang="0">
                  <a:pos x="3" y="98"/>
                </a:cxn>
                <a:cxn ang="0">
                  <a:pos x="19" y="61"/>
                </a:cxn>
                <a:cxn ang="0">
                  <a:pos x="44" y="31"/>
                </a:cxn>
                <a:cxn ang="0">
                  <a:pos x="73" y="17"/>
                </a:cxn>
                <a:cxn ang="0">
                  <a:pos x="102" y="8"/>
                </a:cxn>
                <a:cxn ang="0">
                  <a:pos x="133" y="2"/>
                </a:cxn>
                <a:cxn ang="0">
                  <a:pos x="167" y="0"/>
                </a:cxn>
                <a:cxn ang="0">
                  <a:pos x="200" y="1"/>
                </a:cxn>
                <a:cxn ang="0">
                  <a:pos x="233" y="5"/>
                </a:cxn>
                <a:cxn ang="0">
                  <a:pos x="266" y="9"/>
                </a:cxn>
                <a:cxn ang="0">
                  <a:pos x="306" y="20"/>
                </a:cxn>
                <a:cxn ang="0">
                  <a:pos x="350" y="37"/>
                </a:cxn>
                <a:cxn ang="0">
                  <a:pos x="386" y="60"/>
                </a:cxn>
                <a:cxn ang="0">
                  <a:pos x="411" y="90"/>
                </a:cxn>
                <a:cxn ang="0">
                  <a:pos x="421" y="131"/>
                </a:cxn>
                <a:cxn ang="0">
                  <a:pos x="414" y="181"/>
                </a:cxn>
              </a:cxnLst>
              <a:rect l="0" t="0" r="r" b="b"/>
              <a:pathLst>
                <a:path w="421" h="198">
                  <a:moveTo>
                    <a:pt x="407" y="198"/>
                  </a:moveTo>
                  <a:lnTo>
                    <a:pt x="390" y="190"/>
                  </a:lnTo>
                  <a:lnTo>
                    <a:pt x="383" y="173"/>
                  </a:lnTo>
                  <a:lnTo>
                    <a:pt x="385" y="152"/>
                  </a:lnTo>
                  <a:lnTo>
                    <a:pt x="388" y="127"/>
                  </a:lnTo>
                  <a:lnTo>
                    <a:pt x="385" y="108"/>
                  </a:lnTo>
                  <a:lnTo>
                    <a:pt x="377" y="94"/>
                  </a:lnTo>
                  <a:lnTo>
                    <a:pt x="365" y="83"/>
                  </a:lnTo>
                  <a:lnTo>
                    <a:pt x="352" y="72"/>
                  </a:lnTo>
                  <a:lnTo>
                    <a:pt x="336" y="64"/>
                  </a:lnTo>
                  <a:lnTo>
                    <a:pt x="318" y="56"/>
                  </a:lnTo>
                  <a:lnTo>
                    <a:pt x="301" y="50"/>
                  </a:lnTo>
                  <a:lnTo>
                    <a:pt x="281" y="44"/>
                  </a:lnTo>
                  <a:lnTo>
                    <a:pt x="268" y="40"/>
                  </a:lnTo>
                  <a:lnTo>
                    <a:pt x="253" y="38"/>
                  </a:lnTo>
                  <a:lnTo>
                    <a:pt x="237" y="36"/>
                  </a:lnTo>
                  <a:lnTo>
                    <a:pt x="221" y="34"/>
                  </a:lnTo>
                  <a:lnTo>
                    <a:pt x="204" y="33"/>
                  </a:lnTo>
                  <a:lnTo>
                    <a:pt x="188" y="31"/>
                  </a:lnTo>
                  <a:lnTo>
                    <a:pt x="172" y="31"/>
                  </a:lnTo>
                  <a:lnTo>
                    <a:pt x="155" y="31"/>
                  </a:lnTo>
                  <a:lnTo>
                    <a:pt x="139" y="33"/>
                  </a:lnTo>
                  <a:lnTo>
                    <a:pt x="122" y="34"/>
                  </a:lnTo>
                  <a:lnTo>
                    <a:pt x="108" y="36"/>
                  </a:lnTo>
                  <a:lnTo>
                    <a:pt x="93" y="39"/>
                  </a:lnTo>
                  <a:lnTo>
                    <a:pt x="78" y="44"/>
                  </a:lnTo>
                  <a:lnTo>
                    <a:pt x="66" y="50"/>
                  </a:lnTo>
                  <a:lnTo>
                    <a:pt x="53" y="56"/>
                  </a:lnTo>
                  <a:lnTo>
                    <a:pt x="43" y="64"/>
                  </a:lnTo>
                  <a:lnTo>
                    <a:pt x="31" y="75"/>
                  </a:lnTo>
                  <a:lnTo>
                    <a:pt x="21" y="85"/>
                  </a:lnTo>
                  <a:lnTo>
                    <a:pt x="10" y="95"/>
                  </a:lnTo>
                  <a:lnTo>
                    <a:pt x="0" y="104"/>
                  </a:lnTo>
                  <a:lnTo>
                    <a:pt x="3" y="98"/>
                  </a:lnTo>
                  <a:lnTo>
                    <a:pt x="9" y="82"/>
                  </a:lnTo>
                  <a:lnTo>
                    <a:pt x="19" y="61"/>
                  </a:lnTo>
                  <a:lnTo>
                    <a:pt x="32" y="40"/>
                  </a:lnTo>
                  <a:lnTo>
                    <a:pt x="44" y="31"/>
                  </a:lnTo>
                  <a:lnTo>
                    <a:pt x="57" y="24"/>
                  </a:lnTo>
                  <a:lnTo>
                    <a:pt x="73" y="17"/>
                  </a:lnTo>
                  <a:lnTo>
                    <a:pt x="87" y="13"/>
                  </a:lnTo>
                  <a:lnTo>
                    <a:pt x="102" y="8"/>
                  </a:lnTo>
                  <a:lnTo>
                    <a:pt x="118" y="5"/>
                  </a:lnTo>
                  <a:lnTo>
                    <a:pt x="133" y="2"/>
                  </a:lnTo>
                  <a:lnTo>
                    <a:pt x="151" y="1"/>
                  </a:lnTo>
                  <a:lnTo>
                    <a:pt x="167" y="0"/>
                  </a:lnTo>
                  <a:lnTo>
                    <a:pt x="183" y="1"/>
                  </a:lnTo>
                  <a:lnTo>
                    <a:pt x="200" y="1"/>
                  </a:lnTo>
                  <a:lnTo>
                    <a:pt x="218" y="4"/>
                  </a:lnTo>
                  <a:lnTo>
                    <a:pt x="233" y="5"/>
                  </a:lnTo>
                  <a:lnTo>
                    <a:pt x="250" y="7"/>
                  </a:lnTo>
                  <a:lnTo>
                    <a:pt x="266" y="9"/>
                  </a:lnTo>
                  <a:lnTo>
                    <a:pt x="281" y="13"/>
                  </a:lnTo>
                  <a:lnTo>
                    <a:pt x="306" y="20"/>
                  </a:lnTo>
                  <a:lnTo>
                    <a:pt x="330" y="28"/>
                  </a:lnTo>
                  <a:lnTo>
                    <a:pt x="350" y="37"/>
                  </a:lnTo>
                  <a:lnTo>
                    <a:pt x="369" y="47"/>
                  </a:lnTo>
                  <a:lnTo>
                    <a:pt x="386" y="60"/>
                  </a:lnTo>
                  <a:lnTo>
                    <a:pt x="401" y="73"/>
                  </a:lnTo>
                  <a:lnTo>
                    <a:pt x="411" y="90"/>
                  </a:lnTo>
                  <a:lnTo>
                    <a:pt x="420" y="110"/>
                  </a:lnTo>
                  <a:lnTo>
                    <a:pt x="421" y="131"/>
                  </a:lnTo>
                  <a:lnTo>
                    <a:pt x="419" y="157"/>
                  </a:lnTo>
                  <a:lnTo>
                    <a:pt x="414" y="181"/>
                  </a:lnTo>
                  <a:lnTo>
                    <a:pt x="407" y="19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3165" y="3069"/>
              <a:ext cx="65" cy="110"/>
            </a:xfrm>
            <a:custGeom>
              <a:avLst/>
              <a:gdLst/>
              <a:ahLst/>
              <a:cxnLst>
                <a:cxn ang="0">
                  <a:pos x="50" y="110"/>
                </a:cxn>
                <a:cxn ang="0">
                  <a:pos x="35" y="100"/>
                </a:cxn>
                <a:cxn ang="0">
                  <a:pos x="24" y="89"/>
                </a:cxn>
                <a:cxn ang="0">
                  <a:pos x="15" y="75"/>
                </a:cxn>
                <a:cxn ang="0">
                  <a:pos x="9" y="62"/>
                </a:cxn>
                <a:cxn ang="0">
                  <a:pos x="5" y="46"/>
                </a:cxn>
                <a:cxn ang="0">
                  <a:pos x="3" y="31"/>
                </a:cxn>
                <a:cxn ang="0">
                  <a:pos x="2" y="15"/>
                </a:cxn>
                <a:cxn ang="0">
                  <a:pos x="0" y="0"/>
                </a:cxn>
                <a:cxn ang="0">
                  <a:pos x="9" y="2"/>
                </a:cxn>
                <a:cxn ang="0">
                  <a:pos x="16" y="7"/>
                </a:cxn>
                <a:cxn ang="0">
                  <a:pos x="19" y="16"/>
                </a:cxn>
                <a:cxn ang="0">
                  <a:pos x="19" y="25"/>
                </a:cxn>
                <a:cxn ang="0">
                  <a:pos x="21" y="36"/>
                </a:cxn>
                <a:cxn ang="0">
                  <a:pos x="24" y="46"/>
                </a:cxn>
                <a:cxn ang="0">
                  <a:pos x="28" y="57"/>
                </a:cxn>
                <a:cxn ang="0">
                  <a:pos x="32" y="66"/>
                </a:cxn>
                <a:cxn ang="0">
                  <a:pos x="40" y="75"/>
                </a:cxn>
                <a:cxn ang="0">
                  <a:pos x="46" y="84"/>
                </a:cxn>
                <a:cxn ang="0">
                  <a:pos x="55" y="92"/>
                </a:cxn>
                <a:cxn ang="0">
                  <a:pos x="65" y="99"/>
                </a:cxn>
                <a:cxn ang="0">
                  <a:pos x="63" y="102"/>
                </a:cxn>
                <a:cxn ang="0">
                  <a:pos x="58" y="106"/>
                </a:cxn>
                <a:cxn ang="0">
                  <a:pos x="53" y="109"/>
                </a:cxn>
                <a:cxn ang="0">
                  <a:pos x="50" y="110"/>
                </a:cxn>
              </a:cxnLst>
              <a:rect l="0" t="0" r="r" b="b"/>
              <a:pathLst>
                <a:path w="65" h="110">
                  <a:moveTo>
                    <a:pt x="50" y="110"/>
                  </a:moveTo>
                  <a:lnTo>
                    <a:pt x="35" y="100"/>
                  </a:lnTo>
                  <a:lnTo>
                    <a:pt x="24" y="89"/>
                  </a:lnTo>
                  <a:lnTo>
                    <a:pt x="15" y="75"/>
                  </a:lnTo>
                  <a:lnTo>
                    <a:pt x="9" y="62"/>
                  </a:lnTo>
                  <a:lnTo>
                    <a:pt x="5" y="46"/>
                  </a:lnTo>
                  <a:lnTo>
                    <a:pt x="3" y="31"/>
                  </a:lnTo>
                  <a:lnTo>
                    <a:pt x="2" y="15"/>
                  </a:lnTo>
                  <a:lnTo>
                    <a:pt x="0" y="0"/>
                  </a:lnTo>
                  <a:lnTo>
                    <a:pt x="9" y="2"/>
                  </a:lnTo>
                  <a:lnTo>
                    <a:pt x="16" y="7"/>
                  </a:lnTo>
                  <a:lnTo>
                    <a:pt x="19" y="16"/>
                  </a:lnTo>
                  <a:lnTo>
                    <a:pt x="19" y="25"/>
                  </a:lnTo>
                  <a:lnTo>
                    <a:pt x="21" y="36"/>
                  </a:lnTo>
                  <a:lnTo>
                    <a:pt x="24" y="46"/>
                  </a:lnTo>
                  <a:lnTo>
                    <a:pt x="28" y="57"/>
                  </a:lnTo>
                  <a:lnTo>
                    <a:pt x="32" y="66"/>
                  </a:lnTo>
                  <a:lnTo>
                    <a:pt x="40" y="75"/>
                  </a:lnTo>
                  <a:lnTo>
                    <a:pt x="46" y="84"/>
                  </a:lnTo>
                  <a:lnTo>
                    <a:pt x="55" y="92"/>
                  </a:lnTo>
                  <a:lnTo>
                    <a:pt x="65" y="99"/>
                  </a:lnTo>
                  <a:lnTo>
                    <a:pt x="63" y="102"/>
                  </a:lnTo>
                  <a:lnTo>
                    <a:pt x="58" y="106"/>
                  </a:lnTo>
                  <a:lnTo>
                    <a:pt x="53" y="109"/>
                  </a:lnTo>
                  <a:lnTo>
                    <a:pt x="50" y="11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3061" y="3310"/>
              <a:ext cx="101" cy="77"/>
            </a:xfrm>
            <a:custGeom>
              <a:avLst/>
              <a:gdLst/>
              <a:ahLst/>
              <a:cxnLst>
                <a:cxn ang="0">
                  <a:pos x="37" y="17"/>
                </a:cxn>
                <a:cxn ang="0">
                  <a:pos x="30" y="22"/>
                </a:cxn>
                <a:cxn ang="0">
                  <a:pos x="23" y="29"/>
                </a:cxn>
                <a:cxn ang="0">
                  <a:pos x="20" y="36"/>
                </a:cxn>
                <a:cxn ang="0">
                  <a:pos x="23" y="44"/>
                </a:cxn>
                <a:cxn ang="0">
                  <a:pos x="32" y="49"/>
                </a:cxn>
                <a:cxn ang="0">
                  <a:pos x="40" y="52"/>
                </a:cxn>
                <a:cxn ang="0">
                  <a:pos x="49" y="54"/>
                </a:cxn>
                <a:cxn ang="0">
                  <a:pos x="58" y="54"/>
                </a:cxn>
                <a:cxn ang="0">
                  <a:pos x="67" y="52"/>
                </a:cxn>
                <a:cxn ang="0">
                  <a:pos x="74" y="49"/>
                </a:cxn>
                <a:cxn ang="0">
                  <a:pos x="79" y="48"/>
                </a:cxn>
                <a:cxn ang="0">
                  <a:pos x="83" y="47"/>
                </a:cxn>
                <a:cxn ang="0">
                  <a:pos x="90" y="56"/>
                </a:cxn>
                <a:cxn ang="0">
                  <a:pos x="90" y="65"/>
                </a:cxn>
                <a:cxn ang="0">
                  <a:pos x="83" y="72"/>
                </a:cxn>
                <a:cxn ang="0">
                  <a:pos x="71" y="76"/>
                </a:cxn>
                <a:cxn ang="0">
                  <a:pos x="60" y="77"/>
                </a:cxn>
                <a:cxn ang="0">
                  <a:pos x="48" y="77"/>
                </a:cxn>
                <a:cxn ang="0">
                  <a:pos x="36" y="75"/>
                </a:cxn>
                <a:cxn ang="0">
                  <a:pos x="25" y="73"/>
                </a:cxn>
                <a:cxn ang="0">
                  <a:pos x="16" y="68"/>
                </a:cxn>
                <a:cxn ang="0">
                  <a:pos x="9" y="63"/>
                </a:cxn>
                <a:cxn ang="0">
                  <a:pos x="3" y="56"/>
                </a:cxn>
                <a:cxn ang="0">
                  <a:pos x="0" y="48"/>
                </a:cxn>
                <a:cxn ang="0">
                  <a:pos x="0" y="33"/>
                </a:cxn>
                <a:cxn ang="0">
                  <a:pos x="6" y="19"/>
                </a:cxn>
                <a:cxn ang="0">
                  <a:pos x="18" y="8"/>
                </a:cxn>
                <a:cxn ang="0">
                  <a:pos x="34" y="0"/>
                </a:cxn>
                <a:cxn ang="0">
                  <a:pos x="45" y="0"/>
                </a:cxn>
                <a:cxn ang="0">
                  <a:pos x="53" y="0"/>
                </a:cxn>
                <a:cxn ang="0">
                  <a:pos x="64" y="1"/>
                </a:cxn>
                <a:cxn ang="0">
                  <a:pos x="73" y="4"/>
                </a:cxn>
                <a:cxn ang="0">
                  <a:pos x="81" y="6"/>
                </a:cxn>
                <a:cxn ang="0">
                  <a:pos x="90" y="10"/>
                </a:cxn>
                <a:cxn ang="0">
                  <a:pos x="95" y="16"/>
                </a:cxn>
                <a:cxn ang="0">
                  <a:pos x="101" y="21"/>
                </a:cxn>
                <a:cxn ang="0">
                  <a:pos x="94" y="22"/>
                </a:cxn>
                <a:cxn ang="0">
                  <a:pos x="86" y="21"/>
                </a:cxn>
                <a:cxn ang="0">
                  <a:pos x="79" y="20"/>
                </a:cxn>
                <a:cxn ang="0">
                  <a:pos x="71" y="18"/>
                </a:cxn>
                <a:cxn ang="0">
                  <a:pos x="62" y="17"/>
                </a:cxn>
                <a:cxn ang="0">
                  <a:pos x="55" y="14"/>
                </a:cxn>
                <a:cxn ang="0">
                  <a:pos x="46" y="14"/>
                </a:cxn>
                <a:cxn ang="0">
                  <a:pos x="37" y="17"/>
                </a:cxn>
              </a:cxnLst>
              <a:rect l="0" t="0" r="r" b="b"/>
              <a:pathLst>
                <a:path w="101" h="77">
                  <a:moveTo>
                    <a:pt x="37" y="17"/>
                  </a:moveTo>
                  <a:lnTo>
                    <a:pt x="30" y="22"/>
                  </a:lnTo>
                  <a:lnTo>
                    <a:pt x="23" y="29"/>
                  </a:lnTo>
                  <a:lnTo>
                    <a:pt x="20" y="36"/>
                  </a:lnTo>
                  <a:lnTo>
                    <a:pt x="23" y="44"/>
                  </a:lnTo>
                  <a:lnTo>
                    <a:pt x="32" y="49"/>
                  </a:lnTo>
                  <a:lnTo>
                    <a:pt x="40" y="52"/>
                  </a:lnTo>
                  <a:lnTo>
                    <a:pt x="49" y="54"/>
                  </a:lnTo>
                  <a:lnTo>
                    <a:pt x="58" y="54"/>
                  </a:lnTo>
                  <a:lnTo>
                    <a:pt x="67" y="52"/>
                  </a:lnTo>
                  <a:lnTo>
                    <a:pt x="74" y="49"/>
                  </a:lnTo>
                  <a:lnTo>
                    <a:pt x="79" y="48"/>
                  </a:lnTo>
                  <a:lnTo>
                    <a:pt x="83" y="47"/>
                  </a:lnTo>
                  <a:lnTo>
                    <a:pt x="90" y="56"/>
                  </a:lnTo>
                  <a:lnTo>
                    <a:pt x="90" y="65"/>
                  </a:lnTo>
                  <a:lnTo>
                    <a:pt x="83" y="72"/>
                  </a:lnTo>
                  <a:lnTo>
                    <a:pt x="71" y="76"/>
                  </a:lnTo>
                  <a:lnTo>
                    <a:pt x="60" y="77"/>
                  </a:lnTo>
                  <a:lnTo>
                    <a:pt x="48" y="77"/>
                  </a:lnTo>
                  <a:lnTo>
                    <a:pt x="36" y="75"/>
                  </a:lnTo>
                  <a:lnTo>
                    <a:pt x="25" y="73"/>
                  </a:lnTo>
                  <a:lnTo>
                    <a:pt x="16" y="68"/>
                  </a:lnTo>
                  <a:lnTo>
                    <a:pt x="9" y="63"/>
                  </a:lnTo>
                  <a:lnTo>
                    <a:pt x="3" y="56"/>
                  </a:lnTo>
                  <a:lnTo>
                    <a:pt x="0" y="48"/>
                  </a:lnTo>
                  <a:lnTo>
                    <a:pt x="0" y="33"/>
                  </a:lnTo>
                  <a:lnTo>
                    <a:pt x="6" y="19"/>
                  </a:lnTo>
                  <a:lnTo>
                    <a:pt x="18" y="8"/>
                  </a:lnTo>
                  <a:lnTo>
                    <a:pt x="34" y="0"/>
                  </a:lnTo>
                  <a:lnTo>
                    <a:pt x="45" y="0"/>
                  </a:lnTo>
                  <a:lnTo>
                    <a:pt x="53" y="0"/>
                  </a:lnTo>
                  <a:lnTo>
                    <a:pt x="64" y="1"/>
                  </a:lnTo>
                  <a:lnTo>
                    <a:pt x="73" y="4"/>
                  </a:lnTo>
                  <a:lnTo>
                    <a:pt x="81" y="6"/>
                  </a:lnTo>
                  <a:lnTo>
                    <a:pt x="90" y="10"/>
                  </a:lnTo>
                  <a:lnTo>
                    <a:pt x="95" y="16"/>
                  </a:lnTo>
                  <a:lnTo>
                    <a:pt x="101" y="21"/>
                  </a:lnTo>
                  <a:lnTo>
                    <a:pt x="94" y="22"/>
                  </a:lnTo>
                  <a:lnTo>
                    <a:pt x="86" y="21"/>
                  </a:lnTo>
                  <a:lnTo>
                    <a:pt x="79" y="20"/>
                  </a:lnTo>
                  <a:lnTo>
                    <a:pt x="71" y="18"/>
                  </a:lnTo>
                  <a:lnTo>
                    <a:pt x="62" y="17"/>
                  </a:lnTo>
                  <a:lnTo>
                    <a:pt x="55" y="14"/>
                  </a:lnTo>
                  <a:lnTo>
                    <a:pt x="46" y="14"/>
                  </a:lnTo>
                  <a:lnTo>
                    <a:pt x="37"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2612" y="3489"/>
              <a:ext cx="99" cy="77"/>
            </a:xfrm>
            <a:custGeom>
              <a:avLst/>
              <a:gdLst/>
              <a:ahLst/>
              <a:cxnLst>
                <a:cxn ang="0">
                  <a:pos x="34" y="18"/>
                </a:cxn>
                <a:cxn ang="0">
                  <a:pos x="26" y="23"/>
                </a:cxn>
                <a:cxn ang="0">
                  <a:pos x="23" y="30"/>
                </a:cxn>
                <a:cxn ang="0">
                  <a:pos x="19" y="37"/>
                </a:cxn>
                <a:cxn ang="0">
                  <a:pos x="24" y="44"/>
                </a:cxn>
                <a:cxn ang="0">
                  <a:pos x="33" y="50"/>
                </a:cxn>
                <a:cxn ang="0">
                  <a:pos x="42" y="52"/>
                </a:cxn>
                <a:cxn ang="0">
                  <a:pos x="52" y="53"/>
                </a:cxn>
                <a:cxn ang="0">
                  <a:pos x="61" y="52"/>
                </a:cxn>
                <a:cxn ang="0">
                  <a:pos x="68" y="50"/>
                </a:cxn>
                <a:cxn ang="0">
                  <a:pos x="75" y="48"/>
                </a:cxn>
                <a:cxn ang="0">
                  <a:pos x="80" y="46"/>
                </a:cxn>
                <a:cxn ang="0">
                  <a:pos x="84" y="44"/>
                </a:cxn>
                <a:cxn ang="0">
                  <a:pos x="92" y="53"/>
                </a:cxn>
                <a:cxn ang="0">
                  <a:pos x="92" y="63"/>
                </a:cxn>
                <a:cxn ang="0">
                  <a:pos x="86" y="69"/>
                </a:cxn>
                <a:cxn ang="0">
                  <a:pos x="74" y="75"/>
                </a:cxn>
                <a:cxn ang="0">
                  <a:pos x="62" y="76"/>
                </a:cxn>
                <a:cxn ang="0">
                  <a:pos x="50" y="77"/>
                </a:cxn>
                <a:cxn ang="0">
                  <a:pos x="40" y="76"/>
                </a:cxn>
                <a:cxn ang="0">
                  <a:pos x="30" y="74"/>
                </a:cxn>
                <a:cxn ang="0">
                  <a:pos x="19" y="70"/>
                </a:cxn>
                <a:cxn ang="0">
                  <a:pos x="12" y="65"/>
                </a:cxn>
                <a:cxn ang="0">
                  <a:pos x="6" y="58"/>
                </a:cxn>
                <a:cxn ang="0">
                  <a:pos x="2" y="50"/>
                </a:cxn>
                <a:cxn ang="0">
                  <a:pos x="0" y="35"/>
                </a:cxn>
                <a:cxn ang="0">
                  <a:pos x="4" y="21"/>
                </a:cxn>
                <a:cxn ang="0">
                  <a:pos x="14" y="10"/>
                </a:cxn>
                <a:cxn ang="0">
                  <a:pos x="30" y="1"/>
                </a:cxn>
                <a:cxn ang="0">
                  <a:pos x="40" y="0"/>
                </a:cxn>
                <a:cxn ang="0">
                  <a:pos x="50" y="0"/>
                </a:cxn>
                <a:cxn ang="0">
                  <a:pos x="59" y="1"/>
                </a:cxn>
                <a:cxn ang="0">
                  <a:pos x="70" y="2"/>
                </a:cxn>
                <a:cxn ang="0">
                  <a:pos x="77" y="5"/>
                </a:cxn>
                <a:cxn ang="0">
                  <a:pos x="86" y="9"/>
                </a:cxn>
                <a:cxn ang="0">
                  <a:pos x="93" y="13"/>
                </a:cxn>
                <a:cxn ang="0">
                  <a:pos x="99" y="19"/>
                </a:cxn>
                <a:cxn ang="0">
                  <a:pos x="92" y="20"/>
                </a:cxn>
                <a:cxn ang="0">
                  <a:pos x="84" y="20"/>
                </a:cxn>
                <a:cxn ang="0">
                  <a:pos x="77" y="19"/>
                </a:cxn>
                <a:cxn ang="0">
                  <a:pos x="70" y="17"/>
                </a:cxn>
                <a:cxn ang="0">
                  <a:pos x="61" y="15"/>
                </a:cxn>
                <a:cxn ang="0">
                  <a:pos x="52" y="14"/>
                </a:cxn>
                <a:cxn ang="0">
                  <a:pos x="43" y="15"/>
                </a:cxn>
                <a:cxn ang="0">
                  <a:pos x="34" y="18"/>
                </a:cxn>
              </a:cxnLst>
              <a:rect l="0" t="0" r="r" b="b"/>
              <a:pathLst>
                <a:path w="99" h="77">
                  <a:moveTo>
                    <a:pt x="34" y="18"/>
                  </a:moveTo>
                  <a:lnTo>
                    <a:pt x="26" y="23"/>
                  </a:lnTo>
                  <a:lnTo>
                    <a:pt x="23" y="30"/>
                  </a:lnTo>
                  <a:lnTo>
                    <a:pt x="19" y="37"/>
                  </a:lnTo>
                  <a:lnTo>
                    <a:pt x="24" y="44"/>
                  </a:lnTo>
                  <a:lnTo>
                    <a:pt x="33" y="50"/>
                  </a:lnTo>
                  <a:lnTo>
                    <a:pt x="42" y="52"/>
                  </a:lnTo>
                  <a:lnTo>
                    <a:pt x="52" y="53"/>
                  </a:lnTo>
                  <a:lnTo>
                    <a:pt x="61" y="52"/>
                  </a:lnTo>
                  <a:lnTo>
                    <a:pt x="68" y="50"/>
                  </a:lnTo>
                  <a:lnTo>
                    <a:pt x="75" y="48"/>
                  </a:lnTo>
                  <a:lnTo>
                    <a:pt x="80" y="46"/>
                  </a:lnTo>
                  <a:lnTo>
                    <a:pt x="84" y="44"/>
                  </a:lnTo>
                  <a:lnTo>
                    <a:pt x="92" y="53"/>
                  </a:lnTo>
                  <a:lnTo>
                    <a:pt x="92" y="63"/>
                  </a:lnTo>
                  <a:lnTo>
                    <a:pt x="86" y="69"/>
                  </a:lnTo>
                  <a:lnTo>
                    <a:pt x="74" y="75"/>
                  </a:lnTo>
                  <a:lnTo>
                    <a:pt x="62" y="76"/>
                  </a:lnTo>
                  <a:lnTo>
                    <a:pt x="50" y="77"/>
                  </a:lnTo>
                  <a:lnTo>
                    <a:pt x="40" y="76"/>
                  </a:lnTo>
                  <a:lnTo>
                    <a:pt x="30" y="74"/>
                  </a:lnTo>
                  <a:lnTo>
                    <a:pt x="19" y="70"/>
                  </a:lnTo>
                  <a:lnTo>
                    <a:pt x="12" y="65"/>
                  </a:lnTo>
                  <a:lnTo>
                    <a:pt x="6" y="58"/>
                  </a:lnTo>
                  <a:lnTo>
                    <a:pt x="2" y="50"/>
                  </a:lnTo>
                  <a:lnTo>
                    <a:pt x="0" y="35"/>
                  </a:lnTo>
                  <a:lnTo>
                    <a:pt x="4" y="21"/>
                  </a:lnTo>
                  <a:lnTo>
                    <a:pt x="14" y="10"/>
                  </a:lnTo>
                  <a:lnTo>
                    <a:pt x="30" y="1"/>
                  </a:lnTo>
                  <a:lnTo>
                    <a:pt x="40" y="0"/>
                  </a:lnTo>
                  <a:lnTo>
                    <a:pt x="50" y="0"/>
                  </a:lnTo>
                  <a:lnTo>
                    <a:pt x="59" y="1"/>
                  </a:lnTo>
                  <a:lnTo>
                    <a:pt x="70" y="2"/>
                  </a:lnTo>
                  <a:lnTo>
                    <a:pt x="77" y="5"/>
                  </a:lnTo>
                  <a:lnTo>
                    <a:pt x="86" y="9"/>
                  </a:lnTo>
                  <a:lnTo>
                    <a:pt x="93" y="13"/>
                  </a:lnTo>
                  <a:lnTo>
                    <a:pt x="99" y="19"/>
                  </a:lnTo>
                  <a:lnTo>
                    <a:pt x="92" y="20"/>
                  </a:lnTo>
                  <a:lnTo>
                    <a:pt x="84" y="20"/>
                  </a:lnTo>
                  <a:lnTo>
                    <a:pt x="77" y="19"/>
                  </a:lnTo>
                  <a:lnTo>
                    <a:pt x="70" y="17"/>
                  </a:lnTo>
                  <a:lnTo>
                    <a:pt x="61" y="15"/>
                  </a:lnTo>
                  <a:lnTo>
                    <a:pt x="52" y="14"/>
                  </a:lnTo>
                  <a:lnTo>
                    <a:pt x="43" y="15"/>
                  </a:lnTo>
                  <a:lnTo>
                    <a:pt x="34" y="1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2275" y="3457"/>
              <a:ext cx="99" cy="76"/>
            </a:xfrm>
            <a:custGeom>
              <a:avLst/>
              <a:gdLst/>
              <a:ahLst/>
              <a:cxnLst>
                <a:cxn ang="0">
                  <a:pos x="36" y="17"/>
                </a:cxn>
                <a:cxn ang="0">
                  <a:pos x="28" y="24"/>
                </a:cxn>
                <a:cxn ang="0">
                  <a:pos x="24" y="31"/>
                </a:cxn>
                <a:cxn ang="0">
                  <a:pos x="21" y="37"/>
                </a:cxn>
                <a:cxn ang="0">
                  <a:pos x="25" y="45"/>
                </a:cxn>
                <a:cxn ang="0">
                  <a:pos x="34" y="51"/>
                </a:cxn>
                <a:cxn ang="0">
                  <a:pos x="43" y="53"/>
                </a:cxn>
                <a:cxn ang="0">
                  <a:pos x="52" y="54"/>
                </a:cxn>
                <a:cxn ang="0">
                  <a:pos x="61" y="53"/>
                </a:cxn>
                <a:cxn ang="0">
                  <a:pos x="70" y="51"/>
                </a:cxn>
                <a:cxn ang="0">
                  <a:pos x="76" y="47"/>
                </a:cxn>
                <a:cxn ang="0">
                  <a:pos x="82" y="45"/>
                </a:cxn>
                <a:cxn ang="0">
                  <a:pos x="86" y="44"/>
                </a:cxn>
                <a:cxn ang="0">
                  <a:pos x="92" y="54"/>
                </a:cxn>
                <a:cxn ang="0">
                  <a:pos x="92" y="62"/>
                </a:cxn>
                <a:cxn ang="0">
                  <a:pos x="87" y="70"/>
                </a:cxn>
                <a:cxn ang="0">
                  <a:pos x="76" y="76"/>
                </a:cxn>
                <a:cxn ang="0">
                  <a:pos x="64" y="76"/>
                </a:cxn>
                <a:cxn ang="0">
                  <a:pos x="52" y="76"/>
                </a:cxn>
                <a:cxn ang="0">
                  <a:pos x="40" y="76"/>
                </a:cxn>
                <a:cxn ang="0">
                  <a:pos x="30" y="73"/>
                </a:cxn>
                <a:cxn ang="0">
                  <a:pos x="19" y="70"/>
                </a:cxn>
                <a:cxn ang="0">
                  <a:pos x="12" y="66"/>
                </a:cxn>
                <a:cxn ang="0">
                  <a:pos x="6" y="59"/>
                </a:cxn>
                <a:cxn ang="0">
                  <a:pos x="1" y="51"/>
                </a:cxn>
                <a:cxn ang="0">
                  <a:pos x="0" y="35"/>
                </a:cxn>
                <a:cxn ang="0">
                  <a:pos x="6" y="21"/>
                </a:cxn>
                <a:cxn ang="0">
                  <a:pos x="15" y="9"/>
                </a:cxn>
                <a:cxn ang="0">
                  <a:pos x="31" y="2"/>
                </a:cxn>
                <a:cxn ang="0">
                  <a:pos x="42" y="0"/>
                </a:cxn>
                <a:cxn ang="0">
                  <a:pos x="50" y="0"/>
                </a:cxn>
                <a:cxn ang="0">
                  <a:pos x="61" y="0"/>
                </a:cxn>
                <a:cxn ang="0">
                  <a:pos x="70" y="2"/>
                </a:cxn>
                <a:cxn ang="0">
                  <a:pos x="78" y="5"/>
                </a:cxn>
                <a:cxn ang="0">
                  <a:pos x="86" y="8"/>
                </a:cxn>
                <a:cxn ang="0">
                  <a:pos x="94" y="13"/>
                </a:cxn>
                <a:cxn ang="0">
                  <a:pos x="99" y="18"/>
                </a:cxn>
                <a:cxn ang="0">
                  <a:pos x="94" y="20"/>
                </a:cxn>
                <a:cxn ang="0">
                  <a:pos x="86" y="20"/>
                </a:cxn>
                <a:cxn ang="0">
                  <a:pos x="78" y="18"/>
                </a:cxn>
                <a:cxn ang="0">
                  <a:pos x="70" y="16"/>
                </a:cxn>
                <a:cxn ang="0">
                  <a:pos x="62" y="15"/>
                </a:cxn>
                <a:cxn ang="0">
                  <a:pos x="54" y="14"/>
                </a:cxn>
                <a:cxn ang="0">
                  <a:pos x="45" y="15"/>
                </a:cxn>
                <a:cxn ang="0">
                  <a:pos x="36" y="17"/>
                </a:cxn>
              </a:cxnLst>
              <a:rect l="0" t="0" r="r" b="b"/>
              <a:pathLst>
                <a:path w="99" h="76">
                  <a:moveTo>
                    <a:pt x="36" y="17"/>
                  </a:moveTo>
                  <a:lnTo>
                    <a:pt x="28" y="24"/>
                  </a:lnTo>
                  <a:lnTo>
                    <a:pt x="24" y="31"/>
                  </a:lnTo>
                  <a:lnTo>
                    <a:pt x="21" y="37"/>
                  </a:lnTo>
                  <a:lnTo>
                    <a:pt x="25" y="45"/>
                  </a:lnTo>
                  <a:lnTo>
                    <a:pt x="34" y="51"/>
                  </a:lnTo>
                  <a:lnTo>
                    <a:pt x="43" y="53"/>
                  </a:lnTo>
                  <a:lnTo>
                    <a:pt x="52" y="54"/>
                  </a:lnTo>
                  <a:lnTo>
                    <a:pt x="61" y="53"/>
                  </a:lnTo>
                  <a:lnTo>
                    <a:pt x="70" y="51"/>
                  </a:lnTo>
                  <a:lnTo>
                    <a:pt x="76" y="47"/>
                  </a:lnTo>
                  <a:lnTo>
                    <a:pt x="82" y="45"/>
                  </a:lnTo>
                  <a:lnTo>
                    <a:pt x="86" y="44"/>
                  </a:lnTo>
                  <a:lnTo>
                    <a:pt x="92" y="54"/>
                  </a:lnTo>
                  <a:lnTo>
                    <a:pt x="92" y="62"/>
                  </a:lnTo>
                  <a:lnTo>
                    <a:pt x="87" y="70"/>
                  </a:lnTo>
                  <a:lnTo>
                    <a:pt x="76" y="76"/>
                  </a:lnTo>
                  <a:lnTo>
                    <a:pt x="64" y="76"/>
                  </a:lnTo>
                  <a:lnTo>
                    <a:pt x="52" y="76"/>
                  </a:lnTo>
                  <a:lnTo>
                    <a:pt x="40" y="76"/>
                  </a:lnTo>
                  <a:lnTo>
                    <a:pt x="30" y="73"/>
                  </a:lnTo>
                  <a:lnTo>
                    <a:pt x="19" y="70"/>
                  </a:lnTo>
                  <a:lnTo>
                    <a:pt x="12" y="66"/>
                  </a:lnTo>
                  <a:lnTo>
                    <a:pt x="6" y="59"/>
                  </a:lnTo>
                  <a:lnTo>
                    <a:pt x="1" y="51"/>
                  </a:lnTo>
                  <a:lnTo>
                    <a:pt x="0" y="35"/>
                  </a:lnTo>
                  <a:lnTo>
                    <a:pt x="6" y="21"/>
                  </a:lnTo>
                  <a:lnTo>
                    <a:pt x="15" y="9"/>
                  </a:lnTo>
                  <a:lnTo>
                    <a:pt x="31" y="2"/>
                  </a:lnTo>
                  <a:lnTo>
                    <a:pt x="42" y="0"/>
                  </a:lnTo>
                  <a:lnTo>
                    <a:pt x="50" y="0"/>
                  </a:lnTo>
                  <a:lnTo>
                    <a:pt x="61" y="0"/>
                  </a:lnTo>
                  <a:lnTo>
                    <a:pt x="70" y="2"/>
                  </a:lnTo>
                  <a:lnTo>
                    <a:pt x="78" y="5"/>
                  </a:lnTo>
                  <a:lnTo>
                    <a:pt x="86" y="8"/>
                  </a:lnTo>
                  <a:lnTo>
                    <a:pt x="94" y="13"/>
                  </a:lnTo>
                  <a:lnTo>
                    <a:pt x="99" y="18"/>
                  </a:lnTo>
                  <a:lnTo>
                    <a:pt x="94" y="20"/>
                  </a:lnTo>
                  <a:lnTo>
                    <a:pt x="86" y="20"/>
                  </a:lnTo>
                  <a:lnTo>
                    <a:pt x="78" y="18"/>
                  </a:lnTo>
                  <a:lnTo>
                    <a:pt x="70" y="16"/>
                  </a:lnTo>
                  <a:lnTo>
                    <a:pt x="62" y="15"/>
                  </a:lnTo>
                  <a:lnTo>
                    <a:pt x="54" y="14"/>
                  </a:lnTo>
                  <a:lnTo>
                    <a:pt x="45" y="15"/>
                  </a:lnTo>
                  <a:lnTo>
                    <a:pt x="36"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2722" y="3382"/>
              <a:ext cx="82" cy="63"/>
            </a:xfrm>
            <a:custGeom>
              <a:avLst/>
              <a:gdLst/>
              <a:ahLst/>
              <a:cxnLst>
                <a:cxn ang="0">
                  <a:pos x="30" y="15"/>
                </a:cxn>
                <a:cxn ang="0">
                  <a:pos x="24" y="20"/>
                </a:cxn>
                <a:cxn ang="0">
                  <a:pos x="19" y="26"/>
                </a:cxn>
                <a:cxn ang="0">
                  <a:pos x="18" y="32"/>
                </a:cxn>
                <a:cxn ang="0">
                  <a:pos x="21" y="37"/>
                </a:cxn>
                <a:cxn ang="0">
                  <a:pos x="28" y="42"/>
                </a:cxn>
                <a:cxn ang="0">
                  <a:pos x="36" y="44"/>
                </a:cxn>
                <a:cxn ang="0">
                  <a:pos x="43" y="44"/>
                </a:cxn>
                <a:cxn ang="0">
                  <a:pos x="51" y="43"/>
                </a:cxn>
                <a:cxn ang="0">
                  <a:pos x="56" y="42"/>
                </a:cxn>
                <a:cxn ang="0">
                  <a:pos x="63" y="40"/>
                </a:cxn>
                <a:cxn ang="0">
                  <a:pos x="67" y="37"/>
                </a:cxn>
                <a:cxn ang="0">
                  <a:pos x="70" y="36"/>
                </a:cxn>
                <a:cxn ang="0">
                  <a:pos x="76" y="44"/>
                </a:cxn>
                <a:cxn ang="0">
                  <a:pos x="76" y="50"/>
                </a:cxn>
                <a:cxn ang="0">
                  <a:pos x="71" y="57"/>
                </a:cxn>
                <a:cxn ang="0">
                  <a:pos x="61" y="62"/>
                </a:cxn>
                <a:cxn ang="0">
                  <a:pos x="52" y="63"/>
                </a:cxn>
                <a:cxn ang="0">
                  <a:pos x="42" y="63"/>
                </a:cxn>
                <a:cxn ang="0">
                  <a:pos x="33" y="63"/>
                </a:cxn>
                <a:cxn ang="0">
                  <a:pos x="24" y="61"/>
                </a:cxn>
                <a:cxn ang="0">
                  <a:pos x="16" y="57"/>
                </a:cxn>
                <a:cxn ang="0">
                  <a:pos x="11" y="54"/>
                </a:cxn>
                <a:cxn ang="0">
                  <a:pos x="4" y="49"/>
                </a:cxn>
                <a:cxn ang="0">
                  <a:pos x="2" y="42"/>
                </a:cxn>
                <a:cxn ang="0">
                  <a:pos x="0" y="29"/>
                </a:cxn>
                <a:cxn ang="0">
                  <a:pos x="4" y="19"/>
                </a:cxn>
                <a:cxn ang="0">
                  <a:pos x="12" y="8"/>
                </a:cxn>
                <a:cxn ang="0">
                  <a:pos x="25" y="2"/>
                </a:cxn>
                <a:cxn ang="0">
                  <a:pos x="34" y="0"/>
                </a:cxn>
                <a:cxn ang="0">
                  <a:pos x="42" y="0"/>
                </a:cxn>
                <a:cxn ang="0">
                  <a:pos x="49" y="2"/>
                </a:cxn>
                <a:cxn ang="0">
                  <a:pos x="56" y="3"/>
                </a:cxn>
                <a:cxn ang="0">
                  <a:pos x="64" y="5"/>
                </a:cxn>
                <a:cxn ang="0">
                  <a:pos x="70" y="7"/>
                </a:cxn>
                <a:cxn ang="0">
                  <a:pos x="76" y="11"/>
                </a:cxn>
                <a:cxn ang="0">
                  <a:pos x="82" y="15"/>
                </a:cxn>
                <a:cxn ang="0">
                  <a:pos x="76" y="16"/>
                </a:cxn>
                <a:cxn ang="0">
                  <a:pos x="70" y="16"/>
                </a:cxn>
                <a:cxn ang="0">
                  <a:pos x="64" y="15"/>
                </a:cxn>
                <a:cxn ang="0">
                  <a:pos x="56" y="14"/>
                </a:cxn>
                <a:cxn ang="0">
                  <a:pos x="51" y="12"/>
                </a:cxn>
                <a:cxn ang="0">
                  <a:pos x="43" y="12"/>
                </a:cxn>
                <a:cxn ang="0">
                  <a:pos x="37" y="12"/>
                </a:cxn>
                <a:cxn ang="0">
                  <a:pos x="30" y="15"/>
                </a:cxn>
              </a:cxnLst>
              <a:rect l="0" t="0" r="r" b="b"/>
              <a:pathLst>
                <a:path w="82" h="63">
                  <a:moveTo>
                    <a:pt x="30" y="15"/>
                  </a:moveTo>
                  <a:lnTo>
                    <a:pt x="24" y="20"/>
                  </a:lnTo>
                  <a:lnTo>
                    <a:pt x="19" y="26"/>
                  </a:lnTo>
                  <a:lnTo>
                    <a:pt x="18" y="32"/>
                  </a:lnTo>
                  <a:lnTo>
                    <a:pt x="21" y="37"/>
                  </a:lnTo>
                  <a:lnTo>
                    <a:pt x="28" y="42"/>
                  </a:lnTo>
                  <a:lnTo>
                    <a:pt x="36" y="44"/>
                  </a:lnTo>
                  <a:lnTo>
                    <a:pt x="43" y="44"/>
                  </a:lnTo>
                  <a:lnTo>
                    <a:pt x="51" y="43"/>
                  </a:lnTo>
                  <a:lnTo>
                    <a:pt x="56" y="42"/>
                  </a:lnTo>
                  <a:lnTo>
                    <a:pt x="63" y="40"/>
                  </a:lnTo>
                  <a:lnTo>
                    <a:pt x="67" y="37"/>
                  </a:lnTo>
                  <a:lnTo>
                    <a:pt x="70" y="36"/>
                  </a:lnTo>
                  <a:lnTo>
                    <a:pt x="76" y="44"/>
                  </a:lnTo>
                  <a:lnTo>
                    <a:pt x="76" y="50"/>
                  </a:lnTo>
                  <a:lnTo>
                    <a:pt x="71" y="57"/>
                  </a:lnTo>
                  <a:lnTo>
                    <a:pt x="61" y="62"/>
                  </a:lnTo>
                  <a:lnTo>
                    <a:pt x="52" y="63"/>
                  </a:lnTo>
                  <a:lnTo>
                    <a:pt x="42" y="63"/>
                  </a:lnTo>
                  <a:lnTo>
                    <a:pt x="33" y="63"/>
                  </a:lnTo>
                  <a:lnTo>
                    <a:pt x="24" y="61"/>
                  </a:lnTo>
                  <a:lnTo>
                    <a:pt x="16" y="57"/>
                  </a:lnTo>
                  <a:lnTo>
                    <a:pt x="11" y="54"/>
                  </a:lnTo>
                  <a:lnTo>
                    <a:pt x="4" y="49"/>
                  </a:lnTo>
                  <a:lnTo>
                    <a:pt x="2" y="42"/>
                  </a:lnTo>
                  <a:lnTo>
                    <a:pt x="0" y="29"/>
                  </a:lnTo>
                  <a:lnTo>
                    <a:pt x="4" y="19"/>
                  </a:lnTo>
                  <a:lnTo>
                    <a:pt x="12" y="8"/>
                  </a:lnTo>
                  <a:lnTo>
                    <a:pt x="25" y="2"/>
                  </a:lnTo>
                  <a:lnTo>
                    <a:pt x="34" y="0"/>
                  </a:lnTo>
                  <a:lnTo>
                    <a:pt x="42" y="0"/>
                  </a:lnTo>
                  <a:lnTo>
                    <a:pt x="49" y="2"/>
                  </a:lnTo>
                  <a:lnTo>
                    <a:pt x="56" y="3"/>
                  </a:lnTo>
                  <a:lnTo>
                    <a:pt x="64" y="5"/>
                  </a:lnTo>
                  <a:lnTo>
                    <a:pt x="70" y="7"/>
                  </a:lnTo>
                  <a:lnTo>
                    <a:pt x="76" y="11"/>
                  </a:lnTo>
                  <a:lnTo>
                    <a:pt x="82" y="15"/>
                  </a:lnTo>
                  <a:lnTo>
                    <a:pt x="76" y="16"/>
                  </a:lnTo>
                  <a:lnTo>
                    <a:pt x="70" y="16"/>
                  </a:lnTo>
                  <a:lnTo>
                    <a:pt x="64" y="15"/>
                  </a:lnTo>
                  <a:lnTo>
                    <a:pt x="56" y="14"/>
                  </a:lnTo>
                  <a:lnTo>
                    <a:pt x="51" y="12"/>
                  </a:lnTo>
                  <a:lnTo>
                    <a:pt x="43" y="12"/>
                  </a:lnTo>
                  <a:lnTo>
                    <a:pt x="37" y="12"/>
                  </a:lnTo>
                  <a:lnTo>
                    <a:pt x="30" y="1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2291" y="3265"/>
              <a:ext cx="80" cy="63"/>
            </a:xfrm>
            <a:custGeom>
              <a:avLst/>
              <a:gdLst/>
              <a:ahLst/>
              <a:cxnLst>
                <a:cxn ang="0">
                  <a:pos x="28" y="15"/>
                </a:cxn>
                <a:cxn ang="0">
                  <a:pos x="22" y="20"/>
                </a:cxn>
                <a:cxn ang="0">
                  <a:pos x="18" y="26"/>
                </a:cxn>
                <a:cxn ang="0">
                  <a:pos x="18" y="32"/>
                </a:cxn>
                <a:cxn ang="0">
                  <a:pos x="20" y="37"/>
                </a:cxn>
                <a:cxn ang="0">
                  <a:pos x="28" y="41"/>
                </a:cxn>
                <a:cxn ang="0">
                  <a:pos x="36" y="44"/>
                </a:cxn>
                <a:cxn ang="0">
                  <a:pos x="43" y="44"/>
                </a:cxn>
                <a:cxn ang="0">
                  <a:pos x="50" y="44"/>
                </a:cxn>
                <a:cxn ang="0">
                  <a:pos x="56" y="41"/>
                </a:cxn>
                <a:cxn ang="0">
                  <a:pos x="62" y="39"/>
                </a:cxn>
                <a:cxn ang="0">
                  <a:pos x="67" y="38"/>
                </a:cxn>
                <a:cxn ang="0">
                  <a:pos x="70" y="37"/>
                </a:cxn>
                <a:cxn ang="0">
                  <a:pos x="76" y="45"/>
                </a:cxn>
                <a:cxn ang="0">
                  <a:pos x="76" y="50"/>
                </a:cxn>
                <a:cxn ang="0">
                  <a:pos x="71" y="57"/>
                </a:cxn>
                <a:cxn ang="0">
                  <a:pos x="61" y="62"/>
                </a:cxn>
                <a:cxn ang="0">
                  <a:pos x="52" y="63"/>
                </a:cxn>
                <a:cxn ang="0">
                  <a:pos x="41" y="63"/>
                </a:cxn>
                <a:cxn ang="0">
                  <a:pos x="32" y="63"/>
                </a:cxn>
                <a:cxn ang="0">
                  <a:pos x="23" y="61"/>
                </a:cxn>
                <a:cxn ang="0">
                  <a:pos x="16" y="57"/>
                </a:cxn>
                <a:cxn ang="0">
                  <a:pos x="10" y="54"/>
                </a:cxn>
                <a:cxn ang="0">
                  <a:pos x="4" y="49"/>
                </a:cxn>
                <a:cxn ang="0">
                  <a:pos x="1" y="41"/>
                </a:cxn>
                <a:cxn ang="0">
                  <a:pos x="0" y="29"/>
                </a:cxn>
                <a:cxn ang="0">
                  <a:pos x="4" y="18"/>
                </a:cxn>
                <a:cxn ang="0">
                  <a:pos x="11" y="9"/>
                </a:cxn>
                <a:cxn ang="0">
                  <a:pos x="25" y="1"/>
                </a:cxn>
                <a:cxn ang="0">
                  <a:pos x="34" y="0"/>
                </a:cxn>
                <a:cxn ang="0">
                  <a:pos x="41" y="0"/>
                </a:cxn>
                <a:cxn ang="0">
                  <a:pos x="49" y="1"/>
                </a:cxn>
                <a:cxn ang="0">
                  <a:pos x="56" y="2"/>
                </a:cxn>
                <a:cxn ang="0">
                  <a:pos x="64" y="4"/>
                </a:cxn>
                <a:cxn ang="0">
                  <a:pos x="70" y="8"/>
                </a:cxn>
                <a:cxn ang="0">
                  <a:pos x="76" y="11"/>
                </a:cxn>
                <a:cxn ang="0">
                  <a:pos x="80" y="16"/>
                </a:cxn>
                <a:cxn ang="0">
                  <a:pos x="74" y="17"/>
                </a:cxn>
                <a:cxn ang="0">
                  <a:pos x="70" y="17"/>
                </a:cxn>
                <a:cxn ang="0">
                  <a:pos x="62" y="16"/>
                </a:cxn>
                <a:cxn ang="0">
                  <a:pos x="56" y="15"/>
                </a:cxn>
                <a:cxn ang="0">
                  <a:pos x="49" y="13"/>
                </a:cxn>
                <a:cxn ang="0">
                  <a:pos x="43" y="12"/>
                </a:cxn>
                <a:cxn ang="0">
                  <a:pos x="36" y="12"/>
                </a:cxn>
                <a:cxn ang="0">
                  <a:pos x="28" y="15"/>
                </a:cxn>
              </a:cxnLst>
              <a:rect l="0" t="0" r="r" b="b"/>
              <a:pathLst>
                <a:path w="80" h="63">
                  <a:moveTo>
                    <a:pt x="28" y="15"/>
                  </a:moveTo>
                  <a:lnTo>
                    <a:pt x="22" y="20"/>
                  </a:lnTo>
                  <a:lnTo>
                    <a:pt x="18" y="26"/>
                  </a:lnTo>
                  <a:lnTo>
                    <a:pt x="18" y="32"/>
                  </a:lnTo>
                  <a:lnTo>
                    <a:pt x="20" y="37"/>
                  </a:lnTo>
                  <a:lnTo>
                    <a:pt x="28" y="41"/>
                  </a:lnTo>
                  <a:lnTo>
                    <a:pt x="36" y="44"/>
                  </a:lnTo>
                  <a:lnTo>
                    <a:pt x="43" y="44"/>
                  </a:lnTo>
                  <a:lnTo>
                    <a:pt x="50" y="44"/>
                  </a:lnTo>
                  <a:lnTo>
                    <a:pt x="56" y="41"/>
                  </a:lnTo>
                  <a:lnTo>
                    <a:pt x="62" y="39"/>
                  </a:lnTo>
                  <a:lnTo>
                    <a:pt x="67" y="38"/>
                  </a:lnTo>
                  <a:lnTo>
                    <a:pt x="70" y="37"/>
                  </a:lnTo>
                  <a:lnTo>
                    <a:pt x="76" y="45"/>
                  </a:lnTo>
                  <a:lnTo>
                    <a:pt x="76" y="50"/>
                  </a:lnTo>
                  <a:lnTo>
                    <a:pt x="71" y="57"/>
                  </a:lnTo>
                  <a:lnTo>
                    <a:pt x="61" y="62"/>
                  </a:lnTo>
                  <a:lnTo>
                    <a:pt x="52" y="63"/>
                  </a:lnTo>
                  <a:lnTo>
                    <a:pt x="41" y="63"/>
                  </a:lnTo>
                  <a:lnTo>
                    <a:pt x="32" y="63"/>
                  </a:lnTo>
                  <a:lnTo>
                    <a:pt x="23" y="61"/>
                  </a:lnTo>
                  <a:lnTo>
                    <a:pt x="16" y="57"/>
                  </a:lnTo>
                  <a:lnTo>
                    <a:pt x="10" y="54"/>
                  </a:lnTo>
                  <a:lnTo>
                    <a:pt x="4" y="49"/>
                  </a:lnTo>
                  <a:lnTo>
                    <a:pt x="1" y="41"/>
                  </a:lnTo>
                  <a:lnTo>
                    <a:pt x="0" y="29"/>
                  </a:lnTo>
                  <a:lnTo>
                    <a:pt x="4" y="18"/>
                  </a:lnTo>
                  <a:lnTo>
                    <a:pt x="11" y="9"/>
                  </a:lnTo>
                  <a:lnTo>
                    <a:pt x="25" y="1"/>
                  </a:lnTo>
                  <a:lnTo>
                    <a:pt x="34" y="0"/>
                  </a:lnTo>
                  <a:lnTo>
                    <a:pt x="41" y="0"/>
                  </a:lnTo>
                  <a:lnTo>
                    <a:pt x="49" y="1"/>
                  </a:lnTo>
                  <a:lnTo>
                    <a:pt x="56" y="2"/>
                  </a:lnTo>
                  <a:lnTo>
                    <a:pt x="64" y="4"/>
                  </a:lnTo>
                  <a:lnTo>
                    <a:pt x="70" y="8"/>
                  </a:lnTo>
                  <a:lnTo>
                    <a:pt x="76" y="11"/>
                  </a:lnTo>
                  <a:lnTo>
                    <a:pt x="80" y="16"/>
                  </a:lnTo>
                  <a:lnTo>
                    <a:pt x="74" y="17"/>
                  </a:lnTo>
                  <a:lnTo>
                    <a:pt x="70" y="17"/>
                  </a:lnTo>
                  <a:lnTo>
                    <a:pt x="62" y="16"/>
                  </a:lnTo>
                  <a:lnTo>
                    <a:pt x="56" y="15"/>
                  </a:lnTo>
                  <a:lnTo>
                    <a:pt x="49" y="13"/>
                  </a:lnTo>
                  <a:lnTo>
                    <a:pt x="43" y="12"/>
                  </a:lnTo>
                  <a:lnTo>
                    <a:pt x="36" y="12"/>
                  </a:lnTo>
                  <a:lnTo>
                    <a:pt x="28" y="1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1"/>
            <p:cNvSpPr>
              <a:spLocks/>
            </p:cNvSpPr>
            <p:nvPr/>
          </p:nvSpPr>
          <p:spPr bwMode="auto">
            <a:xfrm>
              <a:off x="1936" y="3345"/>
              <a:ext cx="80" cy="63"/>
            </a:xfrm>
            <a:custGeom>
              <a:avLst/>
              <a:gdLst/>
              <a:ahLst/>
              <a:cxnLst>
                <a:cxn ang="0">
                  <a:pos x="29" y="14"/>
                </a:cxn>
                <a:cxn ang="0">
                  <a:pos x="23" y="20"/>
                </a:cxn>
                <a:cxn ang="0">
                  <a:pos x="19" y="24"/>
                </a:cxn>
                <a:cxn ang="0">
                  <a:pos x="19" y="30"/>
                </a:cxn>
                <a:cxn ang="0">
                  <a:pos x="21" y="37"/>
                </a:cxn>
                <a:cxn ang="0">
                  <a:pos x="29" y="41"/>
                </a:cxn>
                <a:cxn ang="0">
                  <a:pos x="36" y="43"/>
                </a:cxn>
                <a:cxn ang="0">
                  <a:pos x="42" y="43"/>
                </a:cxn>
                <a:cxn ang="0">
                  <a:pos x="50" y="42"/>
                </a:cxn>
                <a:cxn ang="0">
                  <a:pos x="55" y="41"/>
                </a:cxn>
                <a:cxn ang="0">
                  <a:pos x="61" y="39"/>
                </a:cxn>
                <a:cxn ang="0">
                  <a:pos x="66" y="37"/>
                </a:cxn>
                <a:cxn ang="0">
                  <a:pos x="69" y="36"/>
                </a:cxn>
                <a:cxn ang="0">
                  <a:pos x="74" y="43"/>
                </a:cxn>
                <a:cxn ang="0">
                  <a:pos x="74" y="50"/>
                </a:cxn>
                <a:cxn ang="0">
                  <a:pos x="70" y="56"/>
                </a:cxn>
                <a:cxn ang="0">
                  <a:pos x="61" y="60"/>
                </a:cxn>
                <a:cxn ang="0">
                  <a:pos x="52" y="62"/>
                </a:cxn>
                <a:cxn ang="0">
                  <a:pos x="42" y="63"/>
                </a:cxn>
                <a:cxn ang="0">
                  <a:pos x="33" y="62"/>
                </a:cxn>
                <a:cxn ang="0">
                  <a:pos x="24" y="60"/>
                </a:cxn>
                <a:cxn ang="0">
                  <a:pos x="17" y="57"/>
                </a:cxn>
                <a:cxn ang="0">
                  <a:pos x="11" y="54"/>
                </a:cxn>
                <a:cxn ang="0">
                  <a:pos x="5" y="48"/>
                </a:cxn>
                <a:cxn ang="0">
                  <a:pos x="2" y="41"/>
                </a:cxn>
                <a:cxn ang="0">
                  <a:pos x="0" y="28"/>
                </a:cxn>
                <a:cxn ang="0">
                  <a:pos x="5" y="16"/>
                </a:cxn>
                <a:cxn ang="0">
                  <a:pos x="12" y="8"/>
                </a:cxn>
                <a:cxn ang="0">
                  <a:pos x="24" y="0"/>
                </a:cxn>
                <a:cxn ang="0">
                  <a:pos x="33" y="0"/>
                </a:cxn>
                <a:cxn ang="0">
                  <a:pos x="42" y="0"/>
                </a:cxn>
                <a:cxn ang="0">
                  <a:pos x="50" y="0"/>
                </a:cxn>
                <a:cxn ang="0">
                  <a:pos x="57" y="2"/>
                </a:cxn>
                <a:cxn ang="0">
                  <a:pos x="64" y="4"/>
                </a:cxn>
                <a:cxn ang="0">
                  <a:pos x="70" y="7"/>
                </a:cxn>
                <a:cxn ang="0">
                  <a:pos x="76" y="10"/>
                </a:cxn>
                <a:cxn ang="0">
                  <a:pos x="80" y="14"/>
                </a:cxn>
                <a:cxn ang="0">
                  <a:pos x="74" y="16"/>
                </a:cxn>
                <a:cxn ang="0">
                  <a:pos x="70" y="16"/>
                </a:cxn>
                <a:cxn ang="0">
                  <a:pos x="62" y="14"/>
                </a:cxn>
                <a:cxn ang="0">
                  <a:pos x="57" y="13"/>
                </a:cxn>
                <a:cxn ang="0">
                  <a:pos x="50" y="12"/>
                </a:cxn>
                <a:cxn ang="0">
                  <a:pos x="43" y="12"/>
                </a:cxn>
                <a:cxn ang="0">
                  <a:pos x="36" y="12"/>
                </a:cxn>
                <a:cxn ang="0">
                  <a:pos x="29" y="14"/>
                </a:cxn>
              </a:cxnLst>
              <a:rect l="0" t="0" r="r" b="b"/>
              <a:pathLst>
                <a:path w="80" h="63">
                  <a:moveTo>
                    <a:pt x="29" y="14"/>
                  </a:moveTo>
                  <a:lnTo>
                    <a:pt x="23" y="20"/>
                  </a:lnTo>
                  <a:lnTo>
                    <a:pt x="19" y="24"/>
                  </a:lnTo>
                  <a:lnTo>
                    <a:pt x="19" y="30"/>
                  </a:lnTo>
                  <a:lnTo>
                    <a:pt x="21" y="37"/>
                  </a:lnTo>
                  <a:lnTo>
                    <a:pt x="29" y="41"/>
                  </a:lnTo>
                  <a:lnTo>
                    <a:pt x="36" y="43"/>
                  </a:lnTo>
                  <a:lnTo>
                    <a:pt x="42" y="43"/>
                  </a:lnTo>
                  <a:lnTo>
                    <a:pt x="50" y="42"/>
                  </a:lnTo>
                  <a:lnTo>
                    <a:pt x="55" y="41"/>
                  </a:lnTo>
                  <a:lnTo>
                    <a:pt x="61" y="39"/>
                  </a:lnTo>
                  <a:lnTo>
                    <a:pt x="66" y="37"/>
                  </a:lnTo>
                  <a:lnTo>
                    <a:pt x="69" y="36"/>
                  </a:lnTo>
                  <a:lnTo>
                    <a:pt x="74" y="43"/>
                  </a:lnTo>
                  <a:lnTo>
                    <a:pt x="74" y="50"/>
                  </a:lnTo>
                  <a:lnTo>
                    <a:pt x="70" y="56"/>
                  </a:lnTo>
                  <a:lnTo>
                    <a:pt x="61" y="60"/>
                  </a:lnTo>
                  <a:lnTo>
                    <a:pt x="52" y="62"/>
                  </a:lnTo>
                  <a:lnTo>
                    <a:pt x="42" y="63"/>
                  </a:lnTo>
                  <a:lnTo>
                    <a:pt x="33" y="62"/>
                  </a:lnTo>
                  <a:lnTo>
                    <a:pt x="24" y="60"/>
                  </a:lnTo>
                  <a:lnTo>
                    <a:pt x="17" y="57"/>
                  </a:lnTo>
                  <a:lnTo>
                    <a:pt x="11" y="54"/>
                  </a:lnTo>
                  <a:lnTo>
                    <a:pt x="5" y="48"/>
                  </a:lnTo>
                  <a:lnTo>
                    <a:pt x="2" y="41"/>
                  </a:lnTo>
                  <a:lnTo>
                    <a:pt x="0" y="28"/>
                  </a:lnTo>
                  <a:lnTo>
                    <a:pt x="5" y="16"/>
                  </a:lnTo>
                  <a:lnTo>
                    <a:pt x="12" y="8"/>
                  </a:lnTo>
                  <a:lnTo>
                    <a:pt x="24" y="0"/>
                  </a:lnTo>
                  <a:lnTo>
                    <a:pt x="33" y="0"/>
                  </a:lnTo>
                  <a:lnTo>
                    <a:pt x="42" y="0"/>
                  </a:lnTo>
                  <a:lnTo>
                    <a:pt x="50" y="0"/>
                  </a:lnTo>
                  <a:lnTo>
                    <a:pt x="57" y="2"/>
                  </a:lnTo>
                  <a:lnTo>
                    <a:pt x="64" y="4"/>
                  </a:lnTo>
                  <a:lnTo>
                    <a:pt x="70" y="7"/>
                  </a:lnTo>
                  <a:lnTo>
                    <a:pt x="76" y="10"/>
                  </a:lnTo>
                  <a:lnTo>
                    <a:pt x="80" y="14"/>
                  </a:lnTo>
                  <a:lnTo>
                    <a:pt x="74" y="16"/>
                  </a:lnTo>
                  <a:lnTo>
                    <a:pt x="70" y="16"/>
                  </a:lnTo>
                  <a:lnTo>
                    <a:pt x="62" y="14"/>
                  </a:lnTo>
                  <a:lnTo>
                    <a:pt x="57" y="13"/>
                  </a:lnTo>
                  <a:lnTo>
                    <a:pt x="50" y="12"/>
                  </a:lnTo>
                  <a:lnTo>
                    <a:pt x="43" y="12"/>
                  </a:lnTo>
                  <a:lnTo>
                    <a:pt x="36" y="12"/>
                  </a:lnTo>
                  <a:lnTo>
                    <a:pt x="29"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auto">
            <a:xfrm>
              <a:off x="2141" y="3298"/>
              <a:ext cx="80" cy="63"/>
            </a:xfrm>
            <a:custGeom>
              <a:avLst/>
              <a:gdLst/>
              <a:ahLst/>
              <a:cxnLst>
                <a:cxn ang="0">
                  <a:pos x="28" y="14"/>
                </a:cxn>
                <a:cxn ang="0">
                  <a:pos x="21" y="20"/>
                </a:cxn>
                <a:cxn ang="0">
                  <a:pos x="17" y="25"/>
                </a:cxn>
                <a:cxn ang="0">
                  <a:pos x="16" y="31"/>
                </a:cxn>
                <a:cxn ang="0">
                  <a:pos x="19" y="37"/>
                </a:cxn>
                <a:cxn ang="0">
                  <a:pos x="26" y="41"/>
                </a:cxn>
                <a:cxn ang="0">
                  <a:pos x="33" y="43"/>
                </a:cxn>
                <a:cxn ang="0">
                  <a:pos x="41" y="43"/>
                </a:cxn>
                <a:cxn ang="0">
                  <a:pos x="48" y="42"/>
                </a:cxn>
                <a:cxn ang="0">
                  <a:pos x="54" y="41"/>
                </a:cxn>
                <a:cxn ang="0">
                  <a:pos x="60" y="39"/>
                </a:cxn>
                <a:cxn ang="0">
                  <a:pos x="65" y="37"/>
                </a:cxn>
                <a:cxn ang="0">
                  <a:pos x="68" y="35"/>
                </a:cxn>
                <a:cxn ang="0">
                  <a:pos x="73" y="43"/>
                </a:cxn>
                <a:cxn ang="0">
                  <a:pos x="73" y="50"/>
                </a:cxn>
                <a:cxn ang="0">
                  <a:pos x="69" y="57"/>
                </a:cxn>
                <a:cxn ang="0">
                  <a:pos x="60" y="61"/>
                </a:cxn>
                <a:cxn ang="0">
                  <a:pos x="50" y="63"/>
                </a:cxn>
                <a:cxn ang="0">
                  <a:pos x="41" y="63"/>
                </a:cxn>
                <a:cxn ang="0">
                  <a:pos x="31" y="63"/>
                </a:cxn>
                <a:cxn ang="0">
                  <a:pos x="23" y="60"/>
                </a:cxn>
                <a:cxn ang="0">
                  <a:pos x="16" y="57"/>
                </a:cxn>
                <a:cxn ang="0">
                  <a:pos x="8" y="54"/>
                </a:cxn>
                <a:cxn ang="0">
                  <a:pos x="4" y="47"/>
                </a:cxn>
                <a:cxn ang="0">
                  <a:pos x="1" y="41"/>
                </a:cxn>
                <a:cxn ang="0">
                  <a:pos x="0" y="29"/>
                </a:cxn>
                <a:cxn ang="0">
                  <a:pos x="2" y="17"/>
                </a:cxn>
                <a:cxn ang="0">
                  <a:pos x="10" y="8"/>
                </a:cxn>
                <a:cxn ang="0">
                  <a:pos x="23" y="0"/>
                </a:cxn>
                <a:cxn ang="0">
                  <a:pos x="32" y="0"/>
                </a:cxn>
                <a:cxn ang="0">
                  <a:pos x="40" y="0"/>
                </a:cxn>
                <a:cxn ang="0">
                  <a:pos x="48" y="0"/>
                </a:cxn>
                <a:cxn ang="0">
                  <a:pos x="56" y="2"/>
                </a:cxn>
                <a:cxn ang="0">
                  <a:pos x="61" y="4"/>
                </a:cxn>
                <a:cxn ang="0">
                  <a:pos x="69" y="6"/>
                </a:cxn>
                <a:cxn ang="0">
                  <a:pos x="75" y="11"/>
                </a:cxn>
                <a:cxn ang="0">
                  <a:pos x="80" y="16"/>
                </a:cxn>
                <a:cxn ang="0">
                  <a:pos x="73" y="16"/>
                </a:cxn>
                <a:cxn ang="0">
                  <a:pos x="69" y="16"/>
                </a:cxn>
                <a:cxn ang="0">
                  <a:pos x="61" y="16"/>
                </a:cxn>
                <a:cxn ang="0">
                  <a:pos x="56" y="13"/>
                </a:cxn>
                <a:cxn ang="0">
                  <a:pos x="48" y="12"/>
                </a:cxn>
                <a:cxn ang="0">
                  <a:pos x="42" y="12"/>
                </a:cxn>
                <a:cxn ang="0">
                  <a:pos x="35" y="12"/>
                </a:cxn>
                <a:cxn ang="0">
                  <a:pos x="28" y="14"/>
                </a:cxn>
              </a:cxnLst>
              <a:rect l="0" t="0" r="r" b="b"/>
              <a:pathLst>
                <a:path w="80" h="63">
                  <a:moveTo>
                    <a:pt x="28" y="14"/>
                  </a:moveTo>
                  <a:lnTo>
                    <a:pt x="21" y="20"/>
                  </a:lnTo>
                  <a:lnTo>
                    <a:pt x="17" y="25"/>
                  </a:lnTo>
                  <a:lnTo>
                    <a:pt x="16" y="31"/>
                  </a:lnTo>
                  <a:lnTo>
                    <a:pt x="19" y="37"/>
                  </a:lnTo>
                  <a:lnTo>
                    <a:pt x="26" y="41"/>
                  </a:lnTo>
                  <a:lnTo>
                    <a:pt x="33" y="43"/>
                  </a:lnTo>
                  <a:lnTo>
                    <a:pt x="41" y="43"/>
                  </a:lnTo>
                  <a:lnTo>
                    <a:pt x="48" y="42"/>
                  </a:lnTo>
                  <a:lnTo>
                    <a:pt x="54" y="41"/>
                  </a:lnTo>
                  <a:lnTo>
                    <a:pt x="60" y="39"/>
                  </a:lnTo>
                  <a:lnTo>
                    <a:pt x="65" y="37"/>
                  </a:lnTo>
                  <a:lnTo>
                    <a:pt x="68" y="35"/>
                  </a:lnTo>
                  <a:lnTo>
                    <a:pt x="73" y="43"/>
                  </a:lnTo>
                  <a:lnTo>
                    <a:pt x="73" y="50"/>
                  </a:lnTo>
                  <a:lnTo>
                    <a:pt x="69" y="57"/>
                  </a:lnTo>
                  <a:lnTo>
                    <a:pt x="60" y="61"/>
                  </a:lnTo>
                  <a:lnTo>
                    <a:pt x="50" y="63"/>
                  </a:lnTo>
                  <a:lnTo>
                    <a:pt x="41" y="63"/>
                  </a:lnTo>
                  <a:lnTo>
                    <a:pt x="31" y="63"/>
                  </a:lnTo>
                  <a:lnTo>
                    <a:pt x="23" y="60"/>
                  </a:lnTo>
                  <a:lnTo>
                    <a:pt x="16" y="57"/>
                  </a:lnTo>
                  <a:lnTo>
                    <a:pt x="8" y="54"/>
                  </a:lnTo>
                  <a:lnTo>
                    <a:pt x="4" y="47"/>
                  </a:lnTo>
                  <a:lnTo>
                    <a:pt x="1" y="41"/>
                  </a:lnTo>
                  <a:lnTo>
                    <a:pt x="0" y="29"/>
                  </a:lnTo>
                  <a:lnTo>
                    <a:pt x="2" y="17"/>
                  </a:lnTo>
                  <a:lnTo>
                    <a:pt x="10" y="8"/>
                  </a:lnTo>
                  <a:lnTo>
                    <a:pt x="23" y="0"/>
                  </a:lnTo>
                  <a:lnTo>
                    <a:pt x="32" y="0"/>
                  </a:lnTo>
                  <a:lnTo>
                    <a:pt x="40" y="0"/>
                  </a:lnTo>
                  <a:lnTo>
                    <a:pt x="48" y="0"/>
                  </a:lnTo>
                  <a:lnTo>
                    <a:pt x="56" y="2"/>
                  </a:lnTo>
                  <a:lnTo>
                    <a:pt x="61" y="4"/>
                  </a:lnTo>
                  <a:lnTo>
                    <a:pt x="69" y="6"/>
                  </a:lnTo>
                  <a:lnTo>
                    <a:pt x="75" y="11"/>
                  </a:lnTo>
                  <a:lnTo>
                    <a:pt x="80" y="16"/>
                  </a:lnTo>
                  <a:lnTo>
                    <a:pt x="73" y="16"/>
                  </a:lnTo>
                  <a:lnTo>
                    <a:pt x="69" y="16"/>
                  </a:lnTo>
                  <a:lnTo>
                    <a:pt x="61" y="16"/>
                  </a:lnTo>
                  <a:lnTo>
                    <a:pt x="56" y="13"/>
                  </a:lnTo>
                  <a:lnTo>
                    <a:pt x="48" y="12"/>
                  </a:lnTo>
                  <a:lnTo>
                    <a:pt x="42" y="12"/>
                  </a:lnTo>
                  <a:lnTo>
                    <a:pt x="35" y="12"/>
                  </a:lnTo>
                  <a:lnTo>
                    <a:pt x="28"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3"/>
            <p:cNvSpPr>
              <a:spLocks/>
            </p:cNvSpPr>
            <p:nvPr/>
          </p:nvSpPr>
          <p:spPr bwMode="auto">
            <a:xfrm>
              <a:off x="1829" y="3263"/>
              <a:ext cx="72" cy="55"/>
            </a:xfrm>
            <a:custGeom>
              <a:avLst/>
              <a:gdLst/>
              <a:ahLst/>
              <a:cxnLst>
                <a:cxn ang="0">
                  <a:pos x="25" y="12"/>
                </a:cxn>
                <a:cxn ang="0">
                  <a:pos x="19" y="16"/>
                </a:cxn>
                <a:cxn ang="0">
                  <a:pos x="17" y="22"/>
                </a:cxn>
                <a:cxn ang="0">
                  <a:pos x="15" y="27"/>
                </a:cxn>
                <a:cxn ang="0">
                  <a:pos x="18" y="32"/>
                </a:cxn>
                <a:cxn ang="0">
                  <a:pos x="24" y="36"/>
                </a:cxn>
                <a:cxn ang="0">
                  <a:pos x="31" y="37"/>
                </a:cxn>
                <a:cxn ang="0">
                  <a:pos x="36" y="39"/>
                </a:cxn>
                <a:cxn ang="0">
                  <a:pos x="44" y="37"/>
                </a:cxn>
                <a:cxn ang="0">
                  <a:pos x="50" y="36"/>
                </a:cxn>
                <a:cxn ang="0">
                  <a:pos x="55" y="34"/>
                </a:cxn>
                <a:cxn ang="0">
                  <a:pos x="59" y="33"/>
                </a:cxn>
                <a:cxn ang="0">
                  <a:pos x="62" y="32"/>
                </a:cxn>
                <a:cxn ang="0">
                  <a:pos x="66" y="39"/>
                </a:cxn>
                <a:cxn ang="0">
                  <a:pos x="66" y="44"/>
                </a:cxn>
                <a:cxn ang="0">
                  <a:pos x="62" y="50"/>
                </a:cxn>
                <a:cxn ang="0">
                  <a:pos x="55" y="54"/>
                </a:cxn>
                <a:cxn ang="0">
                  <a:pos x="46" y="55"/>
                </a:cxn>
                <a:cxn ang="0">
                  <a:pos x="36" y="55"/>
                </a:cxn>
                <a:cxn ang="0">
                  <a:pos x="28" y="54"/>
                </a:cxn>
                <a:cxn ang="0">
                  <a:pos x="21" y="53"/>
                </a:cxn>
                <a:cxn ang="0">
                  <a:pos x="14" y="50"/>
                </a:cxn>
                <a:cxn ang="0">
                  <a:pos x="7" y="46"/>
                </a:cxn>
                <a:cxn ang="0">
                  <a:pos x="3" y="42"/>
                </a:cxn>
                <a:cxn ang="0">
                  <a:pos x="0" y="36"/>
                </a:cxn>
                <a:cxn ang="0">
                  <a:pos x="0" y="26"/>
                </a:cxn>
                <a:cxn ang="0">
                  <a:pos x="3" y="15"/>
                </a:cxn>
                <a:cxn ang="0">
                  <a:pos x="11" y="6"/>
                </a:cxn>
                <a:cxn ang="0">
                  <a:pos x="22" y="1"/>
                </a:cxn>
                <a:cxn ang="0">
                  <a:pos x="29" y="0"/>
                </a:cxn>
                <a:cxn ang="0">
                  <a:pos x="36" y="0"/>
                </a:cxn>
                <a:cxn ang="0">
                  <a:pos x="43" y="0"/>
                </a:cxn>
                <a:cxn ang="0">
                  <a:pos x="50" y="1"/>
                </a:cxn>
                <a:cxn ang="0">
                  <a:pos x="56" y="3"/>
                </a:cxn>
                <a:cxn ang="0">
                  <a:pos x="62" y="5"/>
                </a:cxn>
                <a:cxn ang="0">
                  <a:pos x="67" y="9"/>
                </a:cxn>
                <a:cxn ang="0">
                  <a:pos x="72" y="13"/>
                </a:cxn>
                <a:cxn ang="0">
                  <a:pos x="67" y="14"/>
                </a:cxn>
                <a:cxn ang="0">
                  <a:pos x="62" y="14"/>
                </a:cxn>
                <a:cxn ang="0">
                  <a:pos x="56" y="13"/>
                </a:cxn>
                <a:cxn ang="0">
                  <a:pos x="50" y="12"/>
                </a:cxn>
                <a:cxn ang="0">
                  <a:pos x="44" y="11"/>
                </a:cxn>
                <a:cxn ang="0">
                  <a:pos x="38" y="10"/>
                </a:cxn>
                <a:cxn ang="0">
                  <a:pos x="31" y="10"/>
                </a:cxn>
                <a:cxn ang="0">
                  <a:pos x="25" y="12"/>
                </a:cxn>
              </a:cxnLst>
              <a:rect l="0" t="0" r="r" b="b"/>
              <a:pathLst>
                <a:path w="72" h="55">
                  <a:moveTo>
                    <a:pt x="25" y="12"/>
                  </a:moveTo>
                  <a:lnTo>
                    <a:pt x="19" y="16"/>
                  </a:lnTo>
                  <a:lnTo>
                    <a:pt x="17" y="22"/>
                  </a:lnTo>
                  <a:lnTo>
                    <a:pt x="15" y="27"/>
                  </a:lnTo>
                  <a:lnTo>
                    <a:pt x="18" y="32"/>
                  </a:lnTo>
                  <a:lnTo>
                    <a:pt x="24" y="36"/>
                  </a:lnTo>
                  <a:lnTo>
                    <a:pt x="31" y="37"/>
                  </a:lnTo>
                  <a:lnTo>
                    <a:pt x="36" y="39"/>
                  </a:lnTo>
                  <a:lnTo>
                    <a:pt x="44" y="37"/>
                  </a:lnTo>
                  <a:lnTo>
                    <a:pt x="50" y="36"/>
                  </a:lnTo>
                  <a:lnTo>
                    <a:pt x="55" y="34"/>
                  </a:lnTo>
                  <a:lnTo>
                    <a:pt x="59" y="33"/>
                  </a:lnTo>
                  <a:lnTo>
                    <a:pt x="62" y="32"/>
                  </a:lnTo>
                  <a:lnTo>
                    <a:pt x="66" y="39"/>
                  </a:lnTo>
                  <a:lnTo>
                    <a:pt x="66" y="44"/>
                  </a:lnTo>
                  <a:lnTo>
                    <a:pt x="62" y="50"/>
                  </a:lnTo>
                  <a:lnTo>
                    <a:pt x="55" y="54"/>
                  </a:lnTo>
                  <a:lnTo>
                    <a:pt x="46" y="55"/>
                  </a:lnTo>
                  <a:lnTo>
                    <a:pt x="36" y="55"/>
                  </a:lnTo>
                  <a:lnTo>
                    <a:pt x="28" y="54"/>
                  </a:lnTo>
                  <a:lnTo>
                    <a:pt x="21" y="53"/>
                  </a:lnTo>
                  <a:lnTo>
                    <a:pt x="14" y="50"/>
                  </a:lnTo>
                  <a:lnTo>
                    <a:pt x="7" y="46"/>
                  </a:lnTo>
                  <a:lnTo>
                    <a:pt x="3" y="42"/>
                  </a:lnTo>
                  <a:lnTo>
                    <a:pt x="0" y="36"/>
                  </a:lnTo>
                  <a:lnTo>
                    <a:pt x="0" y="26"/>
                  </a:lnTo>
                  <a:lnTo>
                    <a:pt x="3" y="15"/>
                  </a:lnTo>
                  <a:lnTo>
                    <a:pt x="11" y="6"/>
                  </a:lnTo>
                  <a:lnTo>
                    <a:pt x="22" y="1"/>
                  </a:lnTo>
                  <a:lnTo>
                    <a:pt x="29" y="0"/>
                  </a:lnTo>
                  <a:lnTo>
                    <a:pt x="36" y="0"/>
                  </a:lnTo>
                  <a:lnTo>
                    <a:pt x="43" y="0"/>
                  </a:lnTo>
                  <a:lnTo>
                    <a:pt x="50" y="1"/>
                  </a:lnTo>
                  <a:lnTo>
                    <a:pt x="56" y="3"/>
                  </a:lnTo>
                  <a:lnTo>
                    <a:pt x="62" y="5"/>
                  </a:lnTo>
                  <a:lnTo>
                    <a:pt x="67" y="9"/>
                  </a:lnTo>
                  <a:lnTo>
                    <a:pt x="72" y="13"/>
                  </a:lnTo>
                  <a:lnTo>
                    <a:pt x="67" y="14"/>
                  </a:lnTo>
                  <a:lnTo>
                    <a:pt x="62" y="14"/>
                  </a:lnTo>
                  <a:lnTo>
                    <a:pt x="56" y="13"/>
                  </a:lnTo>
                  <a:lnTo>
                    <a:pt x="50" y="12"/>
                  </a:lnTo>
                  <a:lnTo>
                    <a:pt x="44" y="11"/>
                  </a:lnTo>
                  <a:lnTo>
                    <a:pt x="38" y="10"/>
                  </a:lnTo>
                  <a:lnTo>
                    <a:pt x="31" y="10"/>
                  </a:lnTo>
                  <a:lnTo>
                    <a:pt x="25"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4"/>
            <p:cNvSpPr>
              <a:spLocks/>
            </p:cNvSpPr>
            <p:nvPr/>
          </p:nvSpPr>
          <p:spPr bwMode="auto">
            <a:xfrm>
              <a:off x="1856" y="3122"/>
              <a:ext cx="64" cy="53"/>
            </a:xfrm>
            <a:custGeom>
              <a:avLst/>
              <a:gdLst/>
              <a:ahLst/>
              <a:cxnLst>
                <a:cxn ang="0">
                  <a:pos x="22" y="13"/>
                </a:cxn>
                <a:cxn ang="0">
                  <a:pos x="18" y="18"/>
                </a:cxn>
                <a:cxn ang="0">
                  <a:pos x="14" y="22"/>
                </a:cxn>
                <a:cxn ang="0">
                  <a:pos x="13" y="27"/>
                </a:cxn>
                <a:cxn ang="0">
                  <a:pos x="16" y="31"/>
                </a:cxn>
                <a:cxn ang="0">
                  <a:pos x="28" y="37"/>
                </a:cxn>
                <a:cxn ang="0">
                  <a:pos x="39" y="35"/>
                </a:cxn>
                <a:cxn ang="0">
                  <a:pos x="49" y="34"/>
                </a:cxn>
                <a:cxn ang="0">
                  <a:pos x="54" y="31"/>
                </a:cxn>
                <a:cxn ang="0">
                  <a:pos x="59" y="37"/>
                </a:cxn>
                <a:cxn ang="0">
                  <a:pos x="59" y="43"/>
                </a:cxn>
                <a:cxn ang="0">
                  <a:pos x="56" y="47"/>
                </a:cxn>
                <a:cxn ang="0">
                  <a:pos x="49" y="51"/>
                </a:cxn>
                <a:cxn ang="0">
                  <a:pos x="41" y="53"/>
                </a:cxn>
                <a:cxn ang="0">
                  <a:pos x="33" y="53"/>
                </a:cxn>
                <a:cxn ang="0">
                  <a:pos x="25" y="51"/>
                </a:cxn>
                <a:cxn ang="0">
                  <a:pos x="19" y="51"/>
                </a:cxn>
                <a:cxn ang="0">
                  <a:pos x="13" y="48"/>
                </a:cxn>
                <a:cxn ang="0">
                  <a:pos x="8" y="45"/>
                </a:cxn>
                <a:cxn ang="0">
                  <a:pos x="3" y="40"/>
                </a:cxn>
                <a:cxn ang="0">
                  <a:pos x="0" y="35"/>
                </a:cxn>
                <a:cxn ang="0">
                  <a:pos x="0" y="24"/>
                </a:cxn>
                <a:cxn ang="0">
                  <a:pos x="3" y="15"/>
                </a:cxn>
                <a:cxn ang="0">
                  <a:pos x="9" y="7"/>
                </a:cxn>
                <a:cxn ang="0">
                  <a:pos x="19" y="2"/>
                </a:cxn>
                <a:cxn ang="0">
                  <a:pos x="25" y="0"/>
                </a:cxn>
                <a:cxn ang="0">
                  <a:pos x="32" y="0"/>
                </a:cxn>
                <a:cxn ang="0">
                  <a:pos x="38" y="2"/>
                </a:cxn>
                <a:cxn ang="0">
                  <a:pos x="44" y="3"/>
                </a:cxn>
                <a:cxn ang="0">
                  <a:pos x="49" y="4"/>
                </a:cxn>
                <a:cxn ang="0">
                  <a:pos x="56" y="6"/>
                </a:cxn>
                <a:cxn ang="0">
                  <a:pos x="60" y="10"/>
                </a:cxn>
                <a:cxn ang="0">
                  <a:pos x="64" y="13"/>
                </a:cxn>
                <a:cxn ang="0">
                  <a:pos x="56" y="14"/>
                </a:cxn>
                <a:cxn ang="0">
                  <a:pos x="45" y="12"/>
                </a:cxn>
                <a:cxn ang="0">
                  <a:pos x="33" y="11"/>
                </a:cxn>
                <a:cxn ang="0">
                  <a:pos x="22" y="13"/>
                </a:cxn>
              </a:cxnLst>
              <a:rect l="0" t="0" r="r" b="b"/>
              <a:pathLst>
                <a:path w="64" h="53">
                  <a:moveTo>
                    <a:pt x="22" y="13"/>
                  </a:moveTo>
                  <a:lnTo>
                    <a:pt x="18" y="18"/>
                  </a:lnTo>
                  <a:lnTo>
                    <a:pt x="14" y="22"/>
                  </a:lnTo>
                  <a:lnTo>
                    <a:pt x="13" y="27"/>
                  </a:lnTo>
                  <a:lnTo>
                    <a:pt x="16" y="31"/>
                  </a:lnTo>
                  <a:lnTo>
                    <a:pt x="28" y="37"/>
                  </a:lnTo>
                  <a:lnTo>
                    <a:pt x="39" y="35"/>
                  </a:lnTo>
                  <a:lnTo>
                    <a:pt x="49" y="34"/>
                  </a:lnTo>
                  <a:lnTo>
                    <a:pt x="54" y="31"/>
                  </a:lnTo>
                  <a:lnTo>
                    <a:pt x="59" y="37"/>
                  </a:lnTo>
                  <a:lnTo>
                    <a:pt x="59" y="43"/>
                  </a:lnTo>
                  <a:lnTo>
                    <a:pt x="56" y="47"/>
                  </a:lnTo>
                  <a:lnTo>
                    <a:pt x="49" y="51"/>
                  </a:lnTo>
                  <a:lnTo>
                    <a:pt x="41" y="53"/>
                  </a:lnTo>
                  <a:lnTo>
                    <a:pt x="33" y="53"/>
                  </a:lnTo>
                  <a:lnTo>
                    <a:pt x="25" y="51"/>
                  </a:lnTo>
                  <a:lnTo>
                    <a:pt x="19" y="51"/>
                  </a:lnTo>
                  <a:lnTo>
                    <a:pt x="13" y="48"/>
                  </a:lnTo>
                  <a:lnTo>
                    <a:pt x="8" y="45"/>
                  </a:lnTo>
                  <a:lnTo>
                    <a:pt x="3" y="40"/>
                  </a:lnTo>
                  <a:lnTo>
                    <a:pt x="0" y="35"/>
                  </a:lnTo>
                  <a:lnTo>
                    <a:pt x="0" y="24"/>
                  </a:lnTo>
                  <a:lnTo>
                    <a:pt x="3" y="15"/>
                  </a:lnTo>
                  <a:lnTo>
                    <a:pt x="9" y="7"/>
                  </a:lnTo>
                  <a:lnTo>
                    <a:pt x="19" y="2"/>
                  </a:lnTo>
                  <a:lnTo>
                    <a:pt x="25" y="0"/>
                  </a:lnTo>
                  <a:lnTo>
                    <a:pt x="32" y="0"/>
                  </a:lnTo>
                  <a:lnTo>
                    <a:pt x="38" y="2"/>
                  </a:lnTo>
                  <a:lnTo>
                    <a:pt x="44" y="3"/>
                  </a:lnTo>
                  <a:lnTo>
                    <a:pt x="49" y="4"/>
                  </a:lnTo>
                  <a:lnTo>
                    <a:pt x="56" y="6"/>
                  </a:lnTo>
                  <a:lnTo>
                    <a:pt x="60" y="10"/>
                  </a:lnTo>
                  <a:lnTo>
                    <a:pt x="64" y="13"/>
                  </a:lnTo>
                  <a:lnTo>
                    <a:pt x="56" y="14"/>
                  </a:lnTo>
                  <a:lnTo>
                    <a:pt x="45" y="12"/>
                  </a:lnTo>
                  <a:lnTo>
                    <a:pt x="33" y="11"/>
                  </a:lnTo>
                  <a:lnTo>
                    <a:pt x="22" y="1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5"/>
            <p:cNvSpPr>
              <a:spLocks/>
            </p:cNvSpPr>
            <p:nvPr/>
          </p:nvSpPr>
          <p:spPr bwMode="auto">
            <a:xfrm>
              <a:off x="1588" y="3198"/>
              <a:ext cx="65" cy="50"/>
            </a:xfrm>
            <a:custGeom>
              <a:avLst/>
              <a:gdLst/>
              <a:ahLst/>
              <a:cxnLst>
                <a:cxn ang="0">
                  <a:pos x="23" y="12"/>
                </a:cxn>
                <a:cxn ang="0">
                  <a:pos x="18" y="16"/>
                </a:cxn>
                <a:cxn ang="0">
                  <a:pos x="15" y="21"/>
                </a:cxn>
                <a:cxn ang="0">
                  <a:pos x="13" y="25"/>
                </a:cxn>
                <a:cxn ang="0">
                  <a:pos x="16" y="30"/>
                </a:cxn>
                <a:cxn ang="0">
                  <a:pos x="28" y="35"/>
                </a:cxn>
                <a:cxn ang="0">
                  <a:pos x="40" y="34"/>
                </a:cxn>
                <a:cxn ang="0">
                  <a:pos x="51" y="31"/>
                </a:cxn>
                <a:cxn ang="0">
                  <a:pos x="56" y="30"/>
                </a:cxn>
                <a:cxn ang="0">
                  <a:pos x="61" y="36"/>
                </a:cxn>
                <a:cxn ang="0">
                  <a:pos x="61" y="40"/>
                </a:cxn>
                <a:cxn ang="0">
                  <a:pos x="56" y="46"/>
                </a:cxn>
                <a:cxn ang="0">
                  <a:pos x="49" y="49"/>
                </a:cxn>
                <a:cxn ang="0">
                  <a:pos x="41" y="50"/>
                </a:cxn>
                <a:cxn ang="0">
                  <a:pos x="34" y="50"/>
                </a:cxn>
                <a:cxn ang="0">
                  <a:pos x="27" y="49"/>
                </a:cxn>
                <a:cxn ang="0">
                  <a:pos x="19" y="48"/>
                </a:cxn>
                <a:cxn ang="0">
                  <a:pos x="13" y="46"/>
                </a:cxn>
                <a:cxn ang="0">
                  <a:pos x="7" y="42"/>
                </a:cxn>
                <a:cxn ang="0">
                  <a:pos x="4" y="38"/>
                </a:cxn>
                <a:cxn ang="0">
                  <a:pos x="1" y="33"/>
                </a:cxn>
                <a:cxn ang="0">
                  <a:pos x="0" y="23"/>
                </a:cxn>
                <a:cxn ang="0">
                  <a:pos x="2" y="14"/>
                </a:cxn>
                <a:cxn ang="0">
                  <a:pos x="9" y="7"/>
                </a:cxn>
                <a:cxn ang="0">
                  <a:pos x="19" y="1"/>
                </a:cxn>
                <a:cxn ang="0">
                  <a:pos x="27" y="0"/>
                </a:cxn>
                <a:cxn ang="0">
                  <a:pos x="32" y="0"/>
                </a:cxn>
                <a:cxn ang="0">
                  <a:pos x="40" y="1"/>
                </a:cxn>
                <a:cxn ang="0">
                  <a:pos x="46" y="2"/>
                </a:cxn>
                <a:cxn ang="0">
                  <a:pos x="52" y="3"/>
                </a:cxn>
                <a:cxn ang="0">
                  <a:pos x="56" y="5"/>
                </a:cxn>
                <a:cxn ang="0">
                  <a:pos x="61" y="8"/>
                </a:cxn>
                <a:cxn ang="0">
                  <a:pos x="65" y="12"/>
                </a:cxn>
                <a:cxn ang="0">
                  <a:pos x="56" y="13"/>
                </a:cxn>
                <a:cxn ang="0">
                  <a:pos x="46" y="11"/>
                </a:cxn>
                <a:cxn ang="0">
                  <a:pos x="34" y="10"/>
                </a:cxn>
                <a:cxn ang="0">
                  <a:pos x="23" y="12"/>
                </a:cxn>
              </a:cxnLst>
              <a:rect l="0" t="0" r="r" b="b"/>
              <a:pathLst>
                <a:path w="65" h="50">
                  <a:moveTo>
                    <a:pt x="23" y="12"/>
                  </a:moveTo>
                  <a:lnTo>
                    <a:pt x="18" y="16"/>
                  </a:lnTo>
                  <a:lnTo>
                    <a:pt x="15" y="21"/>
                  </a:lnTo>
                  <a:lnTo>
                    <a:pt x="13" y="25"/>
                  </a:lnTo>
                  <a:lnTo>
                    <a:pt x="16" y="30"/>
                  </a:lnTo>
                  <a:lnTo>
                    <a:pt x="28" y="35"/>
                  </a:lnTo>
                  <a:lnTo>
                    <a:pt x="40" y="34"/>
                  </a:lnTo>
                  <a:lnTo>
                    <a:pt x="51" y="31"/>
                  </a:lnTo>
                  <a:lnTo>
                    <a:pt x="56" y="30"/>
                  </a:lnTo>
                  <a:lnTo>
                    <a:pt x="61" y="36"/>
                  </a:lnTo>
                  <a:lnTo>
                    <a:pt x="61" y="40"/>
                  </a:lnTo>
                  <a:lnTo>
                    <a:pt x="56" y="46"/>
                  </a:lnTo>
                  <a:lnTo>
                    <a:pt x="49" y="49"/>
                  </a:lnTo>
                  <a:lnTo>
                    <a:pt x="41" y="50"/>
                  </a:lnTo>
                  <a:lnTo>
                    <a:pt x="34" y="50"/>
                  </a:lnTo>
                  <a:lnTo>
                    <a:pt x="27" y="49"/>
                  </a:lnTo>
                  <a:lnTo>
                    <a:pt x="19" y="48"/>
                  </a:lnTo>
                  <a:lnTo>
                    <a:pt x="13" y="46"/>
                  </a:lnTo>
                  <a:lnTo>
                    <a:pt x="7" y="42"/>
                  </a:lnTo>
                  <a:lnTo>
                    <a:pt x="4" y="38"/>
                  </a:lnTo>
                  <a:lnTo>
                    <a:pt x="1" y="33"/>
                  </a:lnTo>
                  <a:lnTo>
                    <a:pt x="0" y="23"/>
                  </a:lnTo>
                  <a:lnTo>
                    <a:pt x="2" y="14"/>
                  </a:lnTo>
                  <a:lnTo>
                    <a:pt x="9" y="7"/>
                  </a:lnTo>
                  <a:lnTo>
                    <a:pt x="19" y="1"/>
                  </a:lnTo>
                  <a:lnTo>
                    <a:pt x="27" y="0"/>
                  </a:lnTo>
                  <a:lnTo>
                    <a:pt x="32" y="0"/>
                  </a:lnTo>
                  <a:lnTo>
                    <a:pt x="40" y="1"/>
                  </a:lnTo>
                  <a:lnTo>
                    <a:pt x="46" y="2"/>
                  </a:lnTo>
                  <a:lnTo>
                    <a:pt x="52" y="3"/>
                  </a:lnTo>
                  <a:lnTo>
                    <a:pt x="56" y="5"/>
                  </a:lnTo>
                  <a:lnTo>
                    <a:pt x="61" y="8"/>
                  </a:lnTo>
                  <a:lnTo>
                    <a:pt x="65" y="12"/>
                  </a:lnTo>
                  <a:lnTo>
                    <a:pt x="56" y="13"/>
                  </a:lnTo>
                  <a:lnTo>
                    <a:pt x="46" y="11"/>
                  </a:lnTo>
                  <a:lnTo>
                    <a:pt x="34" y="10"/>
                  </a:lnTo>
                  <a:lnTo>
                    <a:pt x="23"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6"/>
            <p:cNvSpPr>
              <a:spLocks/>
            </p:cNvSpPr>
            <p:nvPr/>
          </p:nvSpPr>
          <p:spPr bwMode="auto">
            <a:xfrm>
              <a:off x="1513" y="3107"/>
              <a:ext cx="59" cy="46"/>
            </a:xfrm>
            <a:custGeom>
              <a:avLst/>
              <a:gdLst/>
              <a:ahLst/>
              <a:cxnLst>
                <a:cxn ang="0">
                  <a:pos x="20" y="11"/>
                </a:cxn>
                <a:cxn ang="0">
                  <a:pos x="17" y="14"/>
                </a:cxn>
                <a:cxn ang="0">
                  <a:pos x="13" y="19"/>
                </a:cxn>
                <a:cxn ang="0">
                  <a:pos x="13" y="22"/>
                </a:cxn>
                <a:cxn ang="0">
                  <a:pos x="15" y="27"/>
                </a:cxn>
                <a:cxn ang="0">
                  <a:pos x="25" y="31"/>
                </a:cxn>
                <a:cxn ang="0">
                  <a:pos x="36" y="31"/>
                </a:cxn>
                <a:cxn ang="0">
                  <a:pos x="44" y="29"/>
                </a:cxn>
                <a:cxn ang="0">
                  <a:pos x="50" y="27"/>
                </a:cxn>
                <a:cxn ang="0">
                  <a:pos x="55" y="33"/>
                </a:cxn>
                <a:cxn ang="0">
                  <a:pos x="55" y="37"/>
                </a:cxn>
                <a:cxn ang="0">
                  <a:pos x="52" y="42"/>
                </a:cxn>
                <a:cxn ang="0">
                  <a:pos x="44" y="44"/>
                </a:cxn>
                <a:cxn ang="0">
                  <a:pos x="31" y="46"/>
                </a:cxn>
                <a:cxn ang="0">
                  <a:pos x="17" y="43"/>
                </a:cxn>
                <a:cxn ang="0">
                  <a:pos x="8" y="39"/>
                </a:cxn>
                <a:cxn ang="0">
                  <a:pos x="1" y="30"/>
                </a:cxn>
                <a:cxn ang="0">
                  <a:pos x="0" y="21"/>
                </a:cxn>
                <a:cxn ang="0">
                  <a:pos x="3" y="12"/>
                </a:cxn>
                <a:cxn ang="0">
                  <a:pos x="9" y="5"/>
                </a:cxn>
                <a:cxn ang="0">
                  <a:pos x="17" y="1"/>
                </a:cxn>
                <a:cxn ang="0">
                  <a:pos x="29" y="0"/>
                </a:cxn>
                <a:cxn ang="0">
                  <a:pos x="41" y="1"/>
                </a:cxn>
                <a:cxn ang="0">
                  <a:pos x="52" y="5"/>
                </a:cxn>
                <a:cxn ang="0">
                  <a:pos x="59" y="11"/>
                </a:cxn>
                <a:cxn ang="0">
                  <a:pos x="50" y="11"/>
                </a:cxn>
                <a:cxn ang="0">
                  <a:pos x="41" y="10"/>
                </a:cxn>
                <a:cxn ang="0">
                  <a:pos x="31" y="9"/>
                </a:cxn>
                <a:cxn ang="0">
                  <a:pos x="20" y="11"/>
                </a:cxn>
              </a:cxnLst>
              <a:rect l="0" t="0" r="r" b="b"/>
              <a:pathLst>
                <a:path w="59" h="46">
                  <a:moveTo>
                    <a:pt x="20" y="11"/>
                  </a:moveTo>
                  <a:lnTo>
                    <a:pt x="17" y="14"/>
                  </a:lnTo>
                  <a:lnTo>
                    <a:pt x="13" y="19"/>
                  </a:lnTo>
                  <a:lnTo>
                    <a:pt x="13" y="22"/>
                  </a:lnTo>
                  <a:lnTo>
                    <a:pt x="15" y="27"/>
                  </a:lnTo>
                  <a:lnTo>
                    <a:pt x="25" y="31"/>
                  </a:lnTo>
                  <a:lnTo>
                    <a:pt x="36" y="31"/>
                  </a:lnTo>
                  <a:lnTo>
                    <a:pt x="44" y="29"/>
                  </a:lnTo>
                  <a:lnTo>
                    <a:pt x="50" y="27"/>
                  </a:lnTo>
                  <a:lnTo>
                    <a:pt x="55" y="33"/>
                  </a:lnTo>
                  <a:lnTo>
                    <a:pt x="55" y="37"/>
                  </a:lnTo>
                  <a:lnTo>
                    <a:pt x="52" y="42"/>
                  </a:lnTo>
                  <a:lnTo>
                    <a:pt x="44" y="44"/>
                  </a:lnTo>
                  <a:lnTo>
                    <a:pt x="31" y="46"/>
                  </a:lnTo>
                  <a:lnTo>
                    <a:pt x="17" y="43"/>
                  </a:lnTo>
                  <a:lnTo>
                    <a:pt x="8" y="39"/>
                  </a:lnTo>
                  <a:lnTo>
                    <a:pt x="1" y="30"/>
                  </a:lnTo>
                  <a:lnTo>
                    <a:pt x="0" y="21"/>
                  </a:lnTo>
                  <a:lnTo>
                    <a:pt x="3" y="12"/>
                  </a:lnTo>
                  <a:lnTo>
                    <a:pt x="9" y="5"/>
                  </a:lnTo>
                  <a:lnTo>
                    <a:pt x="17" y="1"/>
                  </a:lnTo>
                  <a:lnTo>
                    <a:pt x="29" y="0"/>
                  </a:lnTo>
                  <a:lnTo>
                    <a:pt x="41" y="1"/>
                  </a:lnTo>
                  <a:lnTo>
                    <a:pt x="52" y="5"/>
                  </a:lnTo>
                  <a:lnTo>
                    <a:pt x="59" y="11"/>
                  </a:lnTo>
                  <a:lnTo>
                    <a:pt x="50" y="11"/>
                  </a:lnTo>
                  <a:lnTo>
                    <a:pt x="41" y="10"/>
                  </a:lnTo>
                  <a:lnTo>
                    <a:pt x="31" y="9"/>
                  </a:lnTo>
                  <a:lnTo>
                    <a:pt x="20" y="1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7"/>
            <p:cNvSpPr>
              <a:spLocks/>
            </p:cNvSpPr>
            <p:nvPr/>
          </p:nvSpPr>
          <p:spPr bwMode="auto">
            <a:xfrm>
              <a:off x="3211" y="3437"/>
              <a:ext cx="101" cy="77"/>
            </a:xfrm>
            <a:custGeom>
              <a:avLst/>
              <a:gdLst/>
              <a:ahLst/>
              <a:cxnLst>
                <a:cxn ang="0">
                  <a:pos x="38" y="17"/>
                </a:cxn>
                <a:cxn ang="0">
                  <a:pos x="30" y="22"/>
                </a:cxn>
                <a:cxn ang="0">
                  <a:pos x="23" y="29"/>
                </a:cxn>
                <a:cxn ang="0">
                  <a:pos x="19" y="35"/>
                </a:cxn>
                <a:cxn ang="0">
                  <a:pos x="24" y="43"/>
                </a:cxn>
                <a:cxn ang="0">
                  <a:pos x="33" y="49"/>
                </a:cxn>
                <a:cxn ang="0">
                  <a:pos x="40" y="52"/>
                </a:cxn>
                <a:cxn ang="0">
                  <a:pos x="49" y="53"/>
                </a:cxn>
                <a:cxn ang="0">
                  <a:pos x="58" y="53"/>
                </a:cxn>
                <a:cxn ang="0">
                  <a:pos x="67" y="51"/>
                </a:cxn>
                <a:cxn ang="0">
                  <a:pos x="75" y="49"/>
                </a:cxn>
                <a:cxn ang="0">
                  <a:pos x="79" y="48"/>
                </a:cxn>
                <a:cxn ang="0">
                  <a:pos x="83" y="47"/>
                </a:cxn>
                <a:cxn ang="0">
                  <a:pos x="89" y="56"/>
                </a:cxn>
                <a:cxn ang="0">
                  <a:pos x="89" y="64"/>
                </a:cxn>
                <a:cxn ang="0">
                  <a:pos x="82" y="72"/>
                </a:cxn>
                <a:cxn ang="0">
                  <a:pos x="70" y="76"/>
                </a:cxn>
                <a:cxn ang="0">
                  <a:pos x="58" y="77"/>
                </a:cxn>
                <a:cxn ang="0">
                  <a:pos x="47" y="77"/>
                </a:cxn>
                <a:cxn ang="0">
                  <a:pos x="36" y="75"/>
                </a:cxn>
                <a:cxn ang="0">
                  <a:pos x="26" y="72"/>
                </a:cxn>
                <a:cxn ang="0">
                  <a:pos x="17" y="68"/>
                </a:cxn>
                <a:cxn ang="0">
                  <a:pos x="9" y="63"/>
                </a:cxn>
                <a:cxn ang="0">
                  <a:pos x="4" y="56"/>
                </a:cxn>
                <a:cxn ang="0">
                  <a:pos x="0" y="48"/>
                </a:cxn>
                <a:cxn ang="0">
                  <a:pos x="0" y="32"/>
                </a:cxn>
                <a:cxn ang="0">
                  <a:pos x="7" y="18"/>
                </a:cxn>
                <a:cxn ang="0">
                  <a:pos x="17" y="8"/>
                </a:cxn>
                <a:cxn ang="0">
                  <a:pos x="33" y="0"/>
                </a:cxn>
                <a:cxn ang="0">
                  <a:pos x="43" y="0"/>
                </a:cxn>
                <a:cxn ang="0">
                  <a:pos x="54" y="0"/>
                </a:cxn>
                <a:cxn ang="0">
                  <a:pos x="64" y="1"/>
                </a:cxn>
                <a:cxn ang="0">
                  <a:pos x="73" y="3"/>
                </a:cxn>
                <a:cxn ang="0">
                  <a:pos x="82" y="6"/>
                </a:cxn>
                <a:cxn ang="0">
                  <a:pos x="89" y="9"/>
                </a:cxn>
                <a:cxn ang="0">
                  <a:pos x="95" y="15"/>
                </a:cxn>
                <a:cxn ang="0">
                  <a:pos x="101" y="21"/>
                </a:cxn>
                <a:cxn ang="0">
                  <a:pos x="94" y="22"/>
                </a:cxn>
                <a:cxn ang="0">
                  <a:pos x="87" y="21"/>
                </a:cxn>
                <a:cxn ang="0">
                  <a:pos x="79" y="20"/>
                </a:cxn>
                <a:cxn ang="0">
                  <a:pos x="71" y="17"/>
                </a:cxn>
                <a:cxn ang="0">
                  <a:pos x="63" y="15"/>
                </a:cxn>
                <a:cxn ang="0">
                  <a:pos x="55" y="14"/>
                </a:cxn>
                <a:cxn ang="0">
                  <a:pos x="47" y="14"/>
                </a:cxn>
                <a:cxn ang="0">
                  <a:pos x="38" y="17"/>
                </a:cxn>
              </a:cxnLst>
              <a:rect l="0" t="0" r="r" b="b"/>
              <a:pathLst>
                <a:path w="101" h="77">
                  <a:moveTo>
                    <a:pt x="38" y="17"/>
                  </a:moveTo>
                  <a:lnTo>
                    <a:pt x="30" y="22"/>
                  </a:lnTo>
                  <a:lnTo>
                    <a:pt x="23" y="29"/>
                  </a:lnTo>
                  <a:lnTo>
                    <a:pt x="19" y="35"/>
                  </a:lnTo>
                  <a:lnTo>
                    <a:pt x="24" y="43"/>
                  </a:lnTo>
                  <a:lnTo>
                    <a:pt x="33" y="49"/>
                  </a:lnTo>
                  <a:lnTo>
                    <a:pt x="40" y="52"/>
                  </a:lnTo>
                  <a:lnTo>
                    <a:pt x="49" y="53"/>
                  </a:lnTo>
                  <a:lnTo>
                    <a:pt x="58" y="53"/>
                  </a:lnTo>
                  <a:lnTo>
                    <a:pt x="67" y="51"/>
                  </a:lnTo>
                  <a:lnTo>
                    <a:pt x="75" y="49"/>
                  </a:lnTo>
                  <a:lnTo>
                    <a:pt x="79" y="48"/>
                  </a:lnTo>
                  <a:lnTo>
                    <a:pt x="83" y="47"/>
                  </a:lnTo>
                  <a:lnTo>
                    <a:pt x="89" y="56"/>
                  </a:lnTo>
                  <a:lnTo>
                    <a:pt x="89" y="64"/>
                  </a:lnTo>
                  <a:lnTo>
                    <a:pt x="82" y="72"/>
                  </a:lnTo>
                  <a:lnTo>
                    <a:pt x="70" y="76"/>
                  </a:lnTo>
                  <a:lnTo>
                    <a:pt x="58" y="77"/>
                  </a:lnTo>
                  <a:lnTo>
                    <a:pt x="47" y="77"/>
                  </a:lnTo>
                  <a:lnTo>
                    <a:pt x="36" y="75"/>
                  </a:lnTo>
                  <a:lnTo>
                    <a:pt x="26" y="72"/>
                  </a:lnTo>
                  <a:lnTo>
                    <a:pt x="17" y="68"/>
                  </a:lnTo>
                  <a:lnTo>
                    <a:pt x="9" y="63"/>
                  </a:lnTo>
                  <a:lnTo>
                    <a:pt x="4" y="56"/>
                  </a:lnTo>
                  <a:lnTo>
                    <a:pt x="0" y="48"/>
                  </a:lnTo>
                  <a:lnTo>
                    <a:pt x="0" y="32"/>
                  </a:lnTo>
                  <a:lnTo>
                    <a:pt x="7" y="18"/>
                  </a:lnTo>
                  <a:lnTo>
                    <a:pt x="17" y="8"/>
                  </a:lnTo>
                  <a:lnTo>
                    <a:pt x="33" y="0"/>
                  </a:lnTo>
                  <a:lnTo>
                    <a:pt x="43" y="0"/>
                  </a:lnTo>
                  <a:lnTo>
                    <a:pt x="54" y="0"/>
                  </a:lnTo>
                  <a:lnTo>
                    <a:pt x="64" y="1"/>
                  </a:lnTo>
                  <a:lnTo>
                    <a:pt x="73" y="3"/>
                  </a:lnTo>
                  <a:lnTo>
                    <a:pt x="82" y="6"/>
                  </a:lnTo>
                  <a:lnTo>
                    <a:pt x="89" y="9"/>
                  </a:lnTo>
                  <a:lnTo>
                    <a:pt x="95" y="15"/>
                  </a:lnTo>
                  <a:lnTo>
                    <a:pt x="101" y="21"/>
                  </a:lnTo>
                  <a:lnTo>
                    <a:pt x="94" y="22"/>
                  </a:lnTo>
                  <a:lnTo>
                    <a:pt x="87" y="21"/>
                  </a:lnTo>
                  <a:lnTo>
                    <a:pt x="79" y="20"/>
                  </a:lnTo>
                  <a:lnTo>
                    <a:pt x="71" y="17"/>
                  </a:lnTo>
                  <a:lnTo>
                    <a:pt x="63" y="15"/>
                  </a:lnTo>
                  <a:lnTo>
                    <a:pt x="55" y="14"/>
                  </a:lnTo>
                  <a:lnTo>
                    <a:pt x="47" y="14"/>
                  </a:lnTo>
                  <a:lnTo>
                    <a:pt x="38"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8"/>
            <p:cNvSpPr>
              <a:spLocks/>
            </p:cNvSpPr>
            <p:nvPr/>
          </p:nvSpPr>
          <p:spPr bwMode="auto">
            <a:xfrm>
              <a:off x="3534" y="3411"/>
              <a:ext cx="101" cy="78"/>
            </a:xfrm>
            <a:custGeom>
              <a:avLst/>
              <a:gdLst/>
              <a:ahLst/>
              <a:cxnLst>
                <a:cxn ang="0">
                  <a:pos x="37" y="17"/>
                </a:cxn>
                <a:cxn ang="0">
                  <a:pos x="30" y="23"/>
                </a:cxn>
                <a:cxn ang="0">
                  <a:pos x="23" y="28"/>
                </a:cxn>
                <a:cxn ang="0">
                  <a:pos x="21" y="36"/>
                </a:cxn>
                <a:cxn ang="0">
                  <a:pos x="23" y="44"/>
                </a:cxn>
                <a:cxn ang="0">
                  <a:pos x="32" y="50"/>
                </a:cxn>
                <a:cxn ang="0">
                  <a:pos x="41" y="53"/>
                </a:cxn>
                <a:cxn ang="0">
                  <a:pos x="50" y="54"/>
                </a:cxn>
                <a:cxn ang="0">
                  <a:pos x="59" y="53"/>
                </a:cxn>
                <a:cxn ang="0">
                  <a:pos x="66" y="52"/>
                </a:cxn>
                <a:cxn ang="0">
                  <a:pos x="74" y="50"/>
                </a:cxn>
                <a:cxn ang="0">
                  <a:pos x="80" y="48"/>
                </a:cxn>
                <a:cxn ang="0">
                  <a:pos x="84" y="46"/>
                </a:cxn>
                <a:cxn ang="0">
                  <a:pos x="90" y="57"/>
                </a:cxn>
                <a:cxn ang="0">
                  <a:pos x="89" y="64"/>
                </a:cxn>
                <a:cxn ang="0">
                  <a:pos x="82" y="71"/>
                </a:cxn>
                <a:cxn ang="0">
                  <a:pos x="70" y="77"/>
                </a:cxn>
                <a:cxn ang="0">
                  <a:pos x="59" y="78"/>
                </a:cxn>
                <a:cxn ang="0">
                  <a:pos x="47" y="77"/>
                </a:cxn>
                <a:cxn ang="0">
                  <a:pos x="35" y="75"/>
                </a:cxn>
                <a:cxn ang="0">
                  <a:pos x="25" y="72"/>
                </a:cxn>
                <a:cxn ang="0">
                  <a:pos x="16" y="68"/>
                </a:cxn>
                <a:cxn ang="0">
                  <a:pos x="9" y="62"/>
                </a:cxn>
                <a:cxn ang="0">
                  <a:pos x="2" y="55"/>
                </a:cxn>
                <a:cxn ang="0">
                  <a:pos x="0" y="48"/>
                </a:cxn>
                <a:cxn ang="0">
                  <a:pos x="0" y="32"/>
                </a:cxn>
                <a:cxn ang="0">
                  <a:pos x="6" y="19"/>
                </a:cxn>
                <a:cxn ang="0">
                  <a:pos x="18" y="8"/>
                </a:cxn>
                <a:cxn ang="0">
                  <a:pos x="34" y="0"/>
                </a:cxn>
                <a:cxn ang="0">
                  <a:pos x="44" y="0"/>
                </a:cxn>
                <a:cxn ang="0">
                  <a:pos x="54" y="0"/>
                </a:cxn>
                <a:cxn ang="0">
                  <a:pos x="63" y="2"/>
                </a:cxn>
                <a:cxn ang="0">
                  <a:pos x="72" y="4"/>
                </a:cxn>
                <a:cxn ang="0">
                  <a:pos x="81" y="7"/>
                </a:cxn>
                <a:cxn ang="0">
                  <a:pos x="89" y="11"/>
                </a:cxn>
                <a:cxn ang="0">
                  <a:pos x="94" y="16"/>
                </a:cxn>
                <a:cxn ang="0">
                  <a:pos x="101" y="21"/>
                </a:cxn>
                <a:cxn ang="0">
                  <a:pos x="93" y="23"/>
                </a:cxn>
                <a:cxn ang="0">
                  <a:pos x="86" y="21"/>
                </a:cxn>
                <a:cxn ang="0">
                  <a:pos x="78" y="20"/>
                </a:cxn>
                <a:cxn ang="0">
                  <a:pos x="70" y="19"/>
                </a:cxn>
                <a:cxn ang="0">
                  <a:pos x="62" y="16"/>
                </a:cxn>
                <a:cxn ang="0">
                  <a:pos x="54" y="15"/>
                </a:cxn>
                <a:cxn ang="0">
                  <a:pos x="46" y="15"/>
                </a:cxn>
                <a:cxn ang="0">
                  <a:pos x="37" y="17"/>
                </a:cxn>
              </a:cxnLst>
              <a:rect l="0" t="0" r="r" b="b"/>
              <a:pathLst>
                <a:path w="101" h="78">
                  <a:moveTo>
                    <a:pt x="37" y="17"/>
                  </a:moveTo>
                  <a:lnTo>
                    <a:pt x="30" y="23"/>
                  </a:lnTo>
                  <a:lnTo>
                    <a:pt x="23" y="28"/>
                  </a:lnTo>
                  <a:lnTo>
                    <a:pt x="21" y="36"/>
                  </a:lnTo>
                  <a:lnTo>
                    <a:pt x="23" y="44"/>
                  </a:lnTo>
                  <a:lnTo>
                    <a:pt x="32" y="50"/>
                  </a:lnTo>
                  <a:lnTo>
                    <a:pt x="41" y="53"/>
                  </a:lnTo>
                  <a:lnTo>
                    <a:pt x="50" y="54"/>
                  </a:lnTo>
                  <a:lnTo>
                    <a:pt x="59" y="53"/>
                  </a:lnTo>
                  <a:lnTo>
                    <a:pt x="66" y="52"/>
                  </a:lnTo>
                  <a:lnTo>
                    <a:pt x="74" y="50"/>
                  </a:lnTo>
                  <a:lnTo>
                    <a:pt x="80" y="48"/>
                  </a:lnTo>
                  <a:lnTo>
                    <a:pt x="84" y="46"/>
                  </a:lnTo>
                  <a:lnTo>
                    <a:pt x="90" y="57"/>
                  </a:lnTo>
                  <a:lnTo>
                    <a:pt x="89" y="64"/>
                  </a:lnTo>
                  <a:lnTo>
                    <a:pt x="82" y="71"/>
                  </a:lnTo>
                  <a:lnTo>
                    <a:pt x="70" y="77"/>
                  </a:lnTo>
                  <a:lnTo>
                    <a:pt x="59" y="78"/>
                  </a:lnTo>
                  <a:lnTo>
                    <a:pt x="47" y="77"/>
                  </a:lnTo>
                  <a:lnTo>
                    <a:pt x="35" y="75"/>
                  </a:lnTo>
                  <a:lnTo>
                    <a:pt x="25" y="72"/>
                  </a:lnTo>
                  <a:lnTo>
                    <a:pt x="16" y="68"/>
                  </a:lnTo>
                  <a:lnTo>
                    <a:pt x="9" y="62"/>
                  </a:lnTo>
                  <a:lnTo>
                    <a:pt x="2" y="55"/>
                  </a:lnTo>
                  <a:lnTo>
                    <a:pt x="0" y="48"/>
                  </a:lnTo>
                  <a:lnTo>
                    <a:pt x="0" y="32"/>
                  </a:lnTo>
                  <a:lnTo>
                    <a:pt x="6" y="19"/>
                  </a:lnTo>
                  <a:lnTo>
                    <a:pt x="18" y="8"/>
                  </a:lnTo>
                  <a:lnTo>
                    <a:pt x="34" y="0"/>
                  </a:lnTo>
                  <a:lnTo>
                    <a:pt x="44" y="0"/>
                  </a:lnTo>
                  <a:lnTo>
                    <a:pt x="54" y="0"/>
                  </a:lnTo>
                  <a:lnTo>
                    <a:pt x="63" y="2"/>
                  </a:lnTo>
                  <a:lnTo>
                    <a:pt x="72" y="4"/>
                  </a:lnTo>
                  <a:lnTo>
                    <a:pt x="81" y="7"/>
                  </a:lnTo>
                  <a:lnTo>
                    <a:pt x="89" y="11"/>
                  </a:lnTo>
                  <a:lnTo>
                    <a:pt x="94" y="16"/>
                  </a:lnTo>
                  <a:lnTo>
                    <a:pt x="101" y="21"/>
                  </a:lnTo>
                  <a:lnTo>
                    <a:pt x="93" y="23"/>
                  </a:lnTo>
                  <a:lnTo>
                    <a:pt x="86" y="21"/>
                  </a:lnTo>
                  <a:lnTo>
                    <a:pt x="78" y="20"/>
                  </a:lnTo>
                  <a:lnTo>
                    <a:pt x="70" y="19"/>
                  </a:lnTo>
                  <a:lnTo>
                    <a:pt x="62" y="16"/>
                  </a:lnTo>
                  <a:lnTo>
                    <a:pt x="54" y="15"/>
                  </a:lnTo>
                  <a:lnTo>
                    <a:pt x="46" y="15"/>
                  </a:lnTo>
                  <a:lnTo>
                    <a:pt x="37"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9"/>
            <p:cNvSpPr>
              <a:spLocks/>
            </p:cNvSpPr>
            <p:nvPr/>
          </p:nvSpPr>
          <p:spPr bwMode="auto">
            <a:xfrm>
              <a:off x="3031" y="3048"/>
              <a:ext cx="139" cy="125"/>
            </a:xfrm>
            <a:custGeom>
              <a:avLst/>
              <a:gdLst/>
              <a:ahLst/>
              <a:cxnLst>
                <a:cxn ang="0">
                  <a:pos x="139" y="125"/>
                </a:cxn>
                <a:cxn ang="0">
                  <a:pos x="121" y="125"/>
                </a:cxn>
                <a:cxn ang="0">
                  <a:pos x="105" y="125"/>
                </a:cxn>
                <a:cxn ang="0">
                  <a:pos x="87" y="122"/>
                </a:cxn>
                <a:cxn ang="0">
                  <a:pos x="70" y="119"/>
                </a:cxn>
                <a:cxn ang="0">
                  <a:pos x="54" y="113"/>
                </a:cxn>
                <a:cxn ang="0">
                  <a:pos x="40" y="107"/>
                </a:cxn>
                <a:cxn ang="0">
                  <a:pos x="23" y="96"/>
                </a:cxn>
                <a:cxn ang="0">
                  <a:pos x="9" y="83"/>
                </a:cxn>
                <a:cxn ang="0">
                  <a:pos x="0" y="63"/>
                </a:cxn>
                <a:cxn ang="0">
                  <a:pos x="0" y="46"/>
                </a:cxn>
                <a:cxn ang="0">
                  <a:pos x="4" y="26"/>
                </a:cxn>
                <a:cxn ang="0">
                  <a:pos x="16" y="9"/>
                </a:cxn>
                <a:cxn ang="0">
                  <a:pos x="20" y="13"/>
                </a:cxn>
                <a:cxn ang="0">
                  <a:pos x="20" y="25"/>
                </a:cxn>
                <a:cxn ang="0">
                  <a:pos x="20" y="40"/>
                </a:cxn>
                <a:cxn ang="0">
                  <a:pos x="19" y="51"/>
                </a:cxn>
                <a:cxn ang="0">
                  <a:pos x="22" y="62"/>
                </a:cxn>
                <a:cxn ang="0">
                  <a:pos x="26" y="70"/>
                </a:cxn>
                <a:cxn ang="0">
                  <a:pos x="32" y="78"/>
                </a:cxn>
                <a:cxn ang="0">
                  <a:pos x="41" y="84"/>
                </a:cxn>
                <a:cxn ang="0">
                  <a:pos x="50" y="88"/>
                </a:cxn>
                <a:cxn ang="0">
                  <a:pos x="59" y="92"/>
                </a:cxn>
                <a:cxn ang="0">
                  <a:pos x="70" y="95"/>
                </a:cxn>
                <a:cxn ang="0">
                  <a:pos x="79" y="96"/>
                </a:cxn>
                <a:cxn ang="0">
                  <a:pos x="70" y="74"/>
                </a:cxn>
                <a:cxn ang="0">
                  <a:pos x="70" y="48"/>
                </a:cxn>
                <a:cxn ang="0">
                  <a:pos x="79" y="22"/>
                </a:cxn>
                <a:cxn ang="0">
                  <a:pos x="90" y="0"/>
                </a:cxn>
                <a:cxn ang="0">
                  <a:pos x="98" y="12"/>
                </a:cxn>
                <a:cxn ang="0">
                  <a:pos x="96" y="26"/>
                </a:cxn>
                <a:cxn ang="0">
                  <a:pos x="93" y="42"/>
                </a:cxn>
                <a:cxn ang="0">
                  <a:pos x="93" y="59"/>
                </a:cxn>
                <a:cxn ang="0">
                  <a:pos x="96" y="71"/>
                </a:cxn>
                <a:cxn ang="0">
                  <a:pos x="102" y="84"/>
                </a:cxn>
                <a:cxn ang="0">
                  <a:pos x="109" y="95"/>
                </a:cxn>
                <a:cxn ang="0">
                  <a:pos x="119" y="105"/>
                </a:cxn>
                <a:cxn ang="0">
                  <a:pos x="126" y="114"/>
                </a:cxn>
                <a:cxn ang="0">
                  <a:pos x="133" y="120"/>
                </a:cxn>
                <a:cxn ang="0">
                  <a:pos x="138" y="125"/>
                </a:cxn>
                <a:cxn ang="0">
                  <a:pos x="139" y="125"/>
                </a:cxn>
              </a:cxnLst>
              <a:rect l="0" t="0" r="r" b="b"/>
              <a:pathLst>
                <a:path w="139" h="125">
                  <a:moveTo>
                    <a:pt x="139" y="125"/>
                  </a:moveTo>
                  <a:lnTo>
                    <a:pt x="121" y="125"/>
                  </a:lnTo>
                  <a:lnTo>
                    <a:pt x="105" y="125"/>
                  </a:lnTo>
                  <a:lnTo>
                    <a:pt x="87" y="122"/>
                  </a:lnTo>
                  <a:lnTo>
                    <a:pt x="70" y="119"/>
                  </a:lnTo>
                  <a:lnTo>
                    <a:pt x="54" y="113"/>
                  </a:lnTo>
                  <a:lnTo>
                    <a:pt x="40" y="107"/>
                  </a:lnTo>
                  <a:lnTo>
                    <a:pt x="23" y="96"/>
                  </a:lnTo>
                  <a:lnTo>
                    <a:pt x="9" y="83"/>
                  </a:lnTo>
                  <a:lnTo>
                    <a:pt x="0" y="63"/>
                  </a:lnTo>
                  <a:lnTo>
                    <a:pt x="0" y="46"/>
                  </a:lnTo>
                  <a:lnTo>
                    <a:pt x="4" y="26"/>
                  </a:lnTo>
                  <a:lnTo>
                    <a:pt x="16" y="9"/>
                  </a:lnTo>
                  <a:lnTo>
                    <a:pt x="20" y="13"/>
                  </a:lnTo>
                  <a:lnTo>
                    <a:pt x="20" y="25"/>
                  </a:lnTo>
                  <a:lnTo>
                    <a:pt x="20" y="40"/>
                  </a:lnTo>
                  <a:lnTo>
                    <a:pt x="19" y="51"/>
                  </a:lnTo>
                  <a:lnTo>
                    <a:pt x="22" y="62"/>
                  </a:lnTo>
                  <a:lnTo>
                    <a:pt x="26" y="70"/>
                  </a:lnTo>
                  <a:lnTo>
                    <a:pt x="32" y="78"/>
                  </a:lnTo>
                  <a:lnTo>
                    <a:pt x="41" y="84"/>
                  </a:lnTo>
                  <a:lnTo>
                    <a:pt x="50" y="88"/>
                  </a:lnTo>
                  <a:lnTo>
                    <a:pt x="59" y="92"/>
                  </a:lnTo>
                  <a:lnTo>
                    <a:pt x="70" y="95"/>
                  </a:lnTo>
                  <a:lnTo>
                    <a:pt x="79" y="96"/>
                  </a:lnTo>
                  <a:lnTo>
                    <a:pt x="70" y="74"/>
                  </a:lnTo>
                  <a:lnTo>
                    <a:pt x="70" y="48"/>
                  </a:lnTo>
                  <a:lnTo>
                    <a:pt x="79" y="22"/>
                  </a:lnTo>
                  <a:lnTo>
                    <a:pt x="90" y="0"/>
                  </a:lnTo>
                  <a:lnTo>
                    <a:pt x="98" y="12"/>
                  </a:lnTo>
                  <a:lnTo>
                    <a:pt x="96" y="26"/>
                  </a:lnTo>
                  <a:lnTo>
                    <a:pt x="93" y="42"/>
                  </a:lnTo>
                  <a:lnTo>
                    <a:pt x="93" y="59"/>
                  </a:lnTo>
                  <a:lnTo>
                    <a:pt x="96" y="71"/>
                  </a:lnTo>
                  <a:lnTo>
                    <a:pt x="102" y="84"/>
                  </a:lnTo>
                  <a:lnTo>
                    <a:pt x="109" y="95"/>
                  </a:lnTo>
                  <a:lnTo>
                    <a:pt x="119" y="105"/>
                  </a:lnTo>
                  <a:lnTo>
                    <a:pt x="126" y="114"/>
                  </a:lnTo>
                  <a:lnTo>
                    <a:pt x="133" y="120"/>
                  </a:lnTo>
                  <a:lnTo>
                    <a:pt x="138" y="125"/>
                  </a:lnTo>
                  <a:lnTo>
                    <a:pt x="139" y="12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0"/>
            <p:cNvSpPr>
              <a:spLocks/>
            </p:cNvSpPr>
            <p:nvPr/>
          </p:nvSpPr>
          <p:spPr bwMode="auto">
            <a:xfrm>
              <a:off x="2831" y="2836"/>
              <a:ext cx="315" cy="56"/>
            </a:xfrm>
            <a:custGeom>
              <a:avLst/>
              <a:gdLst/>
              <a:ahLst/>
              <a:cxnLst>
                <a:cxn ang="0">
                  <a:pos x="113" y="55"/>
                </a:cxn>
                <a:cxn ang="0">
                  <a:pos x="98" y="56"/>
                </a:cxn>
                <a:cxn ang="0">
                  <a:pos x="83" y="56"/>
                </a:cxn>
                <a:cxn ang="0">
                  <a:pos x="68" y="55"/>
                </a:cxn>
                <a:cxn ang="0">
                  <a:pos x="53" y="55"/>
                </a:cxn>
                <a:cxn ang="0">
                  <a:pos x="40" y="54"/>
                </a:cxn>
                <a:cxn ang="0">
                  <a:pos x="26" y="52"/>
                </a:cxn>
                <a:cxn ang="0">
                  <a:pos x="13" y="49"/>
                </a:cxn>
                <a:cxn ang="0">
                  <a:pos x="2" y="46"/>
                </a:cxn>
                <a:cxn ang="0">
                  <a:pos x="0" y="24"/>
                </a:cxn>
                <a:cxn ang="0">
                  <a:pos x="13" y="27"/>
                </a:cxn>
                <a:cxn ang="0">
                  <a:pos x="28" y="29"/>
                </a:cxn>
                <a:cxn ang="0">
                  <a:pos x="43" y="30"/>
                </a:cxn>
                <a:cxn ang="0">
                  <a:pos x="58" y="30"/>
                </a:cxn>
                <a:cxn ang="0">
                  <a:pos x="72" y="32"/>
                </a:cxn>
                <a:cxn ang="0">
                  <a:pos x="88" y="32"/>
                </a:cxn>
                <a:cxn ang="0">
                  <a:pos x="102" y="32"/>
                </a:cxn>
                <a:cxn ang="0">
                  <a:pos x="117" y="30"/>
                </a:cxn>
                <a:cxn ang="0">
                  <a:pos x="141" y="28"/>
                </a:cxn>
                <a:cxn ang="0">
                  <a:pos x="165" y="25"/>
                </a:cxn>
                <a:cxn ang="0">
                  <a:pos x="189" y="23"/>
                </a:cxn>
                <a:cxn ang="0">
                  <a:pos x="211" y="18"/>
                </a:cxn>
                <a:cxn ang="0">
                  <a:pos x="233" y="15"/>
                </a:cxn>
                <a:cxn ang="0">
                  <a:pos x="255" y="10"/>
                </a:cxn>
                <a:cxn ang="0">
                  <a:pos x="276" y="4"/>
                </a:cxn>
                <a:cxn ang="0">
                  <a:pos x="296" y="0"/>
                </a:cxn>
                <a:cxn ang="0">
                  <a:pos x="301" y="0"/>
                </a:cxn>
                <a:cxn ang="0">
                  <a:pos x="308" y="3"/>
                </a:cxn>
                <a:cxn ang="0">
                  <a:pos x="312" y="9"/>
                </a:cxn>
                <a:cxn ang="0">
                  <a:pos x="315" y="12"/>
                </a:cxn>
                <a:cxn ang="0">
                  <a:pos x="299" y="21"/>
                </a:cxn>
                <a:cxn ang="0">
                  <a:pos x="275" y="29"/>
                </a:cxn>
                <a:cxn ang="0">
                  <a:pos x="246" y="36"/>
                </a:cxn>
                <a:cxn ang="0">
                  <a:pos x="214" y="41"/>
                </a:cxn>
                <a:cxn ang="0">
                  <a:pos x="182" y="47"/>
                </a:cxn>
                <a:cxn ang="0">
                  <a:pos x="153" y="52"/>
                </a:cxn>
                <a:cxn ang="0">
                  <a:pos x="129" y="54"/>
                </a:cxn>
                <a:cxn ang="0">
                  <a:pos x="113" y="55"/>
                </a:cxn>
              </a:cxnLst>
              <a:rect l="0" t="0" r="r" b="b"/>
              <a:pathLst>
                <a:path w="315" h="56">
                  <a:moveTo>
                    <a:pt x="113" y="55"/>
                  </a:moveTo>
                  <a:lnTo>
                    <a:pt x="98" y="56"/>
                  </a:lnTo>
                  <a:lnTo>
                    <a:pt x="83" y="56"/>
                  </a:lnTo>
                  <a:lnTo>
                    <a:pt x="68" y="55"/>
                  </a:lnTo>
                  <a:lnTo>
                    <a:pt x="53" y="55"/>
                  </a:lnTo>
                  <a:lnTo>
                    <a:pt x="40" y="54"/>
                  </a:lnTo>
                  <a:lnTo>
                    <a:pt x="26" y="52"/>
                  </a:lnTo>
                  <a:lnTo>
                    <a:pt x="13" y="49"/>
                  </a:lnTo>
                  <a:lnTo>
                    <a:pt x="2" y="46"/>
                  </a:lnTo>
                  <a:lnTo>
                    <a:pt x="0" y="24"/>
                  </a:lnTo>
                  <a:lnTo>
                    <a:pt x="13" y="27"/>
                  </a:lnTo>
                  <a:lnTo>
                    <a:pt x="28" y="29"/>
                  </a:lnTo>
                  <a:lnTo>
                    <a:pt x="43" y="30"/>
                  </a:lnTo>
                  <a:lnTo>
                    <a:pt x="58" y="30"/>
                  </a:lnTo>
                  <a:lnTo>
                    <a:pt x="72" y="32"/>
                  </a:lnTo>
                  <a:lnTo>
                    <a:pt x="88" y="32"/>
                  </a:lnTo>
                  <a:lnTo>
                    <a:pt x="102" y="32"/>
                  </a:lnTo>
                  <a:lnTo>
                    <a:pt x="117" y="30"/>
                  </a:lnTo>
                  <a:lnTo>
                    <a:pt x="141" y="28"/>
                  </a:lnTo>
                  <a:lnTo>
                    <a:pt x="165" y="25"/>
                  </a:lnTo>
                  <a:lnTo>
                    <a:pt x="189" y="23"/>
                  </a:lnTo>
                  <a:lnTo>
                    <a:pt x="211" y="18"/>
                  </a:lnTo>
                  <a:lnTo>
                    <a:pt x="233" y="15"/>
                  </a:lnTo>
                  <a:lnTo>
                    <a:pt x="255" y="10"/>
                  </a:lnTo>
                  <a:lnTo>
                    <a:pt x="276" y="4"/>
                  </a:lnTo>
                  <a:lnTo>
                    <a:pt x="296" y="0"/>
                  </a:lnTo>
                  <a:lnTo>
                    <a:pt x="301" y="0"/>
                  </a:lnTo>
                  <a:lnTo>
                    <a:pt x="308" y="3"/>
                  </a:lnTo>
                  <a:lnTo>
                    <a:pt x="312" y="9"/>
                  </a:lnTo>
                  <a:lnTo>
                    <a:pt x="315" y="12"/>
                  </a:lnTo>
                  <a:lnTo>
                    <a:pt x="299" y="21"/>
                  </a:lnTo>
                  <a:lnTo>
                    <a:pt x="275" y="29"/>
                  </a:lnTo>
                  <a:lnTo>
                    <a:pt x="246" y="36"/>
                  </a:lnTo>
                  <a:lnTo>
                    <a:pt x="214" y="41"/>
                  </a:lnTo>
                  <a:lnTo>
                    <a:pt x="182" y="47"/>
                  </a:lnTo>
                  <a:lnTo>
                    <a:pt x="153" y="52"/>
                  </a:lnTo>
                  <a:lnTo>
                    <a:pt x="129" y="54"/>
                  </a:lnTo>
                  <a:lnTo>
                    <a:pt x="113"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1"/>
            <p:cNvSpPr>
              <a:spLocks/>
            </p:cNvSpPr>
            <p:nvPr/>
          </p:nvSpPr>
          <p:spPr bwMode="auto">
            <a:xfrm>
              <a:off x="2869" y="2897"/>
              <a:ext cx="275" cy="464"/>
            </a:xfrm>
            <a:custGeom>
              <a:avLst/>
              <a:gdLst/>
              <a:ahLst/>
              <a:cxnLst>
                <a:cxn ang="0">
                  <a:pos x="82" y="60"/>
                </a:cxn>
                <a:cxn ang="0">
                  <a:pos x="75" y="61"/>
                </a:cxn>
                <a:cxn ang="0">
                  <a:pos x="67" y="62"/>
                </a:cxn>
                <a:cxn ang="0">
                  <a:pos x="59" y="62"/>
                </a:cxn>
                <a:cxn ang="0">
                  <a:pos x="52" y="62"/>
                </a:cxn>
                <a:cxn ang="0">
                  <a:pos x="45" y="61"/>
                </a:cxn>
                <a:cxn ang="0">
                  <a:pos x="39" y="61"/>
                </a:cxn>
                <a:cxn ang="0">
                  <a:pos x="35" y="60"/>
                </a:cxn>
                <a:cxn ang="0">
                  <a:pos x="30" y="59"/>
                </a:cxn>
                <a:cxn ang="0">
                  <a:pos x="33" y="458"/>
                </a:cxn>
                <a:cxn ang="0">
                  <a:pos x="18" y="464"/>
                </a:cxn>
                <a:cxn ang="0">
                  <a:pos x="8" y="464"/>
                </a:cxn>
                <a:cxn ang="0">
                  <a:pos x="2" y="461"/>
                </a:cxn>
                <a:cxn ang="0">
                  <a:pos x="0" y="459"/>
                </a:cxn>
                <a:cxn ang="0">
                  <a:pos x="0" y="23"/>
                </a:cxn>
                <a:cxn ang="0">
                  <a:pos x="11" y="27"/>
                </a:cxn>
                <a:cxn ang="0">
                  <a:pos x="23" y="30"/>
                </a:cxn>
                <a:cxn ang="0">
                  <a:pos x="35" y="32"/>
                </a:cxn>
                <a:cxn ang="0">
                  <a:pos x="49" y="32"/>
                </a:cxn>
                <a:cxn ang="0">
                  <a:pos x="64" y="32"/>
                </a:cxn>
                <a:cxn ang="0">
                  <a:pos x="79" y="31"/>
                </a:cxn>
                <a:cxn ang="0">
                  <a:pos x="94" y="30"/>
                </a:cxn>
                <a:cxn ang="0">
                  <a:pos x="110" y="27"/>
                </a:cxn>
                <a:cxn ang="0">
                  <a:pos x="131" y="24"/>
                </a:cxn>
                <a:cxn ang="0">
                  <a:pos x="150" y="21"/>
                </a:cxn>
                <a:cxn ang="0">
                  <a:pos x="171" y="16"/>
                </a:cxn>
                <a:cxn ang="0">
                  <a:pos x="191" y="13"/>
                </a:cxn>
                <a:cxn ang="0">
                  <a:pos x="210" y="9"/>
                </a:cxn>
                <a:cxn ang="0">
                  <a:pos x="231" y="5"/>
                </a:cxn>
                <a:cxn ang="0">
                  <a:pos x="250" y="2"/>
                </a:cxn>
                <a:cxn ang="0">
                  <a:pos x="270" y="0"/>
                </a:cxn>
                <a:cxn ang="0">
                  <a:pos x="270" y="3"/>
                </a:cxn>
                <a:cxn ang="0">
                  <a:pos x="272" y="5"/>
                </a:cxn>
                <a:cxn ang="0">
                  <a:pos x="275" y="7"/>
                </a:cxn>
                <a:cxn ang="0">
                  <a:pos x="275" y="10"/>
                </a:cxn>
                <a:cxn ang="0">
                  <a:pos x="266" y="16"/>
                </a:cxn>
                <a:cxn ang="0">
                  <a:pos x="250" y="23"/>
                </a:cxn>
                <a:cxn ang="0">
                  <a:pos x="230" y="30"/>
                </a:cxn>
                <a:cxn ang="0">
                  <a:pos x="204" y="36"/>
                </a:cxn>
                <a:cxn ang="0">
                  <a:pos x="179" y="42"/>
                </a:cxn>
                <a:cxn ang="0">
                  <a:pos x="154" y="48"/>
                </a:cxn>
                <a:cxn ang="0">
                  <a:pos x="131" y="53"/>
                </a:cxn>
                <a:cxn ang="0">
                  <a:pos x="110" y="57"/>
                </a:cxn>
                <a:cxn ang="0">
                  <a:pos x="110" y="450"/>
                </a:cxn>
                <a:cxn ang="0">
                  <a:pos x="104" y="459"/>
                </a:cxn>
                <a:cxn ang="0">
                  <a:pos x="94" y="461"/>
                </a:cxn>
                <a:cxn ang="0">
                  <a:pos x="86" y="460"/>
                </a:cxn>
                <a:cxn ang="0">
                  <a:pos x="82" y="459"/>
                </a:cxn>
                <a:cxn ang="0">
                  <a:pos x="82" y="60"/>
                </a:cxn>
              </a:cxnLst>
              <a:rect l="0" t="0" r="r" b="b"/>
              <a:pathLst>
                <a:path w="275" h="464">
                  <a:moveTo>
                    <a:pt x="82" y="60"/>
                  </a:moveTo>
                  <a:lnTo>
                    <a:pt x="75" y="61"/>
                  </a:lnTo>
                  <a:lnTo>
                    <a:pt x="67" y="62"/>
                  </a:lnTo>
                  <a:lnTo>
                    <a:pt x="59" y="62"/>
                  </a:lnTo>
                  <a:lnTo>
                    <a:pt x="52" y="62"/>
                  </a:lnTo>
                  <a:lnTo>
                    <a:pt x="45" y="61"/>
                  </a:lnTo>
                  <a:lnTo>
                    <a:pt x="39" y="61"/>
                  </a:lnTo>
                  <a:lnTo>
                    <a:pt x="35" y="60"/>
                  </a:lnTo>
                  <a:lnTo>
                    <a:pt x="30" y="59"/>
                  </a:lnTo>
                  <a:lnTo>
                    <a:pt x="33" y="458"/>
                  </a:lnTo>
                  <a:lnTo>
                    <a:pt x="18" y="464"/>
                  </a:lnTo>
                  <a:lnTo>
                    <a:pt x="8" y="464"/>
                  </a:lnTo>
                  <a:lnTo>
                    <a:pt x="2" y="461"/>
                  </a:lnTo>
                  <a:lnTo>
                    <a:pt x="0" y="459"/>
                  </a:lnTo>
                  <a:lnTo>
                    <a:pt x="0" y="23"/>
                  </a:lnTo>
                  <a:lnTo>
                    <a:pt x="11" y="27"/>
                  </a:lnTo>
                  <a:lnTo>
                    <a:pt x="23" y="30"/>
                  </a:lnTo>
                  <a:lnTo>
                    <a:pt x="35" y="32"/>
                  </a:lnTo>
                  <a:lnTo>
                    <a:pt x="49" y="32"/>
                  </a:lnTo>
                  <a:lnTo>
                    <a:pt x="64" y="32"/>
                  </a:lnTo>
                  <a:lnTo>
                    <a:pt x="79" y="31"/>
                  </a:lnTo>
                  <a:lnTo>
                    <a:pt x="94" y="30"/>
                  </a:lnTo>
                  <a:lnTo>
                    <a:pt x="110" y="27"/>
                  </a:lnTo>
                  <a:lnTo>
                    <a:pt x="131" y="24"/>
                  </a:lnTo>
                  <a:lnTo>
                    <a:pt x="150" y="21"/>
                  </a:lnTo>
                  <a:lnTo>
                    <a:pt x="171" y="16"/>
                  </a:lnTo>
                  <a:lnTo>
                    <a:pt x="191" y="13"/>
                  </a:lnTo>
                  <a:lnTo>
                    <a:pt x="210" y="9"/>
                  </a:lnTo>
                  <a:lnTo>
                    <a:pt x="231" y="5"/>
                  </a:lnTo>
                  <a:lnTo>
                    <a:pt x="250" y="2"/>
                  </a:lnTo>
                  <a:lnTo>
                    <a:pt x="270" y="0"/>
                  </a:lnTo>
                  <a:lnTo>
                    <a:pt x="270" y="3"/>
                  </a:lnTo>
                  <a:lnTo>
                    <a:pt x="272" y="5"/>
                  </a:lnTo>
                  <a:lnTo>
                    <a:pt x="275" y="7"/>
                  </a:lnTo>
                  <a:lnTo>
                    <a:pt x="275" y="10"/>
                  </a:lnTo>
                  <a:lnTo>
                    <a:pt x="266" y="16"/>
                  </a:lnTo>
                  <a:lnTo>
                    <a:pt x="250" y="23"/>
                  </a:lnTo>
                  <a:lnTo>
                    <a:pt x="230" y="30"/>
                  </a:lnTo>
                  <a:lnTo>
                    <a:pt x="204" y="36"/>
                  </a:lnTo>
                  <a:lnTo>
                    <a:pt x="179" y="42"/>
                  </a:lnTo>
                  <a:lnTo>
                    <a:pt x="154" y="48"/>
                  </a:lnTo>
                  <a:lnTo>
                    <a:pt x="131" y="53"/>
                  </a:lnTo>
                  <a:lnTo>
                    <a:pt x="110" y="57"/>
                  </a:lnTo>
                  <a:lnTo>
                    <a:pt x="110" y="450"/>
                  </a:lnTo>
                  <a:lnTo>
                    <a:pt x="104" y="459"/>
                  </a:lnTo>
                  <a:lnTo>
                    <a:pt x="94" y="461"/>
                  </a:lnTo>
                  <a:lnTo>
                    <a:pt x="86" y="460"/>
                  </a:lnTo>
                  <a:lnTo>
                    <a:pt x="82" y="459"/>
                  </a:lnTo>
                  <a:lnTo>
                    <a:pt x="82" y="6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2"/>
            <p:cNvSpPr>
              <a:spLocks/>
            </p:cNvSpPr>
            <p:nvPr/>
          </p:nvSpPr>
          <p:spPr bwMode="auto">
            <a:xfrm>
              <a:off x="2631" y="2320"/>
              <a:ext cx="403" cy="169"/>
            </a:xfrm>
            <a:custGeom>
              <a:avLst/>
              <a:gdLst/>
              <a:ahLst/>
              <a:cxnLst>
                <a:cxn ang="0">
                  <a:pos x="210" y="169"/>
                </a:cxn>
                <a:cxn ang="0">
                  <a:pos x="201" y="159"/>
                </a:cxn>
                <a:cxn ang="0">
                  <a:pos x="180" y="149"/>
                </a:cxn>
                <a:cxn ang="0">
                  <a:pos x="153" y="138"/>
                </a:cxn>
                <a:cxn ang="0">
                  <a:pos x="118" y="126"/>
                </a:cxn>
                <a:cxn ang="0">
                  <a:pos x="83" y="117"/>
                </a:cxn>
                <a:cxn ang="0">
                  <a:pos x="49" y="109"/>
                </a:cxn>
                <a:cxn ang="0">
                  <a:pos x="21" y="104"/>
                </a:cxn>
                <a:cxn ang="0">
                  <a:pos x="0" y="102"/>
                </a:cxn>
                <a:cxn ang="0">
                  <a:pos x="7" y="90"/>
                </a:cxn>
                <a:cxn ang="0">
                  <a:pos x="27" y="76"/>
                </a:cxn>
                <a:cxn ang="0">
                  <a:pos x="54" y="62"/>
                </a:cxn>
                <a:cxn ang="0">
                  <a:pos x="86" y="46"/>
                </a:cxn>
                <a:cxn ang="0">
                  <a:pos x="120" y="32"/>
                </a:cxn>
                <a:cxn ang="0">
                  <a:pos x="154" y="18"/>
                </a:cxn>
                <a:cxn ang="0">
                  <a:pos x="182" y="8"/>
                </a:cxn>
                <a:cxn ang="0">
                  <a:pos x="204" y="0"/>
                </a:cxn>
                <a:cxn ang="0">
                  <a:pos x="200" y="2"/>
                </a:cxn>
                <a:cxn ang="0">
                  <a:pos x="186" y="10"/>
                </a:cxn>
                <a:cxn ang="0">
                  <a:pos x="167" y="20"/>
                </a:cxn>
                <a:cxn ang="0">
                  <a:pos x="144" y="33"/>
                </a:cxn>
                <a:cxn ang="0">
                  <a:pos x="118" y="48"/>
                </a:cxn>
                <a:cxn ang="0">
                  <a:pos x="92" y="64"/>
                </a:cxn>
                <a:cxn ang="0">
                  <a:pos x="67" y="77"/>
                </a:cxn>
                <a:cxn ang="0">
                  <a:pos x="45" y="90"/>
                </a:cxn>
                <a:cxn ang="0">
                  <a:pos x="68" y="95"/>
                </a:cxn>
                <a:cxn ang="0">
                  <a:pos x="96" y="103"/>
                </a:cxn>
                <a:cxn ang="0">
                  <a:pos x="125" y="112"/>
                </a:cxn>
                <a:cxn ang="0">
                  <a:pos x="154" y="120"/>
                </a:cxn>
                <a:cxn ang="0">
                  <a:pos x="179" y="129"/>
                </a:cxn>
                <a:cxn ang="0">
                  <a:pos x="200" y="134"/>
                </a:cxn>
                <a:cxn ang="0">
                  <a:pos x="214" y="140"/>
                </a:cxn>
                <a:cxn ang="0">
                  <a:pos x="219" y="141"/>
                </a:cxn>
                <a:cxn ang="0">
                  <a:pos x="239" y="131"/>
                </a:cxn>
                <a:cxn ang="0">
                  <a:pos x="262" y="121"/>
                </a:cxn>
                <a:cxn ang="0">
                  <a:pos x="283" y="112"/>
                </a:cxn>
                <a:cxn ang="0">
                  <a:pos x="307" y="103"/>
                </a:cxn>
                <a:cxn ang="0">
                  <a:pos x="330" y="95"/>
                </a:cxn>
                <a:cxn ang="0">
                  <a:pos x="353" y="88"/>
                </a:cxn>
                <a:cxn ang="0">
                  <a:pos x="378" y="83"/>
                </a:cxn>
                <a:cxn ang="0">
                  <a:pos x="403" y="78"/>
                </a:cxn>
                <a:cxn ang="0">
                  <a:pos x="391" y="85"/>
                </a:cxn>
                <a:cxn ang="0">
                  <a:pos x="370" y="93"/>
                </a:cxn>
                <a:cxn ang="0">
                  <a:pos x="342" y="104"/>
                </a:cxn>
                <a:cxn ang="0">
                  <a:pos x="312" y="117"/>
                </a:cxn>
                <a:cxn ang="0">
                  <a:pos x="279" y="130"/>
                </a:cxn>
                <a:cxn ang="0">
                  <a:pos x="250" y="143"/>
                </a:cxn>
                <a:cxn ang="0">
                  <a:pos x="226" y="157"/>
                </a:cxn>
                <a:cxn ang="0">
                  <a:pos x="210" y="169"/>
                </a:cxn>
              </a:cxnLst>
              <a:rect l="0" t="0" r="r" b="b"/>
              <a:pathLst>
                <a:path w="403" h="169">
                  <a:moveTo>
                    <a:pt x="210" y="169"/>
                  </a:moveTo>
                  <a:lnTo>
                    <a:pt x="201" y="159"/>
                  </a:lnTo>
                  <a:lnTo>
                    <a:pt x="180" y="149"/>
                  </a:lnTo>
                  <a:lnTo>
                    <a:pt x="153" y="138"/>
                  </a:lnTo>
                  <a:lnTo>
                    <a:pt x="118" y="126"/>
                  </a:lnTo>
                  <a:lnTo>
                    <a:pt x="83" y="117"/>
                  </a:lnTo>
                  <a:lnTo>
                    <a:pt x="49" y="109"/>
                  </a:lnTo>
                  <a:lnTo>
                    <a:pt x="21" y="104"/>
                  </a:lnTo>
                  <a:lnTo>
                    <a:pt x="0" y="102"/>
                  </a:lnTo>
                  <a:lnTo>
                    <a:pt x="7" y="90"/>
                  </a:lnTo>
                  <a:lnTo>
                    <a:pt x="27" y="76"/>
                  </a:lnTo>
                  <a:lnTo>
                    <a:pt x="54" y="62"/>
                  </a:lnTo>
                  <a:lnTo>
                    <a:pt x="86" y="46"/>
                  </a:lnTo>
                  <a:lnTo>
                    <a:pt x="120" y="32"/>
                  </a:lnTo>
                  <a:lnTo>
                    <a:pt x="154" y="18"/>
                  </a:lnTo>
                  <a:lnTo>
                    <a:pt x="182" y="8"/>
                  </a:lnTo>
                  <a:lnTo>
                    <a:pt x="204" y="0"/>
                  </a:lnTo>
                  <a:lnTo>
                    <a:pt x="200" y="2"/>
                  </a:lnTo>
                  <a:lnTo>
                    <a:pt x="186" y="10"/>
                  </a:lnTo>
                  <a:lnTo>
                    <a:pt x="167" y="20"/>
                  </a:lnTo>
                  <a:lnTo>
                    <a:pt x="144" y="33"/>
                  </a:lnTo>
                  <a:lnTo>
                    <a:pt x="118" y="48"/>
                  </a:lnTo>
                  <a:lnTo>
                    <a:pt x="92" y="64"/>
                  </a:lnTo>
                  <a:lnTo>
                    <a:pt x="67" y="77"/>
                  </a:lnTo>
                  <a:lnTo>
                    <a:pt x="45" y="90"/>
                  </a:lnTo>
                  <a:lnTo>
                    <a:pt x="68" y="95"/>
                  </a:lnTo>
                  <a:lnTo>
                    <a:pt x="96" y="103"/>
                  </a:lnTo>
                  <a:lnTo>
                    <a:pt x="125" y="112"/>
                  </a:lnTo>
                  <a:lnTo>
                    <a:pt x="154" y="120"/>
                  </a:lnTo>
                  <a:lnTo>
                    <a:pt x="179" y="129"/>
                  </a:lnTo>
                  <a:lnTo>
                    <a:pt x="200" y="134"/>
                  </a:lnTo>
                  <a:lnTo>
                    <a:pt x="214" y="140"/>
                  </a:lnTo>
                  <a:lnTo>
                    <a:pt x="219" y="141"/>
                  </a:lnTo>
                  <a:lnTo>
                    <a:pt x="239" y="131"/>
                  </a:lnTo>
                  <a:lnTo>
                    <a:pt x="262" y="121"/>
                  </a:lnTo>
                  <a:lnTo>
                    <a:pt x="283" y="112"/>
                  </a:lnTo>
                  <a:lnTo>
                    <a:pt x="307" y="103"/>
                  </a:lnTo>
                  <a:lnTo>
                    <a:pt x="330" y="95"/>
                  </a:lnTo>
                  <a:lnTo>
                    <a:pt x="353" y="88"/>
                  </a:lnTo>
                  <a:lnTo>
                    <a:pt x="378" y="83"/>
                  </a:lnTo>
                  <a:lnTo>
                    <a:pt x="403" y="78"/>
                  </a:lnTo>
                  <a:lnTo>
                    <a:pt x="391" y="85"/>
                  </a:lnTo>
                  <a:lnTo>
                    <a:pt x="370" y="93"/>
                  </a:lnTo>
                  <a:lnTo>
                    <a:pt x="342" y="104"/>
                  </a:lnTo>
                  <a:lnTo>
                    <a:pt x="312" y="117"/>
                  </a:lnTo>
                  <a:lnTo>
                    <a:pt x="279" y="130"/>
                  </a:lnTo>
                  <a:lnTo>
                    <a:pt x="250" y="143"/>
                  </a:lnTo>
                  <a:lnTo>
                    <a:pt x="226" y="157"/>
                  </a:lnTo>
                  <a:lnTo>
                    <a:pt x="210" y="16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3"/>
            <p:cNvSpPr>
              <a:spLocks/>
            </p:cNvSpPr>
            <p:nvPr/>
          </p:nvSpPr>
          <p:spPr bwMode="auto">
            <a:xfrm>
              <a:off x="2847" y="2323"/>
              <a:ext cx="192" cy="56"/>
            </a:xfrm>
            <a:custGeom>
              <a:avLst/>
              <a:gdLst/>
              <a:ahLst/>
              <a:cxnLst>
                <a:cxn ang="0">
                  <a:pos x="192" y="56"/>
                </a:cxn>
                <a:cxn ang="0">
                  <a:pos x="174" y="55"/>
                </a:cxn>
                <a:cxn ang="0">
                  <a:pos x="150" y="51"/>
                </a:cxn>
                <a:cxn ang="0">
                  <a:pos x="124" y="44"/>
                </a:cxn>
                <a:cxn ang="0">
                  <a:pos x="96" y="37"/>
                </a:cxn>
                <a:cxn ang="0">
                  <a:pos x="68" y="29"/>
                </a:cxn>
                <a:cxn ang="0">
                  <a:pos x="41" y="22"/>
                </a:cxn>
                <a:cxn ang="0">
                  <a:pos x="17" y="15"/>
                </a:cxn>
                <a:cxn ang="0">
                  <a:pos x="0" y="12"/>
                </a:cxn>
                <a:cxn ang="0">
                  <a:pos x="0" y="0"/>
                </a:cxn>
                <a:cxn ang="0">
                  <a:pos x="19" y="2"/>
                </a:cxn>
                <a:cxn ang="0">
                  <a:pos x="43" y="6"/>
                </a:cxn>
                <a:cxn ang="0">
                  <a:pos x="71" y="13"/>
                </a:cxn>
                <a:cxn ang="0">
                  <a:pos x="100" y="21"/>
                </a:cxn>
                <a:cxn ang="0">
                  <a:pos x="128" y="29"/>
                </a:cxn>
                <a:cxn ang="0">
                  <a:pos x="155" y="40"/>
                </a:cxn>
                <a:cxn ang="0">
                  <a:pos x="177" y="49"/>
                </a:cxn>
                <a:cxn ang="0">
                  <a:pos x="192" y="56"/>
                </a:cxn>
              </a:cxnLst>
              <a:rect l="0" t="0" r="r" b="b"/>
              <a:pathLst>
                <a:path w="192" h="56">
                  <a:moveTo>
                    <a:pt x="192" y="56"/>
                  </a:moveTo>
                  <a:lnTo>
                    <a:pt x="174" y="55"/>
                  </a:lnTo>
                  <a:lnTo>
                    <a:pt x="150" y="51"/>
                  </a:lnTo>
                  <a:lnTo>
                    <a:pt x="124" y="44"/>
                  </a:lnTo>
                  <a:lnTo>
                    <a:pt x="96" y="37"/>
                  </a:lnTo>
                  <a:lnTo>
                    <a:pt x="68" y="29"/>
                  </a:lnTo>
                  <a:lnTo>
                    <a:pt x="41" y="22"/>
                  </a:lnTo>
                  <a:lnTo>
                    <a:pt x="17" y="15"/>
                  </a:lnTo>
                  <a:lnTo>
                    <a:pt x="0" y="12"/>
                  </a:lnTo>
                  <a:lnTo>
                    <a:pt x="0" y="0"/>
                  </a:lnTo>
                  <a:lnTo>
                    <a:pt x="19" y="2"/>
                  </a:lnTo>
                  <a:lnTo>
                    <a:pt x="43" y="6"/>
                  </a:lnTo>
                  <a:lnTo>
                    <a:pt x="71" y="13"/>
                  </a:lnTo>
                  <a:lnTo>
                    <a:pt x="100" y="21"/>
                  </a:lnTo>
                  <a:lnTo>
                    <a:pt x="128" y="29"/>
                  </a:lnTo>
                  <a:lnTo>
                    <a:pt x="155" y="40"/>
                  </a:lnTo>
                  <a:lnTo>
                    <a:pt x="177" y="49"/>
                  </a:lnTo>
                  <a:lnTo>
                    <a:pt x="192" y="5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4"/>
            <p:cNvSpPr>
              <a:spLocks/>
            </p:cNvSpPr>
            <p:nvPr/>
          </p:nvSpPr>
          <p:spPr bwMode="auto">
            <a:xfrm>
              <a:off x="2860" y="3373"/>
              <a:ext cx="124" cy="28"/>
            </a:xfrm>
            <a:custGeom>
              <a:avLst/>
              <a:gdLst/>
              <a:ahLst/>
              <a:cxnLst>
                <a:cxn ang="0">
                  <a:pos x="63" y="28"/>
                </a:cxn>
                <a:cxn ang="0">
                  <a:pos x="46" y="28"/>
                </a:cxn>
                <a:cxn ang="0">
                  <a:pos x="33" y="26"/>
                </a:cxn>
                <a:cxn ang="0">
                  <a:pos x="21" y="25"/>
                </a:cxn>
                <a:cxn ang="0">
                  <a:pos x="14" y="21"/>
                </a:cxn>
                <a:cxn ang="0">
                  <a:pos x="7" y="18"/>
                </a:cxn>
                <a:cxn ang="0">
                  <a:pos x="3" y="15"/>
                </a:cxn>
                <a:cxn ang="0">
                  <a:pos x="0" y="11"/>
                </a:cxn>
                <a:cxn ang="0">
                  <a:pos x="0" y="8"/>
                </a:cxn>
                <a:cxn ang="0">
                  <a:pos x="2" y="8"/>
                </a:cxn>
                <a:cxn ang="0">
                  <a:pos x="4" y="9"/>
                </a:cxn>
                <a:cxn ang="0">
                  <a:pos x="12" y="10"/>
                </a:cxn>
                <a:cxn ang="0">
                  <a:pos x="19" y="11"/>
                </a:cxn>
                <a:cxn ang="0">
                  <a:pos x="28" y="12"/>
                </a:cxn>
                <a:cxn ang="0">
                  <a:pos x="40" y="12"/>
                </a:cxn>
                <a:cxn ang="0">
                  <a:pos x="52" y="12"/>
                </a:cxn>
                <a:cxn ang="0">
                  <a:pos x="63" y="12"/>
                </a:cxn>
                <a:cxn ang="0">
                  <a:pos x="71" y="11"/>
                </a:cxn>
                <a:cxn ang="0">
                  <a:pos x="79" y="10"/>
                </a:cxn>
                <a:cxn ang="0">
                  <a:pos x="86" y="9"/>
                </a:cxn>
                <a:cxn ang="0">
                  <a:pos x="93" y="8"/>
                </a:cxn>
                <a:cxn ang="0">
                  <a:pos x="101" y="7"/>
                </a:cxn>
                <a:cxn ang="0">
                  <a:pos x="110" y="4"/>
                </a:cxn>
                <a:cxn ang="0">
                  <a:pos x="117" y="2"/>
                </a:cxn>
                <a:cxn ang="0">
                  <a:pos x="124" y="0"/>
                </a:cxn>
                <a:cxn ang="0">
                  <a:pos x="124" y="1"/>
                </a:cxn>
                <a:cxn ang="0">
                  <a:pos x="124" y="4"/>
                </a:cxn>
                <a:cxn ang="0">
                  <a:pos x="122" y="8"/>
                </a:cxn>
                <a:cxn ang="0">
                  <a:pos x="117" y="13"/>
                </a:cxn>
                <a:cxn ang="0">
                  <a:pos x="110" y="18"/>
                </a:cxn>
                <a:cxn ang="0">
                  <a:pos x="98" y="23"/>
                </a:cxn>
                <a:cxn ang="0">
                  <a:pos x="84" y="26"/>
                </a:cxn>
                <a:cxn ang="0">
                  <a:pos x="63" y="28"/>
                </a:cxn>
              </a:cxnLst>
              <a:rect l="0" t="0" r="r" b="b"/>
              <a:pathLst>
                <a:path w="124" h="28">
                  <a:moveTo>
                    <a:pt x="63" y="28"/>
                  </a:moveTo>
                  <a:lnTo>
                    <a:pt x="46" y="28"/>
                  </a:lnTo>
                  <a:lnTo>
                    <a:pt x="33" y="26"/>
                  </a:lnTo>
                  <a:lnTo>
                    <a:pt x="21" y="25"/>
                  </a:lnTo>
                  <a:lnTo>
                    <a:pt x="14" y="21"/>
                  </a:lnTo>
                  <a:lnTo>
                    <a:pt x="7" y="18"/>
                  </a:lnTo>
                  <a:lnTo>
                    <a:pt x="3" y="15"/>
                  </a:lnTo>
                  <a:lnTo>
                    <a:pt x="0" y="11"/>
                  </a:lnTo>
                  <a:lnTo>
                    <a:pt x="0" y="8"/>
                  </a:lnTo>
                  <a:lnTo>
                    <a:pt x="2" y="8"/>
                  </a:lnTo>
                  <a:lnTo>
                    <a:pt x="4" y="9"/>
                  </a:lnTo>
                  <a:lnTo>
                    <a:pt x="12" y="10"/>
                  </a:lnTo>
                  <a:lnTo>
                    <a:pt x="19" y="11"/>
                  </a:lnTo>
                  <a:lnTo>
                    <a:pt x="28" y="12"/>
                  </a:lnTo>
                  <a:lnTo>
                    <a:pt x="40" y="12"/>
                  </a:lnTo>
                  <a:lnTo>
                    <a:pt x="52" y="12"/>
                  </a:lnTo>
                  <a:lnTo>
                    <a:pt x="63" y="12"/>
                  </a:lnTo>
                  <a:lnTo>
                    <a:pt x="71" y="11"/>
                  </a:lnTo>
                  <a:lnTo>
                    <a:pt x="79" y="10"/>
                  </a:lnTo>
                  <a:lnTo>
                    <a:pt x="86" y="9"/>
                  </a:lnTo>
                  <a:lnTo>
                    <a:pt x="93" y="8"/>
                  </a:lnTo>
                  <a:lnTo>
                    <a:pt x="101" y="7"/>
                  </a:lnTo>
                  <a:lnTo>
                    <a:pt x="110" y="4"/>
                  </a:lnTo>
                  <a:lnTo>
                    <a:pt x="117" y="2"/>
                  </a:lnTo>
                  <a:lnTo>
                    <a:pt x="124" y="0"/>
                  </a:lnTo>
                  <a:lnTo>
                    <a:pt x="124" y="1"/>
                  </a:lnTo>
                  <a:lnTo>
                    <a:pt x="124" y="4"/>
                  </a:lnTo>
                  <a:lnTo>
                    <a:pt x="122" y="8"/>
                  </a:lnTo>
                  <a:lnTo>
                    <a:pt x="117" y="13"/>
                  </a:lnTo>
                  <a:lnTo>
                    <a:pt x="110" y="18"/>
                  </a:lnTo>
                  <a:lnTo>
                    <a:pt x="98" y="23"/>
                  </a:lnTo>
                  <a:lnTo>
                    <a:pt x="84" y="26"/>
                  </a:lnTo>
                  <a:lnTo>
                    <a:pt x="63"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5"/>
            <p:cNvSpPr>
              <a:spLocks/>
            </p:cNvSpPr>
            <p:nvPr/>
          </p:nvSpPr>
          <p:spPr bwMode="auto">
            <a:xfrm>
              <a:off x="2726" y="2662"/>
              <a:ext cx="143" cy="106"/>
            </a:xfrm>
            <a:custGeom>
              <a:avLst/>
              <a:gdLst/>
              <a:ahLst/>
              <a:cxnLst>
                <a:cxn ang="0">
                  <a:pos x="0" y="106"/>
                </a:cxn>
                <a:cxn ang="0">
                  <a:pos x="0" y="104"/>
                </a:cxn>
                <a:cxn ang="0">
                  <a:pos x="0" y="99"/>
                </a:cxn>
                <a:cxn ang="0">
                  <a:pos x="5" y="91"/>
                </a:cxn>
                <a:cxn ang="0">
                  <a:pos x="12" y="80"/>
                </a:cxn>
                <a:cxn ang="0">
                  <a:pos x="20" y="70"/>
                </a:cxn>
                <a:cxn ang="0">
                  <a:pos x="29" y="59"/>
                </a:cxn>
                <a:cxn ang="0">
                  <a:pos x="39" y="50"/>
                </a:cxn>
                <a:cxn ang="0">
                  <a:pos x="49" y="44"/>
                </a:cxn>
                <a:cxn ang="0">
                  <a:pos x="59" y="38"/>
                </a:cxn>
                <a:cxn ang="0">
                  <a:pos x="70" y="33"/>
                </a:cxn>
                <a:cxn ang="0">
                  <a:pos x="81" y="25"/>
                </a:cxn>
                <a:cxn ang="0">
                  <a:pos x="91" y="18"/>
                </a:cxn>
                <a:cxn ang="0">
                  <a:pos x="103" y="11"/>
                </a:cxn>
                <a:cxn ang="0">
                  <a:pos x="115" y="5"/>
                </a:cxn>
                <a:cxn ang="0">
                  <a:pos x="129" y="3"/>
                </a:cxn>
                <a:cxn ang="0">
                  <a:pos x="143" y="0"/>
                </a:cxn>
                <a:cxn ang="0">
                  <a:pos x="139" y="3"/>
                </a:cxn>
                <a:cxn ang="0">
                  <a:pos x="126" y="12"/>
                </a:cxn>
                <a:cxn ang="0">
                  <a:pos x="108" y="26"/>
                </a:cxn>
                <a:cxn ang="0">
                  <a:pos x="85" y="42"/>
                </a:cxn>
                <a:cxn ang="0">
                  <a:pos x="60" y="59"/>
                </a:cxn>
                <a:cxn ang="0">
                  <a:pos x="37" y="76"/>
                </a:cxn>
                <a:cxn ang="0">
                  <a:pos x="16" y="93"/>
                </a:cxn>
                <a:cxn ang="0">
                  <a:pos x="0" y="106"/>
                </a:cxn>
              </a:cxnLst>
              <a:rect l="0" t="0" r="r" b="b"/>
              <a:pathLst>
                <a:path w="143" h="106">
                  <a:moveTo>
                    <a:pt x="0" y="106"/>
                  </a:moveTo>
                  <a:lnTo>
                    <a:pt x="0" y="104"/>
                  </a:lnTo>
                  <a:lnTo>
                    <a:pt x="0" y="99"/>
                  </a:lnTo>
                  <a:lnTo>
                    <a:pt x="5" y="91"/>
                  </a:lnTo>
                  <a:lnTo>
                    <a:pt x="12" y="80"/>
                  </a:lnTo>
                  <a:lnTo>
                    <a:pt x="20" y="70"/>
                  </a:lnTo>
                  <a:lnTo>
                    <a:pt x="29" y="59"/>
                  </a:lnTo>
                  <a:lnTo>
                    <a:pt x="39" y="50"/>
                  </a:lnTo>
                  <a:lnTo>
                    <a:pt x="49" y="44"/>
                  </a:lnTo>
                  <a:lnTo>
                    <a:pt x="59" y="38"/>
                  </a:lnTo>
                  <a:lnTo>
                    <a:pt x="70" y="33"/>
                  </a:lnTo>
                  <a:lnTo>
                    <a:pt x="81" y="25"/>
                  </a:lnTo>
                  <a:lnTo>
                    <a:pt x="91" y="18"/>
                  </a:lnTo>
                  <a:lnTo>
                    <a:pt x="103" y="11"/>
                  </a:lnTo>
                  <a:lnTo>
                    <a:pt x="115" y="5"/>
                  </a:lnTo>
                  <a:lnTo>
                    <a:pt x="129" y="3"/>
                  </a:lnTo>
                  <a:lnTo>
                    <a:pt x="143" y="0"/>
                  </a:lnTo>
                  <a:lnTo>
                    <a:pt x="139" y="3"/>
                  </a:lnTo>
                  <a:lnTo>
                    <a:pt x="126" y="12"/>
                  </a:lnTo>
                  <a:lnTo>
                    <a:pt x="108" y="26"/>
                  </a:lnTo>
                  <a:lnTo>
                    <a:pt x="85" y="42"/>
                  </a:lnTo>
                  <a:lnTo>
                    <a:pt x="60" y="59"/>
                  </a:lnTo>
                  <a:lnTo>
                    <a:pt x="37" y="76"/>
                  </a:lnTo>
                  <a:lnTo>
                    <a:pt x="16" y="93"/>
                  </a:lnTo>
                  <a:lnTo>
                    <a:pt x="0" y="10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6"/>
            <p:cNvSpPr>
              <a:spLocks/>
            </p:cNvSpPr>
            <p:nvPr/>
          </p:nvSpPr>
          <p:spPr bwMode="auto">
            <a:xfrm>
              <a:off x="2716" y="2621"/>
              <a:ext cx="147" cy="37"/>
            </a:xfrm>
            <a:custGeom>
              <a:avLst/>
              <a:gdLst/>
              <a:ahLst/>
              <a:cxnLst>
                <a:cxn ang="0">
                  <a:pos x="46" y="23"/>
                </a:cxn>
                <a:cxn ang="0">
                  <a:pos x="0" y="1"/>
                </a:cxn>
                <a:cxn ang="0">
                  <a:pos x="13" y="0"/>
                </a:cxn>
                <a:cxn ang="0">
                  <a:pos x="31" y="2"/>
                </a:cxn>
                <a:cxn ang="0">
                  <a:pos x="52" y="7"/>
                </a:cxn>
                <a:cxn ang="0">
                  <a:pos x="74" y="13"/>
                </a:cxn>
                <a:cxn ang="0">
                  <a:pos x="97" y="20"/>
                </a:cxn>
                <a:cxn ang="0">
                  <a:pos x="117" y="27"/>
                </a:cxn>
                <a:cxn ang="0">
                  <a:pos x="135" y="32"/>
                </a:cxn>
                <a:cxn ang="0">
                  <a:pos x="147" y="36"/>
                </a:cxn>
                <a:cxn ang="0">
                  <a:pos x="137" y="37"/>
                </a:cxn>
                <a:cxn ang="0">
                  <a:pos x="125" y="37"/>
                </a:cxn>
                <a:cxn ang="0">
                  <a:pos x="111" y="36"/>
                </a:cxn>
                <a:cxn ang="0">
                  <a:pos x="97" y="33"/>
                </a:cxn>
                <a:cxn ang="0">
                  <a:pos x="83" y="30"/>
                </a:cxn>
                <a:cxn ang="0">
                  <a:pos x="70" y="27"/>
                </a:cxn>
                <a:cxn ang="0">
                  <a:pos x="57" y="24"/>
                </a:cxn>
                <a:cxn ang="0">
                  <a:pos x="46" y="23"/>
                </a:cxn>
              </a:cxnLst>
              <a:rect l="0" t="0" r="r" b="b"/>
              <a:pathLst>
                <a:path w="147" h="37">
                  <a:moveTo>
                    <a:pt x="46" y="23"/>
                  </a:moveTo>
                  <a:lnTo>
                    <a:pt x="0" y="1"/>
                  </a:lnTo>
                  <a:lnTo>
                    <a:pt x="13" y="0"/>
                  </a:lnTo>
                  <a:lnTo>
                    <a:pt x="31" y="2"/>
                  </a:lnTo>
                  <a:lnTo>
                    <a:pt x="52" y="7"/>
                  </a:lnTo>
                  <a:lnTo>
                    <a:pt x="74" y="13"/>
                  </a:lnTo>
                  <a:lnTo>
                    <a:pt x="97" y="20"/>
                  </a:lnTo>
                  <a:lnTo>
                    <a:pt x="117" y="27"/>
                  </a:lnTo>
                  <a:lnTo>
                    <a:pt x="135" y="32"/>
                  </a:lnTo>
                  <a:lnTo>
                    <a:pt x="147" y="36"/>
                  </a:lnTo>
                  <a:lnTo>
                    <a:pt x="137" y="37"/>
                  </a:lnTo>
                  <a:lnTo>
                    <a:pt x="125" y="37"/>
                  </a:lnTo>
                  <a:lnTo>
                    <a:pt x="111" y="36"/>
                  </a:lnTo>
                  <a:lnTo>
                    <a:pt x="97" y="33"/>
                  </a:lnTo>
                  <a:lnTo>
                    <a:pt x="83" y="30"/>
                  </a:lnTo>
                  <a:lnTo>
                    <a:pt x="70" y="27"/>
                  </a:lnTo>
                  <a:lnTo>
                    <a:pt x="57" y="24"/>
                  </a:lnTo>
                  <a:lnTo>
                    <a:pt x="46" y="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7"/>
            <p:cNvSpPr>
              <a:spLocks/>
            </p:cNvSpPr>
            <p:nvPr/>
          </p:nvSpPr>
          <p:spPr bwMode="auto">
            <a:xfrm>
              <a:off x="2622" y="3106"/>
              <a:ext cx="228" cy="135"/>
            </a:xfrm>
            <a:custGeom>
              <a:avLst/>
              <a:gdLst/>
              <a:ahLst/>
              <a:cxnLst>
                <a:cxn ang="0">
                  <a:pos x="202" y="101"/>
                </a:cxn>
                <a:cxn ang="0">
                  <a:pos x="180" y="111"/>
                </a:cxn>
                <a:cxn ang="0">
                  <a:pos x="156" y="121"/>
                </a:cxn>
                <a:cxn ang="0">
                  <a:pos x="131" y="128"/>
                </a:cxn>
                <a:cxn ang="0">
                  <a:pos x="104" y="133"/>
                </a:cxn>
                <a:cxn ang="0">
                  <a:pos x="76" y="135"/>
                </a:cxn>
                <a:cxn ang="0">
                  <a:pos x="50" y="135"/>
                </a:cxn>
                <a:cxn ang="0">
                  <a:pos x="24" y="131"/>
                </a:cxn>
                <a:cxn ang="0">
                  <a:pos x="0" y="124"/>
                </a:cxn>
                <a:cxn ang="0">
                  <a:pos x="0" y="116"/>
                </a:cxn>
                <a:cxn ang="0">
                  <a:pos x="28" y="116"/>
                </a:cxn>
                <a:cxn ang="0">
                  <a:pos x="55" y="115"/>
                </a:cxn>
                <a:cxn ang="0">
                  <a:pos x="83" y="111"/>
                </a:cxn>
                <a:cxn ang="0">
                  <a:pos x="112" y="107"/>
                </a:cxn>
                <a:cxn ang="0">
                  <a:pos x="138" y="99"/>
                </a:cxn>
                <a:cxn ang="0">
                  <a:pos x="163" y="89"/>
                </a:cxn>
                <a:cxn ang="0">
                  <a:pos x="184" y="75"/>
                </a:cxn>
                <a:cxn ang="0">
                  <a:pos x="202" y="57"/>
                </a:cxn>
                <a:cxn ang="0">
                  <a:pos x="206" y="50"/>
                </a:cxn>
                <a:cxn ang="0">
                  <a:pos x="209" y="33"/>
                </a:cxn>
                <a:cxn ang="0">
                  <a:pos x="211" y="13"/>
                </a:cxn>
                <a:cxn ang="0">
                  <a:pos x="215" y="0"/>
                </a:cxn>
                <a:cxn ang="0">
                  <a:pos x="218" y="3"/>
                </a:cxn>
                <a:cxn ang="0">
                  <a:pos x="222" y="13"/>
                </a:cxn>
                <a:cxn ang="0">
                  <a:pos x="227" y="26"/>
                </a:cxn>
                <a:cxn ang="0">
                  <a:pos x="228" y="42"/>
                </a:cxn>
                <a:cxn ang="0">
                  <a:pos x="228" y="59"/>
                </a:cxn>
                <a:cxn ang="0">
                  <a:pos x="225" y="75"/>
                </a:cxn>
                <a:cxn ang="0">
                  <a:pos x="216" y="90"/>
                </a:cxn>
                <a:cxn ang="0">
                  <a:pos x="202" y="101"/>
                </a:cxn>
              </a:cxnLst>
              <a:rect l="0" t="0" r="r" b="b"/>
              <a:pathLst>
                <a:path w="228" h="135">
                  <a:moveTo>
                    <a:pt x="202" y="101"/>
                  </a:moveTo>
                  <a:lnTo>
                    <a:pt x="180" y="111"/>
                  </a:lnTo>
                  <a:lnTo>
                    <a:pt x="156" y="121"/>
                  </a:lnTo>
                  <a:lnTo>
                    <a:pt x="131" y="128"/>
                  </a:lnTo>
                  <a:lnTo>
                    <a:pt x="104" y="133"/>
                  </a:lnTo>
                  <a:lnTo>
                    <a:pt x="76" y="135"/>
                  </a:lnTo>
                  <a:lnTo>
                    <a:pt x="50" y="135"/>
                  </a:lnTo>
                  <a:lnTo>
                    <a:pt x="24" y="131"/>
                  </a:lnTo>
                  <a:lnTo>
                    <a:pt x="0" y="124"/>
                  </a:lnTo>
                  <a:lnTo>
                    <a:pt x="0" y="116"/>
                  </a:lnTo>
                  <a:lnTo>
                    <a:pt x="28" y="116"/>
                  </a:lnTo>
                  <a:lnTo>
                    <a:pt x="55" y="115"/>
                  </a:lnTo>
                  <a:lnTo>
                    <a:pt x="83" y="111"/>
                  </a:lnTo>
                  <a:lnTo>
                    <a:pt x="112" y="107"/>
                  </a:lnTo>
                  <a:lnTo>
                    <a:pt x="138" y="99"/>
                  </a:lnTo>
                  <a:lnTo>
                    <a:pt x="163" y="89"/>
                  </a:lnTo>
                  <a:lnTo>
                    <a:pt x="184" y="75"/>
                  </a:lnTo>
                  <a:lnTo>
                    <a:pt x="202" y="57"/>
                  </a:lnTo>
                  <a:lnTo>
                    <a:pt x="206" y="50"/>
                  </a:lnTo>
                  <a:lnTo>
                    <a:pt x="209" y="33"/>
                  </a:lnTo>
                  <a:lnTo>
                    <a:pt x="211" y="13"/>
                  </a:lnTo>
                  <a:lnTo>
                    <a:pt x="215" y="0"/>
                  </a:lnTo>
                  <a:lnTo>
                    <a:pt x="218" y="3"/>
                  </a:lnTo>
                  <a:lnTo>
                    <a:pt x="222" y="13"/>
                  </a:lnTo>
                  <a:lnTo>
                    <a:pt x="227" y="26"/>
                  </a:lnTo>
                  <a:lnTo>
                    <a:pt x="228" y="42"/>
                  </a:lnTo>
                  <a:lnTo>
                    <a:pt x="228" y="59"/>
                  </a:lnTo>
                  <a:lnTo>
                    <a:pt x="225" y="75"/>
                  </a:lnTo>
                  <a:lnTo>
                    <a:pt x="216" y="90"/>
                  </a:lnTo>
                  <a:lnTo>
                    <a:pt x="202" y="10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8"/>
            <p:cNvSpPr>
              <a:spLocks/>
            </p:cNvSpPr>
            <p:nvPr/>
          </p:nvSpPr>
          <p:spPr bwMode="auto">
            <a:xfrm>
              <a:off x="2296" y="2762"/>
              <a:ext cx="511" cy="342"/>
            </a:xfrm>
            <a:custGeom>
              <a:avLst/>
              <a:gdLst/>
              <a:ahLst/>
              <a:cxnLst>
                <a:cxn ang="0">
                  <a:pos x="372" y="333"/>
                </a:cxn>
                <a:cxn ang="0">
                  <a:pos x="321" y="341"/>
                </a:cxn>
                <a:cxn ang="0">
                  <a:pos x="269" y="342"/>
                </a:cxn>
                <a:cxn ang="0">
                  <a:pos x="219" y="339"/>
                </a:cxn>
                <a:cxn ang="0">
                  <a:pos x="170" y="329"/>
                </a:cxn>
                <a:cxn ang="0">
                  <a:pos x="124" y="312"/>
                </a:cxn>
                <a:cxn ang="0">
                  <a:pos x="85" y="290"/>
                </a:cxn>
                <a:cxn ang="0">
                  <a:pos x="50" y="262"/>
                </a:cxn>
                <a:cxn ang="0">
                  <a:pos x="24" y="223"/>
                </a:cxn>
                <a:cxn ang="0">
                  <a:pos x="4" y="170"/>
                </a:cxn>
                <a:cxn ang="0">
                  <a:pos x="0" y="110"/>
                </a:cxn>
                <a:cxn ang="0">
                  <a:pos x="12" y="53"/>
                </a:cxn>
                <a:cxn ang="0">
                  <a:pos x="37" y="19"/>
                </a:cxn>
                <a:cxn ang="0">
                  <a:pos x="57" y="6"/>
                </a:cxn>
                <a:cxn ang="0">
                  <a:pos x="76" y="0"/>
                </a:cxn>
                <a:cxn ang="0">
                  <a:pos x="97" y="0"/>
                </a:cxn>
                <a:cxn ang="0">
                  <a:pos x="131" y="6"/>
                </a:cxn>
                <a:cxn ang="0">
                  <a:pos x="176" y="15"/>
                </a:cxn>
                <a:cxn ang="0">
                  <a:pos x="214" y="28"/>
                </a:cxn>
                <a:cxn ang="0">
                  <a:pos x="250" y="43"/>
                </a:cxn>
                <a:cxn ang="0">
                  <a:pos x="243" y="52"/>
                </a:cxn>
                <a:cxn ang="0">
                  <a:pos x="198" y="44"/>
                </a:cxn>
                <a:cxn ang="0">
                  <a:pos x="152" y="32"/>
                </a:cxn>
                <a:cxn ang="0">
                  <a:pos x="104" y="28"/>
                </a:cxn>
                <a:cxn ang="0">
                  <a:pos x="59" y="48"/>
                </a:cxn>
                <a:cxn ang="0">
                  <a:pos x="43" y="86"/>
                </a:cxn>
                <a:cxn ang="0">
                  <a:pos x="41" y="128"/>
                </a:cxn>
                <a:cxn ang="0">
                  <a:pos x="45" y="172"/>
                </a:cxn>
                <a:cxn ang="0">
                  <a:pos x="61" y="216"/>
                </a:cxn>
                <a:cxn ang="0">
                  <a:pos x="92" y="257"/>
                </a:cxn>
                <a:cxn ang="0">
                  <a:pos x="136" y="289"/>
                </a:cxn>
                <a:cxn ang="0">
                  <a:pos x="192" y="310"/>
                </a:cxn>
                <a:cxn ang="0">
                  <a:pos x="252" y="319"/>
                </a:cxn>
                <a:cxn ang="0">
                  <a:pos x="311" y="320"/>
                </a:cxn>
                <a:cxn ang="0">
                  <a:pos x="365" y="311"/>
                </a:cxn>
                <a:cxn ang="0">
                  <a:pos x="412" y="289"/>
                </a:cxn>
                <a:cxn ang="0">
                  <a:pos x="445" y="255"/>
                </a:cxn>
                <a:cxn ang="0">
                  <a:pos x="466" y="218"/>
                </a:cxn>
                <a:cxn ang="0">
                  <a:pos x="473" y="179"/>
                </a:cxn>
                <a:cxn ang="0">
                  <a:pos x="469" y="138"/>
                </a:cxn>
                <a:cxn ang="0">
                  <a:pos x="454" y="103"/>
                </a:cxn>
                <a:cxn ang="0">
                  <a:pos x="421" y="79"/>
                </a:cxn>
                <a:cxn ang="0">
                  <a:pos x="378" y="66"/>
                </a:cxn>
                <a:cxn ang="0">
                  <a:pos x="332" y="58"/>
                </a:cxn>
                <a:cxn ang="0">
                  <a:pos x="311" y="50"/>
                </a:cxn>
                <a:cxn ang="0">
                  <a:pos x="311" y="42"/>
                </a:cxn>
                <a:cxn ang="0">
                  <a:pos x="339" y="41"/>
                </a:cxn>
                <a:cxn ang="0">
                  <a:pos x="387" y="48"/>
                </a:cxn>
                <a:cxn ang="0">
                  <a:pos x="433" y="59"/>
                </a:cxn>
                <a:cxn ang="0">
                  <a:pos x="471" y="78"/>
                </a:cxn>
                <a:cxn ang="0">
                  <a:pos x="504" y="122"/>
                </a:cxn>
                <a:cxn ang="0">
                  <a:pos x="509" y="189"/>
                </a:cxn>
                <a:cxn ang="0">
                  <a:pos x="480" y="252"/>
                </a:cxn>
                <a:cxn ang="0">
                  <a:pos x="430" y="306"/>
                </a:cxn>
              </a:cxnLst>
              <a:rect l="0" t="0" r="r" b="b"/>
              <a:pathLst>
                <a:path w="511" h="342">
                  <a:moveTo>
                    <a:pt x="398" y="327"/>
                  </a:moveTo>
                  <a:lnTo>
                    <a:pt x="372" y="333"/>
                  </a:lnTo>
                  <a:lnTo>
                    <a:pt x="347" y="338"/>
                  </a:lnTo>
                  <a:lnTo>
                    <a:pt x="321" y="341"/>
                  </a:lnTo>
                  <a:lnTo>
                    <a:pt x="295" y="342"/>
                  </a:lnTo>
                  <a:lnTo>
                    <a:pt x="269" y="342"/>
                  </a:lnTo>
                  <a:lnTo>
                    <a:pt x="243" y="341"/>
                  </a:lnTo>
                  <a:lnTo>
                    <a:pt x="219" y="339"/>
                  </a:lnTo>
                  <a:lnTo>
                    <a:pt x="193" y="335"/>
                  </a:lnTo>
                  <a:lnTo>
                    <a:pt x="170" y="329"/>
                  </a:lnTo>
                  <a:lnTo>
                    <a:pt x="146" y="321"/>
                  </a:lnTo>
                  <a:lnTo>
                    <a:pt x="124" y="312"/>
                  </a:lnTo>
                  <a:lnTo>
                    <a:pt x="104" y="302"/>
                  </a:lnTo>
                  <a:lnTo>
                    <a:pt x="85" y="290"/>
                  </a:lnTo>
                  <a:lnTo>
                    <a:pt x="66" y="277"/>
                  </a:lnTo>
                  <a:lnTo>
                    <a:pt x="50" y="262"/>
                  </a:lnTo>
                  <a:lnTo>
                    <a:pt x="37" y="245"/>
                  </a:lnTo>
                  <a:lnTo>
                    <a:pt x="24" y="223"/>
                  </a:lnTo>
                  <a:lnTo>
                    <a:pt x="12" y="197"/>
                  </a:lnTo>
                  <a:lnTo>
                    <a:pt x="4" y="170"/>
                  </a:lnTo>
                  <a:lnTo>
                    <a:pt x="0" y="141"/>
                  </a:lnTo>
                  <a:lnTo>
                    <a:pt x="0" y="110"/>
                  </a:lnTo>
                  <a:lnTo>
                    <a:pt x="3" y="81"/>
                  </a:lnTo>
                  <a:lnTo>
                    <a:pt x="12" y="53"/>
                  </a:lnTo>
                  <a:lnTo>
                    <a:pt x="25" y="28"/>
                  </a:lnTo>
                  <a:lnTo>
                    <a:pt x="37" y="19"/>
                  </a:lnTo>
                  <a:lnTo>
                    <a:pt x="49" y="11"/>
                  </a:lnTo>
                  <a:lnTo>
                    <a:pt x="57" y="6"/>
                  </a:lnTo>
                  <a:lnTo>
                    <a:pt x="68" y="3"/>
                  </a:lnTo>
                  <a:lnTo>
                    <a:pt x="76" y="0"/>
                  </a:lnTo>
                  <a:lnTo>
                    <a:pt x="87" y="0"/>
                  </a:lnTo>
                  <a:lnTo>
                    <a:pt x="97" y="0"/>
                  </a:lnTo>
                  <a:lnTo>
                    <a:pt x="109" y="2"/>
                  </a:lnTo>
                  <a:lnTo>
                    <a:pt x="131" y="6"/>
                  </a:lnTo>
                  <a:lnTo>
                    <a:pt x="154" y="11"/>
                  </a:lnTo>
                  <a:lnTo>
                    <a:pt x="176" y="15"/>
                  </a:lnTo>
                  <a:lnTo>
                    <a:pt x="195" y="20"/>
                  </a:lnTo>
                  <a:lnTo>
                    <a:pt x="214" y="28"/>
                  </a:lnTo>
                  <a:lnTo>
                    <a:pt x="233" y="34"/>
                  </a:lnTo>
                  <a:lnTo>
                    <a:pt x="250" y="43"/>
                  </a:lnTo>
                  <a:lnTo>
                    <a:pt x="266" y="53"/>
                  </a:lnTo>
                  <a:lnTo>
                    <a:pt x="243" y="52"/>
                  </a:lnTo>
                  <a:lnTo>
                    <a:pt x="220" y="49"/>
                  </a:lnTo>
                  <a:lnTo>
                    <a:pt x="198" y="44"/>
                  </a:lnTo>
                  <a:lnTo>
                    <a:pt x="174" y="37"/>
                  </a:lnTo>
                  <a:lnTo>
                    <a:pt x="152" y="32"/>
                  </a:lnTo>
                  <a:lnTo>
                    <a:pt x="128" y="28"/>
                  </a:lnTo>
                  <a:lnTo>
                    <a:pt x="104" y="28"/>
                  </a:lnTo>
                  <a:lnTo>
                    <a:pt x="76" y="31"/>
                  </a:lnTo>
                  <a:lnTo>
                    <a:pt x="59" y="48"/>
                  </a:lnTo>
                  <a:lnTo>
                    <a:pt x="49" y="66"/>
                  </a:lnTo>
                  <a:lnTo>
                    <a:pt x="43" y="86"/>
                  </a:lnTo>
                  <a:lnTo>
                    <a:pt x="41" y="107"/>
                  </a:lnTo>
                  <a:lnTo>
                    <a:pt x="41" y="128"/>
                  </a:lnTo>
                  <a:lnTo>
                    <a:pt x="44" y="150"/>
                  </a:lnTo>
                  <a:lnTo>
                    <a:pt x="45" y="172"/>
                  </a:lnTo>
                  <a:lnTo>
                    <a:pt x="49" y="193"/>
                  </a:lnTo>
                  <a:lnTo>
                    <a:pt x="61" y="216"/>
                  </a:lnTo>
                  <a:lnTo>
                    <a:pt x="74" y="238"/>
                  </a:lnTo>
                  <a:lnTo>
                    <a:pt x="92" y="257"/>
                  </a:lnTo>
                  <a:lnTo>
                    <a:pt x="112" y="274"/>
                  </a:lnTo>
                  <a:lnTo>
                    <a:pt x="136" y="289"/>
                  </a:lnTo>
                  <a:lnTo>
                    <a:pt x="163" y="300"/>
                  </a:lnTo>
                  <a:lnTo>
                    <a:pt x="192" y="310"/>
                  </a:lnTo>
                  <a:lnTo>
                    <a:pt x="224" y="316"/>
                  </a:lnTo>
                  <a:lnTo>
                    <a:pt x="252" y="319"/>
                  </a:lnTo>
                  <a:lnTo>
                    <a:pt x="281" y="320"/>
                  </a:lnTo>
                  <a:lnTo>
                    <a:pt x="311" y="320"/>
                  </a:lnTo>
                  <a:lnTo>
                    <a:pt x="339" y="317"/>
                  </a:lnTo>
                  <a:lnTo>
                    <a:pt x="365" y="311"/>
                  </a:lnTo>
                  <a:lnTo>
                    <a:pt x="390" y="301"/>
                  </a:lnTo>
                  <a:lnTo>
                    <a:pt x="412" y="289"/>
                  </a:lnTo>
                  <a:lnTo>
                    <a:pt x="431" y="272"/>
                  </a:lnTo>
                  <a:lnTo>
                    <a:pt x="445" y="255"/>
                  </a:lnTo>
                  <a:lnTo>
                    <a:pt x="457" y="237"/>
                  </a:lnTo>
                  <a:lnTo>
                    <a:pt x="466" y="218"/>
                  </a:lnTo>
                  <a:lnTo>
                    <a:pt x="469" y="198"/>
                  </a:lnTo>
                  <a:lnTo>
                    <a:pt x="473" y="179"/>
                  </a:lnTo>
                  <a:lnTo>
                    <a:pt x="473" y="159"/>
                  </a:lnTo>
                  <a:lnTo>
                    <a:pt x="469" y="138"/>
                  </a:lnTo>
                  <a:lnTo>
                    <a:pt x="464" y="118"/>
                  </a:lnTo>
                  <a:lnTo>
                    <a:pt x="454" y="103"/>
                  </a:lnTo>
                  <a:lnTo>
                    <a:pt x="440" y="89"/>
                  </a:lnTo>
                  <a:lnTo>
                    <a:pt x="421" y="79"/>
                  </a:lnTo>
                  <a:lnTo>
                    <a:pt x="401" y="71"/>
                  </a:lnTo>
                  <a:lnTo>
                    <a:pt x="378" y="66"/>
                  </a:lnTo>
                  <a:lnTo>
                    <a:pt x="354" y="61"/>
                  </a:lnTo>
                  <a:lnTo>
                    <a:pt x="332" y="58"/>
                  </a:lnTo>
                  <a:lnTo>
                    <a:pt x="311" y="54"/>
                  </a:lnTo>
                  <a:lnTo>
                    <a:pt x="311" y="50"/>
                  </a:lnTo>
                  <a:lnTo>
                    <a:pt x="311" y="45"/>
                  </a:lnTo>
                  <a:lnTo>
                    <a:pt x="311" y="42"/>
                  </a:lnTo>
                  <a:lnTo>
                    <a:pt x="315" y="39"/>
                  </a:lnTo>
                  <a:lnTo>
                    <a:pt x="339" y="41"/>
                  </a:lnTo>
                  <a:lnTo>
                    <a:pt x="362" y="44"/>
                  </a:lnTo>
                  <a:lnTo>
                    <a:pt x="387" y="48"/>
                  </a:lnTo>
                  <a:lnTo>
                    <a:pt x="410" y="53"/>
                  </a:lnTo>
                  <a:lnTo>
                    <a:pt x="433" y="59"/>
                  </a:lnTo>
                  <a:lnTo>
                    <a:pt x="454" y="68"/>
                  </a:lnTo>
                  <a:lnTo>
                    <a:pt x="471" y="78"/>
                  </a:lnTo>
                  <a:lnTo>
                    <a:pt x="488" y="91"/>
                  </a:lnTo>
                  <a:lnTo>
                    <a:pt x="504" y="122"/>
                  </a:lnTo>
                  <a:lnTo>
                    <a:pt x="511" y="155"/>
                  </a:lnTo>
                  <a:lnTo>
                    <a:pt x="509" y="189"/>
                  </a:lnTo>
                  <a:lnTo>
                    <a:pt x="498" y="222"/>
                  </a:lnTo>
                  <a:lnTo>
                    <a:pt x="480" y="252"/>
                  </a:lnTo>
                  <a:lnTo>
                    <a:pt x="458" y="281"/>
                  </a:lnTo>
                  <a:lnTo>
                    <a:pt x="430" y="306"/>
                  </a:lnTo>
                  <a:lnTo>
                    <a:pt x="398" y="32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9"/>
            <p:cNvSpPr>
              <a:spLocks/>
            </p:cNvSpPr>
            <p:nvPr/>
          </p:nvSpPr>
          <p:spPr bwMode="auto">
            <a:xfrm>
              <a:off x="2352" y="2060"/>
              <a:ext cx="398" cy="159"/>
            </a:xfrm>
            <a:custGeom>
              <a:avLst/>
              <a:gdLst/>
              <a:ahLst/>
              <a:cxnLst>
                <a:cxn ang="0">
                  <a:pos x="374" y="159"/>
                </a:cxn>
                <a:cxn ang="0">
                  <a:pos x="371" y="149"/>
                </a:cxn>
                <a:cxn ang="0">
                  <a:pos x="370" y="120"/>
                </a:cxn>
                <a:cxn ang="0">
                  <a:pos x="365" y="88"/>
                </a:cxn>
                <a:cxn ang="0">
                  <a:pos x="352" y="62"/>
                </a:cxn>
                <a:cxn ang="0">
                  <a:pos x="337" y="54"/>
                </a:cxn>
                <a:cxn ang="0">
                  <a:pos x="319" y="48"/>
                </a:cxn>
                <a:cxn ang="0">
                  <a:pos x="304" y="40"/>
                </a:cxn>
                <a:cxn ang="0">
                  <a:pos x="285" y="35"/>
                </a:cxn>
                <a:cxn ang="0">
                  <a:pos x="266" y="31"/>
                </a:cxn>
                <a:cxn ang="0">
                  <a:pos x="249" y="27"/>
                </a:cxn>
                <a:cxn ang="0">
                  <a:pos x="230" y="25"/>
                </a:cxn>
                <a:cxn ang="0">
                  <a:pos x="211" y="23"/>
                </a:cxn>
                <a:cxn ang="0">
                  <a:pos x="191" y="23"/>
                </a:cxn>
                <a:cxn ang="0">
                  <a:pos x="172" y="23"/>
                </a:cxn>
                <a:cxn ang="0">
                  <a:pos x="153" y="24"/>
                </a:cxn>
                <a:cxn ang="0">
                  <a:pos x="134" y="26"/>
                </a:cxn>
                <a:cxn ang="0">
                  <a:pos x="115" y="29"/>
                </a:cxn>
                <a:cxn ang="0">
                  <a:pos x="98" y="35"/>
                </a:cxn>
                <a:cxn ang="0">
                  <a:pos x="79" y="40"/>
                </a:cxn>
                <a:cxn ang="0">
                  <a:pos x="63" y="48"/>
                </a:cxn>
                <a:cxn ang="0">
                  <a:pos x="53" y="53"/>
                </a:cxn>
                <a:cxn ang="0">
                  <a:pos x="44" y="60"/>
                </a:cxn>
                <a:cxn ang="0">
                  <a:pos x="37" y="69"/>
                </a:cxn>
                <a:cxn ang="0">
                  <a:pos x="29" y="78"/>
                </a:cxn>
                <a:cxn ang="0">
                  <a:pos x="25" y="88"/>
                </a:cxn>
                <a:cxn ang="0">
                  <a:pos x="20" y="98"/>
                </a:cxn>
                <a:cxn ang="0">
                  <a:pos x="17" y="107"/>
                </a:cxn>
                <a:cxn ang="0">
                  <a:pos x="13" y="116"/>
                </a:cxn>
                <a:cxn ang="0">
                  <a:pos x="0" y="116"/>
                </a:cxn>
                <a:cxn ang="0">
                  <a:pos x="0" y="100"/>
                </a:cxn>
                <a:cxn ang="0">
                  <a:pos x="0" y="86"/>
                </a:cxn>
                <a:cxn ang="0">
                  <a:pos x="3" y="71"/>
                </a:cxn>
                <a:cxn ang="0">
                  <a:pos x="9" y="57"/>
                </a:cxn>
                <a:cxn ang="0">
                  <a:pos x="17" y="46"/>
                </a:cxn>
                <a:cxn ang="0">
                  <a:pos x="27" y="35"/>
                </a:cxn>
                <a:cxn ang="0">
                  <a:pos x="41" y="26"/>
                </a:cxn>
                <a:cxn ang="0">
                  <a:pos x="58" y="19"/>
                </a:cxn>
                <a:cxn ang="0">
                  <a:pos x="82" y="14"/>
                </a:cxn>
                <a:cxn ang="0">
                  <a:pos x="109" y="8"/>
                </a:cxn>
                <a:cxn ang="0">
                  <a:pos x="136" y="3"/>
                </a:cxn>
                <a:cxn ang="0">
                  <a:pos x="165" y="1"/>
                </a:cxn>
                <a:cxn ang="0">
                  <a:pos x="195" y="0"/>
                </a:cxn>
                <a:cxn ang="0">
                  <a:pos x="224" y="0"/>
                </a:cxn>
                <a:cxn ang="0">
                  <a:pos x="252" y="2"/>
                </a:cxn>
                <a:cxn ang="0">
                  <a:pos x="278" y="7"/>
                </a:cxn>
                <a:cxn ang="0">
                  <a:pos x="299" y="11"/>
                </a:cxn>
                <a:cxn ang="0">
                  <a:pos x="316" y="16"/>
                </a:cxn>
                <a:cxn ang="0">
                  <a:pos x="331" y="23"/>
                </a:cxn>
                <a:cxn ang="0">
                  <a:pos x="346" y="28"/>
                </a:cxn>
                <a:cxn ang="0">
                  <a:pos x="359" y="36"/>
                </a:cxn>
                <a:cxn ang="0">
                  <a:pos x="370" y="43"/>
                </a:cxn>
                <a:cxn ang="0">
                  <a:pos x="380" y="51"/>
                </a:cxn>
                <a:cxn ang="0">
                  <a:pos x="389" y="57"/>
                </a:cxn>
                <a:cxn ang="0">
                  <a:pos x="398" y="91"/>
                </a:cxn>
                <a:cxn ang="0">
                  <a:pos x="394" y="122"/>
                </a:cxn>
                <a:cxn ang="0">
                  <a:pos x="384" y="145"/>
                </a:cxn>
                <a:cxn ang="0">
                  <a:pos x="374" y="159"/>
                </a:cxn>
              </a:cxnLst>
              <a:rect l="0" t="0" r="r" b="b"/>
              <a:pathLst>
                <a:path w="398" h="159">
                  <a:moveTo>
                    <a:pt x="374" y="159"/>
                  </a:moveTo>
                  <a:lnTo>
                    <a:pt x="371" y="149"/>
                  </a:lnTo>
                  <a:lnTo>
                    <a:pt x="370" y="120"/>
                  </a:lnTo>
                  <a:lnTo>
                    <a:pt x="365" y="88"/>
                  </a:lnTo>
                  <a:lnTo>
                    <a:pt x="352" y="62"/>
                  </a:lnTo>
                  <a:lnTo>
                    <a:pt x="337" y="54"/>
                  </a:lnTo>
                  <a:lnTo>
                    <a:pt x="319" y="48"/>
                  </a:lnTo>
                  <a:lnTo>
                    <a:pt x="304" y="40"/>
                  </a:lnTo>
                  <a:lnTo>
                    <a:pt x="285" y="35"/>
                  </a:lnTo>
                  <a:lnTo>
                    <a:pt x="266" y="31"/>
                  </a:lnTo>
                  <a:lnTo>
                    <a:pt x="249" y="27"/>
                  </a:lnTo>
                  <a:lnTo>
                    <a:pt x="230" y="25"/>
                  </a:lnTo>
                  <a:lnTo>
                    <a:pt x="211" y="23"/>
                  </a:lnTo>
                  <a:lnTo>
                    <a:pt x="191" y="23"/>
                  </a:lnTo>
                  <a:lnTo>
                    <a:pt x="172" y="23"/>
                  </a:lnTo>
                  <a:lnTo>
                    <a:pt x="153" y="24"/>
                  </a:lnTo>
                  <a:lnTo>
                    <a:pt x="134" y="26"/>
                  </a:lnTo>
                  <a:lnTo>
                    <a:pt x="115" y="29"/>
                  </a:lnTo>
                  <a:lnTo>
                    <a:pt x="98" y="35"/>
                  </a:lnTo>
                  <a:lnTo>
                    <a:pt x="79" y="40"/>
                  </a:lnTo>
                  <a:lnTo>
                    <a:pt x="63" y="48"/>
                  </a:lnTo>
                  <a:lnTo>
                    <a:pt x="53" y="53"/>
                  </a:lnTo>
                  <a:lnTo>
                    <a:pt x="44" y="60"/>
                  </a:lnTo>
                  <a:lnTo>
                    <a:pt x="37" y="69"/>
                  </a:lnTo>
                  <a:lnTo>
                    <a:pt x="29" y="78"/>
                  </a:lnTo>
                  <a:lnTo>
                    <a:pt x="25" y="88"/>
                  </a:lnTo>
                  <a:lnTo>
                    <a:pt x="20" y="98"/>
                  </a:lnTo>
                  <a:lnTo>
                    <a:pt x="17" y="107"/>
                  </a:lnTo>
                  <a:lnTo>
                    <a:pt x="13" y="116"/>
                  </a:lnTo>
                  <a:lnTo>
                    <a:pt x="0" y="116"/>
                  </a:lnTo>
                  <a:lnTo>
                    <a:pt x="0" y="100"/>
                  </a:lnTo>
                  <a:lnTo>
                    <a:pt x="0" y="86"/>
                  </a:lnTo>
                  <a:lnTo>
                    <a:pt x="3" y="71"/>
                  </a:lnTo>
                  <a:lnTo>
                    <a:pt x="9" y="57"/>
                  </a:lnTo>
                  <a:lnTo>
                    <a:pt x="17" y="46"/>
                  </a:lnTo>
                  <a:lnTo>
                    <a:pt x="27" y="35"/>
                  </a:lnTo>
                  <a:lnTo>
                    <a:pt x="41" y="26"/>
                  </a:lnTo>
                  <a:lnTo>
                    <a:pt x="58" y="19"/>
                  </a:lnTo>
                  <a:lnTo>
                    <a:pt x="82" y="14"/>
                  </a:lnTo>
                  <a:lnTo>
                    <a:pt x="109" y="8"/>
                  </a:lnTo>
                  <a:lnTo>
                    <a:pt x="136" y="3"/>
                  </a:lnTo>
                  <a:lnTo>
                    <a:pt x="165" y="1"/>
                  </a:lnTo>
                  <a:lnTo>
                    <a:pt x="195" y="0"/>
                  </a:lnTo>
                  <a:lnTo>
                    <a:pt x="224" y="0"/>
                  </a:lnTo>
                  <a:lnTo>
                    <a:pt x="252" y="2"/>
                  </a:lnTo>
                  <a:lnTo>
                    <a:pt x="278" y="7"/>
                  </a:lnTo>
                  <a:lnTo>
                    <a:pt x="299" y="11"/>
                  </a:lnTo>
                  <a:lnTo>
                    <a:pt x="316" y="16"/>
                  </a:lnTo>
                  <a:lnTo>
                    <a:pt x="331" y="23"/>
                  </a:lnTo>
                  <a:lnTo>
                    <a:pt x="346" y="28"/>
                  </a:lnTo>
                  <a:lnTo>
                    <a:pt x="359" y="36"/>
                  </a:lnTo>
                  <a:lnTo>
                    <a:pt x="370" y="43"/>
                  </a:lnTo>
                  <a:lnTo>
                    <a:pt x="380" y="51"/>
                  </a:lnTo>
                  <a:lnTo>
                    <a:pt x="389" y="57"/>
                  </a:lnTo>
                  <a:lnTo>
                    <a:pt x="398" y="91"/>
                  </a:lnTo>
                  <a:lnTo>
                    <a:pt x="394" y="122"/>
                  </a:lnTo>
                  <a:lnTo>
                    <a:pt x="384" y="145"/>
                  </a:lnTo>
                  <a:lnTo>
                    <a:pt x="374" y="15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0"/>
            <p:cNvSpPr>
              <a:spLocks/>
            </p:cNvSpPr>
            <p:nvPr/>
          </p:nvSpPr>
          <p:spPr bwMode="auto">
            <a:xfrm>
              <a:off x="2593" y="3143"/>
              <a:ext cx="196" cy="36"/>
            </a:xfrm>
            <a:custGeom>
              <a:avLst/>
              <a:gdLst/>
              <a:ahLst/>
              <a:cxnLst>
                <a:cxn ang="0">
                  <a:pos x="0" y="28"/>
                </a:cxn>
                <a:cxn ang="0">
                  <a:pos x="3" y="28"/>
                </a:cxn>
                <a:cxn ang="0">
                  <a:pos x="18" y="27"/>
                </a:cxn>
                <a:cxn ang="0">
                  <a:pos x="38" y="25"/>
                </a:cxn>
                <a:cxn ang="0">
                  <a:pos x="66" y="22"/>
                </a:cxn>
                <a:cxn ang="0">
                  <a:pos x="96" y="19"/>
                </a:cxn>
                <a:cxn ang="0">
                  <a:pos x="125" y="15"/>
                </a:cxn>
                <a:cxn ang="0">
                  <a:pos x="153" y="9"/>
                </a:cxn>
                <a:cxn ang="0">
                  <a:pos x="177" y="1"/>
                </a:cxn>
                <a:cxn ang="0">
                  <a:pos x="183" y="0"/>
                </a:cxn>
                <a:cxn ang="0">
                  <a:pos x="189" y="1"/>
                </a:cxn>
                <a:cxn ang="0">
                  <a:pos x="193" y="5"/>
                </a:cxn>
                <a:cxn ang="0">
                  <a:pos x="196" y="8"/>
                </a:cxn>
                <a:cxn ang="0">
                  <a:pos x="189" y="15"/>
                </a:cxn>
                <a:cxn ang="0">
                  <a:pos x="170" y="22"/>
                </a:cxn>
                <a:cxn ang="0">
                  <a:pos x="143" y="27"/>
                </a:cxn>
                <a:cxn ang="0">
                  <a:pos x="113" y="33"/>
                </a:cxn>
                <a:cxn ang="0">
                  <a:pos x="78" y="35"/>
                </a:cxn>
                <a:cxn ang="0">
                  <a:pos x="47" y="36"/>
                </a:cxn>
                <a:cxn ang="0">
                  <a:pos x="19" y="34"/>
                </a:cxn>
                <a:cxn ang="0">
                  <a:pos x="0" y="28"/>
                </a:cxn>
              </a:cxnLst>
              <a:rect l="0" t="0" r="r" b="b"/>
              <a:pathLst>
                <a:path w="196" h="36">
                  <a:moveTo>
                    <a:pt x="0" y="28"/>
                  </a:moveTo>
                  <a:lnTo>
                    <a:pt x="3" y="28"/>
                  </a:lnTo>
                  <a:lnTo>
                    <a:pt x="18" y="27"/>
                  </a:lnTo>
                  <a:lnTo>
                    <a:pt x="38" y="25"/>
                  </a:lnTo>
                  <a:lnTo>
                    <a:pt x="66" y="22"/>
                  </a:lnTo>
                  <a:lnTo>
                    <a:pt x="96" y="19"/>
                  </a:lnTo>
                  <a:lnTo>
                    <a:pt x="125" y="15"/>
                  </a:lnTo>
                  <a:lnTo>
                    <a:pt x="153" y="9"/>
                  </a:lnTo>
                  <a:lnTo>
                    <a:pt x="177" y="1"/>
                  </a:lnTo>
                  <a:lnTo>
                    <a:pt x="183" y="0"/>
                  </a:lnTo>
                  <a:lnTo>
                    <a:pt x="189" y="1"/>
                  </a:lnTo>
                  <a:lnTo>
                    <a:pt x="193" y="5"/>
                  </a:lnTo>
                  <a:lnTo>
                    <a:pt x="196" y="8"/>
                  </a:lnTo>
                  <a:lnTo>
                    <a:pt x="189" y="15"/>
                  </a:lnTo>
                  <a:lnTo>
                    <a:pt x="170" y="22"/>
                  </a:lnTo>
                  <a:lnTo>
                    <a:pt x="143" y="27"/>
                  </a:lnTo>
                  <a:lnTo>
                    <a:pt x="113" y="33"/>
                  </a:lnTo>
                  <a:lnTo>
                    <a:pt x="78" y="35"/>
                  </a:lnTo>
                  <a:lnTo>
                    <a:pt x="47" y="36"/>
                  </a:lnTo>
                  <a:lnTo>
                    <a:pt x="19" y="34"/>
                  </a:lnTo>
                  <a:lnTo>
                    <a:pt x="0"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1"/>
            <p:cNvSpPr>
              <a:spLocks/>
            </p:cNvSpPr>
            <p:nvPr/>
          </p:nvSpPr>
          <p:spPr bwMode="auto">
            <a:xfrm>
              <a:off x="2596" y="3295"/>
              <a:ext cx="187" cy="55"/>
            </a:xfrm>
            <a:custGeom>
              <a:avLst/>
              <a:gdLst/>
              <a:ahLst/>
              <a:cxnLst>
                <a:cxn ang="0">
                  <a:pos x="187" y="55"/>
                </a:cxn>
                <a:cxn ang="0">
                  <a:pos x="163" y="50"/>
                </a:cxn>
                <a:cxn ang="0">
                  <a:pos x="139" y="44"/>
                </a:cxn>
                <a:cxn ang="0">
                  <a:pos x="116" y="40"/>
                </a:cxn>
                <a:cxn ang="0">
                  <a:pos x="92" y="35"/>
                </a:cxn>
                <a:cxn ang="0">
                  <a:pos x="68" y="30"/>
                </a:cxn>
                <a:cxn ang="0">
                  <a:pos x="46" y="24"/>
                </a:cxn>
                <a:cxn ang="0">
                  <a:pos x="22" y="17"/>
                </a:cxn>
                <a:cxn ang="0">
                  <a:pos x="0" y="9"/>
                </a:cxn>
                <a:cxn ang="0">
                  <a:pos x="0" y="0"/>
                </a:cxn>
                <a:cxn ang="0">
                  <a:pos x="27" y="6"/>
                </a:cxn>
                <a:cxn ang="0">
                  <a:pos x="58" y="13"/>
                </a:cxn>
                <a:cxn ang="0">
                  <a:pos x="89" y="21"/>
                </a:cxn>
                <a:cxn ang="0">
                  <a:pos x="120" y="30"/>
                </a:cxn>
                <a:cxn ang="0">
                  <a:pos x="149" y="39"/>
                </a:cxn>
                <a:cxn ang="0">
                  <a:pos x="169" y="46"/>
                </a:cxn>
                <a:cxn ang="0">
                  <a:pos x="184" y="51"/>
                </a:cxn>
                <a:cxn ang="0">
                  <a:pos x="187" y="55"/>
                </a:cxn>
              </a:cxnLst>
              <a:rect l="0" t="0" r="r" b="b"/>
              <a:pathLst>
                <a:path w="187" h="55">
                  <a:moveTo>
                    <a:pt x="187" y="55"/>
                  </a:moveTo>
                  <a:lnTo>
                    <a:pt x="163" y="50"/>
                  </a:lnTo>
                  <a:lnTo>
                    <a:pt x="139" y="44"/>
                  </a:lnTo>
                  <a:lnTo>
                    <a:pt x="116" y="40"/>
                  </a:lnTo>
                  <a:lnTo>
                    <a:pt x="92" y="35"/>
                  </a:lnTo>
                  <a:lnTo>
                    <a:pt x="68" y="30"/>
                  </a:lnTo>
                  <a:lnTo>
                    <a:pt x="46" y="24"/>
                  </a:lnTo>
                  <a:lnTo>
                    <a:pt x="22" y="17"/>
                  </a:lnTo>
                  <a:lnTo>
                    <a:pt x="0" y="9"/>
                  </a:lnTo>
                  <a:lnTo>
                    <a:pt x="0" y="0"/>
                  </a:lnTo>
                  <a:lnTo>
                    <a:pt x="27" y="6"/>
                  </a:lnTo>
                  <a:lnTo>
                    <a:pt x="58" y="13"/>
                  </a:lnTo>
                  <a:lnTo>
                    <a:pt x="89" y="21"/>
                  </a:lnTo>
                  <a:lnTo>
                    <a:pt x="120" y="30"/>
                  </a:lnTo>
                  <a:lnTo>
                    <a:pt x="149" y="39"/>
                  </a:lnTo>
                  <a:lnTo>
                    <a:pt x="169" y="46"/>
                  </a:lnTo>
                  <a:lnTo>
                    <a:pt x="184" y="51"/>
                  </a:lnTo>
                  <a:lnTo>
                    <a:pt x="187"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p:cNvSpPr>
            <p:nvPr/>
          </p:nvSpPr>
          <p:spPr bwMode="auto">
            <a:xfrm>
              <a:off x="2572" y="3341"/>
              <a:ext cx="198" cy="127"/>
            </a:xfrm>
            <a:custGeom>
              <a:avLst/>
              <a:gdLst/>
              <a:ahLst/>
              <a:cxnLst>
                <a:cxn ang="0">
                  <a:pos x="198" y="33"/>
                </a:cxn>
                <a:cxn ang="0">
                  <a:pos x="178" y="33"/>
                </a:cxn>
                <a:cxn ang="0">
                  <a:pos x="157" y="32"/>
                </a:cxn>
                <a:cxn ang="0">
                  <a:pos x="136" y="31"/>
                </a:cxn>
                <a:cxn ang="0">
                  <a:pos x="115" y="27"/>
                </a:cxn>
                <a:cxn ang="0">
                  <a:pos x="94" y="25"/>
                </a:cxn>
                <a:cxn ang="0">
                  <a:pos x="73" y="21"/>
                </a:cxn>
                <a:cxn ang="0">
                  <a:pos x="51" y="20"/>
                </a:cxn>
                <a:cxn ang="0">
                  <a:pos x="27" y="16"/>
                </a:cxn>
                <a:cxn ang="0">
                  <a:pos x="35" y="27"/>
                </a:cxn>
                <a:cxn ang="0">
                  <a:pos x="47" y="42"/>
                </a:cxn>
                <a:cxn ang="0">
                  <a:pos x="64" y="59"/>
                </a:cxn>
                <a:cxn ang="0">
                  <a:pos x="83" y="75"/>
                </a:cxn>
                <a:cxn ang="0">
                  <a:pos x="102" y="92"/>
                </a:cxn>
                <a:cxn ang="0">
                  <a:pos x="120" y="107"/>
                </a:cxn>
                <a:cxn ang="0">
                  <a:pos x="133" y="119"/>
                </a:cxn>
                <a:cxn ang="0">
                  <a:pos x="141" y="127"/>
                </a:cxn>
                <a:cxn ang="0">
                  <a:pos x="122" y="121"/>
                </a:cxn>
                <a:cxn ang="0">
                  <a:pos x="102" y="113"/>
                </a:cxn>
                <a:cxn ang="0">
                  <a:pos x="84" y="102"/>
                </a:cxn>
                <a:cxn ang="0">
                  <a:pos x="68" y="90"/>
                </a:cxn>
                <a:cxn ang="0">
                  <a:pos x="52" y="76"/>
                </a:cxn>
                <a:cxn ang="0">
                  <a:pos x="39" y="62"/>
                </a:cxn>
                <a:cxn ang="0">
                  <a:pos x="25" y="49"/>
                </a:cxn>
                <a:cxn ang="0">
                  <a:pos x="16" y="35"/>
                </a:cxn>
                <a:cxn ang="0">
                  <a:pos x="11" y="27"/>
                </a:cxn>
                <a:cxn ang="0">
                  <a:pos x="2" y="17"/>
                </a:cxn>
                <a:cxn ang="0">
                  <a:pos x="0" y="7"/>
                </a:cxn>
                <a:cxn ang="0">
                  <a:pos x="14" y="0"/>
                </a:cxn>
                <a:cxn ang="0">
                  <a:pos x="43" y="2"/>
                </a:cxn>
                <a:cxn ang="0">
                  <a:pos x="74" y="4"/>
                </a:cxn>
                <a:cxn ang="0">
                  <a:pos x="105" y="11"/>
                </a:cxn>
                <a:cxn ang="0">
                  <a:pos x="133" y="16"/>
                </a:cxn>
                <a:cxn ang="0">
                  <a:pos x="160" y="23"/>
                </a:cxn>
                <a:cxn ang="0">
                  <a:pos x="181" y="27"/>
                </a:cxn>
                <a:cxn ang="0">
                  <a:pos x="193" y="32"/>
                </a:cxn>
                <a:cxn ang="0">
                  <a:pos x="198" y="33"/>
                </a:cxn>
              </a:cxnLst>
              <a:rect l="0" t="0" r="r" b="b"/>
              <a:pathLst>
                <a:path w="198" h="127">
                  <a:moveTo>
                    <a:pt x="198" y="33"/>
                  </a:moveTo>
                  <a:lnTo>
                    <a:pt x="178" y="33"/>
                  </a:lnTo>
                  <a:lnTo>
                    <a:pt x="157" y="32"/>
                  </a:lnTo>
                  <a:lnTo>
                    <a:pt x="136" y="31"/>
                  </a:lnTo>
                  <a:lnTo>
                    <a:pt x="115" y="27"/>
                  </a:lnTo>
                  <a:lnTo>
                    <a:pt x="94" y="25"/>
                  </a:lnTo>
                  <a:lnTo>
                    <a:pt x="73" y="21"/>
                  </a:lnTo>
                  <a:lnTo>
                    <a:pt x="51" y="20"/>
                  </a:lnTo>
                  <a:lnTo>
                    <a:pt x="27" y="16"/>
                  </a:lnTo>
                  <a:lnTo>
                    <a:pt x="35" y="27"/>
                  </a:lnTo>
                  <a:lnTo>
                    <a:pt x="47" y="42"/>
                  </a:lnTo>
                  <a:lnTo>
                    <a:pt x="64" y="59"/>
                  </a:lnTo>
                  <a:lnTo>
                    <a:pt x="83" y="75"/>
                  </a:lnTo>
                  <a:lnTo>
                    <a:pt x="102" y="92"/>
                  </a:lnTo>
                  <a:lnTo>
                    <a:pt x="120" y="107"/>
                  </a:lnTo>
                  <a:lnTo>
                    <a:pt x="133" y="119"/>
                  </a:lnTo>
                  <a:lnTo>
                    <a:pt x="141" y="127"/>
                  </a:lnTo>
                  <a:lnTo>
                    <a:pt x="122" y="121"/>
                  </a:lnTo>
                  <a:lnTo>
                    <a:pt x="102" y="113"/>
                  </a:lnTo>
                  <a:lnTo>
                    <a:pt x="84" y="102"/>
                  </a:lnTo>
                  <a:lnTo>
                    <a:pt x="68" y="90"/>
                  </a:lnTo>
                  <a:lnTo>
                    <a:pt x="52" y="76"/>
                  </a:lnTo>
                  <a:lnTo>
                    <a:pt x="39" y="62"/>
                  </a:lnTo>
                  <a:lnTo>
                    <a:pt x="25" y="49"/>
                  </a:lnTo>
                  <a:lnTo>
                    <a:pt x="16" y="35"/>
                  </a:lnTo>
                  <a:lnTo>
                    <a:pt x="11" y="27"/>
                  </a:lnTo>
                  <a:lnTo>
                    <a:pt x="2" y="17"/>
                  </a:lnTo>
                  <a:lnTo>
                    <a:pt x="0" y="7"/>
                  </a:lnTo>
                  <a:lnTo>
                    <a:pt x="14" y="0"/>
                  </a:lnTo>
                  <a:lnTo>
                    <a:pt x="43" y="2"/>
                  </a:lnTo>
                  <a:lnTo>
                    <a:pt x="74" y="4"/>
                  </a:lnTo>
                  <a:lnTo>
                    <a:pt x="105" y="11"/>
                  </a:lnTo>
                  <a:lnTo>
                    <a:pt x="133" y="16"/>
                  </a:lnTo>
                  <a:lnTo>
                    <a:pt x="160" y="23"/>
                  </a:lnTo>
                  <a:lnTo>
                    <a:pt x="181" y="27"/>
                  </a:lnTo>
                  <a:lnTo>
                    <a:pt x="193" y="32"/>
                  </a:lnTo>
                  <a:lnTo>
                    <a:pt x="198" y="3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3"/>
            <p:cNvSpPr>
              <a:spLocks/>
            </p:cNvSpPr>
            <p:nvPr/>
          </p:nvSpPr>
          <p:spPr bwMode="auto">
            <a:xfrm>
              <a:off x="2502" y="2707"/>
              <a:ext cx="208" cy="52"/>
            </a:xfrm>
            <a:custGeom>
              <a:avLst/>
              <a:gdLst/>
              <a:ahLst/>
              <a:cxnLst>
                <a:cxn ang="0">
                  <a:pos x="208" y="52"/>
                </a:cxn>
                <a:cxn ang="0">
                  <a:pos x="187" y="48"/>
                </a:cxn>
                <a:cxn ang="0">
                  <a:pos x="162" y="42"/>
                </a:cxn>
                <a:cxn ang="0">
                  <a:pos x="134" y="36"/>
                </a:cxn>
                <a:cxn ang="0">
                  <a:pos x="104" y="29"/>
                </a:cxn>
                <a:cxn ang="0">
                  <a:pos x="76" y="22"/>
                </a:cxn>
                <a:cxn ang="0">
                  <a:pos x="47" y="15"/>
                </a:cxn>
                <a:cxn ang="0">
                  <a:pos x="22" y="8"/>
                </a:cxn>
                <a:cxn ang="0">
                  <a:pos x="0" y="1"/>
                </a:cxn>
                <a:cxn ang="0">
                  <a:pos x="21" y="0"/>
                </a:cxn>
                <a:cxn ang="0">
                  <a:pos x="41" y="1"/>
                </a:cxn>
                <a:cxn ang="0">
                  <a:pos x="62" y="2"/>
                </a:cxn>
                <a:cxn ang="0">
                  <a:pos x="85" y="5"/>
                </a:cxn>
                <a:cxn ang="0">
                  <a:pos x="107" y="9"/>
                </a:cxn>
                <a:cxn ang="0">
                  <a:pos x="129" y="15"/>
                </a:cxn>
                <a:cxn ang="0">
                  <a:pos x="150" y="21"/>
                </a:cxn>
                <a:cxn ang="0">
                  <a:pos x="171" y="27"/>
                </a:cxn>
                <a:cxn ang="0">
                  <a:pos x="184" y="32"/>
                </a:cxn>
                <a:cxn ang="0">
                  <a:pos x="197" y="37"/>
                </a:cxn>
                <a:cxn ang="0">
                  <a:pos x="206" y="44"/>
                </a:cxn>
                <a:cxn ang="0">
                  <a:pos x="208" y="52"/>
                </a:cxn>
              </a:cxnLst>
              <a:rect l="0" t="0" r="r" b="b"/>
              <a:pathLst>
                <a:path w="208" h="52">
                  <a:moveTo>
                    <a:pt x="208" y="52"/>
                  </a:moveTo>
                  <a:lnTo>
                    <a:pt x="187" y="48"/>
                  </a:lnTo>
                  <a:lnTo>
                    <a:pt x="162" y="42"/>
                  </a:lnTo>
                  <a:lnTo>
                    <a:pt x="134" y="36"/>
                  </a:lnTo>
                  <a:lnTo>
                    <a:pt x="104" y="29"/>
                  </a:lnTo>
                  <a:lnTo>
                    <a:pt x="76" y="22"/>
                  </a:lnTo>
                  <a:lnTo>
                    <a:pt x="47" y="15"/>
                  </a:lnTo>
                  <a:lnTo>
                    <a:pt x="22" y="8"/>
                  </a:lnTo>
                  <a:lnTo>
                    <a:pt x="0" y="1"/>
                  </a:lnTo>
                  <a:lnTo>
                    <a:pt x="21" y="0"/>
                  </a:lnTo>
                  <a:lnTo>
                    <a:pt x="41" y="1"/>
                  </a:lnTo>
                  <a:lnTo>
                    <a:pt x="62" y="2"/>
                  </a:lnTo>
                  <a:lnTo>
                    <a:pt x="85" y="5"/>
                  </a:lnTo>
                  <a:lnTo>
                    <a:pt x="107" y="9"/>
                  </a:lnTo>
                  <a:lnTo>
                    <a:pt x="129" y="15"/>
                  </a:lnTo>
                  <a:lnTo>
                    <a:pt x="150" y="21"/>
                  </a:lnTo>
                  <a:lnTo>
                    <a:pt x="171" y="27"/>
                  </a:lnTo>
                  <a:lnTo>
                    <a:pt x="184" y="32"/>
                  </a:lnTo>
                  <a:lnTo>
                    <a:pt x="197" y="37"/>
                  </a:lnTo>
                  <a:lnTo>
                    <a:pt x="206" y="44"/>
                  </a:lnTo>
                  <a:lnTo>
                    <a:pt x="208" y="5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4"/>
            <p:cNvSpPr>
              <a:spLocks/>
            </p:cNvSpPr>
            <p:nvPr/>
          </p:nvSpPr>
          <p:spPr bwMode="auto">
            <a:xfrm>
              <a:off x="2650" y="3265"/>
              <a:ext cx="33" cy="26"/>
            </a:xfrm>
            <a:custGeom>
              <a:avLst/>
              <a:gdLst/>
              <a:ahLst/>
              <a:cxnLst>
                <a:cxn ang="0">
                  <a:pos x="14" y="26"/>
                </a:cxn>
                <a:cxn ang="0">
                  <a:pos x="4" y="26"/>
                </a:cxn>
                <a:cxn ang="0">
                  <a:pos x="0" y="18"/>
                </a:cxn>
                <a:cxn ang="0">
                  <a:pos x="5" y="9"/>
                </a:cxn>
                <a:cxn ang="0">
                  <a:pos x="14" y="3"/>
                </a:cxn>
                <a:cxn ang="0">
                  <a:pos x="24" y="0"/>
                </a:cxn>
                <a:cxn ang="0">
                  <a:pos x="33" y="3"/>
                </a:cxn>
                <a:cxn ang="0">
                  <a:pos x="31" y="10"/>
                </a:cxn>
                <a:cxn ang="0">
                  <a:pos x="26" y="15"/>
                </a:cxn>
                <a:cxn ang="0">
                  <a:pos x="18" y="19"/>
                </a:cxn>
                <a:cxn ang="0">
                  <a:pos x="14" y="26"/>
                </a:cxn>
              </a:cxnLst>
              <a:rect l="0" t="0" r="r" b="b"/>
              <a:pathLst>
                <a:path w="33" h="26">
                  <a:moveTo>
                    <a:pt x="14" y="26"/>
                  </a:moveTo>
                  <a:lnTo>
                    <a:pt x="4" y="26"/>
                  </a:lnTo>
                  <a:lnTo>
                    <a:pt x="0" y="18"/>
                  </a:lnTo>
                  <a:lnTo>
                    <a:pt x="5" y="9"/>
                  </a:lnTo>
                  <a:lnTo>
                    <a:pt x="14" y="3"/>
                  </a:lnTo>
                  <a:lnTo>
                    <a:pt x="24" y="0"/>
                  </a:lnTo>
                  <a:lnTo>
                    <a:pt x="33" y="3"/>
                  </a:lnTo>
                  <a:lnTo>
                    <a:pt x="31" y="10"/>
                  </a:lnTo>
                  <a:lnTo>
                    <a:pt x="26" y="15"/>
                  </a:lnTo>
                  <a:lnTo>
                    <a:pt x="18" y="19"/>
                  </a:lnTo>
                  <a:lnTo>
                    <a:pt x="14" y="2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5"/>
            <p:cNvSpPr>
              <a:spLocks/>
            </p:cNvSpPr>
            <p:nvPr/>
          </p:nvSpPr>
          <p:spPr bwMode="auto">
            <a:xfrm>
              <a:off x="2315" y="3382"/>
              <a:ext cx="326" cy="99"/>
            </a:xfrm>
            <a:custGeom>
              <a:avLst/>
              <a:gdLst/>
              <a:ahLst/>
              <a:cxnLst>
                <a:cxn ang="0">
                  <a:pos x="210" y="20"/>
                </a:cxn>
                <a:cxn ang="0">
                  <a:pos x="198" y="27"/>
                </a:cxn>
                <a:cxn ang="0">
                  <a:pos x="177" y="35"/>
                </a:cxn>
                <a:cxn ang="0">
                  <a:pos x="149" y="43"/>
                </a:cxn>
                <a:cxn ang="0">
                  <a:pos x="116" y="50"/>
                </a:cxn>
                <a:cxn ang="0">
                  <a:pos x="84" y="58"/>
                </a:cxn>
                <a:cxn ang="0">
                  <a:pos x="52" y="64"/>
                </a:cxn>
                <a:cxn ang="0">
                  <a:pos x="25" y="68"/>
                </a:cxn>
                <a:cxn ang="0">
                  <a:pos x="5" y="70"/>
                </a:cxn>
                <a:cxn ang="0">
                  <a:pos x="0" y="67"/>
                </a:cxn>
                <a:cxn ang="0">
                  <a:pos x="2" y="62"/>
                </a:cxn>
                <a:cxn ang="0">
                  <a:pos x="5" y="59"/>
                </a:cxn>
                <a:cxn ang="0">
                  <a:pos x="9" y="58"/>
                </a:cxn>
                <a:cxn ang="0">
                  <a:pos x="36" y="53"/>
                </a:cxn>
                <a:cxn ang="0">
                  <a:pos x="68" y="45"/>
                </a:cxn>
                <a:cxn ang="0">
                  <a:pos x="100" y="35"/>
                </a:cxn>
                <a:cxn ang="0">
                  <a:pos x="135" y="25"/>
                </a:cxn>
                <a:cxn ang="0">
                  <a:pos x="164" y="15"/>
                </a:cxn>
                <a:cxn ang="0">
                  <a:pos x="190" y="7"/>
                </a:cxn>
                <a:cxn ang="0">
                  <a:pos x="208" y="2"/>
                </a:cxn>
                <a:cxn ang="0">
                  <a:pos x="217" y="0"/>
                </a:cxn>
                <a:cxn ang="0">
                  <a:pos x="230" y="6"/>
                </a:cxn>
                <a:cxn ang="0">
                  <a:pos x="243" y="15"/>
                </a:cxn>
                <a:cxn ang="0">
                  <a:pos x="258" y="27"/>
                </a:cxn>
                <a:cxn ang="0">
                  <a:pos x="274" y="39"/>
                </a:cxn>
                <a:cxn ang="0">
                  <a:pos x="289" y="52"/>
                </a:cxn>
                <a:cxn ang="0">
                  <a:pos x="302" y="64"/>
                </a:cxn>
                <a:cxn ang="0">
                  <a:pos x="315" y="73"/>
                </a:cxn>
                <a:cxn ang="0">
                  <a:pos x="326" y="81"/>
                </a:cxn>
                <a:cxn ang="0">
                  <a:pos x="312" y="99"/>
                </a:cxn>
                <a:cxn ang="0">
                  <a:pos x="310" y="97"/>
                </a:cxn>
                <a:cxn ang="0">
                  <a:pos x="301" y="89"/>
                </a:cxn>
                <a:cxn ang="0">
                  <a:pos x="289" y="76"/>
                </a:cxn>
                <a:cxn ang="0">
                  <a:pos x="273" y="62"/>
                </a:cxn>
                <a:cxn ang="0">
                  <a:pos x="257" y="49"/>
                </a:cxn>
                <a:cxn ang="0">
                  <a:pos x="239" y="35"/>
                </a:cxn>
                <a:cxn ang="0">
                  <a:pos x="223" y="27"/>
                </a:cxn>
                <a:cxn ang="0">
                  <a:pos x="210" y="20"/>
                </a:cxn>
              </a:cxnLst>
              <a:rect l="0" t="0" r="r" b="b"/>
              <a:pathLst>
                <a:path w="326" h="99">
                  <a:moveTo>
                    <a:pt x="210" y="20"/>
                  </a:moveTo>
                  <a:lnTo>
                    <a:pt x="198" y="27"/>
                  </a:lnTo>
                  <a:lnTo>
                    <a:pt x="177" y="35"/>
                  </a:lnTo>
                  <a:lnTo>
                    <a:pt x="149" y="43"/>
                  </a:lnTo>
                  <a:lnTo>
                    <a:pt x="116" y="50"/>
                  </a:lnTo>
                  <a:lnTo>
                    <a:pt x="84" y="58"/>
                  </a:lnTo>
                  <a:lnTo>
                    <a:pt x="52" y="64"/>
                  </a:lnTo>
                  <a:lnTo>
                    <a:pt x="25" y="68"/>
                  </a:lnTo>
                  <a:lnTo>
                    <a:pt x="5" y="70"/>
                  </a:lnTo>
                  <a:lnTo>
                    <a:pt x="0" y="67"/>
                  </a:lnTo>
                  <a:lnTo>
                    <a:pt x="2" y="62"/>
                  </a:lnTo>
                  <a:lnTo>
                    <a:pt x="5" y="59"/>
                  </a:lnTo>
                  <a:lnTo>
                    <a:pt x="9" y="58"/>
                  </a:lnTo>
                  <a:lnTo>
                    <a:pt x="36" y="53"/>
                  </a:lnTo>
                  <a:lnTo>
                    <a:pt x="68" y="45"/>
                  </a:lnTo>
                  <a:lnTo>
                    <a:pt x="100" y="35"/>
                  </a:lnTo>
                  <a:lnTo>
                    <a:pt x="135" y="25"/>
                  </a:lnTo>
                  <a:lnTo>
                    <a:pt x="164" y="15"/>
                  </a:lnTo>
                  <a:lnTo>
                    <a:pt x="190" y="7"/>
                  </a:lnTo>
                  <a:lnTo>
                    <a:pt x="208" y="2"/>
                  </a:lnTo>
                  <a:lnTo>
                    <a:pt x="217" y="0"/>
                  </a:lnTo>
                  <a:lnTo>
                    <a:pt x="230" y="6"/>
                  </a:lnTo>
                  <a:lnTo>
                    <a:pt x="243" y="15"/>
                  </a:lnTo>
                  <a:lnTo>
                    <a:pt x="258" y="27"/>
                  </a:lnTo>
                  <a:lnTo>
                    <a:pt x="274" y="39"/>
                  </a:lnTo>
                  <a:lnTo>
                    <a:pt x="289" y="52"/>
                  </a:lnTo>
                  <a:lnTo>
                    <a:pt x="302" y="64"/>
                  </a:lnTo>
                  <a:lnTo>
                    <a:pt x="315" y="73"/>
                  </a:lnTo>
                  <a:lnTo>
                    <a:pt x="326" y="81"/>
                  </a:lnTo>
                  <a:lnTo>
                    <a:pt x="312" y="99"/>
                  </a:lnTo>
                  <a:lnTo>
                    <a:pt x="310" y="97"/>
                  </a:lnTo>
                  <a:lnTo>
                    <a:pt x="301" y="89"/>
                  </a:lnTo>
                  <a:lnTo>
                    <a:pt x="289" y="76"/>
                  </a:lnTo>
                  <a:lnTo>
                    <a:pt x="273" y="62"/>
                  </a:lnTo>
                  <a:lnTo>
                    <a:pt x="257" y="49"/>
                  </a:lnTo>
                  <a:lnTo>
                    <a:pt x="239" y="35"/>
                  </a:lnTo>
                  <a:lnTo>
                    <a:pt x="223" y="27"/>
                  </a:lnTo>
                  <a:lnTo>
                    <a:pt x="210" y="2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6"/>
            <p:cNvSpPr>
              <a:spLocks/>
            </p:cNvSpPr>
            <p:nvPr/>
          </p:nvSpPr>
          <p:spPr bwMode="auto">
            <a:xfrm>
              <a:off x="2558" y="3129"/>
              <a:ext cx="25" cy="93"/>
            </a:xfrm>
            <a:custGeom>
              <a:avLst/>
              <a:gdLst/>
              <a:ahLst/>
              <a:cxnLst>
                <a:cxn ang="0">
                  <a:pos x="6" y="78"/>
                </a:cxn>
                <a:cxn ang="0">
                  <a:pos x="1" y="59"/>
                </a:cxn>
                <a:cxn ang="0">
                  <a:pos x="0" y="36"/>
                </a:cxn>
                <a:cxn ang="0">
                  <a:pos x="3" y="15"/>
                </a:cxn>
                <a:cxn ang="0">
                  <a:pos x="10" y="0"/>
                </a:cxn>
                <a:cxn ang="0">
                  <a:pos x="17" y="21"/>
                </a:cxn>
                <a:cxn ang="0">
                  <a:pos x="20" y="47"/>
                </a:cxn>
                <a:cxn ang="0">
                  <a:pos x="24" y="73"/>
                </a:cxn>
                <a:cxn ang="0">
                  <a:pos x="25" y="93"/>
                </a:cxn>
                <a:cxn ang="0">
                  <a:pos x="6" y="78"/>
                </a:cxn>
              </a:cxnLst>
              <a:rect l="0" t="0" r="r" b="b"/>
              <a:pathLst>
                <a:path w="25" h="93">
                  <a:moveTo>
                    <a:pt x="6" y="78"/>
                  </a:moveTo>
                  <a:lnTo>
                    <a:pt x="1" y="59"/>
                  </a:lnTo>
                  <a:lnTo>
                    <a:pt x="0" y="36"/>
                  </a:lnTo>
                  <a:lnTo>
                    <a:pt x="3" y="15"/>
                  </a:lnTo>
                  <a:lnTo>
                    <a:pt x="10" y="0"/>
                  </a:lnTo>
                  <a:lnTo>
                    <a:pt x="17" y="21"/>
                  </a:lnTo>
                  <a:lnTo>
                    <a:pt x="20" y="47"/>
                  </a:lnTo>
                  <a:lnTo>
                    <a:pt x="24" y="73"/>
                  </a:lnTo>
                  <a:lnTo>
                    <a:pt x="25" y="93"/>
                  </a:lnTo>
                  <a:lnTo>
                    <a:pt x="6" y="7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7"/>
            <p:cNvSpPr>
              <a:spLocks/>
            </p:cNvSpPr>
            <p:nvPr/>
          </p:nvSpPr>
          <p:spPr bwMode="auto">
            <a:xfrm>
              <a:off x="2479" y="3109"/>
              <a:ext cx="93" cy="185"/>
            </a:xfrm>
            <a:custGeom>
              <a:avLst/>
              <a:gdLst/>
              <a:ahLst/>
              <a:cxnLst>
                <a:cxn ang="0">
                  <a:pos x="86" y="184"/>
                </a:cxn>
                <a:cxn ang="0">
                  <a:pos x="81" y="185"/>
                </a:cxn>
                <a:cxn ang="0">
                  <a:pos x="78" y="183"/>
                </a:cxn>
                <a:cxn ang="0">
                  <a:pos x="76" y="181"/>
                </a:cxn>
                <a:cxn ang="0">
                  <a:pos x="74" y="177"/>
                </a:cxn>
                <a:cxn ang="0">
                  <a:pos x="74" y="167"/>
                </a:cxn>
                <a:cxn ang="0">
                  <a:pos x="76" y="157"/>
                </a:cxn>
                <a:cxn ang="0">
                  <a:pos x="74" y="148"/>
                </a:cxn>
                <a:cxn ang="0">
                  <a:pos x="67" y="139"/>
                </a:cxn>
                <a:cxn ang="0">
                  <a:pos x="59" y="139"/>
                </a:cxn>
                <a:cxn ang="0">
                  <a:pos x="54" y="140"/>
                </a:cxn>
                <a:cxn ang="0">
                  <a:pos x="47" y="140"/>
                </a:cxn>
                <a:cxn ang="0">
                  <a:pos x="40" y="139"/>
                </a:cxn>
                <a:cxn ang="0">
                  <a:pos x="35" y="138"/>
                </a:cxn>
                <a:cxn ang="0">
                  <a:pos x="28" y="137"/>
                </a:cxn>
                <a:cxn ang="0">
                  <a:pos x="23" y="134"/>
                </a:cxn>
                <a:cxn ang="0">
                  <a:pos x="17" y="131"/>
                </a:cxn>
                <a:cxn ang="0">
                  <a:pos x="7" y="116"/>
                </a:cxn>
                <a:cxn ang="0">
                  <a:pos x="2" y="101"/>
                </a:cxn>
                <a:cxn ang="0">
                  <a:pos x="0" y="85"/>
                </a:cxn>
                <a:cxn ang="0">
                  <a:pos x="4" y="70"/>
                </a:cxn>
                <a:cxn ang="0">
                  <a:pos x="7" y="54"/>
                </a:cxn>
                <a:cxn ang="0">
                  <a:pos x="9" y="37"/>
                </a:cxn>
                <a:cxn ang="0">
                  <a:pos x="9" y="19"/>
                </a:cxn>
                <a:cxn ang="0">
                  <a:pos x="5" y="1"/>
                </a:cxn>
                <a:cxn ang="0">
                  <a:pos x="24" y="0"/>
                </a:cxn>
                <a:cxn ang="0">
                  <a:pos x="26" y="107"/>
                </a:cxn>
                <a:cxn ang="0">
                  <a:pos x="31" y="114"/>
                </a:cxn>
                <a:cxn ang="0">
                  <a:pos x="39" y="119"/>
                </a:cxn>
                <a:cxn ang="0">
                  <a:pos x="48" y="121"/>
                </a:cxn>
                <a:cxn ang="0">
                  <a:pos x="58" y="122"/>
                </a:cxn>
                <a:cxn ang="0">
                  <a:pos x="67" y="122"/>
                </a:cxn>
                <a:cxn ang="0">
                  <a:pos x="77" y="124"/>
                </a:cxn>
                <a:cxn ang="0">
                  <a:pos x="84" y="126"/>
                </a:cxn>
                <a:cxn ang="0">
                  <a:pos x="92" y="131"/>
                </a:cxn>
                <a:cxn ang="0">
                  <a:pos x="93" y="143"/>
                </a:cxn>
                <a:cxn ang="0">
                  <a:pos x="92" y="157"/>
                </a:cxn>
                <a:cxn ang="0">
                  <a:pos x="88" y="171"/>
                </a:cxn>
                <a:cxn ang="0">
                  <a:pos x="86" y="184"/>
                </a:cxn>
              </a:cxnLst>
              <a:rect l="0" t="0" r="r" b="b"/>
              <a:pathLst>
                <a:path w="93" h="185">
                  <a:moveTo>
                    <a:pt x="86" y="184"/>
                  </a:moveTo>
                  <a:lnTo>
                    <a:pt x="81" y="185"/>
                  </a:lnTo>
                  <a:lnTo>
                    <a:pt x="78" y="183"/>
                  </a:lnTo>
                  <a:lnTo>
                    <a:pt x="76" y="181"/>
                  </a:lnTo>
                  <a:lnTo>
                    <a:pt x="74" y="177"/>
                  </a:lnTo>
                  <a:lnTo>
                    <a:pt x="74" y="167"/>
                  </a:lnTo>
                  <a:lnTo>
                    <a:pt x="76" y="157"/>
                  </a:lnTo>
                  <a:lnTo>
                    <a:pt x="74" y="148"/>
                  </a:lnTo>
                  <a:lnTo>
                    <a:pt x="67" y="139"/>
                  </a:lnTo>
                  <a:lnTo>
                    <a:pt x="59" y="139"/>
                  </a:lnTo>
                  <a:lnTo>
                    <a:pt x="54" y="140"/>
                  </a:lnTo>
                  <a:lnTo>
                    <a:pt x="47" y="140"/>
                  </a:lnTo>
                  <a:lnTo>
                    <a:pt x="40" y="139"/>
                  </a:lnTo>
                  <a:lnTo>
                    <a:pt x="35" y="138"/>
                  </a:lnTo>
                  <a:lnTo>
                    <a:pt x="28" y="137"/>
                  </a:lnTo>
                  <a:lnTo>
                    <a:pt x="23" y="134"/>
                  </a:lnTo>
                  <a:lnTo>
                    <a:pt x="17" y="131"/>
                  </a:lnTo>
                  <a:lnTo>
                    <a:pt x="7" y="116"/>
                  </a:lnTo>
                  <a:lnTo>
                    <a:pt x="2" y="101"/>
                  </a:lnTo>
                  <a:lnTo>
                    <a:pt x="0" y="85"/>
                  </a:lnTo>
                  <a:lnTo>
                    <a:pt x="4" y="70"/>
                  </a:lnTo>
                  <a:lnTo>
                    <a:pt x="7" y="54"/>
                  </a:lnTo>
                  <a:lnTo>
                    <a:pt x="9" y="37"/>
                  </a:lnTo>
                  <a:lnTo>
                    <a:pt x="9" y="19"/>
                  </a:lnTo>
                  <a:lnTo>
                    <a:pt x="5" y="1"/>
                  </a:lnTo>
                  <a:lnTo>
                    <a:pt x="24" y="0"/>
                  </a:lnTo>
                  <a:lnTo>
                    <a:pt x="26" y="107"/>
                  </a:lnTo>
                  <a:lnTo>
                    <a:pt x="31" y="114"/>
                  </a:lnTo>
                  <a:lnTo>
                    <a:pt x="39" y="119"/>
                  </a:lnTo>
                  <a:lnTo>
                    <a:pt x="48" y="121"/>
                  </a:lnTo>
                  <a:lnTo>
                    <a:pt x="58" y="122"/>
                  </a:lnTo>
                  <a:lnTo>
                    <a:pt x="67" y="122"/>
                  </a:lnTo>
                  <a:lnTo>
                    <a:pt x="77" y="124"/>
                  </a:lnTo>
                  <a:lnTo>
                    <a:pt x="84" y="126"/>
                  </a:lnTo>
                  <a:lnTo>
                    <a:pt x="92" y="131"/>
                  </a:lnTo>
                  <a:lnTo>
                    <a:pt x="93" y="143"/>
                  </a:lnTo>
                  <a:lnTo>
                    <a:pt x="92" y="157"/>
                  </a:lnTo>
                  <a:lnTo>
                    <a:pt x="88" y="171"/>
                  </a:lnTo>
                  <a:lnTo>
                    <a:pt x="86" y="18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98"/>
            <p:cNvSpPr>
              <a:spLocks/>
            </p:cNvSpPr>
            <p:nvPr/>
          </p:nvSpPr>
          <p:spPr bwMode="auto">
            <a:xfrm>
              <a:off x="2281" y="3270"/>
              <a:ext cx="262" cy="179"/>
            </a:xfrm>
            <a:custGeom>
              <a:avLst/>
              <a:gdLst/>
              <a:ahLst/>
              <a:cxnLst>
                <a:cxn ang="0">
                  <a:pos x="215" y="55"/>
                </a:cxn>
                <a:cxn ang="0">
                  <a:pos x="217" y="41"/>
                </a:cxn>
                <a:cxn ang="0">
                  <a:pos x="217" y="24"/>
                </a:cxn>
                <a:cxn ang="0">
                  <a:pos x="219" y="10"/>
                </a:cxn>
                <a:cxn ang="0">
                  <a:pos x="233" y="0"/>
                </a:cxn>
                <a:cxn ang="0">
                  <a:pos x="240" y="17"/>
                </a:cxn>
                <a:cxn ang="0">
                  <a:pos x="242" y="37"/>
                </a:cxn>
                <a:cxn ang="0">
                  <a:pos x="245" y="55"/>
                </a:cxn>
                <a:cxn ang="0">
                  <a:pos x="262" y="64"/>
                </a:cxn>
                <a:cxn ang="0">
                  <a:pos x="261" y="71"/>
                </a:cxn>
                <a:cxn ang="0">
                  <a:pos x="259" y="78"/>
                </a:cxn>
                <a:cxn ang="0">
                  <a:pos x="255" y="83"/>
                </a:cxn>
                <a:cxn ang="0">
                  <a:pos x="245" y="83"/>
                </a:cxn>
                <a:cxn ang="0">
                  <a:pos x="233" y="81"/>
                </a:cxn>
                <a:cxn ang="0">
                  <a:pos x="224" y="76"/>
                </a:cxn>
                <a:cxn ang="0">
                  <a:pos x="214" y="71"/>
                </a:cxn>
                <a:cxn ang="0">
                  <a:pos x="202" y="76"/>
                </a:cxn>
                <a:cxn ang="0">
                  <a:pos x="182" y="89"/>
                </a:cxn>
                <a:cxn ang="0">
                  <a:pos x="162" y="100"/>
                </a:cxn>
                <a:cxn ang="0">
                  <a:pos x="139" y="110"/>
                </a:cxn>
                <a:cxn ang="0">
                  <a:pos x="119" y="119"/>
                </a:cxn>
                <a:cxn ang="0">
                  <a:pos x="99" y="129"/>
                </a:cxn>
                <a:cxn ang="0">
                  <a:pos x="76" y="138"/>
                </a:cxn>
                <a:cxn ang="0">
                  <a:pos x="55" y="147"/>
                </a:cxn>
                <a:cxn ang="0">
                  <a:pos x="36" y="159"/>
                </a:cxn>
                <a:cxn ang="0">
                  <a:pos x="28" y="166"/>
                </a:cxn>
                <a:cxn ang="0">
                  <a:pos x="24" y="173"/>
                </a:cxn>
                <a:cxn ang="0">
                  <a:pos x="19" y="179"/>
                </a:cxn>
                <a:cxn ang="0">
                  <a:pos x="7" y="179"/>
                </a:cxn>
                <a:cxn ang="0">
                  <a:pos x="2" y="172"/>
                </a:cxn>
                <a:cxn ang="0">
                  <a:pos x="0" y="163"/>
                </a:cxn>
                <a:cxn ang="0">
                  <a:pos x="0" y="155"/>
                </a:cxn>
                <a:cxn ang="0">
                  <a:pos x="5" y="149"/>
                </a:cxn>
                <a:cxn ang="0">
                  <a:pos x="215" y="55"/>
                </a:cxn>
              </a:cxnLst>
              <a:rect l="0" t="0" r="r" b="b"/>
              <a:pathLst>
                <a:path w="262" h="179">
                  <a:moveTo>
                    <a:pt x="215" y="55"/>
                  </a:moveTo>
                  <a:lnTo>
                    <a:pt x="217" y="41"/>
                  </a:lnTo>
                  <a:lnTo>
                    <a:pt x="217" y="24"/>
                  </a:lnTo>
                  <a:lnTo>
                    <a:pt x="219" y="10"/>
                  </a:lnTo>
                  <a:lnTo>
                    <a:pt x="233" y="0"/>
                  </a:lnTo>
                  <a:lnTo>
                    <a:pt x="240" y="17"/>
                  </a:lnTo>
                  <a:lnTo>
                    <a:pt x="242" y="37"/>
                  </a:lnTo>
                  <a:lnTo>
                    <a:pt x="245" y="55"/>
                  </a:lnTo>
                  <a:lnTo>
                    <a:pt x="262" y="64"/>
                  </a:lnTo>
                  <a:lnTo>
                    <a:pt x="261" y="71"/>
                  </a:lnTo>
                  <a:lnTo>
                    <a:pt x="259" y="78"/>
                  </a:lnTo>
                  <a:lnTo>
                    <a:pt x="255" y="83"/>
                  </a:lnTo>
                  <a:lnTo>
                    <a:pt x="245" y="83"/>
                  </a:lnTo>
                  <a:lnTo>
                    <a:pt x="233" y="81"/>
                  </a:lnTo>
                  <a:lnTo>
                    <a:pt x="224" y="76"/>
                  </a:lnTo>
                  <a:lnTo>
                    <a:pt x="214" y="71"/>
                  </a:lnTo>
                  <a:lnTo>
                    <a:pt x="202" y="76"/>
                  </a:lnTo>
                  <a:lnTo>
                    <a:pt x="182" y="89"/>
                  </a:lnTo>
                  <a:lnTo>
                    <a:pt x="162" y="100"/>
                  </a:lnTo>
                  <a:lnTo>
                    <a:pt x="139" y="110"/>
                  </a:lnTo>
                  <a:lnTo>
                    <a:pt x="119" y="119"/>
                  </a:lnTo>
                  <a:lnTo>
                    <a:pt x="99" y="129"/>
                  </a:lnTo>
                  <a:lnTo>
                    <a:pt x="76" y="138"/>
                  </a:lnTo>
                  <a:lnTo>
                    <a:pt x="55" y="147"/>
                  </a:lnTo>
                  <a:lnTo>
                    <a:pt x="36" y="159"/>
                  </a:lnTo>
                  <a:lnTo>
                    <a:pt x="28" y="166"/>
                  </a:lnTo>
                  <a:lnTo>
                    <a:pt x="24" y="173"/>
                  </a:lnTo>
                  <a:lnTo>
                    <a:pt x="19" y="179"/>
                  </a:lnTo>
                  <a:lnTo>
                    <a:pt x="7" y="179"/>
                  </a:lnTo>
                  <a:lnTo>
                    <a:pt x="2" y="172"/>
                  </a:lnTo>
                  <a:lnTo>
                    <a:pt x="0" y="163"/>
                  </a:lnTo>
                  <a:lnTo>
                    <a:pt x="0" y="155"/>
                  </a:lnTo>
                  <a:lnTo>
                    <a:pt x="5" y="149"/>
                  </a:lnTo>
                  <a:lnTo>
                    <a:pt x="215"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99"/>
            <p:cNvSpPr>
              <a:spLocks/>
            </p:cNvSpPr>
            <p:nvPr/>
          </p:nvSpPr>
          <p:spPr bwMode="auto">
            <a:xfrm>
              <a:off x="2320" y="2509"/>
              <a:ext cx="153" cy="44"/>
            </a:xfrm>
            <a:custGeom>
              <a:avLst/>
              <a:gdLst/>
              <a:ahLst/>
              <a:cxnLst>
                <a:cxn ang="0">
                  <a:pos x="0" y="0"/>
                </a:cxn>
                <a:cxn ang="0">
                  <a:pos x="13" y="2"/>
                </a:cxn>
                <a:cxn ang="0">
                  <a:pos x="32" y="7"/>
                </a:cxn>
                <a:cxn ang="0">
                  <a:pos x="53" y="12"/>
                </a:cxn>
                <a:cxn ang="0">
                  <a:pos x="77" y="19"/>
                </a:cxn>
                <a:cxn ang="0">
                  <a:pos x="100" y="27"/>
                </a:cxn>
                <a:cxn ang="0">
                  <a:pos x="120" y="33"/>
                </a:cxn>
                <a:cxn ang="0">
                  <a:pos x="139" y="38"/>
                </a:cxn>
                <a:cxn ang="0">
                  <a:pos x="153" y="43"/>
                </a:cxn>
                <a:cxn ang="0">
                  <a:pos x="139" y="44"/>
                </a:cxn>
                <a:cxn ang="0">
                  <a:pos x="118" y="43"/>
                </a:cxn>
                <a:cxn ang="0">
                  <a:pos x="93" y="38"/>
                </a:cxn>
                <a:cxn ang="0">
                  <a:pos x="68" y="33"/>
                </a:cxn>
                <a:cxn ang="0">
                  <a:pos x="44" y="27"/>
                </a:cxn>
                <a:cxn ang="0">
                  <a:pos x="23" y="17"/>
                </a:cxn>
                <a:cxn ang="0">
                  <a:pos x="7" y="9"/>
                </a:cxn>
                <a:cxn ang="0">
                  <a:pos x="0" y="0"/>
                </a:cxn>
              </a:cxnLst>
              <a:rect l="0" t="0" r="r" b="b"/>
              <a:pathLst>
                <a:path w="153" h="44">
                  <a:moveTo>
                    <a:pt x="0" y="0"/>
                  </a:moveTo>
                  <a:lnTo>
                    <a:pt x="13" y="2"/>
                  </a:lnTo>
                  <a:lnTo>
                    <a:pt x="32" y="7"/>
                  </a:lnTo>
                  <a:lnTo>
                    <a:pt x="53" y="12"/>
                  </a:lnTo>
                  <a:lnTo>
                    <a:pt x="77" y="19"/>
                  </a:lnTo>
                  <a:lnTo>
                    <a:pt x="100" y="27"/>
                  </a:lnTo>
                  <a:lnTo>
                    <a:pt x="120" y="33"/>
                  </a:lnTo>
                  <a:lnTo>
                    <a:pt x="139" y="38"/>
                  </a:lnTo>
                  <a:lnTo>
                    <a:pt x="153" y="43"/>
                  </a:lnTo>
                  <a:lnTo>
                    <a:pt x="139" y="44"/>
                  </a:lnTo>
                  <a:lnTo>
                    <a:pt x="118" y="43"/>
                  </a:lnTo>
                  <a:lnTo>
                    <a:pt x="93" y="38"/>
                  </a:lnTo>
                  <a:lnTo>
                    <a:pt x="68" y="33"/>
                  </a:lnTo>
                  <a:lnTo>
                    <a:pt x="44" y="27"/>
                  </a:lnTo>
                  <a:lnTo>
                    <a:pt x="23" y="17"/>
                  </a:lnTo>
                  <a:lnTo>
                    <a:pt x="7" y="9"/>
                  </a:lnTo>
                  <a:lnTo>
                    <a:pt x="0" y="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0"/>
            <p:cNvSpPr>
              <a:spLocks/>
            </p:cNvSpPr>
            <p:nvPr/>
          </p:nvSpPr>
          <p:spPr bwMode="auto">
            <a:xfrm>
              <a:off x="2340" y="3140"/>
              <a:ext cx="119" cy="50"/>
            </a:xfrm>
            <a:custGeom>
              <a:avLst/>
              <a:gdLst/>
              <a:ahLst/>
              <a:cxnLst>
                <a:cxn ang="0">
                  <a:pos x="109" y="50"/>
                </a:cxn>
                <a:cxn ang="0">
                  <a:pos x="88" y="46"/>
                </a:cxn>
                <a:cxn ang="0">
                  <a:pos x="70" y="41"/>
                </a:cxn>
                <a:cxn ang="0">
                  <a:pos x="52" y="37"/>
                </a:cxn>
                <a:cxn ang="0">
                  <a:pos x="38" y="31"/>
                </a:cxn>
                <a:cxn ang="0">
                  <a:pos x="24" y="25"/>
                </a:cxn>
                <a:cxn ang="0">
                  <a:pos x="14" y="18"/>
                </a:cxn>
                <a:cxn ang="0">
                  <a:pos x="5" y="9"/>
                </a:cxn>
                <a:cxn ang="0">
                  <a:pos x="0" y="0"/>
                </a:cxn>
                <a:cxn ang="0">
                  <a:pos x="12" y="1"/>
                </a:cxn>
                <a:cxn ang="0">
                  <a:pos x="24" y="3"/>
                </a:cxn>
                <a:cxn ang="0">
                  <a:pos x="36" y="8"/>
                </a:cxn>
                <a:cxn ang="0">
                  <a:pos x="50" y="12"/>
                </a:cxn>
                <a:cxn ang="0">
                  <a:pos x="64" y="17"/>
                </a:cxn>
                <a:cxn ang="0">
                  <a:pos x="80" y="21"/>
                </a:cxn>
                <a:cxn ang="0">
                  <a:pos x="99" y="25"/>
                </a:cxn>
                <a:cxn ang="0">
                  <a:pos x="119" y="25"/>
                </a:cxn>
                <a:cxn ang="0">
                  <a:pos x="109" y="50"/>
                </a:cxn>
              </a:cxnLst>
              <a:rect l="0" t="0" r="r" b="b"/>
              <a:pathLst>
                <a:path w="119" h="50">
                  <a:moveTo>
                    <a:pt x="109" y="50"/>
                  </a:moveTo>
                  <a:lnTo>
                    <a:pt x="88" y="46"/>
                  </a:lnTo>
                  <a:lnTo>
                    <a:pt x="70" y="41"/>
                  </a:lnTo>
                  <a:lnTo>
                    <a:pt x="52" y="37"/>
                  </a:lnTo>
                  <a:lnTo>
                    <a:pt x="38" y="31"/>
                  </a:lnTo>
                  <a:lnTo>
                    <a:pt x="24" y="25"/>
                  </a:lnTo>
                  <a:lnTo>
                    <a:pt x="14" y="18"/>
                  </a:lnTo>
                  <a:lnTo>
                    <a:pt x="5" y="9"/>
                  </a:lnTo>
                  <a:lnTo>
                    <a:pt x="0" y="0"/>
                  </a:lnTo>
                  <a:lnTo>
                    <a:pt x="12" y="1"/>
                  </a:lnTo>
                  <a:lnTo>
                    <a:pt x="24" y="3"/>
                  </a:lnTo>
                  <a:lnTo>
                    <a:pt x="36" y="8"/>
                  </a:lnTo>
                  <a:lnTo>
                    <a:pt x="50" y="12"/>
                  </a:lnTo>
                  <a:lnTo>
                    <a:pt x="64" y="17"/>
                  </a:lnTo>
                  <a:lnTo>
                    <a:pt x="80" y="21"/>
                  </a:lnTo>
                  <a:lnTo>
                    <a:pt x="99" y="25"/>
                  </a:lnTo>
                  <a:lnTo>
                    <a:pt x="119" y="25"/>
                  </a:lnTo>
                  <a:lnTo>
                    <a:pt x="109" y="5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1"/>
            <p:cNvSpPr>
              <a:spLocks/>
            </p:cNvSpPr>
            <p:nvPr/>
          </p:nvSpPr>
          <p:spPr bwMode="auto">
            <a:xfrm>
              <a:off x="2305" y="3242"/>
              <a:ext cx="165" cy="35"/>
            </a:xfrm>
            <a:custGeom>
              <a:avLst/>
              <a:gdLst/>
              <a:ahLst/>
              <a:cxnLst>
                <a:cxn ang="0">
                  <a:pos x="156" y="35"/>
                </a:cxn>
                <a:cxn ang="0">
                  <a:pos x="135" y="33"/>
                </a:cxn>
                <a:cxn ang="0">
                  <a:pos x="116" y="31"/>
                </a:cxn>
                <a:cxn ang="0">
                  <a:pos x="95" y="27"/>
                </a:cxn>
                <a:cxn ang="0">
                  <a:pos x="76" y="24"/>
                </a:cxn>
                <a:cxn ang="0">
                  <a:pos x="57" y="20"/>
                </a:cxn>
                <a:cxn ang="0">
                  <a:pos x="37" y="16"/>
                </a:cxn>
                <a:cxn ang="0">
                  <a:pos x="18" y="11"/>
                </a:cxn>
                <a:cxn ang="0">
                  <a:pos x="0" y="6"/>
                </a:cxn>
                <a:cxn ang="0">
                  <a:pos x="0" y="1"/>
                </a:cxn>
                <a:cxn ang="0">
                  <a:pos x="21" y="0"/>
                </a:cxn>
                <a:cxn ang="0">
                  <a:pos x="41" y="1"/>
                </a:cxn>
                <a:cxn ang="0">
                  <a:pos x="61" y="3"/>
                </a:cxn>
                <a:cxn ang="0">
                  <a:pos x="82" y="6"/>
                </a:cxn>
                <a:cxn ang="0">
                  <a:pos x="103" y="9"/>
                </a:cxn>
                <a:cxn ang="0">
                  <a:pos x="124" y="14"/>
                </a:cxn>
                <a:cxn ang="0">
                  <a:pos x="145" y="17"/>
                </a:cxn>
                <a:cxn ang="0">
                  <a:pos x="165" y="19"/>
                </a:cxn>
                <a:cxn ang="0">
                  <a:pos x="156" y="35"/>
                </a:cxn>
              </a:cxnLst>
              <a:rect l="0" t="0" r="r" b="b"/>
              <a:pathLst>
                <a:path w="165" h="35">
                  <a:moveTo>
                    <a:pt x="156" y="35"/>
                  </a:moveTo>
                  <a:lnTo>
                    <a:pt x="135" y="33"/>
                  </a:lnTo>
                  <a:lnTo>
                    <a:pt x="116" y="31"/>
                  </a:lnTo>
                  <a:lnTo>
                    <a:pt x="95" y="27"/>
                  </a:lnTo>
                  <a:lnTo>
                    <a:pt x="76" y="24"/>
                  </a:lnTo>
                  <a:lnTo>
                    <a:pt x="57" y="20"/>
                  </a:lnTo>
                  <a:lnTo>
                    <a:pt x="37" y="16"/>
                  </a:lnTo>
                  <a:lnTo>
                    <a:pt x="18" y="11"/>
                  </a:lnTo>
                  <a:lnTo>
                    <a:pt x="0" y="6"/>
                  </a:lnTo>
                  <a:lnTo>
                    <a:pt x="0" y="1"/>
                  </a:lnTo>
                  <a:lnTo>
                    <a:pt x="21" y="0"/>
                  </a:lnTo>
                  <a:lnTo>
                    <a:pt x="41" y="1"/>
                  </a:lnTo>
                  <a:lnTo>
                    <a:pt x="61" y="3"/>
                  </a:lnTo>
                  <a:lnTo>
                    <a:pt x="82" y="6"/>
                  </a:lnTo>
                  <a:lnTo>
                    <a:pt x="103" y="9"/>
                  </a:lnTo>
                  <a:lnTo>
                    <a:pt x="124" y="14"/>
                  </a:lnTo>
                  <a:lnTo>
                    <a:pt x="145" y="17"/>
                  </a:lnTo>
                  <a:lnTo>
                    <a:pt x="165" y="19"/>
                  </a:lnTo>
                  <a:lnTo>
                    <a:pt x="156" y="3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2"/>
            <p:cNvSpPr>
              <a:spLocks/>
            </p:cNvSpPr>
            <p:nvPr/>
          </p:nvSpPr>
          <p:spPr bwMode="auto">
            <a:xfrm>
              <a:off x="2293" y="3086"/>
              <a:ext cx="167" cy="155"/>
            </a:xfrm>
            <a:custGeom>
              <a:avLst/>
              <a:gdLst/>
              <a:ahLst/>
              <a:cxnLst>
                <a:cxn ang="0">
                  <a:pos x="160" y="155"/>
                </a:cxn>
                <a:cxn ang="0">
                  <a:pos x="135" y="150"/>
                </a:cxn>
                <a:cxn ang="0">
                  <a:pos x="112" y="146"/>
                </a:cxn>
                <a:cxn ang="0">
                  <a:pos x="89" y="141"/>
                </a:cxn>
                <a:cxn ang="0">
                  <a:pos x="69" y="134"/>
                </a:cxn>
                <a:cxn ang="0">
                  <a:pos x="50" y="128"/>
                </a:cxn>
                <a:cxn ang="0">
                  <a:pos x="32" y="119"/>
                </a:cxn>
                <a:cxn ang="0">
                  <a:pos x="19" y="110"/>
                </a:cxn>
                <a:cxn ang="0">
                  <a:pos x="7" y="99"/>
                </a:cxn>
                <a:cxn ang="0">
                  <a:pos x="0" y="81"/>
                </a:cxn>
                <a:cxn ang="0">
                  <a:pos x="1" y="63"/>
                </a:cxn>
                <a:cxn ang="0">
                  <a:pos x="7" y="46"/>
                </a:cxn>
                <a:cxn ang="0">
                  <a:pos x="18" y="31"/>
                </a:cxn>
                <a:cxn ang="0">
                  <a:pos x="31" y="17"/>
                </a:cxn>
                <a:cxn ang="0">
                  <a:pos x="44" y="7"/>
                </a:cxn>
                <a:cxn ang="0">
                  <a:pos x="58" y="1"/>
                </a:cxn>
                <a:cxn ang="0">
                  <a:pos x="68" y="0"/>
                </a:cxn>
                <a:cxn ang="0">
                  <a:pos x="59" y="11"/>
                </a:cxn>
                <a:cxn ang="0">
                  <a:pos x="50" y="21"/>
                </a:cxn>
                <a:cxn ang="0">
                  <a:pos x="42" y="32"/>
                </a:cxn>
                <a:cxn ang="0">
                  <a:pos x="37" y="43"/>
                </a:cxn>
                <a:cxn ang="0">
                  <a:pos x="31" y="53"/>
                </a:cxn>
                <a:cxn ang="0">
                  <a:pos x="27" y="61"/>
                </a:cxn>
                <a:cxn ang="0">
                  <a:pos x="24" y="69"/>
                </a:cxn>
                <a:cxn ang="0">
                  <a:pos x="24" y="75"/>
                </a:cxn>
                <a:cxn ang="0">
                  <a:pos x="28" y="84"/>
                </a:cxn>
                <a:cxn ang="0">
                  <a:pos x="38" y="93"/>
                </a:cxn>
                <a:cxn ang="0">
                  <a:pos x="53" y="103"/>
                </a:cxn>
                <a:cxn ang="0">
                  <a:pos x="72" y="112"/>
                </a:cxn>
                <a:cxn ang="0">
                  <a:pos x="94" y="121"/>
                </a:cxn>
                <a:cxn ang="0">
                  <a:pos x="117" y="128"/>
                </a:cxn>
                <a:cxn ang="0">
                  <a:pos x="141" y="134"/>
                </a:cxn>
                <a:cxn ang="0">
                  <a:pos x="166" y="136"/>
                </a:cxn>
                <a:cxn ang="0">
                  <a:pos x="167" y="145"/>
                </a:cxn>
                <a:cxn ang="0">
                  <a:pos x="167" y="151"/>
                </a:cxn>
                <a:cxn ang="0">
                  <a:pos x="165" y="155"/>
                </a:cxn>
                <a:cxn ang="0">
                  <a:pos x="160" y="155"/>
                </a:cxn>
              </a:cxnLst>
              <a:rect l="0" t="0" r="r" b="b"/>
              <a:pathLst>
                <a:path w="167" h="155">
                  <a:moveTo>
                    <a:pt x="160" y="155"/>
                  </a:moveTo>
                  <a:lnTo>
                    <a:pt x="135" y="150"/>
                  </a:lnTo>
                  <a:lnTo>
                    <a:pt x="112" y="146"/>
                  </a:lnTo>
                  <a:lnTo>
                    <a:pt x="89" y="141"/>
                  </a:lnTo>
                  <a:lnTo>
                    <a:pt x="69" y="134"/>
                  </a:lnTo>
                  <a:lnTo>
                    <a:pt x="50" y="128"/>
                  </a:lnTo>
                  <a:lnTo>
                    <a:pt x="32" y="119"/>
                  </a:lnTo>
                  <a:lnTo>
                    <a:pt x="19" y="110"/>
                  </a:lnTo>
                  <a:lnTo>
                    <a:pt x="7" y="99"/>
                  </a:lnTo>
                  <a:lnTo>
                    <a:pt x="0" y="81"/>
                  </a:lnTo>
                  <a:lnTo>
                    <a:pt x="1" y="63"/>
                  </a:lnTo>
                  <a:lnTo>
                    <a:pt x="7" y="46"/>
                  </a:lnTo>
                  <a:lnTo>
                    <a:pt x="18" y="31"/>
                  </a:lnTo>
                  <a:lnTo>
                    <a:pt x="31" y="17"/>
                  </a:lnTo>
                  <a:lnTo>
                    <a:pt x="44" y="7"/>
                  </a:lnTo>
                  <a:lnTo>
                    <a:pt x="58" y="1"/>
                  </a:lnTo>
                  <a:lnTo>
                    <a:pt x="68" y="0"/>
                  </a:lnTo>
                  <a:lnTo>
                    <a:pt x="59" y="11"/>
                  </a:lnTo>
                  <a:lnTo>
                    <a:pt x="50" y="21"/>
                  </a:lnTo>
                  <a:lnTo>
                    <a:pt x="42" y="32"/>
                  </a:lnTo>
                  <a:lnTo>
                    <a:pt x="37" y="43"/>
                  </a:lnTo>
                  <a:lnTo>
                    <a:pt x="31" y="53"/>
                  </a:lnTo>
                  <a:lnTo>
                    <a:pt x="27" y="61"/>
                  </a:lnTo>
                  <a:lnTo>
                    <a:pt x="24" y="69"/>
                  </a:lnTo>
                  <a:lnTo>
                    <a:pt x="24" y="75"/>
                  </a:lnTo>
                  <a:lnTo>
                    <a:pt x="28" y="84"/>
                  </a:lnTo>
                  <a:lnTo>
                    <a:pt x="38" y="93"/>
                  </a:lnTo>
                  <a:lnTo>
                    <a:pt x="53" y="103"/>
                  </a:lnTo>
                  <a:lnTo>
                    <a:pt x="72" y="112"/>
                  </a:lnTo>
                  <a:lnTo>
                    <a:pt x="94" y="121"/>
                  </a:lnTo>
                  <a:lnTo>
                    <a:pt x="117" y="128"/>
                  </a:lnTo>
                  <a:lnTo>
                    <a:pt x="141" y="134"/>
                  </a:lnTo>
                  <a:lnTo>
                    <a:pt x="166" y="136"/>
                  </a:lnTo>
                  <a:lnTo>
                    <a:pt x="167" y="145"/>
                  </a:lnTo>
                  <a:lnTo>
                    <a:pt x="167" y="151"/>
                  </a:lnTo>
                  <a:lnTo>
                    <a:pt x="165" y="155"/>
                  </a:lnTo>
                  <a:lnTo>
                    <a:pt x="160" y="1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3"/>
            <p:cNvSpPr>
              <a:spLocks/>
            </p:cNvSpPr>
            <p:nvPr/>
          </p:nvSpPr>
          <p:spPr bwMode="auto">
            <a:xfrm>
              <a:off x="1935" y="2318"/>
              <a:ext cx="298" cy="111"/>
            </a:xfrm>
            <a:custGeom>
              <a:avLst/>
              <a:gdLst/>
              <a:ahLst/>
              <a:cxnLst>
                <a:cxn ang="0">
                  <a:pos x="0" y="108"/>
                </a:cxn>
                <a:cxn ang="0">
                  <a:pos x="16" y="101"/>
                </a:cxn>
                <a:cxn ang="0">
                  <a:pos x="32" y="92"/>
                </a:cxn>
                <a:cxn ang="0">
                  <a:pos x="50" y="84"/>
                </a:cxn>
                <a:cxn ang="0">
                  <a:pos x="68" y="76"/>
                </a:cxn>
                <a:cxn ang="0">
                  <a:pos x="85" y="68"/>
                </a:cxn>
                <a:cxn ang="0">
                  <a:pos x="103" y="61"/>
                </a:cxn>
                <a:cxn ang="0">
                  <a:pos x="122" y="53"/>
                </a:cxn>
                <a:cxn ang="0">
                  <a:pos x="141" y="47"/>
                </a:cxn>
                <a:cxn ang="0">
                  <a:pos x="159" y="40"/>
                </a:cxn>
                <a:cxn ang="0">
                  <a:pos x="178" y="34"/>
                </a:cxn>
                <a:cxn ang="0">
                  <a:pos x="198" y="28"/>
                </a:cxn>
                <a:cxn ang="0">
                  <a:pos x="218" y="21"/>
                </a:cxn>
                <a:cxn ang="0">
                  <a:pos x="238" y="15"/>
                </a:cxn>
                <a:cxn ang="0">
                  <a:pos x="258" y="10"/>
                </a:cxn>
                <a:cxn ang="0">
                  <a:pos x="277" y="4"/>
                </a:cxn>
                <a:cxn ang="0">
                  <a:pos x="296" y="0"/>
                </a:cxn>
                <a:cxn ang="0">
                  <a:pos x="298" y="3"/>
                </a:cxn>
                <a:cxn ang="0">
                  <a:pos x="295" y="8"/>
                </a:cxn>
                <a:cxn ang="0">
                  <a:pos x="283" y="14"/>
                </a:cxn>
                <a:cxn ang="0">
                  <a:pos x="266" y="23"/>
                </a:cxn>
                <a:cxn ang="0">
                  <a:pos x="244" y="34"/>
                </a:cxn>
                <a:cxn ang="0">
                  <a:pos x="218" y="43"/>
                </a:cxn>
                <a:cxn ang="0">
                  <a:pos x="192" y="55"/>
                </a:cxn>
                <a:cxn ang="0">
                  <a:pos x="164" y="65"/>
                </a:cxn>
                <a:cxn ang="0">
                  <a:pos x="134" y="76"/>
                </a:cxn>
                <a:cxn ang="0">
                  <a:pos x="105" y="85"/>
                </a:cxn>
                <a:cxn ang="0">
                  <a:pos x="78" y="94"/>
                </a:cxn>
                <a:cxn ang="0">
                  <a:pos x="52" y="102"/>
                </a:cxn>
                <a:cxn ang="0">
                  <a:pos x="32" y="106"/>
                </a:cxn>
                <a:cxn ang="0">
                  <a:pos x="14" y="110"/>
                </a:cxn>
                <a:cxn ang="0">
                  <a:pos x="4" y="111"/>
                </a:cxn>
                <a:cxn ang="0">
                  <a:pos x="0" y="108"/>
                </a:cxn>
              </a:cxnLst>
              <a:rect l="0" t="0" r="r" b="b"/>
              <a:pathLst>
                <a:path w="298" h="111">
                  <a:moveTo>
                    <a:pt x="0" y="108"/>
                  </a:moveTo>
                  <a:lnTo>
                    <a:pt x="16" y="101"/>
                  </a:lnTo>
                  <a:lnTo>
                    <a:pt x="32" y="92"/>
                  </a:lnTo>
                  <a:lnTo>
                    <a:pt x="50" y="84"/>
                  </a:lnTo>
                  <a:lnTo>
                    <a:pt x="68" y="76"/>
                  </a:lnTo>
                  <a:lnTo>
                    <a:pt x="85" y="68"/>
                  </a:lnTo>
                  <a:lnTo>
                    <a:pt x="103" y="61"/>
                  </a:lnTo>
                  <a:lnTo>
                    <a:pt x="122" y="53"/>
                  </a:lnTo>
                  <a:lnTo>
                    <a:pt x="141" y="47"/>
                  </a:lnTo>
                  <a:lnTo>
                    <a:pt x="159" y="40"/>
                  </a:lnTo>
                  <a:lnTo>
                    <a:pt x="178" y="34"/>
                  </a:lnTo>
                  <a:lnTo>
                    <a:pt x="198" y="28"/>
                  </a:lnTo>
                  <a:lnTo>
                    <a:pt x="218" y="21"/>
                  </a:lnTo>
                  <a:lnTo>
                    <a:pt x="238" y="15"/>
                  </a:lnTo>
                  <a:lnTo>
                    <a:pt x="258" y="10"/>
                  </a:lnTo>
                  <a:lnTo>
                    <a:pt x="277" y="4"/>
                  </a:lnTo>
                  <a:lnTo>
                    <a:pt x="296" y="0"/>
                  </a:lnTo>
                  <a:lnTo>
                    <a:pt x="298" y="3"/>
                  </a:lnTo>
                  <a:lnTo>
                    <a:pt x="295" y="8"/>
                  </a:lnTo>
                  <a:lnTo>
                    <a:pt x="283" y="14"/>
                  </a:lnTo>
                  <a:lnTo>
                    <a:pt x="266" y="23"/>
                  </a:lnTo>
                  <a:lnTo>
                    <a:pt x="244" y="34"/>
                  </a:lnTo>
                  <a:lnTo>
                    <a:pt x="218" y="43"/>
                  </a:lnTo>
                  <a:lnTo>
                    <a:pt x="192" y="55"/>
                  </a:lnTo>
                  <a:lnTo>
                    <a:pt x="164" y="65"/>
                  </a:lnTo>
                  <a:lnTo>
                    <a:pt x="134" y="76"/>
                  </a:lnTo>
                  <a:lnTo>
                    <a:pt x="105" y="85"/>
                  </a:lnTo>
                  <a:lnTo>
                    <a:pt x="78" y="94"/>
                  </a:lnTo>
                  <a:lnTo>
                    <a:pt x="52" y="102"/>
                  </a:lnTo>
                  <a:lnTo>
                    <a:pt x="32" y="106"/>
                  </a:lnTo>
                  <a:lnTo>
                    <a:pt x="14" y="110"/>
                  </a:lnTo>
                  <a:lnTo>
                    <a:pt x="4" y="111"/>
                  </a:lnTo>
                  <a:lnTo>
                    <a:pt x="0" y="10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4"/>
            <p:cNvSpPr>
              <a:spLocks/>
            </p:cNvSpPr>
            <p:nvPr/>
          </p:nvSpPr>
          <p:spPr bwMode="auto">
            <a:xfrm>
              <a:off x="1920" y="2977"/>
              <a:ext cx="384" cy="185"/>
            </a:xfrm>
            <a:custGeom>
              <a:avLst/>
              <a:gdLst/>
              <a:ahLst/>
              <a:cxnLst>
                <a:cxn ang="0">
                  <a:pos x="354" y="103"/>
                </a:cxn>
                <a:cxn ang="0">
                  <a:pos x="335" y="114"/>
                </a:cxn>
                <a:cxn ang="0">
                  <a:pos x="313" y="123"/>
                </a:cxn>
                <a:cxn ang="0">
                  <a:pos x="291" y="129"/>
                </a:cxn>
                <a:cxn ang="0">
                  <a:pos x="265" y="135"/>
                </a:cxn>
                <a:cxn ang="0">
                  <a:pos x="237" y="140"/>
                </a:cxn>
                <a:cxn ang="0">
                  <a:pos x="209" y="141"/>
                </a:cxn>
                <a:cxn ang="0">
                  <a:pos x="180" y="138"/>
                </a:cxn>
                <a:cxn ang="0">
                  <a:pos x="148" y="134"/>
                </a:cxn>
                <a:cxn ang="0">
                  <a:pos x="148" y="140"/>
                </a:cxn>
                <a:cxn ang="0">
                  <a:pos x="147" y="154"/>
                </a:cxn>
                <a:cxn ang="0">
                  <a:pos x="144" y="172"/>
                </a:cxn>
                <a:cxn ang="0">
                  <a:pos x="136" y="185"/>
                </a:cxn>
                <a:cxn ang="0">
                  <a:pos x="124" y="176"/>
                </a:cxn>
                <a:cxn ang="0">
                  <a:pos x="119" y="163"/>
                </a:cxn>
                <a:cxn ang="0">
                  <a:pos x="117" y="146"/>
                </a:cxn>
                <a:cxn ang="0">
                  <a:pos x="116" y="130"/>
                </a:cxn>
                <a:cxn ang="0">
                  <a:pos x="91" y="127"/>
                </a:cxn>
                <a:cxn ang="0">
                  <a:pos x="68" y="121"/>
                </a:cxn>
                <a:cxn ang="0">
                  <a:pos x="48" y="115"/>
                </a:cxn>
                <a:cxn ang="0">
                  <a:pos x="30" y="107"/>
                </a:cxn>
                <a:cxn ang="0">
                  <a:pos x="16" y="95"/>
                </a:cxn>
                <a:cxn ang="0">
                  <a:pos x="6" y="83"/>
                </a:cxn>
                <a:cxn ang="0">
                  <a:pos x="0" y="69"/>
                </a:cxn>
                <a:cxn ang="0">
                  <a:pos x="0" y="53"/>
                </a:cxn>
                <a:cxn ang="0">
                  <a:pos x="2" y="37"/>
                </a:cxn>
                <a:cxn ang="0">
                  <a:pos x="6" y="24"/>
                </a:cxn>
                <a:cxn ang="0">
                  <a:pos x="14" y="11"/>
                </a:cxn>
                <a:cxn ang="0">
                  <a:pos x="23" y="0"/>
                </a:cxn>
                <a:cxn ang="0">
                  <a:pos x="25" y="7"/>
                </a:cxn>
                <a:cxn ang="0">
                  <a:pos x="24" y="27"/>
                </a:cxn>
                <a:cxn ang="0">
                  <a:pos x="21" y="52"/>
                </a:cxn>
                <a:cxn ang="0">
                  <a:pos x="23" y="72"/>
                </a:cxn>
                <a:cxn ang="0">
                  <a:pos x="43" y="87"/>
                </a:cxn>
                <a:cxn ang="0">
                  <a:pos x="67" y="99"/>
                </a:cxn>
                <a:cxn ang="0">
                  <a:pos x="92" y="108"/>
                </a:cxn>
                <a:cxn ang="0">
                  <a:pos x="122" y="114"/>
                </a:cxn>
                <a:cxn ang="0">
                  <a:pos x="152" y="118"/>
                </a:cxn>
                <a:cxn ang="0">
                  <a:pos x="183" y="120"/>
                </a:cxn>
                <a:cxn ang="0">
                  <a:pos x="212" y="121"/>
                </a:cxn>
                <a:cxn ang="0">
                  <a:pos x="243" y="121"/>
                </a:cxn>
                <a:cxn ang="0">
                  <a:pos x="260" y="118"/>
                </a:cxn>
                <a:cxn ang="0">
                  <a:pos x="277" y="112"/>
                </a:cxn>
                <a:cxn ang="0">
                  <a:pos x="297" y="105"/>
                </a:cxn>
                <a:cxn ang="0">
                  <a:pos x="316" y="97"/>
                </a:cxn>
                <a:cxn ang="0">
                  <a:pos x="333" y="87"/>
                </a:cxn>
                <a:cxn ang="0">
                  <a:pos x="351" y="79"/>
                </a:cxn>
                <a:cxn ang="0">
                  <a:pos x="366" y="69"/>
                </a:cxn>
                <a:cxn ang="0">
                  <a:pos x="380" y="60"/>
                </a:cxn>
                <a:cxn ang="0">
                  <a:pos x="384" y="63"/>
                </a:cxn>
                <a:cxn ang="0">
                  <a:pos x="380" y="74"/>
                </a:cxn>
                <a:cxn ang="0">
                  <a:pos x="369" y="90"/>
                </a:cxn>
                <a:cxn ang="0">
                  <a:pos x="354" y="103"/>
                </a:cxn>
              </a:cxnLst>
              <a:rect l="0" t="0" r="r" b="b"/>
              <a:pathLst>
                <a:path w="384" h="185">
                  <a:moveTo>
                    <a:pt x="354" y="103"/>
                  </a:moveTo>
                  <a:lnTo>
                    <a:pt x="335" y="114"/>
                  </a:lnTo>
                  <a:lnTo>
                    <a:pt x="313" y="123"/>
                  </a:lnTo>
                  <a:lnTo>
                    <a:pt x="291" y="129"/>
                  </a:lnTo>
                  <a:lnTo>
                    <a:pt x="265" y="135"/>
                  </a:lnTo>
                  <a:lnTo>
                    <a:pt x="237" y="140"/>
                  </a:lnTo>
                  <a:lnTo>
                    <a:pt x="209" y="141"/>
                  </a:lnTo>
                  <a:lnTo>
                    <a:pt x="180" y="138"/>
                  </a:lnTo>
                  <a:lnTo>
                    <a:pt x="148" y="134"/>
                  </a:lnTo>
                  <a:lnTo>
                    <a:pt x="148" y="140"/>
                  </a:lnTo>
                  <a:lnTo>
                    <a:pt x="147" y="154"/>
                  </a:lnTo>
                  <a:lnTo>
                    <a:pt x="144" y="172"/>
                  </a:lnTo>
                  <a:lnTo>
                    <a:pt x="136" y="185"/>
                  </a:lnTo>
                  <a:lnTo>
                    <a:pt x="124" y="176"/>
                  </a:lnTo>
                  <a:lnTo>
                    <a:pt x="119" y="163"/>
                  </a:lnTo>
                  <a:lnTo>
                    <a:pt x="117" y="146"/>
                  </a:lnTo>
                  <a:lnTo>
                    <a:pt x="116" y="130"/>
                  </a:lnTo>
                  <a:lnTo>
                    <a:pt x="91" y="127"/>
                  </a:lnTo>
                  <a:lnTo>
                    <a:pt x="68" y="121"/>
                  </a:lnTo>
                  <a:lnTo>
                    <a:pt x="48" y="115"/>
                  </a:lnTo>
                  <a:lnTo>
                    <a:pt x="30" y="107"/>
                  </a:lnTo>
                  <a:lnTo>
                    <a:pt x="16" y="95"/>
                  </a:lnTo>
                  <a:lnTo>
                    <a:pt x="6" y="83"/>
                  </a:lnTo>
                  <a:lnTo>
                    <a:pt x="0" y="69"/>
                  </a:lnTo>
                  <a:lnTo>
                    <a:pt x="0" y="53"/>
                  </a:lnTo>
                  <a:lnTo>
                    <a:pt x="2" y="37"/>
                  </a:lnTo>
                  <a:lnTo>
                    <a:pt x="6" y="24"/>
                  </a:lnTo>
                  <a:lnTo>
                    <a:pt x="14" y="11"/>
                  </a:lnTo>
                  <a:lnTo>
                    <a:pt x="23" y="0"/>
                  </a:lnTo>
                  <a:lnTo>
                    <a:pt x="25" y="7"/>
                  </a:lnTo>
                  <a:lnTo>
                    <a:pt x="24" y="27"/>
                  </a:lnTo>
                  <a:lnTo>
                    <a:pt x="21" y="52"/>
                  </a:lnTo>
                  <a:lnTo>
                    <a:pt x="23" y="72"/>
                  </a:lnTo>
                  <a:lnTo>
                    <a:pt x="43" y="87"/>
                  </a:lnTo>
                  <a:lnTo>
                    <a:pt x="67" y="99"/>
                  </a:lnTo>
                  <a:lnTo>
                    <a:pt x="92" y="108"/>
                  </a:lnTo>
                  <a:lnTo>
                    <a:pt x="122" y="114"/>
                  </a:lnTo>
                  <a:lnTo>
                    <a:pt x="152" y="118"/>
                  </a:lnTo>
                  <a:lnTo>
                    <a:pt x="183" y="120"/>
                  </a:lnTo>
                  <a:lnTo>
                    <a:pt x="212" y="121"/>
                  </a:lnTo>
                  <a:lnTo>
                    <a:pt x="243" y="121"/>
                  </a:lnTo>
                  <a:lnTo>
                    <a:pt x="260" y="118"/>
                  </a:lnTo>
                  <a:lnTo>
                    <a:pt x="277" y="112"/>
                  </a:lnTo>
                  <a:lnTo>
                    <a:pt x="297" y="105"/>
                  </a:lnTo>
                  <a:lnTo>
                    <a:pt x="316" y="97"/>
                  </a:lnTo>
                  <a:lnTo>
                    <a:pt x="333" y="87"/>
                  </a:lnTo>
                  <a:lnTo>
                    <a:pt x="351" y="79"/>
                  </a:lnTo>
                  <a:lnTo>
                    <a:pt x="366" y="69"/>
                  </a:lnTo>
                  <a:lnTo>
                    <a:pt x="380" y="60"/>
                  </a:lnTo>
                  <a:lnTo>
                    <a:pt x="384" y="63"/>
                  </a:lnTo>
                  <a:lnTo>
                    <a:pt x="380" y="74"/>
                  </a:lnTo>
                  <a:lnTo>
                    <a:pt x="369" y="90"/>
                  </a:lnTo>
                  <a:lnTo>
                    <a:pt x="354" y="10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5"/>
            <p:cNvSpPr>
              <a:spLocks/>
            </p:cNvSpPr>
            <p:nvPr/>
          </p:nvSpPr>
          <p:spPr bwMode="auto">
            <a:xfrm>
              <a:off x="1859" y="2623"/>
              <a:ext cx="424" cy="449"/>
            </a:xfrm>
            <a:custGeom>
              <a:avLst/>
              <a:gdLst/>
              <a:ahLst/>
              <a:cxnLst>
                <a:cxn ang="0">
                  <a:pos x="374" y="174"/>
                </a:cxn>
                <a:cxn ang="0">
                  <a:pos x="356" y="116"/>
                </a:cxn>
                <a:cxn ang="0">
                  <a:pos x="309" y="88"/>
                </a:cxn>
                <a:cxn ang="0">
                  <a:pos x="245" y="62"/>
                </a:cxn>
                <a:cxn ang="0">
                  <a:pos x="176" y="42"/>
                </a:cxn>
                <a:cxn ang="0">
                  <a:pos x="119" y="28"/>
                </a:cxn>
                <a:cxn ang="0">
                  <a:pos x="85" y="24"/>
                </a:cxn>
                <a:cxn ang="0">
                  <a:pos x="44" y="89"/>
                </a:cxn>
                <a:cxn ang="0">
                  <a:pos x="44" y="167"/>
                </a:cxn>
                <a:cxn ang="0">
                  <a:pos x="72" y="235"/>
                </a:cxn>
                <a:cxn ang="0">
                  <a:pos x="143" y="276"/>
                </a:cxn>
                <a:cxn ang="0">
                  <a:pos x="203" y="299"/>
                </a:cxn>
                <a:cxn ang="0">
                  <a:pos x="254" y="304"/>
                </a:cxn>
                <a:cxn ang="0">
                  <a:pos x="323" y="292"/>
                </a:cxn>
                <a:cxn ang="0">
                  <a:pos x="375" y="263"/>
                </a:cxn>
                <a:cxn ang="0">
                  <a:pos x="367" y="290"/>
                </a:cxn>
                <a:cxn ang="0">
                  <a:pos x="327" y="315"/>
                </a:cxn>
                <a:cxn ang="0">
                  <a:pos x="280" y="328"/>
                </a:cxn>
                <a:cxn ang="0">
                  <a:pos x="233" y="330"/>
                </a:cxn>
                <a:cxn ang="0">
                  <a:pos x="195" y="323"/>
                </a:cxn>
                <a:cxn ang="0">
                  <a:pos x="158" y="313"/>
                </a:cxn>
                <a:cxn ang="0">
                  <a:pos x="135" y="328"/>
                </a:cxn>
                <a:cxn ang="0">
                  <a:pos x="131" y="400"/>
                </a:cxn>
                <a:cxn ang="0">
                  <a:pos x="167" y="416"/>
                </a:cxn>
                <a:cxn ang="0">
                  <a:pos x="256" y="431"/>
                </a:cxn>
                <a:cxn ang="0">
                  <a:pos x="337" y="411"/>
                </a:cxn>
                <a:cxn ang="0">
                  <a:pos x="375" y="391"/>
                </a:cxn>
                <a:cxn ang="0">
                  <a:pos x="412" y="380"/>
                </a:cxn>
                <a:cxn ang="0">
                  <a:pos x="399" y="403"/>
                </a:cxn>
                <a:cxn ang="0">
                  <a:pos x="363" y="426"/>
                </a:cxn>
                <a:cxn ang="0">
                  <a:pos x="325" y="443"/>
                </a:cxn>
                <a:cxn ang="0">
                  <a:pos x="198" y="444"/>
                </a:cxn>
                <a:cxn ang="0">
                  <a:pos x="119" y="417"/>
                </a:cxn>
                <a:cxn ang="0">
                  <a:pos x="98" y="394"/>
                </a:cxn>
                <a:cxn ang="0">
                  <a:pos x="113" y="398"/>
                </a:cxn>
                <a:cxn ang="0">
                  <a:pos x="115" y="322"/>
                </a:cxn>
                <a:cxn ang="0">
                  <a:pos x="61" y="260"/>
                </a:cxn>
                <a:cxn ang="0">
                  <a:pos x="9" y="184"/>
                </a:cxn>
                <a:cxn ang="0">
                  <a:pos x="5" y="92"/>
                </a:cxn>
                <a:cxn ang="0">
                  <a:pos x="16" y="54"/>
                </a:cxn>
                <a:cxn ang="0">
                  <a:pos x="37" y="19"/>
                </a:cxn>
                <a:cxn ang="0">
                  <a:pos x="79" y="2"/>
                </a:cxn>
                <a:cxn ang="0">
                  <a:pos x="143" y="13"/>
                </a:cxn>
                <a:cxn ang="0">
                  <a:pos x="224" y="33"/>
                </a:cxn>
                <a:cxn ang="0">
                  <a:pos x="306" y="60"/>
                </a:cxn>
                <a:cxn ang="0">
                  <a:pos x="371" y="90"/>
                </a:cxn>
                <a:cxn ang="0">
                  <a:pos x="402" y="120"/>
                </a:cxn>
                <a:cxn ang="0">
                  <a:pos x="399" y="196"/>
                </a:cxn>
              </a:cxnLst>
              <a:rect l="0" t="0" r="r" b="b"/>
              <a:pathLst>
                <a:path w="424" h="449">
                  <a:moveTo>
                    <a:pt x="389" y="223"/>
                  </a:moveTo>
                  <a:lnTo>
                    <a:pt x="380" y="207"/>
                  </a:lnTo>
                  <a:lnTo>
                    <a:pt x="374" y="174"/>
                  </a:lnTo>
                  <a:lnTo>
                    <a:pt x="371" y="143"/>
                  </a:lnTo>
                  <a:lnTo>
                    <a:pt x="367" y="126"/>
                  </a:lnTo>
                  <a:lnTo>
                    <a:pt x="356" y="116"/>
                  </a:lnTo>
                  <a:lnTo>
                    <a:pt x="344" y="106"/>
                  </a:lnTo>
                  <a:lnTo>
                    <a:pt x="328" y="97"/>
                  </a:lnTo>
                  <a:lnTo>
                    <a:pt x="309" y="88"/>
                  </a:lnTo>
                  <a:lnTo>
                    <a:pt x="290" y="79"/>
                  </a:lnTo>
                  <a:lnTo>
                    <a:pt x="268" y="70"/>
                  </a:lnTo>
                  <a:lnTo>
                    <a:pt x="245" y="62"/>
                  </a:lnTo>
                  <a:lnTo>
                    <a:pt x="222" y="54"/>
                  </a:lnTo>
                  <a:lnTo>
                    <a:pt x="198" y="49"/>
                  </a:lnTo>
                  <a:lnTo>
                    <a:pt x="176" y="42"/>
                  </a:lnTo>
                  <a:lnTo>
                    <a:pt x="156" y="36"/>
                  </a:lnTo>
                  <a:lnTo>
                    <a:pt x="136" y="32"/>
                  </a:lnTo>
                  <a:lnTo>
                    <a:pt x="119" y="28"/>
                  </a:lnTo>
                  <a:lnTo>
                    <a:pt x="104" y="26"/>
                  </a:lnTo>
                  <a:lnTo>
                    <a:pt x="92" y="24"/>
                  </a:lnTo>
                  <a:lnTo>
                    <a:pt x="85" y="24"/>
                  </a:lnTo>
                  <a:lnTo>
                    <a:pt x="66" y="43"/>
                  </a:lnTo>
                  <a:lnTo>
                    <a:pt x="51" y="65"/>
                  </a:lnTo>
                  <a:lnTo>
                    <a:pt x="44" y="89"/>
                  </a:lnTo>
                  <a:lnTo>
                    <a:pt x="39" y="115"/>
                  </a:lnTo>
                  <a:lnTo>
                    <a:pt x="39" y="142"/>
                  </a:lnTo>
                  <a:lnTo>
                    <a:pt x="44" y="167"/>
                  </a:lnTo>
                  <a:lnTo>
                    <a:pt x="49" y="194"/>
                  </a:lnTo>
                  <a:lnTo>
                    <a:pt x="57" y="218"/>
                  </a:lnTo>
                  <a:lnTo>
                    <a:pt x="72" y="235"/>
                  </a:lnTo>
                  <a:lnTo>
                    <a:pt x="92" y="251"/>
                  </a:lnTo>
                  <a:lnTo>
                    <a:pt x="117" y="265"/>
                  </a:lnTo>
                  <a:lnTo>
                    <a:pt x="143" y="276"/>
                  </a:lnTo>
                  <a:lnTo>
                    <a:pt x="167" y="287"/>
                  </a:lnTo>
                  <a:lnTo>
                    <a:pt x="188" y="293"/>
                  </a:lnTo>
                  <a:lnTo>
                    <a:pt x="203" y="299"/>
                  </a:lnTo>
                  <a:lnTo>
                    <a:pt x="209" y="300"/>
                  </a:lnTo>
                  <a:lnTo>
                    <a:pt x="233" y="302"/>
                  </a:lnTo>
                  <a:lnTo>
                    <a:pt x="254" y="304"/>
                  </a:lnTo>
                  <a:lnTo>
                    <a:pt x="278" y="301"/>
                  </a:lnTo>
                  <a:lnTo>
                    <a:pt x="300" y="298"/>
                  </a:lnTo>
                  <a:lnTo>
                    <a:pt x="323" y="292"/>
                  </a:lnTo>
                  <a:lnTo>
                    <a:pt x="342" y="284"/>
                  </a:lnTo>
                  <a:lnTo>
                    <a:pt x="359" y="275"/>
                  </a:lnTo>
                  <a:lnTo>
                    <a:pt x="375" y="263"/>
                  </a:lnTo>
                  <a:lnTo>
                    <a:pt x="378" y="265"/>
                  </a:lnTo>
                  <a:lnTo>
                    <a:pt x="375" y="276"/>
                  </a:lnTo>
                  <a:lnTo>
                    <a:pt x="367" y="290"/>
                  </a:lnTo>
                  <a:lnTo>
                    <a:pt x="356" y="305"/>
                  </a:lnTo>
                  <a:lnTo>
                    <a:pt x="343" y="309"/>
                  </a:lnTo>
                  <a:lnTo>
                    <a:pt x="327" y="315"/>
                  </a:lnTo>
                  <a:lnTo>
                    <a:pt x="312" y="319"/>
                  </a:lnTo>
                  <a:lnTo>
                    <a:pt x="295" y="324"/>
                  </a:lnTo>
                  <a:lnTo>
                    <a:pt x="280" y="328"/>
                  </a:lnTo>
                  <a:lnTo>
                    <a:pt x="264" y="331"/>
                  </a:lnTo>
                  <a:lnTo>
                    <a:pt x="247" y="331"/>
                  </a:lnTo>
                  <a:lnTo>
                    <a:pt x="233" y="330"/>
                  </a:lnTo>
                  <a:lnTo>
                    <a:pt x="219" y="328"/>
                  </a:lnTo>
                  <a:lnTo>
                    <a:pt x="207" y="326"/>
                  </a:lnTo>
                  <a:lnTo>
                    <a:pt x="195" y="323"/>
                  </a:lnTo>
                  <a:lnTo>
                    <a:pt x="184" y="319"/>
                  </a:lnTo>
                  <a:lnTo>
                    <a:pt x="170" y="316"/>
                  </a:lnTo>
                  <a:lnTo>
                    <a:pt x="158" y="313"/>
                  </a:lnTo>
                  <a:lnTo>
                    <a:pt x="146" y="308"/>
                  </a:lnTo>
                  <a:lnTo>
                    <a:pt x="135" y="305"/>
                  </a:lnTo>
                  <a:lnTo>
                    <a:pt x="135" y="328"/>
                  </a:lnTo>
                  <a:lnTo>
                    <a:pt x="134" y="353"/>
                  </a:lnTo>
                  <a:lnTo>
                    <a:pt x="132" y="378"/>
                  </a:lnTo>
                  <a:lnTo>
                    <a:pt x="131" y="400"/>
                  </a:lnTo>
                  <a:lnTo>
                    <a:pt x="135" y="402"/>
                  </a:lnTo>
                  <a:lnTo>
                    <a:pt x="148" y="408"/>
                  </a:lnTo>
                  <a:lnTo>
                    <a:pt x="167" y="416"/>
                  </a:lnTo>
                  <a:lnTo>
                    <a:pt x="194" y="423"/>
                  </a:lnTo>
                  <a:lnTo>
                    <a:pt x="224" y="428"/>
                  </a:lnTo>
                  <a:lnTo>
                    <a:pt x="256" y="431"/>
                  </a:lnTo>
                  <a:lnTo>
                    <a:pt x="292" y="427"/>
                  </a:lnTo>
                  <a:lnTo>
                    <a:pt x="327" y="417"/>
                  </a:lnTo>
                  <a:lnTo>
                    <a:pt x="337" y="411"/>
                  </a:lnTo>
                  <a:lnTo>
                    <a:pt x="351" y="405"/>
                  </a:lnTo>
                  <a:lnTo>
                    <a:pt x="363" y="398"/>
                  </a:lnTo>
                  <a:lnTo>
                    <a:pt x="375" y="391"/>
                  </a:lnTo>
                  <a:lnTo>
                    <a:pt x="387" y="386"/>
                  </a:lnTo>
                  <a:lnTo>
                    <a:pt x="401" y="382"/>
                  </a:lnTo>
                  <a:lnTo>
                    <a:pt x="412" y="380"/>
                  </a:lnTo>
                  <a:lnTo>
                    <a:pt x="424" y="381"/>
                  </a:lnTo>
                  <a:lnTo>
                    <a:pt x="411" y="394"/>
                  </a:lnTo>
                  <a:lnTo>
                    <a:pt x="399" y="403"/>
                  </a:lnTo>
                  <a:lnTo>
                    <a:pt x="387" y="412"/>
                  </a:lnTo>
                  <a:lnTo>
                    <a:pt x="375" y="419"/>
                  </a:lnTo>
                  <a:lnTo>
                    <a:pt x="363" y="426"/>
                  </a:lnTo>
                  <a:lnTo>
                    <a:pt x="351" y="432"/>
                  </a:lnTo>
                  <a:lnTo>
                    <a:pt x="339" y="437"/>
                  </a:lnTo>
                  <a:lnTo>
                    <a:pt x="325" y="443"/>
                  </a:lnTo>
                  <a:lnTo>
                    <a:pt x="278" y="448"/>
                  </a:lnTo>
                  <a:lnTo>
                    <a:pt x="235" y="449"/>
                  </a:lnTo>
                  <a:lnTo>
                    <a:pt x="198" y="444"/>
                  </a:lnTo>
                  <a:lnTo>
                    <a:pt x="166" y="437"/>
                  </a:lnTo>
                  <a:lnTo>
                    <a:pt x="139" y="428"/>
                  </a:lnTo>
                  <a:lnTo>
                    <a:pt x="119" y="417"/>
                  </a:lnTo>
                  <a:lnTo>
                    <a:pt x="104" y="406"/>
                  </a:lnTo>
                  <a:lnTo>
                    <a:pt x="97" y="394"/>
                  </a:lnTo>
                  <a:lnTo>
                    <a:pt x="98" y="394"/>
                  </a:lnTo>
                  <a:lnTo>
                    <a:pt x="103" y="394"/>
                  </a:lnTo>
                  <a:lnTo>
                    <a:pt x="108" y="396"/>
                  </a:lnTo>
                  <a:lnTo>
                    <a:pt x="113" y="398"/>
                  </a:lnTo>
                  <a:lnTo>
                    <a:pt x="111" y="373"/>
                  </a:lnTo>
                  <a:lnTo>
                    <a:pt x="111" y="347"/>
                  </a:lnTo>
                  <a:lnTo>
                    <a:pt x="115" y="322"/>
                  </a:lnTo>
                  <a:lnTo>
                    <a:pt x="117" y="297"/>
                  </a:lnTo>
                  <a:lnTo>
                    <a:pt x="87" y="280"/>
                  </a:lnTo>
                  <a:lnTo>
                    <a:pt x="61" y="260"/>
                  </a:lnTo>
                  <a:lnTo>
                    <a:pt x="39" y="237"/>
                  </a:lnTo>
                  <a:lnTo>
                    <a:pt x="21" y="212"/>
                  </a:lnTo>
                  <a:lnTo>
                    <a:pt x="9" y="184"/>
                  </a:lnTo>
                  <a:lnTo>
                    <a:pt x="2" y="155"/>
                  </a:lnTo>
                  <a:lnTo>
                    <a:pt x="0" y="124"/>
                  </a:lnTo>
                  <a:lnTo>
                    <a:pt x="5" y="92"/>
                  </a:lnTo>
                  <a:lnTo>
                    <a:pt x="8" y="79"/>
                  </a:lnTo>
                  <a:lnTo>
                    <a:pt x="11" y="66"/>
                  </a:lnTo>
                  <a:lnTo>
                    <a:pt x="16" y="54"/>
                  </a:lnTo>
                  <a:lnTo>
                    <a:pt x="21" y="42"/>
                  </a:lnTo>
                  <a:lnTo>
                    <a:pt x="28" y="31"/>
                  </a:lnTo>
                  <a:lnTo>
                    <a:pt x="37" y="19"/>
                  </a:lnTo>
                  <a:lnTo>
                    <a:pt x="49" y="10"/>
                  </a:lnTo>
                  <a:lnTo>
                    <a:pt x="64" y="0"/>
                  </a:lnTo>
                  <a:lnTo>
                    <a:pt x="79" y="2"/>
                  </a:lnTo>
                  <a:lnTo>
                    <a:pt x="97" y="4"/>
                  </a:lnTo>
                  <a:lnTo>
                    <a:pt x="119" y="7"/>
                  </a:lnTo>
                  <a:lnTo>
                    <a:pt x="143" y="13"/>
                  </a:lnTo>
                  <a:lnTo>
                    <a:pt x="169" y="18"/>
                  </a:lnTo>
                  <a:lnTo>
                    <a:pt x="195" y="25"/>
                  </a:lnTo>
                  <a:lnTo>
                    <a:pt x="224" y="33"/>
                  </a:lnTo>
                  <a:lnTo>
                    <a:pt x="252" y="41"/>
                  </a:lnTo>
                  <a:lnTo>
                    <a:pt x="280" y="49"/>
                  </a:lnTo>
                  <a:lnTo>
                    <a:pt x="306" y="60"/>
                  </a:lnTo>
                  <a:lnTo>
                    <a:pt x="330" y="70"/>
                  </a:lnTo>
                  <a:lnTo>
                    <a:pt x="352" y="80"/>
                  </a:lnTo>
                  <a:lnTo>
                    <a:pt x="371" y="90"/>
                  </a:lnTo>
                  <a:lnTo>
                    <a:pt x="386" y="100"/>
                  </a:lnTo>
                  <a:lnTo>
                    <a:pt x="396" y="111"/>
                  </a:lnTo>
                  <a:lnTo>
                    <a:pt x="402" y="120"/>
                  </a:lnTo>
                  <a:lnTo>
                    <a:pt x="405" y="141"/>
                  </a:lnTo>
                  <a:lnTo>
                    <a:pt x="405" y="167"/>
                  </a:lnTo>
                  <a:lnTo>
                    <a:pt x="399" y="196"/>
                  </a:lnTo>
                  <a:lnTo>
                    <a:pt x="389" y="2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6"/>
            <p:cNvSpPr>
              <a:spLocks/>
            </p:cNvSpPr>
            <p:nvPr/>
          </p:nvSpPr>
          <p:spPr bwMode="auto">
            <a:xfrm>
              <a:off x="2104" y="3201"/>
              <a:ext cx="147" cy="28"/>
            </a:xfrm>
            <a:custGeom>
              <a:avLst/>
              <a:gdLst/>
              <a:ahLst/>
              <a:cxnLst>
                <a:cxn ang="0">
                  <a:pos x="0" y="28"/>
                </a:cxn>
                <a:cxn ang="0">
                  <a:pos x="5" y="22"/>
                </a:cxn>
                <a:cxn ang="0">
                  <a:pos x="12" y="18"/>
                </a:cxn>
                <a:cxn ang="0">
                  <a:pos x="22" y="13"/>
                </a:cxn>
                <a:cxn ang="0">
                  <a:pos x="33" y="12"/>
                </a:cxn>
                <a:cxn ang="0">
                  <a:pos x="46" y="10"/>
                </a:cxn>
                <a:cxn ang="0">
                  <a:pos x="61" y="9"/>
                </a:cxn>
                <a:cxn ang="0">
                  <a:pos x="76" y="8"/>
                </a:cxn>
                <a:cxn ang="0">
                  <a:pos x="90" y="6"/>
                </a:cxn>
                <a:cxn ang="0">
                  <a:pos x="105" y="4"/>
                </a:cxn>
                <a:cxn ang="0">
                  <a:pos x="120" y="3"/>
                </a:cxn>
                <a:cxn ang="0">
                  <a:pos x="133" y="1"/>
                </a:cxn>
                <a:cxn ang="0">
                  <a:pos x="147" y="0"/>
                </a:cxn>
                <a:cxn ang="0">
                  <a:pos x="137" y="8"/>
                </a:cxn>
                <a:cxn ang="0">
                  <a:pos x="117" y="15"/>
                </a:cxn>
                <a:cxn ang="0">
                  <a:pos x="93" y="19"/>
                </a:cxn>
                <a:cxn ang="0">
                  <a:pos x="67" y="22"/>
                </a:cxn>
                <a:cxn ang="0">
                  <a:pos x="42" y="26"/>
                </a:cxn>
                <a:cxn ang="0">
                  <a:pos x="21" y="27"/>
                </a:cxn>
                <a:cxn ang="0">
                  <a:pos x="6" y="28"/>
                </a:cxn>
                <a:cxn ang="0">
                  <a:pos x="0" y="28"/>
                </a:cxn>
              </a:cxnLst>
              <a:rect l="0" t="0" r="r" b="b"/>
              <a:pathLst>
                <a:path w="147" h="28">
                  <a:moveTo>
                    <a:pt x="0" y="28"/>
                  </a:moveTo>
                  <a:lnTo>
                    <a:pt x="5" y="22"/>
                  </a:lnTo>
                  <a:lnTo>
                    <a:pt x="12" y="18"/>
                  </a:lnTo>
                  <a:lnTo>
                    <a:pt x="22" y="13"/>
                  </a:lnTo>
                  <a:lnTo>
                    <a:pt x="33" y="12"/>
                  </a:lnTo>
                  <a:lnTo>
                    <a:pt x="46" y="10"/>
                  </a:lnTo>
                  <a:lnTo>
                    <a:pt x="61" y="9"/>
                  </a:lnTo>
                  <a:lnTo>
                    <a:pt x="76" y="8"/>
                  </a:lnTo>
                  <a:lnTo>
                    <a:pt x="90" y="6"/>
                  </a:lnTo>
                  <a:lnTo>
                    <a:pt x="105" y="4"/>
                  </a:lnTo>
                  <a:lnTo>
                    <a:pt x="120" y="3"/>
                  </a:lnTo>
                  <a:lnTo>
                    <a:pt x="133" y="1"/>
                  </a:lnTo>
                  <a:lnTo>
                    <a:pt x="147" y="0"/>
                  </a:lnTo>
                  <a:lnTo>
                    <a:pt x="137" y="8"/>
                  </a:lnTo>
                  <a:lnTo>
                    <a:pt x="117" y="15"/>
                  </a:lnTo>
                  <a:lnTo>
                    <a:pt x="93" y="19"/>
                  </a:lnTo>
                  <a:lnTo>
                    <a:pt x="67" y="22"/>
                  </a:lnTo>
                  <a:lnTo>
                    <a:pt x="42" y="26"/>
                  </a:lnTo>
                  <a:lnTo>
                    <a:pt x="21" y="27"/>
                  </a:lnTo>
                  <a:lnTo>
                    <a:pt x="6" y="28"/>
                  </a:lnTo>
                  <a:lnTo>
                    <a:pt x="0"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7"/>
            <p:cNvSpPr>
              <a:spLocks/>
            </p:cNvSpPr>
            <p:nvPr/>
          </p:nvSpPr>
          <p:spPr bwMode="auto">
            <a:xfrm>
              <a:off x="2010" y="2251"/>
              <a:ext cx="211" cy="62"/>
            </a:xfrm>
            <a:custGeom>
              <a:avLst/>
              <a:gdLst/>
              <a:ahLst/>
              <a:cxnLst>
                <a:cxn ang="0">
                  <a:pos x="188" y="62"/>
                </a:cxn>
                <a:cxn ang="0">
                  <a:pos x="172" y="58"/>
                </a:cxn>
                <a:cxn ang="0">
                  <a:pos x="149" y="51"/>
                </a:cxn>
                <a:cxn ang="0">
                  <a:pos x="121" y="43"/>
                </a:cxn>
                <a:cxn ang="0">
                  <a:pos x="91" y="34"/>
                </a:cxn>
                <a:cxn ang="0">
                  <a:pos x="62" y="25"/>
                </a:cxn>
                <a:cxn ang="0">
                  <a:pos x="35" y="16"/>
                </a:cxn>
                <a:cxn ang="0">
                  <a:pos x="13" y="7"/>
                </a:cxn>
                <a:cxn ang="0">
                  <a:pos x="0" y="0"/>
                </a:cxn>
                <a:cxn ang="0">
                  <a:pos x="19" y="3"/>
                </a:cxn>
                <a:cxn ang="0">
                  <a:pos x="45" y="7"/>
                </a:cxn>
                <a:cxn ang="0">
                  <a:pos x="76" y="14"/>
                </a:cxn>
                <a:cxn ang="0">
                  <a:pos x="109" y="22"/>
                </a:cxn>
                <a:cxn ang="0">
                  <a:pos x="141" y="30"/>
                </a:cxn>
                <a:cxn ang="0">
                  <a:pos x="171" y="38"/>
                </a:cxn>
                <a:cxn ang="0">
                  <a:pos x="194" y="46"/>
                </a:cxn>
                <a:cxn ang="0">
                  <a:pos x="211" y="52"/>
                </a:cxn>
                <a:cxn ang="0">
                  <a:pos x="188" y="62"/>
                </a:cxn>
              </a:cxnLst>
              <a:rect l="0" t="0" r="r" b="b"/>
              <a:pathLst>
                <a:path w="211" h="62">
                  <a:moveTo>
                    <a:pt x="188" y="62"/>
                  </a:moveTo>
                  <a:lnTo>
                    <a:pt x="172" y="58"/>
                  </a:lnTo>
                  <a:lnTo>
                    <a:pt x="149" y="51"/>
                  </a:lnTo>
                  <a:lnTo>
                    <a:pt x="121" y="43"/>
                  </a:lnTo>
                  <a:lnTo>
                    <a:pt x="91" y="34"/>
                  </a:lnTo>
                  <a:lnTo>
                    <a:pt x="62" y="25"/>
                  </a:lnTo>
                  <a:lnTo>
                    <a:pt x="35" y="16"/>
                  </a:lnTo>
                  <a:lnTo>
                    <a:pt x="13" y="7"/>
                  </a:lnTo>
                  <a:lnTo>
                    <a:pt x="0" y="0"/>
                  </a:lnTo>
                  <a:lnTo>
                    <a:pt x="19" y="3"/>
                  </a:lnTo>
                  <a:lnTo>
                    <a:pt x="45" y="7"/>
                  </a:lnTo>
                  <a:lnTo>
                    <a:pt x="76" y="14"/>
                  </a:lnTo>
                  <a:lnTo>
                    <a:pt x="109" y="22"/>
                  </a:lnTo>
                  <a:lnTo>
                    <a:pt x="141" y="30"/>
                  </a:lnTo>
                  <a:lnTo>
                    <a:pt x="171" y="38"/>
                  </a:lnTo>
                  <a:lnTo>
                    <a:pt x="194" y="46"/>
                  </a:lnTo>
                  <a:lnTo>
                    <a:pt x="211" y="52"/>
                  </a:lnTo>
                  <a:lnTo>
                    <a:pt x="188" y="6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8"/>
            <p:cNvSpPr>
              <a:spLocks/>
            </p:cNvSpPr>
            <p:nvPr/>
          </p:nvSpPr>
          <p:spPr bwMode="auto">
            <a:xfrm>
              <a:off x="2093" y="3241"/>
              <a:ext cx="105" cy="48"/>
            </a:xfrm>
            <a:custGeom>
              <a:avLst/>
              <a:gdLst/>
              <a:ahLst/>
              <a:cxnLst>
                <a:cxn ang="0">
                  <a:pos x="105" y="48"/>
                </a:cxn>
                <a:cxn ang="0">
                  <a:pos x="90" y="45"/>
                </a:cxn>
                <a:cxn ang="0">
                  <a:pos x="76" y="42"/>
                </a:cxn>
                <a:cxn ang="0">
                  <a:pos x="61" y="37"/>
                </a:cxn>
                <a:cxn ang="0">
                  <a:pos x="47" y="33"/>
                </a:cxn>
                <a:cxn ang="0">
                  <a:pos x="32" y="27"/>
                </a:cxn>
                <a:cxn ang="0">
                  <a:pos x="19" y="20"/>
                </a:cxn>
                <a:cxn ang="0">
                  <a:pos x="9" y="11"/>
                </a:cxn>
                <a:cxn ang="0">
                  <a:pos x="0" y="0"/>
                </a:cxn>
                <a:cxn ang="0">
                  <a:pos x="11" y="3"/>
                </a:cxn>
                <a:cxn ang="0">
                  <a:pos x="24" y="7"/>
                </a:cxn>
                <a:cxn ang="0">
                  <a:pos x="39" y="11"/>
                </a:cxn>
                <a:cxn ang="0">
                  <a:pos x="54" y="17"/>
                </a:cxn>
                <a:cxn ang="0">
                  <a:pos x="69" y="22"/>
                </a:cxn>
                <a:cxn ang="0">
                  <a:pos x="83" y="30"/>
                </a:cxn>
                <a:cxn ang="0">
                  <a:pos x="95" y="38"/>
                </a:cxn>
                <a:cxn ang="0">
                  <a:pos x="105" y="48"/>
                </a:cxn>
              </a:cxnLst>
              <a:rect l="0" t="0" r="r" b="b"/>
              <a:pathLst>
                <a:path w="105" h="48">
                  <a:moveTo>
                    <a:pt x="105" y="48"/>
                  </a:moveTo>
                  <a:lnTo>
                    <a:pt x="90" y="45"/>
                  </a:lnTo>
                  <a:lnTo>
                    <a:pt x="76" y="42"/>
                  </a:lnTo>
                  <a:lnTo>
                    <a:pt x="61" y="37"/>
                  </a:lnTo>
                  <a:lnTo>
                    <a:pt x="47" y="33"/>
                  </a:lnTo>
                  <a:lnTo>
                    <a:pt x="32" y="27"/>
                  </a:lnTo>
                  <a:lnTo>
                    <a:pt x="19" y="20"/>
                  </a:lnTo>
                  <a:lnTo>
                    <a:pt x="9" y="11"/>
                  </a:lnTo>
                  <a:lnTo>
                    <a:pt x="0" y="0"/>
                  </a:lnTo>
                  <a:lnTo>
                    <a:pt x="11" y="3"/>
                  </a:lnTo>
                  <a:lnTo>
                    <a:pt x="24" y="7"/>
                  </a:lnTo>
                  <a:lnTo>
                    <a:pt x="39" y="11"/>
                  </a:lnTo>
                  <a:lnTo>
                    <a:pt x="54" y="17"/>
                  </a:lnTo>
                  <a:lnTo>
                    <a:pt x="69" y="22"/>
                  </a:lnTo>
                  <a:lnTo>
                    <a:pt x="83" y="30"/>
                  </a:lnTo>
                  <a:lnTo>
                    <a:pt x="95" y="38"/>
                  </a:lnTo>
                  <a:lnTo>
                    <a:pt x="105" y="4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09"/>
            <p:cNvSpPr>
              <a:spLocks/>
            </p:cNvSpPr>
            <p:nvPr/>
          </p:nvSpPr>
          <p:spPr bwMode="auto">
            <a:xfrm>
              <a:off x="1848" y="3161"/>
              <a:ext cx="277" cy="93"/>
            </a:xfrm>
            <a:custGeom>
              <a:avLst/>
              <a:gdLst/>
              <a:ahLst/>
              <a:cxnLst>
                <a:cxn ang="0">
                  <a:pos x="258" y="28"/>
                </a:cxn>
                <a:cxn ang="0">
                  <a:pos x="249" y="30"/>
                </a:cxn>
                <a:cxn ang="0">
                  <a:pos x="240" y="32"/>
                </a:cxn>
                <a:cxn ang="0">
                  <a:pos x="231" y="32"/>
                </a:cxn>
                <a:cxn ang="0">
                  <a:pos x="221" y="32"/>
                </a:cxn>
                <a:cxn ang="0">
                  <a:pos x="212" y="30"/>
                </a:cxn>
                <a:cxn ang="0">
                  <a:pos x="203" y="29"/>
                </a:cxn>
                <a:cxn ang="0">
                  <a:pos x="193" y="28"/>
                </a:cxn>
                <a:cxn ang="0">
                  <a:pos x="184" y="27"/>
                </a:cxn>
                <a:cxn ang="0">
                  <a:pos x="183" y="38"/>
                </a:cxn>
                <a:cxn ang="0">
                  <a:pos x="183" y="51"/>
                </a:cxn>
                <a:cxn ang="0">
                  <a:pos x="179" y="62"/>
                </a:cxn>
                <a:cxn ang="0">
                  <a:pos x="171" y="71"/>
                </a:cxn>
                <a:cxn ang="0">
                  <a:pos x="162" y="68"/>
                </a:cxn>
                <a:cxn ang="0">
                  <a:pos x="146" y="71"/>
                </a:cxn>
                <a:cxn ang="0">
                  <a:pos x="123" y="75"/>
                </a:cxn>
                <a:cxn ang="0">
                  <a:pos x="97" y="81"/>
                </a:cxn>
                <a:cxn ang="0">
                  <a:pos x="70" y="87"/>
                </a:cxn>
                <a:cxn ang="0">
                  <a:pos x="44" y="91"/>
                </a:cxn>
                <a:cxn ang="0">
                  <a:pos x="20" y="93"/>
                </a:cxn>
                <a:cxn ang="0">
                  <a:pos x="0" y="91"/>
                </a:cxn>
                <a:cxn ang="0">
                  <a:pos x="5" y="90"/>
                </a:cxn>
                <a:cxn ang="0">
                  <a:pos x="14" y="88"/>
                </a:cxn>
                <a:cxn ang="0">
                  <a:pos x="30" y="83"/>
                </a:cxn>
                <a:cxn ang="0">
                  <a:pos x="47" y="79"/>
                </a:cxn>
                <a:cxn ang="0">
                  <a:pos x="70" y="75"/>
                </a:cxn>
                <a:cxn ang="0">
                  <a:pos x="91" y="68"/>
                </a:cxn>
                <a:cxn ang="0">
                  <a:pos x="111" y="64"/>
                </a:cxn>
                <a:cxn ang="0">
                  <a:pos x="131" y="61"/>
                </a:cxn>
                <a:cxn ang="0">
                  <a:pos x="144" y="47"/>
                </a:cxn>
                <a:cxn ang="0">
                  <a:pos x="150" y="27"/>
                </a:cxn>
                <a:cxn ang="0">
                  <a:pos x="150" y="9"/>
                </a:cxn>
                <a:cxn ang="0">
                  <a:pos x="150" y="1"/>
                </a:cxn>
                <a:cxn ang="0">
                  <a:pos x="160" y="0"/>
                </a:cxn>
                <a:cxn ang="0">
                  <a:pos x="169" y="3"/>
                </a:cxn>
                <a:cxn ang="0">
                  <a:pos x="179" y="4"/>
                </a:cxn>
                <a:cxn ang="0">
                  <a:pos x="191" y="8"/>
                </a:cxn>
                <a:cxn ang="0">
                  <a:pos x="206" y="12"/>
                </a:cxn>
                <a:cxn ang="0">
                  <a:pos x="226" y="12"/>
                </a:cxn>
                <a:cxn ang="0">
                  <a:pos x="247" y="12"/>
                </a:cxn>
                <a:cxn ang="0">
                  <a:pos x="277" y="8"/>
                </a:cxn>
                <a:cxn ang="0">
                  <a:pos x="277" y="15"/>
                </a:cxn>
                <a:cxn ang="0">
                  <a:pos x="273" y="20"/>
                </a:cxn>
                <a:cxn ang="0">
                  <a:pos x="265" y="25"/>
                </a:cxn>
                <a:cxn ang="0">
                  <a:pos x="258" y="28"/>
                </a:cxn>
              </a:cxnLst>
              <a:rect l="0" t="0" r="r" b="b"/>
              <a:pathLst>
                <a:path w="277" h="93">
                  <a:moveTo>
                    <a:pt x="258" y="28"/>
                  </a:moveTo>
                  <a:lnTo>
                    <a:pt x="249" y="30"/>
                  </a:lnTo>
                  <a:lnTo>
                    <a:pt x="240" y="32"/>
                  </a:lnTo>
                  <a:lnTo>
                    <a:pt x="231" y="32"/>
                  </a:lnTo>
                  <a:lnTo>
                    <a:pt x="221" y="32"/>
                  </a:lnTo>
                  <a:lnTo>
                    <a:pt x="212" y="30"/>
                  </a:lnTo>
                  <a:lnTo>
                    <a:pt x="203" y="29"/>
                  </a:lnTo>
                  <a:lnTo>
                    <a:pt x="193" y="28"/>
                  </a:lnTo>
                  <a:lnTo>
                    <a:pt x="184" y="27"/>
                  </a:lnTo>
                  <a:lnTo>
                    <a:pt x="183" y="38"/>
                  </a:lnTo>
                  <a:lnTo>
                    <a:pt x="183" y="51"/>
                  </a:lnTo>
                  <a:lnTo>
                    <a:pt x="179" y="62"/>
                  </a:lnTo>
                  <a:lnTo>
                    <a:pt x="171" y="71"/>
                  </a:lnTo>
                  <a:lnTo>
                    <a:pt x="162" y="68"/>
                  </a:lnTo>
                  <a:lnTo>
                    <a:pt x="146" y="71"/>
                  </a:lnTo>
                  <a:lnTo>
                    <a:pt x="123" y="75"/>
                  </a:lnTo>
                  <a:lnTo>
                    <a:pt x="97" y="81"/>
                  </a:lnTo>
                  <a:lnTo>
                    <a:pt x="70" y="87"/>
                  </a:lnTo>
                  <a:lnTo>
                    <a:pt x="44" y="91"/>
                  </a:lnTo>
                  <a:lnTo>
                    <a:pt x="20" y="93"/>
                  </a:lnTo>
                  <a:lnTo>
                    <a:pt x="0" y="91"/>
                  </a:lnTo>
                  <a:lnTo>
                    <a:pt x="5" y="90"/>
                  </a:lnTo>
                  <a:lnTo>
                    <a:pt x="14" y="88"/>
                  </a:lnTo>
                  <a:lnTo>
                    <a:pt x="30" y="83"/>
                  </a:lnTo>
                  <a:lnTo>
                    <a:pt x="47" y="79"/>
                  </a:lnTo>
                  <a:lnTo>
                    <a:pt x="70" y="75"/>
                  </a:lnTo>
                  <a:lnTo>
                    <a:pt x="91" y="68"/>
                  </a:lnTo>
                  <a:lnTo>
                    <a:pt x="111" y="64"/>
                  </a:lnTo>
                  <a:lnTo>
                    <a:pt x="131" y="61"/>
                  </a:lnTo>
                  <a:lnTo>
                    <a:pt x="144" y="47"/>
                  </a:lnTo>
                  <a:lnTo>
                    <a:pt x="150" y="27"/>
                  </a:lnTo>
                  <a:lnTo>
                    <a:pt x="150" y="9"/>
                  </a:lnTo>
                  <a:lnTo>
                    <a:pt x="150" y="1"/>
                  </a:lnTo>
                  <a:lnTo>
                    <a:pt x="160" y="0"/>
                  </a:lnTo>
                  <a:lnTo>
                    <a:pt x="169" y="3"/>
                  </a:lnTo>
                  <a:lnTo>
                    <a:pt x="179" y="4"/>
                  </a:lnTo>
                  <a:lnTo>
                    <a:pt x="191" y="8"/>
                  </a:lnTo>
                  <a:lnTo>
                    <a:pt x="206" y="12"/>
                  </a:lnTo>
                  <a:lnTo>
                    <a:pt x="226" y="12"/>
                  </a:lnTo>
                  <a:lnTo>
                    <a:pt x="247" y="12"/>
                  </a:lnTo>
                  <a:lnTo>
                    <a:pt x="277" y="8"/>
                  </a:lnTo>
                  <a:lnTo>
                    <a:pt x="277" y="15"/>
                  </a:lnTo>
                  <a:lnTo>
                    <a:pt x="273" y="20"/>
                  </a:lnTo>
                  <a:lnTo>
                    <a:pt x="265" y="25"/>
                  </a:lnTo>
                  <a:lnTo>
                    <a:pt x="258"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0"/>
            <p:cNvSpPr>
              <a:spLocks/>
            </p:cNvSpPr>
            <p:nvPr/>
          </p:nvSpPr>
          <p:spPr bwMode="auto">
            <a:xfrm>
              <a:off x="1446" y="1966"/>
              <a:ext cx="597" cy="288"/>
            </a:xfrm>
            <a:custGeom>
              <a:avLst/>
              <a:gdLst/>
              <a:ahLst/>
              <a:cxnLst>
                <a:cxn ang="0">
                  <a:pos x="518" y="197"/>
                </a:cxn>
                <a:cxn ang="0">
                  <a:pos x="504" y="154"/>
                </a:cxn>
                <a:cxn ang="0">
                  <a:pos x="476" y="95"/>
                </a:cxn>
                <a:cxn ang="0">
                  <a:pos x="438" y="44"/>
                </a:cxn>
                <a:cxn ang="0">
                  <a:pos x="390" y="28"/>
                </a:cxn>
                <a:cxn ang="0">
                  <a:pos x="343" y="25"/>
                </a:cxn>
                <a:cxn ang="0">
                  <a:pos x="298" y="25"/>
                </a:cxn>
                <a:cxn ang="0">
                  <a:pos x="253" y="28"/>
                </a:cxn>
                <a:cxn ang="0">
                  <a:pos x="209" y="35"/>
                </a:cxn>
                <a:cxn ang="0">
                  <a:pos x="166" y="46"/>
                </a:cxn>
                <a:cxn ang="0">
                  <a:pos x="126" y="59"/>
                </a:cxn>
                <a:cxn ang="0">
                  <a:pos x="90" y="78"/>
                </a:cxn>
                <a:cxn ang="0">
                  <a:pos x="56" y="110"/>
                </a:cxn>
                <a:cxn ang="0">
                  <a:pos x="48" y="161"/>
                </a:cxn>
                <a:cxn ang="0">
                  <a:pos x="60" y="213"/>
                </a:cxn>
                <a:cxn ang="0">
                  <a:pos x="79" y="264"/>
                </a:cxn>
                <a:cxn ang="0">
                  <a:pos x="81" y="288"/>
                </a:cxn>
                <a:cxn ang="0">
                  <a:pos x="60" y="281"/>
                </a:cxn>
                <a:cxn ang="0">
                  <a:pos x="47" y="268"/>
                </a:cxn>
                <a:cxn ang="0">
                  <a:pos x="34" y="239"/>
                </a:cxn>
                <a:cxn ang="0">
                  <a:pos x="19" y="208"/>
                </a:cxn>
                <a:cxn ang="0">
                  <a:pos x="7" y="182"/>
                </a:cxn>
                <a:cxn ang="0">
                  <a:pos x="1" y="155"/>
                </a:cxn>
                <a:cxn ang="0">
                  <a:pos x="0" y="118"/>
                </a:cxn>
                <a:cxn ang="0">
                  <a:pos x="8" y="83"/>
                </a:cxn>
                <a:cxn ang="0">
                  <a:pos x="32" y="56"/>
                </a:cxn>
                <a:cxn ang="0">
                  <a:pos x="62" y="41"/>
                </a:cxn>
                <a:cxn ang="0">
                  <a:pos x="88" y="33"/>
                </a:cxn>
                <a:cxn ang="0">
                  <a:pos x="116" y="27"/>
                </a:cxn>
                <a:cxn ang="0">
                  <a:pos x="149" y="21"/>
                </a:cxn>
                <a:cxn ang="0">
                  <a:pos x="183" y="16"/>
                </a:cxn>
                <a:cxn ang="0">
                  <a:pos x="216" y="11"/>
                </a:cxn>
                <a:cxn ang="0">
                  <a:pos x="251" y="7"/>
                </a:cxn>
                <a:cxn ang="0">
                  <a:pos x="284" y="3"/>
                </a:cxn>
                <a:cxn ang="0">
                  <a:pos x="327" y="0"/>
                </a:cxn>
                <a:cxn ang="0">
                  <a:pos x="378" y="2"/>
                </a:cxn>
                <a:cxn ang="0">
                  <a:pos x="423" y="10"/>
                </a:cxn>
                <a:cxn ang="0">
                  <a:pos x="461" y="26"/>
                </a:cxn>
                <a:cxn ang="0">
                  <a:pos x="491" y="51"/>
                </a:cxn>
                <a:cxn ang="0">
                  <a:pos x="511" y="81"/>
                </a:cxn>
                <a:cxn ang="0">
                  <a:pos x="523" y="112"/>
                </a:cxn>
                <a:cxn ang="0">
                  <a:pos x="530" y="148"/>
                </a:cxn>
                <a:cxn ang="0">
                  <a:pos x="542" y="170"/>
                </a:cxn>
                <a:cxn ang="0">
                  <a:pos x="563" y="172"/>
                </a:cxn>
                <a:cxn ang="0">
                  <a:pos x="582" y="175"/>
                </a:cxn>
                <a:cxn ang="0">
                  <a:pos x="596" y="183"/>
                </a:cxn>
                <a:cxn ang="0">
                  <a:pos x="587" y="188"/>
                </a:cxn>
                <a:cxn ang="0">
                  <a:pos x="568" y="187"/>
                </a:cxn>
                <a:cxn ang="0">
                  <a:pos x="547" y="190"/>
                </a:cxn>
                <a:cxn ang="0">
                  <a:pos x="528" y="197"/>
                </a:cxn>
              </a:cxnLst>
              <a:rect l="0" t="0" r="r" b="b"/>
              <a:pathLst>
                <a:path w="597" h="288">
                  <a:moveTo>
                    <a:pt x="518" y="204"/>
                  </a:moveTo>
                  <a:lnTo>
                    <a:pt x="518" y="197"/>
                  </a:lnTo>
                  <a:lnTo>
                    <a:pt x="511" y="180"/>
                  </a:lnTo>
                  <a:lnTo>
                    <a:pt x="504" y="154"/>
                  </a:lnTo>
                  <a:lnTo>
                    <a:pt x="492" y="125"/>
                  </a:lnTo>
                  <a:lnTo>
                    <a:pt x="476" y="95"/>
                  </a:lnTo>
                  <a:lnTo>
                    <a:pt x="459" y="66"/>
                  </a:lnTo>
                  <a:lnTo>
                    <a:pt x="438" y="44"/>
                  </a:lnTo>
                  <a:lnTo>
                    <a:pt x="412" y="30"/>
                  </a:lnTo>
                  <a:lnTo>
                    <a:pt x="390" y="28"/>
                  </a:lnTo>
                  <a:lnTo>
                    <a:pt x="367" y="26"/>
                  </a:lnTo>
                  <a:lnTo>
                    <a:pt x="343" y="25"/>
                  </a:lnTo>
                  <a:lnTo>
                    <a:pt x="322" y="24"/>
                  </a:lnTo>
                  <a:lnTo>
                    <a:pt x="298" y="25"/>
                  </a:lnTo>
                  <a:lnTo>
                    <a:pt x="275" y="26"/>
                  </a:lnTo>
                  <a:lnTo>
                    <a:pt x="253" y="28"/>
                  </a:lnTo>
                  <a:lnTo>
                    <a:pt x="232" y="32"/>
                  </a:lnTo>
                  <a:lnTo>
                    <a:pt x="209" y="35"/>
                  </a:lnTo>
                  <a:lnTo>
                    <a:pt x="187" y="39"/>
                  </a:lnTo>
                  <a:lnTo>
                    <a:pt x="166" y="46"/>
                  </a:lnTo>
                  <a:lnTo>
                    <a:pt x="146" y="51"/>
                  </a:lnTo>
                  <a:lnTo>
                    <a:pt x="126" y="59"/>
                  </a:lnTo>
                  <a:lnTo>
                    <a:pt x="107" y="68"/>
                  </a:lnTo>
                  <a:lnTo>
                    <a:pt x="90" y="78"/>
                  </a:lnTo>
                  <a:lnTo>
                    <a:pt x="72" y="87"/>
                  </a:lnTo>
                  <a:lnTo>
                    <a:pt x="56" y="110"/>
                  </a:lnTo>
                  <a:lnTo>
                    <a:pt x="48" y="134"/>
                  </a:lnTo>
                  <a:lnTo>
                    <a:pt x="48" y="161"/>
                  </a:lnTo>
                  <a:lnTo>
                    <a:pt x="52" y="187"/>
                  </a:lnTo>
                  <a:lnTo>
                    <a:pt x="60" y="213"/>
                  </a:lnTo>
                  <a:lnTo>
                    <a:pt x="69" y="239"/>
                  </a:lnTo>
                  <a:lnTo>
                    <a:pt x="79" y="264"/>
                  </a:lnTo>
                  <a:lnTo>
                    <a:pt x="88" y="288"/>
                  </a:lnTo>
                  <a:lnTo>
                    <a:pt x="81" y="288"/>
                  </a:lnTo>
                  <a:lnTo>
                    <a:pt x="71" y="284"/>
                  </a:lnTo>
                  <a:lnTo>
                    <a:pt x="60" y="281"/>
                  </a:lnTo>
                  <a:lnTo>
                    <a:pt x="52" y="276"/>
                  </a:lnTo>
                  <a:lnTo>
                    <a:pt x="47" y="268"/>
                  </a:lnTo>
                  <a:lnTo>
                    <a:pt x="40" y="254"/>
                  </a:lnTo>
                  <a:lnTo>
                    <a:pt x="34" y="239"/>
                  </a:lnTo>
                  <a:lnTo>
                    <a:pt x="26" y="223"/>
                  </a:lnTo>
                  <a:lnTo>
                    <a:pt x="19" y="208"/>
                  </a:lnTo>
                  <a:lnTo>
                    <a:pt x="12" y="193"/>
                  </a:lnTo>
                  <a:lnTo>
                    <a:pt x="7" y="182"/>
                  </a:lnTo>
                  <a:lnTo>
                    <a:pt x="5" y="174"/>
                  </a:lnTo>
                  <a:lnTo>
                    <a:pt x="1" y="155"/>
                  </a:lnTo>
                  <a:lnTo>
                    <a:pt x="0" y="136"/>
                  </a:lnTo>
                  <a:lnTo>
                    <a:pt x="0" y="118"/>
                  </a:lnTo>
                  <a:lnTo>
                    <a:pt x="3" y="100"/>
                  </a:lnTo>
                  <a:lnTo>
                    <a:pt x="8" y="83"/>
                  </a:lnTo>
                  <a:lnTo>
                    <a:pt x="19" y="68"/>
                  </a:lnTo>
                  <a:lnTo>
                    <a:pt x="32" y="56"/>
                  </a:lnTo>
                  <a:lnTo>
                    <a:pt x="50" y="46"/>
                  </a:lnTo>
                  <a:lnTo>
                    <a:pt x="62" y="41"/>
                  </a:lnTo>
                  <a:lnTo>
                    <a:pt x="74" y="38"/>
                  </a:lnTo>
                  <a:lnTo>
                    <a:pt x="88" y="33"/>
                  </a:lnTo>
                  <a:lnTo>
                    <a:pt x="102" y="30"/>
                  </a:lnTo>
                  <a:lnTo>
                    <a:pt x="116" y="27"/>
                  </a:lnTo>
                  <a:lnTo>
                    <a:pt x="133" y="24"/>
                  </a:lnTo>
                  <a:lnTo>
                    <a:pt x="149" y="21"/>
                  </a:lnTo>
                  <a:lnTo>
                    <a:pt x="165" y="18"/>
                  </a:lnTo>
                  <a:lnTo>
                    <a:pt x="183" y="16"/>
                  </a:lnTo>
                  <a:lnTo>
                    <a:pt x="199" y="13"/>
                  </a:lnTo>
                  <a:lnTo>
                    <a:pt x="216" y="11"/>
                  </a:lnTo>
                  <a:lnTo>
                    <a:pt x="234" y="9"/>
                  </a:lnTo>
                  <a:lnTo>
                    <a:pt x="251" y="7"/>
                  </a:lnTo>
                  <a:lnTo>
                    <a:pt x="268" y="6"/>
                  </a:lnTo>
                  <a:lnTo>
                    <a:pt x="284" y="3"/>
                  </a:lnTo>
                  <a:lnTo>
                    <a:pt x="301" y="2"/>
                  </a:lnTo>
                  <a:lnTo>
                    <a:pt x="327" y="0"/>
                  </a:lnTo>
                  <a:lnTo>
                    <a:pt x="352" y="0"/>
                  </a:lnTo>
                  <a:lnTo>
                    <a:pt x="378" y="2"/>
                  </a:lnTo>
                  <a:lnTo>
                    <a:pt x="401" y="4"/>
                  </a:lnTo>
                  <a:lnTo>
                    <a:pt x="423" y="10"/>
                  </a:lnTo>
                  <a:lnTo>
                    <a:pt x="442" y="17"/>
                  </a:lnTo>
                  <a:lnTo>
                    <a:pt x="461" y="26"/>
                  </a:lnTo>
                  <a:lnTo>
                    <a:pt x="476" y="37"/>
                  </a:lnTo>
                  <a:lnTo>
                    <a:pt x="491" y="51"/>
                  </a:lnTo>
                  <a:lnTo>
                    <a:pt x="503" y="66"/>
                  </a:lnTo>
                  <a:lnTo>
                    <a:pt x="511" y="81"/>
                  </a:lnTo>
                  <a:lnTo>
                    <a:pt x="518" y="96"/>
                  </a:lnTo>
                  <a:lnTo>
                    <a:pt x="523" y="112"/>
                  </a:lnTo>
                  <a:lnTo>
                    <a:pt x="528" y="130"/>
                  </a:lnTo>
                  <a:lnTo>
                    <a:pt x="530" y="148"/>
                  </a:lnTo>
                  <a:lnTo>
                    <a:pt x="534" y="168"/>
                  </a:lnTo>
                  <a:lnTo>
                    <a:pt x="542" y="170"/>
                  </a:lnTo>
                  <a:lnTo>
                    <a:pt x="551" y="171"/>
                  </a:lnTo>
                  <a:lnTo>
                    <a:pt x="563" y="172"/>
                  </a:lnTo>
                  <a:lnTo>
                    <a:pt x="573" y="173"/>
                  </a:lnTo>
                  <a:lnTo>
                    <a:pt x="582" y="175"/>
                  </a:lnTo>
                  <a:lnTo>
                    <a:pt x="591" y="179"/>
                  </a:lnTo>
                  <a:lnTo>
                    <a:pt x="596" y="183"/>
                  </a:lnTo>
                  <a:lnTo>
                    <a:pt x="597" y="189"/>
                  </a:lnTo>
                  <a:lnTo>
                    <a:pt x="587" y="188"/>
                  </a:lnTo>
                  <a:lnTo>
                    <a:pt x="577" y="187"/>
                  </a:lnTo>
                  <a:lnTo>
                    <a:pt x="568" y="187"/>
                  </a:lnTo>
                  <a:lnTo>
                    <a:pt x="558" y="188"/>
                  </a:lnTo>
                  <a:lnTo>
                    <a:pt x="547" y="190"/>
                  </a:lnTo>
                  <a:lnTo>
                    <a:pt x="538" y="193"/>
                  </a:lnTo>
                  <a:lnTo>
                    <a:pt x="528" y="197"/>
                  </a:lnTo>
                  <a:lnTo>
                    <a:pt x="518" y="20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1"/>
            <p:cNvSpPr>
              <a:spLocks/>
            </p:cNvSpPr>
            <p:nvPr/>
          </p:nvSpPr>
          <p:spPr bwMode="auto">
            <a:xfrm>
              <a:off x="2000" y="3268"/>
              <a:ext cx="85" cy="73"/>
            </a:xfrm>
            <a:custGeom>
              <a:avLst/>
              <a:gdLst/>
              <a:ahLst/>
              <a:cxnLst>
                <a:cxn ang="0">
                  <a:pos x="0" y="73"/>
                </a:cxn>
                <a:cxn ang="0">
                  <a:pos x="2" y="62"/>
                </a:cxn>
                <a:cxn ang="0">
                  <a:pos x="7" y="51"/>
                </a:cxn>
                <a:cxn ang="0">
                  <a:pos x="18" y="40"/>
                </a:cxn>
                <a:cxn ang="0">
                  <a:pos x="30" y="31"/>
                </a:cxn>
                <a:cxn ang="0">
                  <a:pos x="44" y="21"/>
                </a:cxn>
                <a:cxn ang="0">
                  <a:pos x="58" y="12"/>
                </a:cxn>
                <a:cxn ang="0">
                  <a:pos x="72" y="6"/>
                </a:cxn>
                <a:cxn ang="0">
                  <a:pos x="85" y="0"/>
                </a:cxn>
                <a:cxn ang="0">
                  <a:pos x="79" y="11"/>
                </a:cxn>
                <a:cxn ang="0">
                  <a:pos x="72" y="21"/>
                </a:cxn>
                <a:cxn ang="0">
                  <a:pos x="62" y="31"/>
                </a:cxn>
                <a:cxn ang="0">
                  <a:pos x="49" y="39"/>
                </a:cxn>
                <a:cxn ang="0">
                  <a:pos x="37" y="48"/>
                </a:cxn>
                <a:cxn ang="0">
                  <a:pos x="24" y="58"/>
                </a:cxn>
                <a:cxn ang="0">
                  <a:pos x="12" y="65"/>
                </a:cxn>
                <a:cxn ang="0">
                  <a:pos x="0" y="73"/>
                </a:cxn>
              </a:cxnLst>
              <a:rect l="0" t="0" r="r" b="b"/>
              <a:pathLst>
                <a:path w="85" h="73">
                  <a:moveTo>
                    <a:pt x="0" y="73"/>
                  </a:moveTo>
                  <a:lnTo>
                    <a:pt x="2" y="62"/>
                  </a:lnTo>
                  <a:lnTo>
                    <a:pt x="7" y="51"/>
                  </a:lnTo>
                  <a:lnTo>
                    <a:pt x="18" y="40"/>
                  </a:lnTo>
                  <a:lnTo>
                    <a:pt x="30" y="31"/>
                  </a:lnTo>
                  <a:lnTo>
                    <a:pt x="44" y="21"/>
                  </a:lnTo>
                  <a:lnTo>
                    <a:pt x="58" y="12"/>
                  </a:lnTo>
                  <a:lnTo>
                    <a:pt x="72" y="6"/>
                  </a:lnTo>
                  <a:lnTo>
                    <a:pt x="85" y="0"/>
                  </a:lnTo>
                  <a:lnTo>
                    <a:pt x="79" y="11"/>
                  </a:lnTo>
                  <a:lnTo>
                    <a:pt x="72" y="21"/>
                  </a:lnTo>
                  <a:lnTo>
                    <a:pt x="62" y="31"/>
                  </a:lnTo>
                  <a:lnTo>
                    <a:pt x="49" y="39"/>
                  </a:lnTo>
                  <a:lnTo>
                    <a:pt x="37" y="48"/>
                  </a:lnTo>
                  <a:lnTo>
                    <a:pt x="24" y="58"/>
                  </a:lnTo>
                  <a:lnTo>
                    <a:pt x="12" y="65"/>
                  </a:lnTo>
                  <a:lnTo>
                    <a:pt x="0" y="7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2"/>
            <p:cNvSpPr>
              <a:spLocks/>
            </p:cNvSpPr>
            <p:nvPr/>
          </p:nvSpPr>
          <p:spPr bwMode="auto">
            <a:xfrm>
              <a:off x="2035" y="2957"/>
              <a:ext cx="34" cy="77"/>
            </a:xfrm>
            <a:custGeom>
              <a:avLst/>
              <a:gdLst/>
              <a:ahLst/>
              <a:cxnLst>
                <a:cxn ang="0">
                  <a:pos x="34" y="76"/>
                </a:cxn>
                <a:cxn ang="0">
                  <a:pos x="29" y="77"/>
                </a:cxn>
                <a:cxn ang="0">
                  <a:pos x="22" y="76"/>
                </a:cxn>
                <a:cxn ang="0">
                  <a:pos x="14" y="76"/>
                </a:cxn>
                <a:cxn ang="0">
                  <a:pos x="8" y="74"/>
                </a:cxn>
                <a:cxn ang="0">
                  <a:pos x="0" y="56"/>
                </a:cxn>
                <a:cxn ang="0">
                  <a:pos x="0" y="37"/>
                </a:cxn>
                <a:cxn ang="0">
                  <a:pos x="2" y="18"/>
                </a:cxn>
                <a:cxn ang="0">
                  <a:pos x="7" y="0"/>
                </a:cxn>
                <a:cxn ang="0">
                  <a:pos x="15" y="0"/>
                </a:cxn>
                <a:cxn ang="0">
                  <a:pos x="19" y="18"/>
                </a:cxn>
                <a:cxn ang="0">
                  <a:pos x="18" y="38"/>
                </a:cxn>
                <a:cxn ang="0">
                  <a:pos x="21" y="57"/>
                </a:cxn>
                <a:cxn ang="0">
                  <a:pos x="34" y="76"/>
                </a:cxn>
              </a:cxnLst>
              <a:rect l="0" t="0" r="r" b="b"/>
              <a:pathLst>
                <a:path w="34" h="77">
                  <a:moveTo>
                    <a:pt x="34" y="76"/>
                  </a:moveTo>
                  <a:lnTo>
                    <a:pt x="29" y="77"/>
                  </a:lnTo>
                  <a:lnTo>
                    <a:pt x="22" y="76"/>
                  </a:lnTo>
                  <a:lnTo>
                    <a:pt x="14" y="76"/>
                  </a:lnTo>
                  <a:lnTo>
                    <a:pt x="8" y="74"/>
                  </a:lnTo>
                  <a:lnTo>
                    <a:pt x="0" y="56"/>
                  </a:lnTo>
                  <a:lnTo>
                    <a:pt x="0" y="37"/>
                  </a:lnTo>
                  <a:lnTo>
                    <a:pt x="2" y="18"/>
                  </a:lnTo>
                  <a:lnTo>
                    <a:pt x="7" y="0"/>
                  </a:lnTo>
                  <a:lnTo>
                    <a:pt x="15" y="0"/>
                  </a:lnTo>
                  <a:lnTo>
                    <a:pt x="19" y="18"/>
                  </a:lnTo>
                  <a:lnTo>
                    <a:pt x="18" y="38"/>
                  </a:lnTo>
                  <a:lnTo>
                    <a:pt x="21" y="57"/>
                  </a:lnTo>
                  <a:lnTo>
                    <a:pt x="34" y="7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3"/>
            <p:cNvSpPr>
              <a:spLocks/>
            </p:cNvSpPr>
            <p:nvPr/>
          </p:nvSpPr>
          <p:spPr bwMode="auto">
            <a:xfrm>
              <a:off x="1668" y="2245"/>
              <a:ext cx="326" cy="94"/>
            </a:xfrm>
            <a:custGeom>
              <a:avLst/>
              <a:gdLst/>
              <a:ahLst/>
              <a:cxnLst>
                <a:cxn ang="0">
                  <a:pos x="284" y="23"/>
                </a:cxn>
                <a:cxn ang="0">
                  <a:pos x="265" y="26"/>
                </a:cxn>
                <a:cxn ang="0">
                  <a:pos x="247" y="30"/>
                </a:cxn>
                <a:cxn ang="0">
                  <a:pos x="229" y="34"/>
                </a:cxn>
                <a:cxn ang="0">
                  <a:pos x="213" y="37"/>
                </a:cxn>
                <a:cxn ang="0">
                  <a:pos x="197" y="41"/>
                </a:cxn>
                <a:cxn ang="0">
                  <a:pos x="180" y="44"/>
                </a:cxn>
                <a:cxn ang="0">
                  <a:pos x="166" y="49"/>
                </a:cxn>
                <a:cxn ang="0">
                  <a:pos x="150" y="52"/>
                </a:cxn>
                <a:cxn ang="0">
                  <a:pos x="136" y="56"/>
                </a:cxn>
                <a:cxn ang="0">
                  <a:pos x="121" y="59"/>
                </a:cxn>
                <a:cxn ang="0">
                  <a:pos x="106" y="64"/>
                </a:cxn>
                <a:cxn ang="0">
                  <a:pos x="91" y="70"/>
                </a:cxn>
                <a:cxn ang="0">
                  <a:pos x="77" y="75"/>
                </a:cxn>
                <a:cxn ang="0">
                  <a:pos x="60" y="81"/>
                </a:cxn>
                <a:cxn ang="0">
                  <a:pos x="45" y="88"/>
                </a:cxn>
                <a:cxn ang="0">
                  <a:pos x="29" y="94"/>
                </a:cxn>
                <a:cxn ang="0">
                  <a:pos x="17" y="91"/>
                </a:cxn>
                <a:cxn ang="0">
                  <a:pos x="5" y="90"/>
                </a:cxn>
                <a:cxn ang="0">
                  <a:pos x="0" y="89"/>
                </a:cxn>
                <a:cxn ang="0">
                  <a:pos x="4" y="82"/>
                </a:cxn>
                <a:cxn ang="0">
                  <a:pos x="22" y="73"/>
                </a:cxn>
                <a:cxn ang="0">
                  <a:pos x="39" y="64"/>
                </a:cxn>
                <a:cxn ang="0">
                  <a:pos x="57" y="56"/>
                </a:cxn>
                <a:cxn ang="0">
                  <a:pos x="78" y="50"/>
                </a:cxn>
                <a:cxn ang="0">
                  <a:pos x="98" y="44"/>
                </a:cxn>
                <a:cxn ang="0">
                  <a:pos x="118" y="39"/>
                </a:cxn>
                <a:cxn ang="0">
                  <a:pos x="138" y="34"/>
                </a:cxn>
                <a:cxn ang="0">
                  <a:pos x="159" y="30"/>
                </a:cxn>
                <a:cxn ang="0">
                  <a:pos x="180" y="26"/>
                </a:cxn>
                <a:cxn ang="0">
                  <a:pos x="202" y="23"/>
                </a:cxn>
                <a:cxn ang="0">
                  <a:pos x="223" y="20"/>
                </a:cxn>
                <a:cxn ang="0">
                  <a:pos x="244" y="16"/>
                </a:cxn>
                <a:cxn ang="0">
                  <a:pos x="265" y="12"/>
                </a:cxn>
                <a:cxn ang="0">
                  <a:pos x="286" y="8"/>
                </a:cxn>
                <a:cxn ang="0">
                  <a:pos x="307" y="4"/>
                </a:cxn>
                <a:cxn ang="0">
                  <a:pos x="326" y="0"/>
                </a:cxn>
                <a:cxn ang="0">
                  <a:pos x="326" y="4"/>
                </a:cxn>
                <a:cxn ang="0">
                  <a:pos x="323" y="7"/>
                </a:cxn>
                <a:cxn ang="0">
                  <a:pos x="317" y="10"/>
                </a:cxn>
                <a:cxn ang="0">
                  <a:pos x="309" y="14"/>
                </a:cxn>
                <a:cxn ang="0">
                  <a:pos x="302" y="16"/>
                </a:cxn>
                <a:cxn ang="0">
                  <a:pos x="295" y="20"/>
                </a:cxn>
                <a:cxn ang="0">
                  <a:pos x="288" y="21"/>
                </a:cxn>
                <a:cxn ang="0">
                  <a:pos x="284" y="23"/>
                </a:cxn>
              </a:cxnLst>
              <a:rect l="0" t="0" r="r" b="b"/>
              <a:pathLst>
                <a:path w="326" h="94">
                  <a:moveTo>
                    <a:pt x="284" y="23"/>
                  </a:moveTo>
                  <a:lnTo>
                    <a:pt x="265" y="26"/>
                  </a:lnTo>
                  <a:lnTo>
                    <a:pt x="247" y="30"/>
                  </a:lnTo>
                  <a:lnTo>
                    <a:pt x="229" y="34"/>
                  </a:lnTo>
                  <a:lnTo>
                    <a:pt x="213" y="37"/>
                  </a:lnTo>
                  <a:lnTo>
                    <a:pt x="197" y="41"/>
                  </a:lnTo>
                  <a:lnTo>
                    <a:pt x="180" y="44"/>
                  </a:lnTo>
                  <a:lnTo>
                    <a:pt x="166" y="49"/>
                  </a:lnTo>
                  <a:lnTo>
                    <a:pt x="150" y="52"/>
                  </a:lnTo>
                  <a:lnTo>
                    <a:pt x="136" y="56"/>
                  </a:lnTo>
                  <a:lnTo>
                    <a:pt x="121" y="59"/>
                  </a:lnTo>
                  <a:lnTo>
                    <a:pt x="106" y="64"/>
                  </a:lnTo>
                  <a:lnTo>
                    <a:pt x="91" y="70"/>
                  </a:lnTo>
                  <a:lnTo>
                    <a:pt x="77" y="75"/>
                  </a:lnTo>
                  <a:lnTo>
                    <a:pt x="60" y="81"/>
                  </a:lnTo>
                  <a:lnTo>
                    <a:pt x="45" y="88"/>
                  </a:lnTo>
                  <a:lnTo>
                    <a:pt x="29" y="94"/>
                  </a:lnTo>
                  <a:lnTo>
                    <a:pt x="17" y="91"/>
                  </a:lnTo>
                  <a:lnTo>
                    <a:pt x="5" y="90"/>
                  </a:lnTo>
                  <a:lnTo>
                    <a:pt x="0" y="89"/>
                  </a:lnTo>
                  <a:lnTo>
                    <a:pt x="4" y="82"/>
                  </a:lnTo>
                  <a:lnTo>
                    <a:pt x="22" y="73"/>
                  </a:lnTo>
                  <a:lnTo>
                    <a:pt x="39" y="64"/>
                  </a:lnTo>
                  <a:lnTo>
                    <a:pt x="57" y="56"/>
                  </a:lnTo>
                  <a:lnTo>
                    <a:pt x="78" y="50"/>
                  </a:lnTo>
                  <a:lnTo>
                    <a:pt x="98" y="44"/>
                  </a:lnTo>
                  <a:lnTo>
                    <a:pt x="118" y="39"/>
                  </a:lnTo>
                  <a:lnTo>
                    <a:pt x="138" y="34"/>
                  </a:lnTo>
                  <a:lnTo>
                    <a:pt x="159" y="30"/>
                  </a:lnTo>
                  <a:lnTo>
                    <a:pt x="180" y="26"/>
                  </a:lnTo>
                  <a:lnTo>
                    <a:pt x="202" y="23"/>
                  </a:lnTo>
                  <a:lnTo>
                    <a:pt x="223" y="20"/>
                  </a:lnTo>
                  <a:lnTo>
                    <a:pt x="244" y="16"/>
                  </a:lnTo>
                  <a:lnTo>
                    <a:pt x="265" y="12"/>
                  </a:lnTo>
                  <a:lnTo>
                    <a:pt x="286" y="8"/>
                  </a:lnTo>
                  <a:lnTo>
                    <a:pt x="307" y="4"/>
                  </a:lnTo>
                  <a:lnTo>
                    <a:pt x="326" y="0"/>
                  </a:lnTo>
                  <a:lnTo>
                    <a:pt x="326" y="4"/>
                  </a:lnTo>
                  <a:lnTo>
                    <a:pt x="323" y="7"/>
                  </a:lnTo>
                  <a:lnTo>
                    <a:pt x="317" y="10"/>
                  </a:lnTo>
                  <a:lnTo>
                    <a:pt x="309" y="14"/>
                  </a:lnTo>
                  <a:lnTo>
                    <a:pt x="302" y="16"/>
                  </a:lnTo>
                  <a:lnTo>
                    <a:pt x="295" y="20"/>
                  </a:lnTo>
                  <a:lnTo>
                    <a:pt x="288" y="21"/>
                  </a:lnTo>
                  <a:lnTo>
                    <a:pt x="284" y="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4"/>
            <p:cNvSpPr>
              <a:spLocks/>
            </p:cNvSpPr>
            <p:nvPr/>
          </p:nvSpPr>
          <p:spPr bwMode="auto">
            <a:xfrm>
              <a:off x="1946" y="3246"/>
              <a:ext cx="83" cy="95"/>
            </a:xfrm>
            <a:custGeom>
              <a:avLst/>
              <a:gdLst/>
              <a:ahLst/>
              <a:cxnLst>
                <a:cxn ang="0">
                  <a:pos x="1" y="95"/>
                </a:cxn>
                <a:cxn ang="0">
                  <a:pos x="0" y="91"/>
                </a:cxn>
                <a:cxn ang="0">
                  <a:pos x="3" y="81"/>
                </a:cxn>
                <a:cxn ang="0">
                  <a:pos x="8" y="69"/>
                </a:cxn>
                <a:cxn ang="0">
                  <a:pos x="13" y="61"/>
                </a:cxn>
                <a:cxn ang="0">
                  <a:pos x="74" y="0"/>
                </a:cxn>
                <a:cxn ang="0">
                  <a:pos x="83" y="3"/>
                </a:cxn>
                <a:cxn ang="0">
                  <a:pos x="83" y="10"/>
                </a:cxn>
                <a:cxn ang="0">
                  <a:pos x="78" y="17"/>
                </a:cxn>
                <a:cxn ang="0">
                  <a:pos x="76" y="23"/>
                </a:cxn>
                <a:cxn ang="0">
                  <a:pos x="67" y="31"/>
                </a:cxn>
                <a:cxn ang="0">
                  <a:pos x="57" y="40"/>
                </a:cxn>
                <a:cxn ang="0">
                  <a:pos x="48" y="51"/>
                </a:cxn>
                <a:cxn ang="0">
                  <a:pos x="37" y="61"/>
                </a:cxn>
                <a:cxn ang="0">
                  <a:pos x="29" y="69"/>
                </a:cxn>
                <a:cxn ang="0">
                  <a:pos x="19" y="80"/>
                </a:cxn>
                <a:cxn ang="0">
                  <a:pos x="10" y="87"/>
                </a:cxn>
                <a:cxn ang="0">
                  <a:pos x="1" y="95"/>
                </a:cxn>
              </a:cxnLst>
              <a:rect l="0" t="0" r="r" b="b"/>
              <a:pathLst>
                <a:path w="83" h="95">
                  <a:moveTo>
                    <a:pt x="1" y="95"/>
                  </a:moveTo>
                  <a:lnTo>
                    <a:pt x="0" y="91"/>
                  </a:lnTo>
                  <a:lnTo>
                    <a:pt x="3" y="81"/>
                  </a:lnTo>
                  <a:lnTo>
                    <a:pt x="8" y="69"/>
                  </a:lnTo>
                  <a:lnTo>
                    <a:pt x="13" y="61"/>
                  </a:lnTo>
                  <a:lnTo>
                    <a:pt x="74" y="0"/>
                  </a:lnTo>
                  <a:lnTo>
                    <a:pt x="83" y="3"/>
                  </a:lnTo>
                  <a:lnTo>
                    <a:pt x="83" y="10"/>
                  </a:lnTo>
                  <a:lnTo>
                    <a:pt x="78" y="17"/>
                  </a:lnTo>
                  <a:lnTo>
                    <a:pt x="76" y="23"/>
                  </a:lnTo>
                  <a:lnTo>
                    <a:pt x="67" y="31"/>
                  </a:lnTo>
                  <a:lnTo>
                    <a:pt x="57" y="40"/>
                  </a:lnTo>
                  <a:lnTo>
                    <a:pt x="48" y="51"/>
                  </a:lnTo>
                  <a:lnTo>
                    <a:pt x="37" y="61"/>
                  </a:lnTo>
                  <a:lnTo>
                    <a:pt x="29" y="69"/>
                  </a:lnTo>
                  <a:lnTo>
                    <a:pt x="19" y="80"/>
                  </a:lnTo>
                  <a:lnTo>
                    <a:pt x="10" y="87"/>
                  </a:lnTo>
                  <a:lnTo>
                    <a:pt x="1" y="9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5"/>
            <p:cNvSpPr>
              <a:spLocks/>
            </p:cNvSpPr>
            <p:nvPr/>
          </p:nvSpPr>
          <p:spPr bwMode="auto">
            <a:xfrm>
              <a:off x="1709" y="2350"/>
              <a:ext cx="207" cy="79"/>
            </a:xfrm>
            <a:custGeom>
              <a:avLst/>
              <a:gdLst/>
              <a:ahLst/>
              <a:cxnLst>
                <a:cxn ang="0">
                  <a:pos x="207" y="79"/>
                </a:cxn>
                <a:cxn ang="0">
                  <a:pos x="181" y="79"/>
                </a:cxn>
                <a:cxn ang="0">
                  <a:pos x="155" y="73"/>
                </a:cxn>
                <a:cxn ang="0">
                  <a:pos x="127" y="63"/>
                </a:cxn>
                <a:cxn ang="0">
                  <a:pos x="101" y="50"/>
                </a:cxn>
                <a:cxn ang="0">
                  <a:pos x="75" y="38"/>
                </a:cxn>
                <a:cxn ang="0">
                  <a:pos x="49" y="25"/>
                </a:cxn>
                <a:cxn ang="0">
                  <a:pos x="24" y="15"/>
                </a:cxn>
                <a:cxn ang="0">
                  <a:pos x="0" y="7"/>
                </a:cxn>
                <a:cxn ang="0">
                  <a:pos x="4" y="5"/>
                </a:cxn>
                <a:cxn ang="0">
                  <a:pos x="11" y="3"/>
                </a:cxn>
                <a:cxn ang="0">
                  <a:pos x="19" y="2"/>
                </a:cxn>
                <a:cxn ang="0">
                  <a:pos x="24" y="0"/>
                </a:cxn>
                <a:cxn ang="0">
                  <a:pos x="44" y="7"/>
                </a:cxn>
                <a:cxn ang="0">
                  <a:pos x="64" y="15"/>
                </a:cxn>
                <a:cxn ang="0">
                  <a:pos x="83" y="24"/>
                </a:cxn>
                <a:cxn ang="0">
                  <a:pos x="104" y="32"/>
                </a:cxn>
                <a:cxn ang="0">
                  <a:pos x="125" y="40"/>
                </a:cxn>
                <a:cxn ang="0">
                  <a:pos x="147" y="46"/>
                </a:cxn>
                <a:cxn ang="0">
                  <a:pos x="171" y="52"/>
                </a:cxn>
                <a:cxn ang="0">
                  <a:pos x="197" y="56"/>
                </a:cxn>
                <a:cxn ang="0">
                  <a:pos x="207" y="79"/>
                </a:cxn>
              </a:cxnLst>
              <a:rect l="0" t="0" r="r" b="b"/>
              <a:pathLst>
                <a:path w="207" h="79">
                  <a:moveTo>
                    <a:pt x="207" y="79"/>
                  </a:moveTo>
                  <a:lnTo>
                    <a:pt x="181" y="79"/>
                  </a:lnTo>
                  <a:lnTo>
                    <a:pt x="155" y="73"/>
                  </a:lnTo>
                  <a:lnTo>
                    <a:pt x="127" y="63"/>
                  </a:lnTo>
                  <a:lnTo>
                    <a:pt x="101" y="50"/>
                  </a:lnTo>
                  <a:lnTo>
                    <a:pt x="75" y="38"/>
                  </a:lnTo>
                  <a:lnTo>
                    <a:pt x="49" y="25"/>
                  </a:lnTo>
                  <a:lnTo>
                    <a:pt x="24" y="15"/>
                  </a:lnTo>
                  <a:lnTo>
                    <a:pt x="0" y="7"/>
                  </a:lnTo>
                  <a:lnTo>
                    <a:pt x="4" y="5"/>
                  </a:lnTo>
                  <a:lnTo>
                    <a:pt x="11" y="3"/>
                  </a:lnTo>
                  <a:lnTo>
                    <a:pt x="19" y="2"/>
                  </a:lnTo>
                  <a:lnTo>
                    <a:pt x="24" y="0"/>
                  </a:lnTo>
                  <a:lnTo>
                    <a:pt x="44" y="7"/>
                  </a:lnTo>
                  <a:lnTo>
                    <a:pt x="64" y="15"/>
                  </a:lnTo>
                  <a:lnTo>
                    <a:pt x="83" y="24"/>
                  </a:lnTo>
                  <a:lnTo>
                    <a:pt x="104" y="32"/>
                  </a:lnTo>
                  <a:lnTo>
                    <a:pt x="125" y="40"/>
                  </a:lnTo>
                  <a:lnTo>
                    <a:pt x="147" y="46"/>
                  </a:lnTo>
                  <a:lnTo>
                    <a:pt x="171" y="52"/>
                  </a:lnTo>
                  <a:lnTo>
                    <a:pt x="197" y="56"/>
                  </a:lnTo>
                  <a:lnTo>
                    <a:pt x="207" y="7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16"/>
            <p:cNvSpPr>
              <a:spLocks/>
            </p:cNvSpPr>
            <p:nvPr/>
          </p:nvSpPr>
          <p:spPr bwMode="auto">
            <a:xfrm>
              <a:off x="1514" y="2816"/>
              <a:ext cx="390" cy="155"/>
            </a:xfrm>
            <a:custGeom>
              <a:avLst/>
              <a:gdLst/>
              <a:ahLst/>
              <a:cxnLst>
                <a:cxn ang="0">
                  <a:pos x="330" y="143"/>
                </a:cxn>
                <a:cxn ang="0">
                  <a:pos x="306" y="148"/>
                </a:cxn>
                <a:cxn ang="0">
                  <a:pos x="283" y="151"/>
                </a:cxn>
                <a:cxn ang="0">
                  <a:pos x="262" y="154"/>
                </a:cxn>
                <a:cxn ang="0">
                  <a:pos x="238" y="155"/>
                </a:cxn>
                <a:cxn ang="0">
                  <a:pos x="216" y="155"/>
                </a:cxn>
                <a:cxn ang="0">
                  <a:pos x="193" y="154"/>
                </a:cxn>
                <a:cxn ang="0">
                  <a:pos x="173" y="154"/>
                </a:cxn>
                <a:cxn ang="0">
                  <a:pos x="153" y="150"/>
                </a:cxn>
                <a:cxn ang="0">
                  <a:pos x="132" y="146"/>
                </a:cxn>
                <a:cxn ang="0">
                  <a:pos x="111" y="141"/>
                </a:cxn>
                <a:cxn ang="0">
                  <a:pos x="94" y="136"/>
                </a:cxn>
                <a:cxn ang="0">
                  <a:pos x="75" y="128"/>
                </a:cxn>
                <a:cxn ang="0">
                  <a:pos x="56" y="119"/>
                </a:cxn>
                <a:cxn ang="0">
                  <a:pos x="40" y="108"/>
                </a:cxn>
                <a:cxn ang="0">
                  <a:pos x="26" y="97"/>
                </a:cxn>
                <a:cxn ang="0">
                  <a:pos x="11" y="84"/>
                </a:cxn>
                <a:cxn ang="0">
                  <a:pos x="4" y="64"/>
                </a:cxn>
                <a:cxn ang="0">
                  <a:pos x="0" y="41"/>
                </a:cxn>
                <a:cxn ang="0">
                  <a:pos x="4" y="20"/>
                </a:cxn>
                <a:cxn ang="0">
                  <a:pos x="14" y="0"/>
                </a:cxn>
                <a:cxn ang="0">
                  <a:pos x="14" y="7"/>
                </a:cxn>
                <a:cxn ang="0">
                  <a:pos x="16" y="26"/>
                </a:cxn>
                <a:cxn ang="0">
                  <a:pos x="18" y="48"/>
                </a:cxn>
                <a:cxn ang="0">
                  <a:pos x="24" y="65"/>
                </a:cxn>
                <a:cxn ang="0">
                  <a:pos x="36" y="75"/>
                </a:cxn>
                <a:cxn ang="0">
                  <a:pos x="49" y="85"/>
                </a:cxn>
                <a:cxn ang="0">
                  <a:pos x="63" y="93"/>
                </a:cxn>
                <a:cxn ang="0">
                  <a:pos x="77" y="101"/>
                </a:cxn>
                <a:cxn ang="0">
                  <a:pos x="92" y="107"/>
                </a:cxn>
                <a:cxn ang="0">
                  <a:pos x="107" y="114"/>
                </a:cxn>
                <a:cxn ang="0">
                  <a:pos x="123" y="119"/>
                </a:cxn>
                <a:cxn ang="0">
                  <a:pos x="141" y="123"/>
                </a:cxn>
                <a:cxn ang="0">
                  <a:pos x="157" y="126"/>
                </a:cxn>
                <a:cxn ang="0">
                  <a:pos x="174" y="130"/>
                </a:cxn>
                <a:cxn ang="0">
                  <a:pos x="193" y="132"/>
                </a:cxn>
                <a:cxn ang="0">
                  <a:pos x="210" y="133"/>
                </a:cxn>
                <a:cxn ang="0">
                  <a:pos x="229" y="134"/>
                </a:cxn>
                <a:cxn ang="0">
                  <a:pos x="247" y="134"/>
                </a:cxn>
                <a:cxn ang="0">
                  <a:pos x="266" y="133"/>
                </a:cxn>
                <a:cxn ang="0">
                  <a:pos x="283" y="132"/>
                </a:cxn>
                <a:cxn ang="0">
                  <a:pos x="295" y="130"/>
                </a:cxn>
                <a:cxn ang="0">
                  <a:pos x="310" y="126"/>
                </a:cxn>
                <a:cxn ang="0">
                  <a:pos x="327" y="123"/>
                </a:cxn>
                <a:cxn ang="0">
                  <a:pos x="343" y="120"/>
                </a:cxn>
                <a:cxn ang="0">
                  <a:pos x="359" y="116"/>
                </a:cxn>
                <a:cxn ang="0">
                  <a:pos x="372" y="114"/>
                </a:cxn>
                <a:cxn ang="0">
                  <a:pos x="384" y="113"/>
                </a:cxn>
                <a:cxn ang="0">
                  <a:pos x="390" y="114"/>
                </a:cxn>
                <a:cxn ang="0">
                  <a:pos x="389" y="121"/>
                </a:cxn>
                <a:cxn ang="0">
                  <a:pos x="384" y="126"/>
                </a:cxn>
                <a:cxn ang="0">
                  <a:pos x="378" y="131"/>
                </a:cxn>
                <a:cxn ang="0">
                  <a:pos x="372" y="133"/>
                </a:cxn>
                <a:cxn ang="0">
                  <a:pos x="363" y="137"/>
                </a:cxn>
                <a:cxn ang="0">
                  <a:pos x="353" y="139"/>
                </a:cxn>
                <a:cxn ang="0">
                  <a:pos x="343" y="141"/>
                </a:cxn>
                <a:cxn ang="0">
                  <a:pos x="330" y="143"/>
                </a:cxn>
              </a:cxnLst>
              <a:rect l="0" t="0" r="r" b="b"/>
              <a:pathLst>
                <a:path w="390" h="155">
                  <a:moveTo>
                    <a:pt x="330" y="143"/>
                  </a:moveTo>
                  <a:lnTo>
                    <a:pt x="306" y="148"/>
                  </a:lnTo>
                  <a:lnTo>
                    <a:pt x="283" y="151"/>
                  </a:lnTo>
                  <a:lnTo>
                    <a:pt x="262" y="154"/>
                  </a:lnTo>
                  <a:lnTo>
                    <a:pt x="238" y="155"/>
                  </a:lnTo>
                  <a:lnTo>
                    <a:pt x="216" y="155"/>
                  </a:lnTo>
                  <a:lnTo>
                    <a:pt x="193" y="154"/>
                  </a:lnTo>
                  <a:lnTo>
                    <a:pt x="173" y="154"/>
                  </a:lnTo>
                  <a:lnTo>
                    <a:pt x="153" y="150"/>
                  </a:lnTo>
                  <a:lnTo>
                    <a:pt x="132" y="146"/>
                  </a:lnTo>
                  <a:lnTo>
                    <a:pt x="111" y="141"/>
                  </a:lnTo>
                  <a:lnTo>
                    <a:pt x="94" y="136"/>
                  </a:lnTo>
                  <a:lnTo>
                    <a:pt x="75" y="128"/>
                  </a:lnTo>
                  <a:lnTo>
                    <a:pt x="56" y="119"/>
                  </a:lnTo>
                  <a:lnTo>
                    <a:pt x="40" y="108"/>
                  </a:lnTo>
                  <a:lnTo>
                    <a:pt x="26" y="97"/>
                  </a:lnTo>
                  <a:lnTo>
                    <a:pt x="11" y="84"/>
                  </a:lnTo>
                  <a:lnTo>
                    <a:pt x="4" y="64"/>
                  </a:lnTo>
                  <a:lnTo>
                    <a:pt x="0" y="41"/>
                  </a:lnTo>
                  <a:lnTo>
                    <a:pt x="4" y="20"/>
                  </a:lnTo>
                  <a:lnTo>
                    <a:pt x="14" y="0"/>
                  </a:lnTo>
                  <a:lnTo>
                    <a:pt x="14" y="7"/>
                  </a:lnTo>
                  <a:lnTo>
                    <a:pt x="16" y="26"/>
                  </a:lnTo>
                  <a:lnTo>
                    <a:pt x="18" y="48"/>
                  </a:lnTo>
                  <a:lnTo>
                    <a:pt x="24" y="65"/>
                  </a:lnTo>
                  <a:lnTo>
                    <a:pt x="36" y="75"/>
                  </a:lnTo>
                  <a:lnTo>
                    <a:pt x="49" y="85"/>
                  </a:lnTo>
                  <a:lnTo>
                    <a:pt x="63" y="93"/>
                  </a:lnTo>
                  <a:lnTo>
                    <a:pt x="77" y="101"/>
                  </a:lnTo>
                  <a:lnTo>
                    <a:pt x="92" y="107"/>
                  </a:lnTo>
                  <a:lnTo>
                    <a:pt x="107" y="114"/>
                  </a:lnTo>
                  <a:lnTo>
                    <a:pt x="123" y="119"/>
                  </a:lnTo>
                  <a:lnTo>
                    <a:pt x="141" y="123"/>
                  </a:lnTo>
                  <a:lnTo>
                    <a:pt x="157" y="126"/>
                  </a:lnTo>
                  <a:lnTo>
                    <a:pt x="174" y="130"/>
                  </a:lnTo>
                  <a:lnTo>
                    <a:pt x="193" y="132"/>
                  </a:lnTo>
                  <a:lnTo>
                    <a:pt x="210" y="133"/>
                  </a:lnTo>
                  <a:lnTo>
                    <a:pt x="229" y="134"/>
                  </a:lnTo>
                  <a:lnTo>
                    <a:pt x="247" y="134"/>
                  </a:lnTo>
                  <a:lnTo>
                    <a:pt x="266" y="133"/>
                  </a:lnTo>
                  <a:lnTo>
                    <a:pt x="283" y="132"/>
                  </a:lnTo>
                  <a:lnTo>
                    <a:pt x="295" y="130"/>
                  </a:lnTo>
                  <a:lnTo>
                    <a:pt x="310" y="126"/>
                  </a:lnTo>
                  <a:lnTo>
                    <a:pt x="327" y="123"/>
                  </a:lnTo>
                  <a:lnTo>
                    <a:pt x="343" y="120"/>
                  </a:lnTo>
                  <a:lnTo>
                    <a:pt x="359" y="116"/>
                  </a:lnTo>
                  <a:lnTo>
                    <a:pt x="372" y="114"/>
                  </a:lnTo>
                  <a:lnTo>
                    <a:pt x="384" y="113"/>
                  </a:lnTo>
                  <a:lnTo>
                    <a:pt x="390" y="114"/>
                  </a:lnTo>
                  <a:lnTo>
                    <a:pt x="389" y="121"/>
                  </a:lnTo>
                  <a:lnTo>
                    <a:pt x="384" y="126"/>
                  </a:lnTo>
                  <a:lnTo>
                    <a:pt x="378" y="131"/>
                  </a:lnTo>
                  <a:lnTo>
                    <a:pt x="372" y="133"/>
                  </a:lnTo>
                  <a:lnTo>
                    <a:pt x="363" y="137"/>
                  </a:lnTo>
                  <a:lnTo>
                    <a:pt x="353" y="139"/>
                  </a:lnTo>
                  <a:lnTo>
                    <a:pt x="343" y="141"/>
                  </a:lnTo>
                  <a:lnTo>
                    <a:pt x="330" y="14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7"/>
            <p:cNvSpPr>
              <a:spLocks/>
            </p:cNvSpPr>
            <p:nvPr/>
          </p:nvSpPr>
          <p:spPr bwMode="auto">
            <a:xfrm>
              <a:off x="1765" y="3090"/>
              <a:ext cx="138" cy="24"/>
            </a:xfrm>
            <a:custGeom>
              <a:avLst/>
              <a:gdLst/>
              <a:ahLst/>
              <a:cxnLst>
                <a:cxn ang="0">
                  <a:pos x="0" y="14"/>
                </a:cxn>
                <a:cxn ang="0">
                  <a:pos x="3" y="5"/>
                </a:cxn>
                <a:cxn ang="0">
                  <a:pos x="12" y="1"/>
                </a:cxn>
                <a:cxn ang="0">
                  <a:pos x="22" y="0"/>
                </a:cxn>
                <a:cxn ang="0">
                  <a:pos x="32" y="1"/>
                </a:cxn>
                <a:cxn ang="0">
                  <a:pos x="47" y="2"/>
                </a:cxn>
                <a:cxn ang="0">
                  <a:pos x="62" y="3"/>
                </a:cxn>
                <a:cxn ang="0">
                  <a:pos x="75" y="5"/>
                </a:cxn>
                <a:cxn ang="0">
                  <a:pos x="91" y="5"/>
                </a:cxn>
                <a:cxn ang="0">
                  <a:pos x="103" y="8"/>
                </a:cxn>
                <a:cxn ang="0">
                  <a:pos x="115" y="11"/>
                </a:cxn>
                <a:cxn ang="0">
                  <a:pos x="127" y="15"/>
                </a:cxn>
                <a:cxn ang="0">
                  <a:pos x="138" y="22"/>
                </a:cxn>
                <a:cxn ang="0">
                  <a:pos x="129" y="24"/>
                </a:cxn>
                <a:cxn ang="0">
                  <a:pos x="114" y="23"/>
                </a:cxn>
                <a:cxn ang="0">
                  <a:pos x="94" y="21"/>
                </a:cxn>
                <a:cxn ang="0">
                  <a:pos x="74" y="18"/>
                </a:cxn>
                <a:cxn ang="0">
                  <a:pos x="53" y="15"/>
                </a:cxn>
                <a:cxn ang="0">
                  <a:pos x="32" y="13"/>
                </a:cxn>
                <a:cxn ang="0">
                  <a:pos x="13" y="12"/>
                </a:cxn>
                <a:cxn ang="0">
                  <a:pos x="0" y="14"/>
                </a:cxn>
              </a:cxnLst>
              <a:rect l="0" t="0" r="r" b="b"/>
              <a:pathLst>
                <a:path w="138" h="24">
                  <a:moveTo>
                    <a:pt x="0" y="14"/>
                  </a:moveTo>
                  <a:lnTo>
                    <a:pt x="3" y="5"/>
                  </a:lnTo>
                  <a:lnTo>
                    <a:pt x="12" y="1"/>
                  </a:lnTo>
                  <a:lnTo>
                    <a:pt x="22" y="0"/>
                  </a:lnTo>
                  <a:lnTo>
                    <a:pt x="32" y="1"/>
                  </a:lnTo>
                  <a:lnTo>
                    <a:pt x="47" y="2"/>
                  </a:lnTo>
                  <a:lnTo>
                    <a:pt x="62" y="3"/>
                  </a:lnTo>
                  <a:lnTo>
                    <a:pt x="75" y="5"/>
                  </a:lnTo>
                  <a:lnTo>
                    <a:pt x="91" y="5"/>
                  </a:lnTo>
                  <a:lnTo>
                    <a:pt x="103" y="8"/>
                  </a:lnTo>
                  <a:lnTo>
                    <a:pt x="115" y="11"/>
                  </a:lnTo>
                  <a:lnTo>
                    <a:pt x="127" y="15"/>
                  </a:lnTo>
                  <a:lnTo>
                    <a:pt x="138" y="22"/>
                  </a:lnTo>
                  <a:lnTo>
                    <a:pt x="129" y="24"/>
                  </a:lnTo>
                  <a:lnTo>
                    <a:pt x="114" y="23"/>
                  </a:lnTo>
                  <a:lnTo>
                    <a:pt x="94" y="21"/>
                  </a:lnTo>
                  <a:lnTo>
                    <a:pt x="74" y="18"/>
                  </a:lnTo>
                  <a:lnTo>
                    <a:pt x="53" y="15"/>
                  </a:lnTo>
                  <a:lnTo>
                    <a:pt x="32" y="13"/>
                  </a:lnTo>
                  <a:lnTo>
                    <a:pt x="13" y="12"/>
                  </a:lnTo>
                  <a:lnTo>
                    <a:pt x="0"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18"/>
            <p:cNvSpPr>
              <a:spLocks/>
            </p:cNvSpPr>
            <p:nvPr/>
          </p:nvSpPr>
          <p:spPr bwMode="auto">
            <a:xfrm>
              <a:off x="1526" y="2981"/>
              <a:ext cx="335" cy="207"/>
            </a:xfrm>
            <a:custGeom>
              <a:avLst/>
              <a:gdLst/>
              <a:ahLst/>
              <a:cxnLst>
                <a:cxn ang="0">
                  <a:pos x="179" y="59"/>
                </a:cxn>
                <a:cxn ang="0">
                  <a:pos x="191" y="59"/>
                </a:cxn>
                <a:cxn ang="0">
                  <a:pos x="204" y="54"/>
                </a:cxn>
                <a:cxn ang="0">
                  <a:pos x="221" y="45"/>
                </a:cxn>
                <a:cxn ang="0">
                  <a:pos x="238" y="44"/>
                </a:cxn>
                <a:cxn ang="0">
                  <a:pos x="245" y="61"/>
                </a:cxn>
                <a:cxn ang="0">
                  <a:pos x="254" y="70"/>
                </a:cxn>
                <a:cxn ang="0">
                  <a:pos x="280" y="65"/>
                </a:cxn>
                <a:cxn ang="0">
                  <a:pos x="301" y="58"/>
                </a:cxn>
                <a:cxn ang="0">
                  <a:pos x="323" y="47"/>
                </a:cxn>
                <a:cxn ang="0">
                  <a:pos x="332" y="50"/>
                </a:cxn>
                <a:cxn ang="0">
                  <a:pos x="307" y="65"/>
                </a:cxn>
                <a:cxn ang="0">
                  <a:pos x="272" y="77"/>
                </a:cxn>
                <a:cxn ang="0">
                  <a:pos x="240" y="82"/>
                </a:cxn>
                <a:cxn ang="0">
                  <a:pos x="229" y="75"/>
                </a:cxn>
                <a:cxn ang="0">
                  <a:pos x="228" y="64"/>
                </a:cxn>
                <a:cxn ang="0">
                  <a:pos x="219" y="63"/>
                </a:cxn>
                <a:cxn ang="0">
                  <a:pos x="209" y="72"/>
                </a:cxn>
                <a:cxn ang="0">
                  <a:pos x="197" y="79"/>
                </a:cxn>
                <a:cxn ang="0">
                  <a:pos x="181" y="82"/>
                </a:cxn>
                <a:cxn ang="0">
                  <a:pos x="169" y="92"/>
                </a:cxn>
                <a:cxn ang="0">
                  <a:pos x="170" y="117"/>
                </a:cxn>
                <a:cxn ang="0">
                  <a:pos x="170" y="134"/>
                </a:cxn>
                <a:cxn ang="0">
                  <a:pos x="154" y="149"/>
                </a:cxn>
                <a:cxn ang="0">
                  <a:pos x="135" y="165"/>
                </a:cxn>
                <a:cxn ang="0">
                  <a:pos x="116" y="181"/>
                </a:cxn>
                <a:cxn ang="0">
                  <a:pos x="131" y="203"/>
                </a:cxn>
                <a:cxn ang="0">
                  <a:pos x="122" y="207"/>
                </a:cxn>
                <a:cxn ang="0">
                  <a:pos x="103" y="206"/>
                </a:cxn>
                <a:cxn ang="0">
                  <a:pos x="85" y="198"/>
                </a:cxn>
                <a:cxn ang="0">
                  <a:pos x="82" y="185"/>
                </a:cxn>
                <a:cxn ang="0">
                  <a:pos x="98" y="170"/>
                </a:cxn>
                <a:cxn ang="0">
                  <a:pos x="116" y="157"/>
                </a:cxn>
                <a:cxn ang="0">
                  <a:pos x="132" y="141"/>
                </a:cxn>
                <a:cxn ang="0">
                  <a:pos x="145" y="123"/>
                </a:cxn>
                <a:cxn ang="0">
                  <a:pos x="114" y="119"/>
                </a:cxn>
                <a:cxn ang="0">
                  <a:pos x="84" y="118"/>
                </a:cxn>
                <a:cxn ang="0">
                  <a:pos x="51" y="117"/>
                </a:cxn>
                <a:cxn ang="0">
                  <a:pos x="20" y="114"/>
                </a:cxn>
                <a:cxn ang="0">
                  <a:pos x="7" y="110"/>
                </a:cxn>
                <a:cxn ang="0">
                  <a:pos x="0" y="101"/>
                </a:cxn>
                <a:cxn ang="0">
                  <a:pos x="35" y="100"/>
                </a:cxn>
                <a:cxn ang="0">
                  <a:pos x="70" y="99"/>
                </a:cxn>
                <a:cxn ang="0">
                  <a:pos x="105" y="100"/>
                </a:cxn>
                <a:cxn ang="0">
                  <a:pos x="141" y="103"/>
                </a:cxn>
                <a:cxn ang="0">
                  <a:pos x="144" y="0"/>
                </a:cxn>
                <a:cxn ang="0">
                  <a:pos x="162" y="1"/>
                </a:cxn>
                <a:cxn ang="0">
                  <a:pos x="172" y="58"/>
                </a:cxn>
              </a:cxnLst>
              <a:rect l="0" t="0" r="r" b="b"/>
              <a:pathLst>
                <a:path w="335" h="207">
                  <a:moveTo>
                    <a:pt x="172" y="58"/>
                  </a:moveTo>
                  <a:lnTo>
                    <a:pt x="179" y="59"/>
                  </a:lnTo>
                  <a:lnTo>
                    <a:pt x="185" y="59"/>
                  </a:lnTo>
                  <a:lnTo>
                    <a:pt x="191" y="59"/>
                  </a:lnTo>
                  <a:lnTo>
                    <a:pt x="197" y="58"/>
                  </a:lnTo>
                  <a:lnTo>
                    <a:pt x="204" y="54"/>
                  </a:lnTo>
                  <a:lnTo>
                    <a:pt x="212" y="51"/>
                  </a:lnTo>
                  <a:lnTo>
                    <a:pt x="221" y="45"/>
                  </a:lnTo>
                  <a:lnTo>
                    <a:pt x="232" y="37"/>
                  </a:lnTo>
                  <a:lnTo>
                    <a:pt x="238" y="44"/>
                  </a:lnTo>
                  <a:lnTo>
                    <a:pt x="242" y="52"/>
                  </a:lnTo>
                  <a:lnTo>
                    <a:pt x="245" y="61"/>
                  </a:lnTo>
                  <a:lnTo>
                    <a:pt x="242" y="71"/>
                  </a:lnTo>
                  <a:lnTo>
                    <a:pt x="254" y="70"/>
                  </a:lnTo>
                  <a:lnTo>
                    <a:pt x="268" y="68"/>
                  </a:lnTo>
                  <a:lnTo>
                    <a:pt x="280" y="65"/>
                  </a:lnTo>
                  <a:lnTo>
                    <a:pt x="291" y="62"/>
                  </a:lnTo>
                  <a:lnTo>
                    <a:pt x="301" y="58"/>
                  </a:lnTo>
                  <a:lnTo>
                    <a:pt x="313" y="53"/>
                  </a:lnTo>
                  <a:lnTo>
                    <a:pt x="323" y="47"/>
                  </a:lnTo>
                  <a:lnTo>
                    <a:pt x="335" y="43"/>
                  </a:lnTo>
                  <a:lnTo>
                    <a:pt x="332" y="50"/>
                  </a:lnTo>
                  <a:lnTo>
                    <a:pt x="322" y="58"/>
                  </a:lnTo>
                  <a:lnTo>
                    <a:pt x="307" y="65"/>
                  </a:lnTo>
                  <a:lnTo>
                    <a:pt x="290" y="72"/>
                  </a:lnTo>
                  <a:lnTo>
                    <a:pt x="272" y="77"/>
                  </a:lnTo>
                  <a:lnTo>
                    <a:pt x="254" y="81"/>
                  </a:lnTo>
                  <a:lnTo>
                    <a:pt x="240" y="82"/>
                  </a:lnTo>
                  <a:lnTo>
                    <a:pt x="231" y="80"/>
                  </a:lnTo>
                  <a:lnTo>
                    <a:pt x="229" y="75"/>
                  </a:lnTo>
                  <a:lnTo>
                    <a:pt x="229" y="70"/>
                  </a:lnTo>
                  <a:lnTo>
                    <a:pt x="228" y="64"/>
                  </a:lnTo>
                  <a:lnTo>
                    <a:pt x="225" y="59"/>
                  </a:lnTo>
                  <a:lnTo>
                    <a:pt x="219" y="63"/>
                  </a:lnTo>
                  <a:lnTo>
                    <a:pt x="214" y="67"/>
                  </a:lnTo>
                  <a:lnTo>
                    <a:pt x="209" y="72"/>
                  </a:lnTo>
                  <a:lnTo>
                    <a:pt x="202" y="75"/>
                  </a:lnTo>
                  <a:lnTo>
                    <a:pt x="197" y="79"/>
                  </a:lnTo>
                  <a:lnTo>
                    <a:pt x="190" y="82"/>
                  </a:lnTo>
                  <a:lnTo>
                    <a:pt x="181" y="82"/>
                  </a:lnTo>
                  <a:lnTo>
                    <a:pt x="170" y="81"/>
                  </a:lnTo>
                  <a:lnTo>
                    <a:pt x="169" y="92"/>
                  </a:lnTo>
                  <a:lnTo>
                    <a:pt x="169" y="105"/>
                  </a:lnTo>
                  <a:lnTo>
                    <a:pt x="170" y="117"/>
                  </a:lnTo>
                  <a:lnTo>
                    <a:pt x="176" y="126"/>
                  </a:lnTo>
                  <a:lnTo>
                    <a:pt x="170" y="134"/>
                  </a:lnTo>
                  <a:lnTo>
                    <a:pt x="163" y="141"/>
                  </a:lnTo>
                  <a:lnTo>
                    <a:pt x="154" y="149"/>
                  </a:lnTo>
                  <a:lnTo>
                    <a:pt x="144" y="157"/>
                  </a:lnTo>
                  <a:lnTo>
                    <a:pt x="135" y="165"/>
                  </a:lnTo>
                  <a:lnTo>
                    <a:pt x="124" y="173"/>
                  </a:lnTo>
                  <a:lnTo>
                    <a:pt x="116" y="181"/>
                  </a:lnTo>
                  <a:lnTo>
                    <a:pt x="107" y="188"/>
                  </a:lnTo>
                  <a:lnTo>
                    <a:pt x="131" y="203"/>
                  </a:lnTo>
                  <a:lnTo>
                    <a:pt x="129" y="206"/>
                  </a:lnTo>
                  <a:lnTo>
                    <a:pt x="122" y="207"/>
                  </a:lnTo>
                  <a:lnTo>
                    <a:pt x="113" y="207"/>
                  </a:lnTo>
                  <a:lnTo>
                    <a:pt x="103" y="206"/>
                  </a:lnTo>
                  <a:lnTo>
                    <a:pt x="93" y="202"/>
                  </a:lnTo>
                  <a:lnTo>
                    <a:pt x="85" y="198"/>
                  </a:lnTo>
                  <a:lnTo>
                    <a:pt x="81" y="192"/>
                  </a:lnTo>
                  <a:lnTo>
                    <a:pt x="82" y="185"/>
                  </a:lnTo>
                  <a:lnTo>
                    <a:pt x="89" y="177"/>
                  </a:lnTo>
                  <a:lnTo>
                    <a:pt x="98" y="170"/>
                  </a:lnTo>
                  <a:lnTo>
                    <a:pt x="107" y="164"/>
                  </a:lnTo>
                  <a:lnTo>
                    <a:pt x="116" y="157"/>
                  </a:lnTo>
                  <a:lnTo>
                    <a:pt x="123" y="149"/>
                  </a:lnTo>
                  <a:lnTo>
                    <a:pt x="132" y="141"/>
                  </a:lnTo>
                  <a:lnTo>
                    <a:pt x="140" y="134"/>
                  </a:lnTo>
                  <a:lnTo>
                    <a:pt x="145" y="123"/>
                  </a:lnTo>
                  <a:lnTo>
                    <a:pt x="131" y="121"/>
                  </a:lnTo>
                  <a:lnTo>
                    <a:pt x="114" y="119"/>
                  </a:lnTo>
                  <a:lnTo>
                    <a:pt x="100" y="118"/>
                  </a:lnTo>
                  <a:lnTo>
                    <a:pt x="84" y="118"/>
                  </a:lnTo>
                  <a:lnTo>
                    <a:pt x="66" y="118"/>
                  </a:lnTo>
                  <a:lnTo>
                    <a:pt x="51" y="117"/>
                  </a:lnTo>
                  <a:lnTo>
                    <a:pt x="35" y="116"/>
                  </a:lnTo>
                  <a:lnTo>
                    <a:pt x="20" y="114"/>
                  </a:lnTo>
                  <a:lnTo>
                    <a:pt x="15" y="112"/>
                  </a:lnTo>
                  <a:lnTo>
                    <a:pt x="7" y="110"/>
                  </a:lnTo>
                  <a:lnTo>
                    <a:pt x="1" y="107"/>
                  </a:lnTo>
                  <a:lnTo>
                    <a:pt x="0" y="101"/>
                  </a:lnTo>
                  <a:lnTo>
                    <a:pt x="17" y="101"/>
                  </a:lnTo>
                  <a:lnTo>
                    <a:pt x="35" y="100"/>
                  </a:lnTo>
                  <a:lnTo>
                    <a:pt x="53" y="100"/>
                  </a:lnTo>
                  <a:lnTo>
                    <a:pt x="70" y="99"/>
                  </a:lnTo>
                  <a:lnTo>
                    <a:pt x="88" y="99"/>
                  </a:lnTo>
                  <a:lnTo>
                    <a:pt x="105" y="100"/>
                  </a:lnTo>
                  <a:lnTo>
                    <a:pt x="123" y="101"/>
                  </a:lnTo>
                  <a:lnTo>
                    <a:pt x="141" y="103"/>
                  </a:lnTo>
                  <a:lnTo>
                    <a:pt x="140" y="0"/>
                  </a:lnTo>
                  <a:lnTo>
                    <a:pt x="144" y="0"/>
                  </a:lnTo>
                  <a:lnTo>
                    <a:pt x="152" y="0"/>
                  </a:lnTo>
                  <a:lnTo>
                    <a:pt x="162" y="1"/>
                  </a:lnTo>
                  <a:lnTo>
                    <a:pt x="167" y="3"/>
                  </a:lnTo>
                  <a:lnTo>
                    <a:pt x="172" y="5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9"/>
            <p:cNvSpPr>
              <a:spLocks/>
            </p:cNvSpPr>
            <p:nvPr/>
          </p:nvSpPr>
          <p:spPr bwMode="auto">
            <a:xfrm>
              <a:off x="1476" y="2481"/>
              <a:ext cx="359" cy="304"/>
            </a:xfrm>
            <a:custGeom>
              <a:avLst/>
              <a:gdLst/>
              <a:ahLst/>
              <a:cxnLst>
                <a:cxn ang="0">
                  <a:pos x="324" y="253"/>
                </a:cxn>
                <a:cxn ang="0">
                  <a:pos x="318" y="185"/>
                </a:cxn>
                <a:cxn ang="0">
                  <a:pos x="315" y="142"/>
                </a:cxn>
                <a:cxn ang="0">
                  <a:pos x="309" y="114"/>
                </a:cxn>
                <a:cxn ang="0">
                  <a:pos x="292" y="91"/>
                </a:cxn>
                <a:cxn ang="0">
                  <a:pos x="261" y="71"/>
                </a:cxn>
                <a:cxn ang="0">
                  <a:pos x="217" y="55"/>
                </a:cxn>
                <a:cxn ang="0">
                  <a:pos x="173" y="40"/>
                </a:cxn>
                <a:cxn ang="0">
                  <a:pos x="129" y="29"/>
                </a:cxn>
                <a:cxn ang="0">
                  <a:pos x="84" y="24"/>
                </a:cxn>
                <a:cxn ang="0">
                  <a:pos x="47" y="42"/>
                </a:cxn>
                <a:cxn ang="0">
                  <a:pos x="26" y="82"/>
                </a:cxn>
                <a:cxn ang="0">
                  <a:pos x="19" y="125"/>
                </a:cxn>
                <a:cxn ang="0">
                  <a:pos x="25" y="169"/>
                </a:cxn>
                <a:cxn ang="0">
                  <a:pos x="40" y="201"/>
                </a:cxn>
                <a:cxn ang="0">
                  <a:pos x="64" y="220"/>
                </a:cxn>
                <a:cxn ang="0">
                  <a:pos x="94" y="236"/>
                </a:cxn>
                <a:cxn ang="0">
                  <a:pos x="132" y="250"/>
                </a:cxn>
                <a:cxn ang="0">
                  <a:pos x="173" y="263"/>
                </a:cxn>
                <a:cxn ang="0">
                  <a:pos x="216" y="273"/>
                </a:cxn>
                <a:cxn ang="0">
                  <a:pos x="259" y="280"/>
                </a:cxn>
                <a:cxn ang="0">
                  <a:pos x="299" y="285"/>
                </a:cxn>
                <a:cxn ang="0">
                  <a:pos x="313" y="294"/>
                </a:cxn>
                <a:cxn ang="0">
                  <a:pos x="304" y="302"/>
                </a:cxn>
                <a:cxn ang="0">
                  <a:pos x="290" y="304"/>
                </a:cxn>
                <a:cxn ang="0">
                  <a:pos x="266" y="303"/>
                </a:cxn>
                <a:cxn ang="0">
                  <a:pos x="232" y="302"/>
                </a:cxn>
                <a:cxn ang="0">
                  <a:pos x="174" y="293"/>
                </a:cxn>
                <a:cxn ang="0">
                  <a:pos x="106" y="273"/>
                </a:cxn>
                <a:cxn ang="0">
                  <a:pos x="46" y="239"/>
                </a:cxn>
                <a:cxn ang="0">
                  <a:pos x="11" y="191"/>
                </a:cxn>
                <a:cxn ang="0">
                  <a:pos x="0" y="137"/>
                </a:cxn>
                <a:cxn ang="0">
                  <a:pos x="6" y="82"/>
                </a:cxn>
                <a:cxn ang="0">
                  <a:pos x="30" y="30"/>
                </a:cxn>
                <a:cxn ang="0">
                  <a:pos x="61" y="2"/>
                </a:cxn>
                <a:cxn ang="0">
                  <a:pos x="98" y="0"/>
                </a:cxn>
                <a:cxn ang="0">
                  <a:pos x="142" y="6"/>
                </a:cxn>
                <a:cxn ang="0">
                  <a:pos x="191" y="19"/>
                </a:cxn>
                <a:cxn ang="0">
                  <a:pos x="240" y="36"/>
                </a:cxn>
                <a:cxn ang="0">
                  <a:pos x="285" y="54"/>
                </a:cxn>
                <a:cxn ang="0">
                  <a:pos x="322" y="72"/>
                </a:cxn>
                <a:cxn ang="0">
                  <a:pos x="348" y="88"/>
                </a:cxn>
                <a:cxn ang="0">
                  <a:pos x="359" y="128"/>
                </a:cxn>
                <a:cxn ang="0">
                  <a:pos x="352" y="229"/>
                </a:cxn>
              </a:cxnLst>
              <a:rect l="0" t="0" r="r" b="b"/>
              <a:pathLst>
                <a:path w="359" h="304">
                  <a:moveTo>
                    <a:pt x="331" y="264"/>
                  </a:moveTo>
                  <a:lnTo>
                    <a:pt x="324" y="253"/>
                  </a:lnTo>
                  <a:lnTo>
                    <a:pt x="320" y="223"/>
                  </a:lnTo>
                  <a:lnTo>
                    <a:pt x="318" y="185"/>
                  </a:lnTo>
                  <a:lnTo>
                    <a:pt x="316" y="155"/>
                  </a:lnTo>
                  <a:lnTo>
                    <a:pt x="315" y="142"/>
                  </a:lnTo>
                  <a:lnTo>
                    <a:pt x="313" y="128"/>
                  </a:lnTo>
                  <a:lnTo>
                    <a:pt x="309" y="114"/>
                  </a:lnTo>
                  <a:lnTo>
                    <a:pt x="301" y="102"/>
                  </a:lnTo>
                  <a:lnTo>
                    <a:pt x="292" y="91"/>
                  </a:lnTo>
                  <a:lnTo>
                    <a:pt x="277" y="80"/>
                  </a:lnTo>
                  <a:lnTo>
                    <a:pt x="261" y="71"/>
                  </a:lnTo>
                  <a:lnTo>
                    <a:pt x="238" y="62"/>
                  </a:lnTo>
                  <a:lnTo>
                    <a:pt x="217" y="55"/>
                  </a:lnTo>
                  <a:lnTo>
                    <a:pt x="195" y="47"/>
                  </a:lnTo>
                  <a:lnTo>
                    <a:pt x="173" y="40"/>
                  </a:lnTo>
                  <a:lnTo>
                    <a:pt x="151" y="34"/>
                  </a:lnTo>
                  <a:lnTo>
                    <a:pt x="129" y="29"/>
                  </a:lnTo>
                  <a:lnTo>
                    <a:pt x="106" y="25"/>
                  </a:lnTo>
                  <a:lnTo>
                    <a:pt x="84" y="24"/>
                  </a:lnTo>
                  <a:lnTo>
                    <a:pt x="64" y="24"/>
                  </a:lnTo>
                  <a:lnTo>
                    <a:pt x="47" y="42"/>
                  </a:lnTo>
                  <a:lnTo>
                    <a:pt x="35" y="60"/>
                  </a:lnTo>
                  <a:lnTo>
                    <a:pt x="26" y="82"/>
                  </a:lnTo>
                  <a:lnTo>
                    <a:pt x="23" y="103"/>
                  </a:lnTo>
                  <a:lnTo>
                    <a:pt x="19" y="125"/>
                  </a:lnTo>
                  <a:lnTo>
                    <a:pt x="21" y="147"/>
                  </a:lnTo>
                  <a:lnTo>
                    <a:pt x="25" y="169"/>
                  </a:lnTo>
                  <a:lnTo>
                    <a:pt x="33" y="191"/>
                  </a:lnTo>
                  <a:lnTo>
                    <a:pt x="40" y="201"/>
                  </a:lnTo>
                  <a:lnTo>
                    <a:pt x="50" y="211"/>
                  </a:lnTo>
                  <a:lnTo>
                    <a:pt x="64" y="220"/>
                  </a:lnTo>
                  <a:lnTo>
                    <a:pt x="78" y="228"/>
                  </a:lnTo>
                  <a:lnTo>
                    <a:pt x="94" y="236"/>
                  </a:lnTo>
                  <a:lnTo>
                    <a:pt x="113" y="244"/>
                  </a:lnTo>
                  <a:lnTo>
                    <a:pt x="132" y="250"/>
                  </a:lnTo>
                  <a:lnTo>
                    <a:pt x="153" y="257"/>
                  </a:lnTo>
                  <a:lnTo>
                    <a:pt x="173" y="263"/>
                  </a:lnTo>
                  <a:lnTo>
                    <a:pt x="195" y="268"/>
                  </a:lnTo>
                  <a:lnTo>
                    <a:pt x="216" y="273"/>
                  </a:lnTo>
                  <a:lnTo>
                    <a:pt x="238" y="277"/>
                  </a:lnTo>
                  <a:lnTo>
                    <a:pt x="259" y="280"/>
                  </a:lnTo>
                  <a:lnTo>
                    <a:pt x="280" y="283"/>
                  </a:lnTo>
                  <a:lnTo>
                    <a:pt x="299" y="285"/>
                  </a:lnTo>
                  <a:lnTo>
                    <a:pt x="316" y="287"/>
                  </a:lnTo>
                  <a:lnTo>
                    <a:pt x="313" y="294"/>
                  </a:lnTo>
                  <a:lnTo>
                    <a:pt x="309" y="300"/>
                  </a:lnTo>
                  <a:lnTo>
                    <a:pt x="304" y="302"/>
                  </a:lnTo>
                  <a:lnTo>
                    <a:pt x="297" y="303"/>
                  </a:lnTo>
                  <a:lnTo>
                    <a:pt x="290" y="304"/>
                  </a:lnTo>
                  <a:lnTo>
                    <a:pt x="278" y="304"/>
                  </a:lnTo>
                  <a:lnTo>
                    <a:pt x="266" y="303"/>
                  </a:lnTo>
                  <a:lnTo>
                    <a:pt x="250" y="303"/>
                  </a:lnTo>
                  <a:lnTo>
                    <a:pt x="232" y="302"/>
                  </a:lnTo>
                  <a:lnTo>
                    <a:pt x="205" y="299"/>
                  </a:lnTo>
                  <a:lnTo>
                    <a:pt x="174" y="293"/>
                  </a:lnTo>
                  <a:lnTo>
                    <a:pt x="142" y="284"/>
                  </a:lnTo>
                  <a:lnTo>
                    <a:pt x="106" y="273"/>
                  </a:lnTo>
                  <a:lnTo>
                    <a:pt x="74" y="257"/>
                  </a:lnTo>
                  <a:lnTo>
                    <a:pt x="46" y="239"/>
                  </a:lnTo>
                  <a:lnTo>
                    <a:pt x="24" y="215"/>
                  </a:lnTo>
                  <a:lnTo>
                    <a:pt x="11" y="191"/>
                  </a:lnTo>
                  <a:lnTo>
                    <a:pt x="3" y="164"/>
                  </a:lnTo>
                  <a:lnTo>
                    <a:pt x="0" y="137"/>
                  </a:lnTo>
                  <a:lnTo>
                    <a:pt x="0" y="109"/>
                  </a:lnTo>
                  <a:lnTo>
                    <a:pt x="6" y="82"/>
                  </a:lnTo>
                  <a:lnTo>
                    <a:pt x="16" y="55"/>
                  </a:lnTo>
                  <a:lnTo>
                    <a:pt x="30" y="30"/>
                  </a:lnTo>
                  <a:lnTo>
                    <a:pt x="47" y="6"/>
                  </a:lnTo>
                  <a:lnTo>
                    <a:pt x="61" y="2"/>
                  </a:lnTo>
                  <a:lnTo>
                    <a:pt x="78" y="0"/>
                  </a:lnTo>
                  <a:lnTo>
                    <a:pt x="98" y="0"/>
                  </a:lnTo>
                  <a:lnTo>
                    <a:pt x="118" y="2"/>
                  </a:lnTo>
                  <a:lnTo>
                    <a:pt x="142" y="6"/>
                  </a:lnTo>
                  <a:lnTo>
                    <a:pt x="165" y="12"/>
                  </a:lnTo>
                  <a:lnTo>
                    <a:pt x="191" y="19"/>
                  </a:lnTo>
                  <a:lnTo>
                    <a:pt x="216" y="26"/>
                  </a:lnTo>
                  <a:lnTo>
                    <a:pt x="240" y="36"/>
                  </a:lnTo>
                  <a:lnTo>
                    <a:pt x="263" y="45"/>
                  </a:lnTo>
                  <a:lnTo>
                    <a:pt x="285" y="54"/>
                  </a:lnTo>
                  <a:lnTo>
                    <a:pt x="304" y="63"/>
                  </a:lnTo>
                  <a:lnTo>
                    <a:pt x="322" y="72"/>
                  </a:lnTo>
                  <a:lnTo>
                    <a:pt x="337" y="80"/>
                  </a:lnTo>
                  <a:lnTo>
                    <a:pt x="348" y="88"/>
                  </a:lnTo>
                  <a:lnTo>
                    <a:pt x="355" y="93"/>
                  </a:lnTo>
                  <a:lnTo>
                    <a:pt x="359" y="128"/>
                  </a:lnTo>
                  <a:lnTo>
                    <a:pt x="359" y="179"/>
                  </a:lnTo>
                  <a:lnTo>
                    <a:pt x="352" y="229"/>
                  </a:lnTo>
                  <a:lnTo>
                    <a:pt x="331" y="26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0"/>
            <p:cNvSpPr>
              <a:spLocks/>
            </p:cNvSpPr>
            <p:nvPr/>
          </p:nvSpPr>
          <p:spPr bwMode="auto">
            <a:xfrm>
              <a:off x="1551" y="2849"/>
              <a:ext cx="331" cy="74"/>
            </a:xfrm>
            <a:custGeom>
              <a:avLst/>
              <a:gdLst/>
              <a:ahLst/>
              <a:cxnLst>
                <a:cxn ang="0">
                  <a:pos x="192" y="74"/>
                </a:cxn>
                <a:cxn ang="0">
                  <a:pos x="166" y="70"/>
                </a:cxn>
                <a:cxn ang="0">
                  <a:pos x="137" y="66"/>
                </a:cxn>
                <a:cxn ang="0">
                  <a:pos x="111" y="60"/>
                </a:cxn>
                <a:cxn ang="0">
                  <a:pos x="85" y="52"/>
                </a:cxn>
                <a:cxn ang="0">
                  <a:pos x="59" y="43"/>
                </a:cxn>
                <a:cxn ang="0">
                  <a:pos x="36" y="32"/>
                </a:cxn>
                <a:cxn ang="0">
                  <a:pos x="17" y="17"/>
                </a:cxn>
                <a:cxn ang="0">
                  <a:pos x="0" y="0"/>
                </a:cxn>
                <a:cxn ang="0">
                  <a:pos x="29" y="12"/>
                </a:cxn>
                <a:cxn ang="0">
                  <a:pos x="58" y="23"/>
                </a:cxn>
                <a:cxn ang="0">
                  <a:pos x="88" y="31"/>
                </a:cxn>
                <a:cxn ang="0">
                  <a:pos x="117" y="39"/>
                </a:cxn>
                <a:cxn ang="0">
                  <a:pos x="140" y="44"/>
                </a:cxn>
                <a:cxn ang="0">
                  <a:pos x="161" y="48"/>
                </a:cxn>
                <a:cxn ang="0">
                  <a:pos x="175" y="50"/>
                </a:cxn>
                <a:cxn ang="0">
                  <a:pos x="179" y="51"/>
                </a:cxn>
                <a:cxn ang="0">
                  <a:pos x="203" y="53"/>
                </a:cxn>
                <a:cxn ang="0">
                  <a:pos x="227" y="51"/>
                </a:cxn>
                <a:cxn ang="0">
                  <a:pos x="253" y="48"/>
                </a:cxn>
                <a:cxn ang="0">
                  <a:pos x="276" y="43"/>
                </a:cxn>
                <a:cxn ang="0">
                  <a:pos x="297" y="40"/>
                </a:cxn>
                <a:cxn ang="0">
                  <a:pos x="314" y="35"/>
                </a:cxn>
                <a:cxn ang="0">
                  <a:pos x="325" y="34"/>
                </a:cxn>
                <a:cxn ang="0">
                  <a:pos x="331" y="36"/>
                </a:cxn>
                <a:cxn ang="0">
                  <a:pos x="321" y="45"/>
                </a:cxn>
                <a:cxn ang="0">
                  <a:pos x="305" y="53"/>
                </a:cxn>
                <a:cxn ang="0">
                  <a:pos x="288" y="60"/>
                </a:cxn>
                <a:cxn ang="0">
                  <a:pos x="269" y="66"/>
                </a:cxn>
                <a:cxn ang="0">
                  <a:pos x="248" y="69"/>
                </a:cxn>
                <a:cxn ang="0">
                  <a:pos x="227" y="72"/>
                </a:cxn>
                <a:cxn ang="0">
                  <a:pos x="208" y="74"/>
                </a:cxn>
                <a:cxn ang="0">
                  <a:pos x="192" y="74"/>
                </a:cxn>
              </a:cxnLst>
              <a:rect l="0" t="0" r="r" b="b"/>
              <a:pathLst>
                <a:path w="331" h="74">
                  <a:moveTo>
                    <a:pt x="192" y="74"/>
                  </a:moveTo>
                  <a:lnTo>
                    <a:pt x="166" y="70"/>
                  </a:lnTo>
                  <a:lnTo>
                    <a:pt x="137" y="66"/>
                  </a:lnTo>
                  <a:lnTo>
                    <a:pt x="111" y="60"/>
                  </a:lnTo>
                  <a:lnTo>
                    <a:pt x="85" y="52"/>
                  </a:lnTo>
                  <a:lnTo>
                    <a:pt x="59" y="43"/>
                  </a:lnTo>
                  <a:lnTo>
                    <a:pt x="36" y="32"/>
                  </a:lnTo>
                  <a:lnTo>
                    <a:pt x="17" y="17"/>
                  </a:lnTo>
                  <a:lnTo>
                    <a:pt x="0" y="0"/>
                  </a:lnTo>
                  <a:lnTo>
                    <a:pt x="29" y="12"/>
                  </a:lnTo>
                  <a:lnTo>
                    <a:pt x="58" y="23"/>
                  </a:lnTo>
                  <a:lnTo>
                    <a:pt x="88" y="31"/>
                  </a:lnTo>
                  <a:lnTo>
                    <a:pt x="117" y="39"/>
                  </a:lnTo>
                  <a:lnTo>
                    <a:pt x="140" y="44"/>
                  </a:lnTo>
                  <a:lnTo>
                    <a:pt x="161" y="48"/>
                  </a:lnTo>
                  <a:lnTo>
                    <a:pt x="175" y="50"/>
                  </a:lnTo>
                  <a:lnTo>
                    <a:pt x="179" y="51"/>
                  </a:lnTo>
                  <a:lnTo>
                    <a:pt x="203" y="53"/>
                  </a:lnTo>
                  <a:lnTo>
                    <a:pt x="227" y="51"/>
                  </a:lnTo>
                  <a:lnTo>
                    <a:pt x="253" y="48"/>
                  </a:lnTo>
                  <a:lnTo>
                    <a:pt x="276" y="43"/>
                  </a:lnTo>
                  <a:lnTo>
                    <a:pt x="297" y="40"/>
                  </a:lnTo>
                  <a:lnTo>
                    <a:pt x="314" y="35"/>
                  </a:lnTo>
                  <a:lnTo>
                    <a:pt x="325" y="34"/>
                  </a:lnTo>
                  <a:lnTo>
                    <a:pt x="331" y="36"/>
                  </a:lnTo>
                  <a:lnTo>
                    <a:pt x="321" y="45"/>
                  </a:lnTo>
                  <a:lnTo>
                    <a:pt x="305" y="53"/>
                  </a:lnTo>
                  <a:lnTo>
                    <a:pt x="288" y="60"/>
                  </a:lnTo>
                  <a:lnTo>
                    <a:pt x="269" y="66"/>
                  </a:lnTo>
                  <a:lnTo>
                    <a:pt x="248" y="69"/>
                  </a:lnTo>
                  <a:lnTo>
                    <a:pt x="227" y="72"/>
                  </a:lnTo>
                  <a:lnTo>
                    <a:pt x="208" y="74"/>
                  </a:lnTo>
                  <a:lnTo>
                    <a:pt x="192" y="7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1"/>
            <p:cNvSpPr>
              <a:spLocks/>
            </p:cNvSpPr>
            <p:nvPr/>
          </p:nvSpPr>
          <p:spPr bwMode="auto">
            <a:xfrm>
              <a:off x="1663" y="3127"/>
              <a:ext cx="102" cy="67"/>
            </a:xfrm>
            <a:custGeom>
              <a:avLst/>
              <a:gdLst/>
              <a:ahLst/>
              <a:cxnLst>
                <a:cxn ang="0">
                  <a:pos x="0" y="67"/>
                </a:cxn>
                <a:cxn ang="0">
                  <a:pos x="3" y="60"/>
                </a:cxn>
                <a:cxn ang="0">
                  <a:pos x="6" y="54"/>
                </a:cxn>
                <a:cxn ang="0">
                  <a:pos x="12" y="49"/>
                </a:cxn>
                <a:cxn ang="0">
                  <a:pos x="18" y="43"/>
                </a:cxn>
                <a:cxn ang="0">
                  <a:pos x="24" y="38"/>
                </a:cxn>
                <a:cxn ang="0">
                  <a:pos x="31" y="33"/>
                </a:cxn>
                <a:cxn ang="0">
                  <a:pos x="38" y="29"/>
                </a:cxn>
                <a:cxn ang="0">
                  <a:pos x="44" y="24"/>
                </a:cxn>
                <a:cxn ang="0">
                  <a:pos x="49" y="20"/>
                </a:cxn>
                <a:cxn ang="0">
                  <a:pos x="56" y="15"/>
                </a:cxn>
                <a:cxn ang="0">
                  <a:pos x="64" y="12"/>
                </a:cxn>
                <a:cxn ang="0">
                  <a:pos x="73" y="7"/>
                </a:cxn>
                <a:cxn ang="0">
                  <a:pos x="81" y="5"/>
                </a:cxn>
                <a:cxn ang="0">
                  <a:pos x="90" y="2"/>
                </a:cxn>
                <a:cxn ang="0">
                  <a:pos x="96" y="0"/>
                </a:cxn>
                <a:cxn ang="0">
                  <a:pos x="102" y="0"/>
                </a:cxn>
                <a:cxn ang="0">
                  <a:pos x="96" y="6"/>
                </a:cxn>
                <a:cxn ang="0">
                  <a:pos x="84" y="14"/>
                </a:cxn>
                <a:cxn ang="0">
                  <a:pos x="69" y="24"/>
                </a:cxn>
                <a:cxn ang="0">
                  <a:pos x="54" y="35"/>
                </a:cxn>
                <a:cxn ang="0">
                  <a:pos x="35" y="46"/>
                </a:cxn>
                <a:cxn ang="0">
                  <a:pos x="21" y="55"/>
                </a:cxn>
                <a:cxn ang="0">
                  <a:pos x="7" y="62"/>
                </a:cxn>
                <a:cxn ang="0">
                  <a:pos x="0" y="67"/>
                </a:cxn>
              </a:cxnLst>
              <a:rect l="0" t="0" r="r" b="b"/>
              <a:pathLst>
                <a:path w="102" h="67">
                  <a:moveTo>
                    <a:pt x="0" y="67"/>
                  </a:moveTo>
                  <a:lnTo>
                    <a:pt x="3" y="60"/>
                  </a:lnTo>
                  <a:lnTo>
                    <a:pt x="6" y="54"/>
                  </a:lnTo>
                  <a:lnTo>
                    <a:pt x="12" y="49"/>
                  </a:lnTo>
                  <a:lnTo>
                    <a:pt x="18" y="43"/>
                  </a:lnTo>
                  <a:lnTo>
                    <a:pt x="24" y="38"/>
                  </a:lnTo>
                  <a:lnTo>
                    <a:pt x="31" y="33"/>
                  </a:lnTo>
                  <a:lnTo>
                    <a:pt x="38" y="29"/>
                  </a:lnTo>
                  <a:lnTo>
                    <a:pt x="44" y="24"/>
                  </a:lnTo>
                  <a:lnTo>
                    <a:pt x="49" y="20"/>
                  </a:lnTo>
                  <a:lnTo>
                    <a:pt x="56" y="15"/>
                  </a:lnTo>
                  <a:lnTo>
                    <a:pt x="64" y="12"/>
                  </a:lnTo>
                  <a:lnTo>
                    <a:pt x="73" y="7"/>
                  </a:lnTo>
                  <a:lnTo>
                    <a:pt x="81" y="5"/>
                  </a:lnTo>
                  <a:lnTo>
                    <a:pt x="90" y="2"/>
                  </a:lnTo>
                  <a:lnTo>
                    <a:pt x="96" y="0"/>
                  </a:lnTo>
                  <a:lnTo>
                    <a:pt x="102" y="0"/>
                  </a:lnTo>
                  <a:lnTo>
                    <a:pt x="96" y="6"/>
                  </a:lnTo>
                  <a:lnTo>
                    <a:pt x="84" y="14"/>
                  </a:lnTo>
                  <a:lnTo>
                    <a:pt x="69" y="24"/>
                  </a:lnTo>
                  <a:lnTo>
                    <a:pt x="54" y="35"/>
                  </a:lnTo>
                  <a:lnTo>
                    <a:pt x="35" y="46"/>
                  </a:lnTo>
                  <a:lnTo>
                    <a:pt x="21" y="55"/>
                  </a:lnTo>
                  <a:lnTo>
                    <a:pt x="7" y="62"/>
                  </a:lnTo>
                  <a:lnTo>
                    <a:pt x="0" y="6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2"/>
            <p:cNvSpPr>
              <a:spLocks/>
            </p:cNvSpPr>
            <p:nvPr/>
          </p:nvSpPr>
          <p:spPr bwMode="auto">
            <a:xfrm>
              <a:off x="1660" y="2793"/>
              <a:ext cx="24" cy="81"/>
            </a:xfrm>
            <a:custGeom>
              <a:avLst/>
              <a:gdLst/>
              <a:ahLst/>
              <a:cxnLst>
                <a:cxn ang="0">
                  <a:pos x="11" y="81"/>
                </a:cxn>
                <a:cxn ang="0">
                  <a:pos x="3" y="59"/>
                </a:cxn>
                <a:cxn ang="0">
                  <a:pos x="0" y="40"/>
                </a:cxn>
                <a:cxn ang="0">
                  <a:pos x="3" y="20"/>
                </a:cxn>
                <a:cxn ang="0">
                  <a:pos x="11" y="0"/>
                </a:cxn>
                <a:cxn ang="0">
                  <a:pos x="17" y="20"/>
                </a:cxn>
                <a:cxn ang="0">
                  <a:pos x="18" y="40"/>
                </a:cxn>
                <a:cxn ang="0">
                  <a:pos x="19" y="60"/>
                </a:cxn>
                <a:cxn ang="0">
                  <a:pos x="24" y="81"/>
                </a:cxn>
                <a:cxn ang="0">
                  <a:pos x="11" y="81"/>
                </a:cxn>
              </a:cxnLst>
              <a:rect l="0" t="0" r="r" b="b"/>
              <a:pathLst>
                <a:path w="24" h="81">
                  <a:moveTo>
                    <a:pt x="11" y="81"/>
                  </a:moveTo>
                  <a:lnTo>
                    <a:pt x="3" y="59"/>
                  </a:lnTo>
                  <a:lnTo>
                    <a:pt x="0" y="40"/>
                  </a:lnTo>
                  <a:lnTo>
                    <a:pt x="3" y="20"/>
                  </a:lnTo>
                  <a:lnTo>
                    <a:pt x="11" y="0"/>
                  </a:lnTo>
                  <a:lnTo>
                    <a:pt x="17" y="20"/>
                  </a:lnTo>
                  <a:lnTo>
                    <a:pt x="18" y="40"/>
                  </a:lnTo>
                  <a:lnTo>
                    <a:pt x="19" y="60"/>
                  </a:lnTo>
                  <a:lnTo>
                    <a:pt x="24" y="81"/>
                  </a:lnTo>
                  <a:lnTo>
                    <a:pt x="11" y="8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3"/>
            <p:cNvSpPr>
              <a:spLocks/>
            </p:cNvSpPr>
            <p:nvPr/>
          </p:nvSpPr>
          <p:spPr bwMode="auto">
            <a:xfrm>
              <a:off x="1596" y="2777"/>
              <a:ext cx="43" cy="91"/>
            </a:xfrm>
            <a:custGeom>
              <a:avLst/>
              <a:gdLst/>
              <a:ahLst/>
              <a:cxnLst>
                <a:cxn ang="0">
                  <a:pos x="42" y="91"/>
                </a:cxn>
                <a:cxn ang="0">
                  <a:pos x="31" y="91"/>
                </a:cxn>
                <a:cxn ang="0">
                  <a:pos x="23" y="86"/>
                </a:cxn>
                <a:cxn ang="0">
                  <a:pos x="19" y="79"/>
                </a:cxn>
                <a:cxn ang="0">
                  <a:pos x="16" y="72"/>
                </a:cxn>
                <a:cxn ang="0">
                  <a:pos x="0" y="0"/>
                </a:cxn>
                <a:cxn ang="0">
                  <a:pos x="19" y="8"/>
                </a:cxn>
                <a:cxn ang="0">
                  <a:pos x="25" y="28"/>
                </a:cxn>
                <a:cxn ang="0">
                  <a:pos x="30" y="48"/>
                </a:cxn>
                <a:cxn ang="0">
                  <a:pos x="33" y="69"/>
                </a:cxn>
                <a:cxn ang="0">
                  <a:pos x="43" y="89"/>
                </a:cxn>
                <a:cxn ang="0">
                  <a:pos x="42" y="91"/>
                </a:cxn>
              </a:cxnLst>
              <a:rect l="0" t="0" r="r" b="b"/>
              <a:pathLst>
                <a:path w="43" h="91">
                  <a:moveTo>
                    <a:pt x="42" y="91"/>
                  </a:moveTo>
                  <a:lnTo>
                    <a:pt x="31" y="91"/>
                  </a:lnTo>
                  <a:lnTo>
                    <a:pt x="23" y="86"/>
                  </a:lnTo>
                  <a:lnTo>
                    <a:pt x="19" y="79"/>
                  </a:lnTo>
                  <a:lnTo>
                    <a:pt x="16" y="72"/>
                  </a:lnTo>
                  <a:lnTo>
                    <a:pt x="0" y="0"/>
                  </a:lnTo>
                  <a:lnTo>
                    <a:pt x="19" y="8"/>
                  </a:lnTo>
                  <a:lnTo>
                    <a:pt x="25" y="28"/>
                  </a:lnTo>
                  <a:lnTo>
                    <a:pt x="30" y="48"/>
                  </a:lnTo>
                  <a:lnTo>
                    <a:pt x="33" y="69"/>
                  </a:lnTo>
                  <a:lnTo>
                    <a:pt x="43" y="89"/>
                  </a:lnTo>
                  <a:lnTo>
                    <a:pt x="42" y="9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4"/>
            <p:cNvSpPr>
              <a:spLocks/>
            </p:cNvSpPr>
            <p:nvPr/>
          </p:nvSpPr>
          <p:spPr bwMode="auto">
            <a:xfrm>
              <a:off x="1444" y="2272"/>
              <a:ext cx="109" cy="46"/>
            </a:xfrm>
            <a:custGeom>
              <a:avLst/>
              <a:gdLst/>
              <a:ahLst/>
              <a:cxnLst>
                <a:cxn ang="0">
                  <a:pos x="109" y="9"/>
                </a:cxn>
                <a:cxn ang="0">
                  <a:pos x="95" y="11"/>
                </a:cxn>
                <a:cxn ang="0">
                  <a:pos x="79" y="16"/>
                </a:cxn>
                <a:cxn ang="0">
                  <a:pos x="67" y="21"/>
                </a:cxn>
                <a:cxn ang="0">
                  <a:pos x="53" y="28"/>
                </a:cxn>
                <a:cxn ang="0">
                  <a:pos x="41" y="34"/>
                </a:cxn>
                <a:cxn ang="0">
                  <a:pos x="33" y="40"/>
                </a:cxn>
                <a:cxn ang="0">
                  <a:pos x="27" y="45"/>
                </a:cxn>
                <a:cxn ang="0">
                  <a:pos x="26" y="46"/>
                </a:cxn>
                <a:cxn ang="0">
                  <a:pos x="21" y="43"/>
                </a:cxn>
                <a:cxn ang="0">
                  <a:pos x="14" y="41"/>
                </a:cxn>
                <a:cxn ang="0">
                  <a:pos x="7" y="40"/>
                </a:cxn>
                <a:cxn ang="0">
                  <a:pos x="0" y="39"/>
                </a:cxn>
                <a:cxn ang="0">
                  <a:pos x="7" y="28"/>
                </a:cxn>
                <a:cxn ang="0">
                  <a:pos x="19" y="17"/>
                </a:cxn>
                <a:cxn ang="0">
                  <a:pos x="38" y="9"/>
                </a:cxn>
                <a:cxn ang="0">
                  <a:pos x="59" y="3"/>
                </a:cxn>
                <a:cxn ang="0">
                  <a:pos x="78" y="0"/>
                </a:cxn>
                <a:cxn ang="0">
                  <a:pos x="96" y="0"/>
                </a:cxn>
                <a:cxn ang="0">
                  <a:pos x="107" y="2"/>
                </a:cxn>
                <a:cxn ang="0">
                  <a:pos x="109" y="9"/>
                </a:cxn>
              </a:cxnLst>
              <a:rect l="0" t="0" r="r" b="b"/>
              <a:pathLst>
                <a:path w="109" h="46">
                  <a:moveTo>
                    <a:pt x="109" y="9"/>
                  </a:moveTo>
                  <a:lnTo>
                    <a:pt x="95" y="11"/>
                  </a:lnTo>
                  <a:lnTo>
                    <a:pt x="79" y="16"/>
                  </a:lnTo>
                  <a:lnTo>
                    <a:pt x="67" y="21"/>
                  </a:lnTo>
                  <a:lnTo>
                    <a:pt x="53" y="28"/>
                  </a:lnTo>
                  <a:lnTo>
                    <a:pt x="41" y="34"/>
                  </a:lnTo>
                  <a:lnTo>
                    <a:pt x="33" y="40"/>
                  </a:lnTo>
                  <a:lnTo>
                    <a:pt x="27" y="45"/>
                  </a:lnTo>
                  <a:lnTo>
                    <a:pt x="26" y="46"/>
                  </a:lnTo>
                  <a:lnTo>
                    <a:pt x="21" y="43"/>
                  </a:lnTo>
                  <a:lnTo>
                    <a:pt x="14" y="41"/>
                  </a:lnTo>
                  <a:lnTo>
                    <a:pt x="7" y="40"/>
                  </a:lnTo>
                  <a:lnTo>
                    <a:pt x="0" y="39"/>
                  </a:lnTo>
                  <a:lnTo>
                    <a:pt x="7" y="28"/>
                  </a:lnTo>
                  <a:lnTo>
                    <a:pt x="19" y="17"/>
                  </a:lnTo>
                  <a:lnTo>
                    <a:pt x="38" y="9"/>
                  </a:lnTo>
                  <a:lnTo>
                    <a:pt x="59" y="3"/>
                  </a:lnTo>
                  <a:lnTo>
                    <a:pt x="78" y="0"/>
                  </a:lnTo>
                  <a:lnTo>
                    <a:pt x="96" y="0"/>
                  </a:lnTo>
                  <a:lnTo>
                    <a:pt x="107" y="2"/>
                  </a:lnTo>
                  <a:lnTo>
                    <a:pt x="109" y="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9" name="Group 127"/>
            <p:cNvGrpSpPr>
              <a:grpSpLocks/>
            </p:cNvGrpSpPr>
            <p:nvPr/>
          </p:nvGrpSpPr>
          <p:grpSpPr bwMode="auto">
            <a:xfrm>
              <a:off x="2227" y="2203"/>
              <a:ext cx="1007" cy="552"/>
              <a:chOff x="2227" y="2203"/>
              <a:chExt cx="1007" cy="552"/>
            </a:xfrm>
          </p:grpSpPr>
          <p:sp>
            <p:nvSpPr>
              <p:cNvPr id="134" name="Rectangle 125"/>
              <p:cNvSpPr>
                <a:spLocks noChangeArrowheads="1"/>
              </p:cNvSpPr>
              <p:nvPr/>
            </p:nvSpPr>
            <p:spPr bwMode="auto">
              <a:xfrm>
                <a:off x="2227" y="2203"/>
                <a:ext cx="1007" cy="5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Rectangle 126"/>
              <p:cNvSpPr>
                <a:spLocks noChangeArrowheads="1"/>
              </p:cNvSpPr>
              <p:nvPr/>
            </p:nvSpPr>
            <p:spPr bwMode="auto">
              <a:xfrm>
                <a:off x="2227" y="2203"/>
                <a:ext cx="1007" cy="552"/>
              </a:xfrm>
              <a:prstGeom prst="rect">
                <a:avLst/>
              </a:prstGeom>
              <a:noFill/>
              <a:ln w="381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0" name="Rectangle 128"/>
            <p:cNvSpPr>
              <a:spLocks noChangeArrowheads="1"/>
            </p:cNvSpPr>
            <p:nvPr/>
          </p:nvSpPr>
          <p:spPr bwMode="auto">
            <a:xfrm>
              <a:off x="2243" y="2215"/>
              <a:ext cx="107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pitchFamily="34" charset="0"/>
                </a:rPr>
                <a:t>A Bill for an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1" name="Rectangle 129"/>
            <p:cNvSpPr>
              <a:spLocks noChangeArrowheads="1"/>
            </p:cNvSpPr>
            <p:nvPr/>
          </p:nvSpPr>
          <p:spPr bwMode="auto">
            <a:xfrm>
              <a:off x="2243" y="2418"/>
              <a:ext cx="36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pitchFamily="34" charset="0"/>
                </a:rPr>
                <a:t>Act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2" name="Rectangle 130"/>
            <p:cNvSpPr>
              <a:spLocks noChangeArrowheads="1"/>
            </p:cNvSpPr>
            <p:nvPr/>
          </p:nvSpPr>
          <p:spPr bwMode="auto">
            <a:xfrm>
              <a:off x="2500" y="2418"/>
              <a:ext cx="23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3" name="Rectangle 131"/>
            <p:cNvSpPr>
              <a:spLocks noChangeArrowheads="1"/>
            </p:cNvSpPr>
            <p:nvPr/>
          </p:nvSpPr>
          <p:spPr bwMode="auto">
            <a:xfrm>
              <a:off x="2630" y="2418"/>
              <a:ext cx="146"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272336971"/>
              </p:ext>
            </p:extLst>
          </p:nvPr>
        </p:nvGraphicFramePr>
        <p:xfrm>
          <a:off x="152400" y="19050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00400" y="4900136"/>
            <a:ext cx="2895600" cy="738664"/>
          </a:xfrm>
          <a:prstGeom prst="rect">
            <a:avLst/>
          </a:prstGeom>
          <a:noFill/>
        </p:spPr>
        <p:txBody>
          <a:bodyPr wrap="square" rtlCol="0">
            <a:spAutoFit/>
          </a:bodyPr>
          <a:lstStyle/>
          <a:p>
            <a:pPr algn="ctr"/>
            <a:r>
              <a:rPr lang="en-US" sz="1400" i="1" dirty="0"/>
              <a:t>House bills changed by the Senate and </a:t>
            </a:r>
          </a:p>
          <a:p>
            <a:pPr algn="ctr"/>
            <a:r>
              <a:rPr lang="en-US" sz="1400" i="1" dirty="0"/>
              <a:t>Senate bills changed by the House</a:t>
            </a:r>
          </a:p>
        </p:txBody>
      </p:sp>
      <p:sp>
        <p:nvSpPr>
          <p:cNvPr id="4" name="Title 1"/>
          <p:cNvSpPr>
            <a:spLocks noGrp="1"/>
          </p:cNvSpPr>
          <p:nvPr>
            <p:ph type="title"/>
          </p:nvPr>
        </p:nvSpPr>
        <p:spPr>
          <a:xfrm>
            <a:off x="457200" y="838200"/>
            <a:ext cx="8229600" cy="1066800"/>
          </a:xfrm>
        </p:spPr>
        <p:txBody>
          <a:bodyPr/>
          <a:lstStyle/>
          <a:p>
            <a:r>
              <a:rPr lang="en-US" dirty="0"/>
              <a:t>But most bills </a:t>
            </a:r>
            <a:r>
              <a:rPr lang="en-US" u="sng" dirty="0"/>
              <a:t>have been</a:t>
            </a:r>
            <a:r>
              <a:rPr lang="en-US" dirty="0"/>
              <a:t> changed…</a:t>
            </a:r>
          </a:p>
        </p:txBody>
      </p:sp>
    </p:spTree>
    <p:extLst>
      <p:ext uri="{BB962C8B-B14F-4D97-AF65-F5344CB8AC3E}">
        <p14:creationId xmlns:p14="http://schemas.microsoft.com/office/powerpoint/2010/main" val="88188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0933857"/>
              </p:ext>
            </p:extLst>
          </p:nvPr>
        </p:nvGraphicFramePr>
        <p:xfrm>
          <a:off x="304800" y="2667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33400" y="914401"/>
            <a:ext cx="8610600" cy="1938992"/>
          </a:xfrm>
          <a:prstGeom prst="rect">
            <a:avLst/>
          </a:prstGeom>
          <a:noFill/>
        </p:spPr>
        <p:txBody>
          <a:bodyPr wrap="square" rtlCol="0">
            <a:spAutoFit/>
          </a:bodyPr>
          <a:lstStyle/>
          <a:p>
            <a:r>
              <a:rPr lang="en-US" sz="4000" dirty="0">
                <a:latin typeface="+mj-lt"/>
              </a:rPr>
              <a:t>And – almost always – those changes are </a:t>
            </a:r>
            <a:r>
              <a:rPr lang="en-US" sz="4000" u="sng" dirty="0">
                <a:latin typeface="+mj-lt"/>
              </a:rPr>
              <a:t>not</a:t>
            </a:r>
            <a:r>
              <a:rPr lang="en-US" sz="4000" dirty="0">
                <a:latin typeface="+mj-lt"/>
              </a:rPr>
              <a:t> “Agreed to” by the originating chamber…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763000" cy="1447800"/>
          </a:xfrm>
        </p:spPr>
        <p:txBody>
          <a:bodyPr>
            <a:normAutofit fontScale="90000"/>
          </a:bodyPr>
          <a:lstStyle/>
          <a:p>
            <a:r>
              <a:rPr lang="en-US" dirty="0">
                <a:solidFill>
                  <a:srgbClr val="002060"/>
                </a:solidFill>
              </a:rPr>
              <a:t>Instead, the originating chamber chooses to “disagree” with the changes made… </a:t>
            </a:r>
            <a:br>
              <a:rPr lang="en-US" dirty="0"/>
            </a:br>
            <a:endParaRPr lang="en-US" dirty="0"/>
          </a:p>
        </p:txBody>
      </p:sp>
      <p:pic>
        <p:nvPicPr>
          <p:cNvPr id="4"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srcRect/>
          <a:stretch>
            <a:fillRect/>
          </a:stretch>
        </p:blipFill>
        <p:spPr bwMode="auto">
          <a:xfrm>
            <a:off x="2236202" y="2209800"/>
            <a:ext cx="4671597" cy="3505200"/>
          </a:xfrm>
          <a:prstGeom prst="rect">
            <a:avLst/>
          </a:prstGeom>
          <a:noFill/>
          <a:ln w="9525">
            <a:noFill/>
            <a:miter lim="800000"/>
            <a:headEnd/>
            <a:tailEnd/>
          </a:ln>
        </p:spPr>
      </p:pic>
    </p:spTree>
    <p:extLst>
      <p:ext uri="{BB962C8B-B14F-4D97-AF65-F5344CB8AC3E}">
        <p14:creationId xmlns:p14="http://schemas.microsoft.com/office/powerpoint/2010/main" val="101748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means that bill will go to Conference</a:t>
            </a:r>
          </a:p>
        </p:txBody>
      </p:sp>
      <p:grpSp>
        <p:nvGrpSpPr>
          <p:cNvPr id="5123" name="Group 3">
            <a:extLst>
              <a:ext uri="{C183D7F6-B498-43B3-948B-1728B52AA6E4}">
                <adec:decorative xmlns:adec="http://schemas.microsoft.com/office/drawing/2017/decorative" val="1"/>
              </a:ext>
            </a:extLst>
          </p:cNvPr>
          <p:cNvGrpSpPr>
            <a:grpSpLocks noChangeAspect="1"/>
          </p:cNvGrpSpPr>
          <p:nvPr/>
        </p:nvGrpSpPr>
        <p:grpSpPr bwMode="auto">
          <a:xfrm>
            <a:off x="1752600" y="2438400"/>
            <a:ext cx="4646613" cy="3276600"/>
            <a:chOff x="1104" y="1536"/>
            <a:chExt cx="2927" cy="2064"/>
          </a:xfrm>
        </p:grpSpPr>
        <p:sp>
          <p:nvSpPr>
            <p:cNvPr id="5122" name="AutoShape 2"/>
            <p:cNvSpPr>
              <a:spLocks noChangeAspect="1" noChangeArrowheads="1" noTextEdit="1"/>
            </p:cNvSpPr>
            <p:nvPr/>
          </p:nvSpPr>
          <p:spPr bwMode="auto">
            <a:xfrm>
              <a:off x="1104" y="1536"/>
              <a:ext cx="2927" cy="2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4" name="Rectangle 4"/>
            <p:cNvSpPr>
              <a:spLocks noChangeArrowheads="1"/>
            </p:cNvSpPr>
            <p:nvPr/>
          </p:nvSpPr>
          <p:spPr bwMode="auto">
            <a:xfrm>
              <a:off x="1104" y="1533"/>
              <a:ext cx="261" cy="4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25" name="Freeform 5"/>
            <p:cNvSpPr>
              <a:spLocks/>
            </p:cNvSpPr>
            <p:nvPr/>
          </p:nvSpPr>
          <p:spPr bwMode="auto">
            <a:xfrm>
              <a:off x="1110" y="1542"/>
              <a:ext cx="2911" cy="1184"/>
            </a:xfrm>
            <a:custGeom>
              <a:avLst/>
              <a:gdLst/>
              <a:ahLst/>
              <a:cxnLst>
                <a:cxn ang="0">
                  <a:pos x="24" y="1023"/>
                </a:cxn>
                <a:cxn ang="0">
                  <a:pos x="2765" y="1184"/>
                </a:cxn>
                <a:cxn ang="0">
                  <a:pos x="2800" y="1139"/>
                </a:cxn>
                <a:cxn ang="0">
                  <a:pos x="2831" y="1092"/>
                </a:cxn>
                <a:cxn ang="0">
                  <a:pos x="2857" y="1044"/>
                </a:cxn>
                <a:cxn ang="0">
                  <a:pos x="2879" y="992"/>
                </a:cxn>
                <a:cxn ang="0">
                  <a:pos x="2896" y="939"/>
                </a:cxn>
                <a:cxn ang="0">
                  <a:pos x="2910" y="846"/>
                </a:cxn>
                <a:cxn ang="0">
                  <a:pos x="2907" y="747"/>
                </a:cxn>
                <a:cxn ang="0">
                  <a:pos x="2894" y="680"/>
                </a:cxn>
                <a:cxn ang="0">
                  <a:pos x="2870" y="615"/>
                </a:cxn>
                <a:cxn ang="0">
                  <a:pos x="2833" y="540"/>
                </a:cxn>
                <a:cxn ang="0">
                  <a:pos x="2779" y="463"/>
                </a:cxn>
                <a:cxn ang="0">
                  <a:pos x="2711" y="390"/>
                </a:cxn>
                <a:cxn ang="0">
                  <a:pos x="2621" y="314"/>
                </a:cxn>
                <a:cxn ang="0">
                  <a:pos x="2517" y="245"/>
                </a:cxn>
                <a:cxn ang="0">
                  <a:pos x="2402" y="183"/>
                </a:cxn>
                <a:cxn ang="0">
                  <a:pos x="2273" y="129"/>
                </a:cxn>
                <a:cxn ang="0">
                  <a:pos x="2136" y="84"/>
                </a:cxn>
                <a:cxn ang="0">
                  <a:pos x="2006" y="51"/>
                </a:cxn>
                <a:cxn ang="0">
                  <a:pos x="1880" y="29"/>
                </a:cxn>
                <a:cxn ang="0">
                  <a:pos x="1750" y="12"/>
                </a:cxn>
                <a:cxn ang="0">
                  <a:pos x="1616" y="2"/>
                </a:cxn>
                <a:cxn ang="0">
                  <a:pos x="1477" y="0"/>
                </a:cxn>
                <a:cxn ang="0">
                  <a:pos x="1357" y="4"/>
                </a:cxn>
                <a:cxn ang="0">
                  <a:pos x="1276" y="11"/>
                </a:cxn>
                <a:cxn ang="0">
                  <a:pos x="1196" y="20"/>
                </a:cxn>
                <a:cxn ang="0">
                  <a:pos x="1119" y="31"/>
                </a:cxn>
                <a:cxn ang="0">
                  <a:pos x="1043" y="45"/>
                </a:cxn>
                <a:cxn ang="0">
                  <a:pos x="968" y="60"/>
                </a:cxn>
                <a:cxn ang="0">
                  <a:pos x="834" y="95"/>
                </a:cxn>
                <a:cxn ang="0">
                  <a:pos x="707" y="136"/>
                </a:cxn>
                <a:cxn ang="0">
                  <a:pos x="587" y="186"/>
                </a:cxn>
                <a:cxn ang="0">
                  <a:pos x="476" y="241"/>
                </a:cxn>
                <a:cxn ang="0">
                  <a:pos x="376" y="302"/>
                </a:cxn>
                <a:cxn ang="0">
                  <a:pos x="308" y="350"/>
                </a:cxn>
                <a:cxn ang="0">
                  <a:pos x="254" y="394"/>
                </a:cxn>
                <a:cxn ang="0">
                  <a:pos x="205" y="438"/>
                </a:cxn>
                <a:cxn ang="0">
                  <a:pos x="163" y="485"/>
                </a:cxn>
                <a:cxn ang="0">
                  <a:pos x="123" y="533"/>
                </a:cxn>
                <a:cxn ang="0">
                  <a:pos x="75" y="607"/>
                </a:cxn>
                <a:cxn ang="0">
                  <a:pos x="19" y="736"/>
                </a:cxn>
                <a:cxn ang="0">
                  <a:pos x="0" y="871"/>
                </a:cxn>
                <a:cxn ang="0">
                  <a:pos x="7" y="955"/>
                </a:cxn>
              </a:cxnLst>
              <a:rect l="0" t="0" r="r" b="b"/>
              <a:pathLst>
                <a:path w="2911" h="1184">
                  <a:moveTo>
                    <a:pt x="15" y="993"/>
                  </a:moveTo>
                  <a:lnTo>
                    <a:pt x="19" y="1008"/>
                  </a:lnTo>
                  <a:lnTo>
                    <a:pt x="24" y="1023"/>
                  </a:lnTo>
                  <a:lnTo>
                    <a:pt x="28" y="1038"/>
                  </a:lnTo>
                  <a:lnTo>
                    <a:pt x="35" y="1052"/>
                  </a:lnTo>
                  <a:lnTo>
                    <a:pt x="2765" y="1184"/>
                  </a:lnTo>
                  <a:lnTo>
                    <a:pt x="2777" y="1170"/>
                  </a:lnTo>
                  <a:lnTo>
                    <a:pt x="2789" y="1154"/>
                  </a:lnTo>
                  <a:lnTo>
                    <a:pt x="2800" y="1139"/>
                  </a:lnTo>
                  <a:lnTo>
                    <a:pt x="2811" y="1123"/>
                  </a:lnTo>
                  <a:lnTo>
                    <a:pt x="2820" y="1107"/>
                  </a:lnTo>
                  <a:lnTo>
                    <a:pt x="2831" y="1092"/>
                  </a:lnTo>
                  <a:lnTo>
                    <a:pt x="2840" y="1076"/>
                  </a:lnTo>
                  <a:lnTo>
                    <a:pt x="2848" y="1060"/>
                  </a:lnTo>
                  <a:lnTo>
                    <a:pt x="2857" y="1044"/>
                  </a:lnTo>
                  <a:lnTo>
                    <a:pt x="2864" y="1027"/>
                  </a:lnTo>
                  <a:lnTo>
                    <a:pt x="2872" y="1009"/>
                  </a:lnTo>
                  <a:lnTo>
                    <a:pt x="2879" y="992"/>
                  </a:lnTo>
                  <a:lnTo>
                    <a:pt x="2885" y="974"/>
                  </a:lnTo>
                  <a:lnTo>
                    <a:pt x="2891" y="956"/>
                  </a:lnTo>
                  <a:lnTo>
                    <a:pt x="2896" y="939"/>
                  </a:lnTo>
                  <a:lnTo>
                    <a:pt x="2899" y="921"/>
                  </a:lnTo>
                  <a:lnTo>
                    <a:pt x="2906" y="884"/>
                  </a:lnTo>
                  <a:lnTo>
                    <a:pt x="2910" y="846"/>
                  </a:lnTo>
                  <a:lnTo>
                    <a:pt x="2911" y="809"/>
                  </a:lnTo>
                  <a:lnTo>
                    <a:pt x="2910" y="771"/>
                  </a:lnTo>
                  <a:lnTo>
                    <a:pt x="2907" y="747"/>
                  </a:lnTo>
                  <a:lnTo>
                    <a:pt x="2904" y="725"/>
                  </a:lnTo>
                  <a:lnTo>
                    <a:pt x="2899" y="702"/>
                  </a:lnTo>
                  <a:lnTo>
                    <a:pt x="2894" y="680"/>
                  </a:lnTo>
                  <a:lnTo>
                    <a:pt x="2887" y="658"/>
                  </a:lnTo>
                  <a:lnTo>
                    <a:pt x="2879" y="636"/>
                  </a:lnTo>
                  <a:lnTo>
                    <a:pt x="2870" y="615"/>
                  </a:lnTo>
                  <a:lnTo>
                    <a:pt x="2861" y="593"/>
                  </a:lnTo>
                  <a:lnTo>
                    <a:pt x="2848" y="566"/>
                  </a:lnTo>
                  <a:lnTo>
                    <a:pt x="2833" y="540"/>
                  </a:lnTo>
                  <a:lnTo>
                    <a:pt x="2816" y="514"/>
                  </a:lnTo>
                  <a:lnTo>
                    <a:pt x="2798" y="488"/>
                  </a:lnTo>
                  <a:lnTo>
                    <a:pt x="2779" y="463"/>
                  </a:lnTo>
                  <a:lnTo>
                    <a:pt x="2757" y="439"/>
                  </a:lnTo>
                  <a:lnTo>
                    <a:pt x="2734" y="414"/>
                  </a:lnTo>
                  <a:lnTo>
                    <a:pt x="2711" y="390"/>
                  </a:lnTo>
                  <a:lnTo>
                    <a:pt x="2682" y="364"/>
                  </a:lnTo>
                  <a:lnTo>
                    <a:pt x="2653" y="339"/>
                  </a:lnTo>
                  <a:lnTo>
                    <a:pt x="2621" y="314"/>
                  </a:lnTo>
                  <a:lnTo>
                    <a:pt x="2588" y="291"/>
                  </a:lnTo>
                  <a:lnTo>
                    <a:pt x="2554" y="267"/>
                  </a:lnTo>
                  <a:lnTo>
                    <a:pt x="2517" y="245"/>
                  </a:lnTo>
                  <a:lnTo>
                    <a:pt x="2480" y="223"/>
                  </a:lnTo>
                  <a:lnTo>
                    <a:pt x="2442" y="203"/>
                  </a:lnTo>
                  <a:lnTo>
                    <a:pt x="2402" y="183"/>
                  </a:lnTo>
                  <a:lnTo>
                    <a:pt x="2360" y="164"/>
                  </a:lnTo>
                  <a:lnTo>
                    <a:pt x="2317" y="146"/>
                  </a:lnTo>
                  <a:lnTo>
                    <a:pt x="2273" y="129"/>
                  </a:lnTo>
                  <a:lnTo>
                    <a:pt x="2228" y="113"/>
                  </a:lnTo>
                  <a:lnTo>
                    <a:pt x="2183" y="97"/>
                  </a:lnTo>
                  <a:lnTo>
                    <a:pt x="2136" y="84"/>
                  </a:lnTo>
                  <a:lnTo>
                    <a:pt x="2087" y="71"/>
                  </a:lnTo>
                  <a:lnTo>
                    <a:pt x="2047" y="60"/>
                  </a:lnTo>
                  <a:lnTo>
                    <a:pt x="2006" y="51"/>
                  </a:lnTo>
                  <a:lnTo>
                    <a:pt x="1964" y="43"/>
                  </a:lnTo>
                  <a:lnTo>
                    <a:pt x="1923" y="36"/>
                  </a:lnTo>
                  <a:lnTo>
                    <a:pt x="1880" y="29"/>
                  </a:lnTo>
                  <a:lnTo>
                    <a:pt x="1837" y="22"/>
                  </a:lnTo>
                  <a:lnTo>
                    <a:pt x="1794" y="17"/>
                  </a:lnTo>
                  <a:lnTo>
                    <a:pt x="1750" y="12"/>
                  </a:lnTo>
                  <a:lnTo>
                    <a:pt x="1706" y="8"/>
                  </a:lnTo>
                  <a:lnTo>
                    <a:pt x="1660" y="4"/>
                  </a:lnTo>
                  <a:lnTo>
                    <a:pt x="1616" y="2"/>
                  </a:lnTo>
                  <a:lnTo>
                    <a:pt x="1570" y="1"/>
                  </a:lnTo>
                  <a:lnTo>
                    <a:pt x="1524" y="0"/>
                  </a:lnTo>
                  <a:lnTo>
                    <a:pt x="1477" y="0"/>
                  </a:lnTo>
                  <a:lnTo>
                    <a:pt x="1431" y="1"/>
                  </a:lnTo>
                  <a:lnTo>
                    <a:pt x="1384" y="3"/>
                  </a:lnTo>
                  <a:lnTo>
                    <a:pt x="1357" y="4"/>
                  </a:lnTo>
                  <a:lnTo>
                    <a:pt x="1329" y="7"/>
                  </a:lnTo>
                  <a:lnTo>
                    <a:pt x="1302" y="9"/>
                  </a:lnTo>
                  <a:lnTo>
                    <a:pt x="1276" y="11"/>
                  </a:lnTo>
                  <a:lnTo>
                    <a:pt x="1249" y="13"/>
                  </a:lnTo>
                  <a:lnTo>
                    <a:pt x="1222" y="17"/>
                  </a:lnTo>
                  <a:lnTo>
                    <a:pt x="1196" y="20"/>
                  </a:lnTo>
                  <a:lnTo>
                    <a:pt x="1171" y="24"/>
                  </a:lnTo>
                  <a:lnTo>
                    <a:pt x="1144" y="26"/>
                  </a:lnTo>
                  <a:lnTo>
                    <a:pt x="1119" y="31"/>
                  </a:lnTo>
                  <a:lnTo>
                    <a:pt x="1093" y="36"/>
                  </a:lnTo>
                  <a:lnTo>
                    <a:pt x="1067" y="40"/>
                  </a:lnTo>
                  <a:lnTo>
                    <a:pt x="1043" y="45"/>
                  </a:lnTo>
                  <a:lnTo>
                    <a:pt x="1017" y="49"/>
                  </a:lnTo>
                  <a:lnTo>
                    <a:pt x="994" y="55"/>
                  </a:lnTo>
                  <a:lnTo>
                    <a:pt x="968" y="60"/>
                  </a:lnTo>
                  <a:lnTo>
                    <a:pt x="923" y="72"/>
                  </a:lnTo>
                  <a:lnTo>
                    <a:pt x="878" y="83"/>
                  </a:lnTo>
                  <a:lnTo>
                    <a:pt x="834" y="95"/>
                  </a:lnTo>
                  <a:lnTo>
                    <a:pt x="791" y="109"/>
                  </a:lnTo>
                  <a:lnTo>
                    <a:pt x="748" y="122"/>
                  </a:lnTo>
                  <a:lnTo>
                    <a:pt x="707" y="136"/>
                  </a:lnTo>
                  <a:lnTo>
                    <a:pt x="666" y="152"/>
                  </a:lnTo>
                  <a:lnTo>
                    <a:pt x="626" y="169"/>
                  </a:lnTo>
                  <a:lnTo>
                    <a:pt x="587" y="186"/>
                  </a:lnTo>
                  <a:lnTo>
                    <a:pt x="550" y="204"/>
                  </a:lnTo>
                  <a:lnTo>
                    <a:pt x="513" y="222"/>
                  </a:lnTo>
                  <a:lnTo>
                    <a:pt x="476" y="241"/>
                  </a:lnTo>
                  <a:lnTo>
                    <a:pt x="442" y="260"/>
                  </a:lnTo>
                  <a:lnTo>
                    <a:pt x="408" y="280"/>
                  </a:lnTo>
                  <a:lnTo>
                    <a:pt x="376" y="302"/>
                  </a:lnTo>
                  <a:lnTo>
                    <a:pt x="344" y="323"/>
                  </a:lnTo>
                  <a:lnTo>
                    <a:pt x="325" y="337"/>
                  </a:lnTo>
                  <a:lnTo>
                    <a:pt x="308" y="350"/>
                  </a:lnTo>
                  <a:lnTo>
                    <a:pt x="289" y="364"/>
                  </a:lnTo>
                  <a:lnTo>
                    <a:pt x="273" y="379"/>
                  </a:lnTo>
                  <a:lnTo>
                    <a:pt x="254" y="394"/>
                  </a:lnTo>
                  <a:lnTo>
                    <a:pt x="238" y="409"/>
                  </a:lnTo>
                  <a:lnTo>
                    <a:pt x="222" y="423"/>
                  </a:lnTo>
                  <a:lnTo>
                    <a:pt x="205" y="438"/>
                  </a:lnTo>
                  <a:lnTo>
                    <a:pt x="191" y="453"/>
                  </a:lnTo>
                  <a:lnTo>
                    <a:pt x="176" y="469"/>
                  </a:lnTo>
                  <a:lnTo>
                    <a:pt x="163" y="485"/>
                  </a:lnTo>
                  <a:lnTo>
                    <a:pt x="150" y="500"/>
                  </a:lnTo>
                  <a:lnTo>
                    <a:pt x="136" y="516"/>
                  </a:lnTo>
                  <a:lnTo>
                    <a:pt x="123" y="533"/>
                  </a:lnTo>
                  <a:lnTo>
                    <a:pt x="113" y="549"/>
                  </a:lnTo>
                  <a:lnTo>
                    <a:pt x="101" y="566"/>
                  </a:lnTo>
                  <a:lnTo>
                    <a:pt x="75" y="607"/>
                  </a:lnTo>
                  <a:lnTo>
                    <a:pt x="52" y="649"/>
                  </a:lnTo>
                  <a:lnTo>
                    <a:pt x="35" y="692"/>
                  </a:lnTo>
                  <a:lnTo>
                    <a:pt x="19" y="736"/>
                  </a:lnTo>
                  <a:lnTo>
                    <a:pt x="9" y="780"/>
                  </a:lnTo>
                  <a:lnTo>
                    <a:pt x="2" y="825"/>
                  </a:lnTo>
                  <a:lnTo>
                    <a:pt x="0" y="871"/>
                  </a:lnTo>
                  <a:lnTo>
                    <a:pt x="2" y="917"/>
                  </a:lnTo>
                  <a:lnTo>
                    <a:pt x="5" y="936"/>
                  </a:lnTo>
                  <a:lnTo>
                    <a:pt x="7" y="955"/>
                  </a:lnTo>
                  <a:lnTo>
                    <a:pt x="11" y="974"/>
                  </a:lnTo>
                  <a:lnTo>
                    <a:pt x="15" y="993"/>
                  </a:lnTo>
                  <a:close/>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6" name="Freeform 6"/>
            <p:cNvSpPr>
              <a:spLocks/>
            </p:cNvSpPr>
            <p:nvPr/>
          </p:nvSpPr>
          <p:spPr bwMode="auto">
            <a:xfrm>
              <a:off x="1404" y="1943"/>
              <a:ext cx="2362" cy="1651"/>
            </a:xfrm>
            <a:custGeom>
              <a:avLst/>
              <a:gdLst/>
              <a:ahLst/>
              <a:cxnLst>
                <a:cxn ang="0">
                  <a:pos x="1286" y="123"/>
                </a:cxn>
                <a:cxn ang="0">
                  <a:pos x="1124" y="96"/>
                </a:cxn>
                <a:cxn ang="0">
                  <a:pos x="959" y="137"/>
                </a:cxn>
                <a:cxn ang="0">
                  <a:pos x="915" y="220"/>
                </a:cxn>
                <a:cxn ang="0">
                  <a:pos x="689" y="204"/>
                </a:cxn>
                <a:cxn ang="0">
                  <a:pos x="603" y="124"/>
                </a:cxn>
                <a:cxn ang="0">
                  <a:pos x="455" y="4"/>
                </a:cxn>
                <a:cxn ang="0">
                  <a:pos x="311" y="4"/>
                </a:cxn>
                <a:cxn ang="0">
                  <a:pos x="107" y="42"/>
                </a:cxn>
                <a:cxn ang="0">
                  <a:pos x="0" y="138"/>
                </a:cxn>
                <a:cxn ang="0">
                  <a:pos x="58" y="299"/>
                </a:cxn>
                <a:cxn ang="0">
                  <a:pos x="38" y="337"/>
                </a:cxn>
                <a:cxn ang="0">
                  <a:pos x="9" y="446"/>
                </a:cxn>
                <a:cxn ang="0">
                  <a:pos x="42" y="570"/>
                </a:cxn>
                <a:cxn ang="0">
                  <a:pos x="48" y="737"/>
                </a:cxn>
                <a:cxn ang="0">
                  <a:pos x="87" y="810"/>
                </a:cxn>
                <a:cxn ang="0">
                  <a:pos x="67" y="927"/>
                </a:cxn>
                <a:cxn ang="0">
                  <a:pos x="129" y="1019"/>
                </a:cxn>
                <a:cxn ang="0">
                  <a:pos x="172" y="1061"/>
                </a:cxn>
                <a:cxn ang="0">
                  <a:pos x="82" y="1131"/>
                </a:cxn>
                <a:cxn ang="0">
                  <a:pos x="98" y="1249"/>
                </a:cxn>
                <a:cxn ang="0">
                  <a:pos x="275" y="1350"/>
                </a:cxn>
                <a:cxn ang="0">
                  <a:pos x="372" y="1410"/>
                </a:cxn>
                <a:cxn ang="0">
                  <a:pos x="513" y="1481"/>
                </a:cxn>
                <a:cxn ang="0">
                  <a:pos x="688" y="1526"/>
                </a:cxn>
                <a:cxn ang="0">
                  <a:pos x="776" y="1582"/>
                </a:cxn>
                <a:cxn ang="0">
                  <a:pos x="933" y="1626"/>
                </a:cxn>
                <a:cxn ang="0">
                  <a:pos x="1133" y="1645"/>
                </a:cxn>
                <a:cxn ang="0">
                  <a:pos x="1249" y="1651"/>
                </a:cxn>
                <a:cxn ang="0">
                  <a:pos x="1352" y="1621"/>
                </a:cxn>
                <a:cxn ang="0">
                  <a:pos x="1440" y="1544"/>
                </a:cxn>
                <a:cxn ang="0">
                  <a:pos x="1586" y="1541"/>
                </a:cxn>
                <a:cxn ang="0">
                  <a:pos x="1697" y="1568"/>
                </a:cxn>
                <a:cxn ang="0">
                  <a:pos x="1846" y="1608"/>
                </a:cxn>
                <a:cxn ang="0">
                  <a:pos x="1936" y="1609"/>
                </a:cxn>
                <a:cxn ang="0">
                  <a:pos x="2033" y="1596"/>
                </a:cxn>
                <a:cxn ang="0">
                  <a:pos x="2217" y="1563"/>
                </a:cxn>
                <a:cxn ang="0">
                  <a:pos x="2269" y="1448"/>
                </a:cxn>
                <a:cxn ang="0">
                  <a:pos x="2233" y="1282"/>
                </a:cxn>
                <a:cxn ang="0">
                  <a:pos x="2229" y="1117"/>
                </a:cxn>
                <a:cxn ang="0">
                  <a:pos x="2282" y="1030"/>
                </a:cxn>
                <a:cxn ang="0">
                  <a:pos x="2358" y="834"/>
                </a:cxn>
                <a:cxn ang="0">
                  <a:pos x="2320" y="681"/>
                </a:cxn>
                <a:cxn ang="0">
                  <a:pos x="2355" y="529"/>
                </a:cxn>
                <a:cxn ang="0">
                  <a:pos x="2316" y="386"/>
                </a:cxn>
                <a:cxn ang="0">
                  <a:pos x="2191" y="335"/>
                </a:cxn>
                <a:cxn ang="0">
                  <a:pos x="2033" y="320"/>
                </a:cxn>
                <a:cxn ang="0">
                  <a:pos x="1903" y="333"/>
                </a:cxn>
                <a:cxn ang="0">
                  <a:pos x="1847" y="380"/>
                </a:cxn>
                <a:cxn ang="0">
                  <a:pos x="1828" y="261"/>
                </a:cxn>
                <a:cxn ang="0">
                  <a:pos x="1625" y="163"/>
                </a:cxn>
                <a:cxn ang="0">
                  <a:pos x="1521" y="165"/>
                </a:cxn>
                <a:cxn ang="0">
                  <a:pos x="1427" y="208"/>
                </a:cxn>
              </a:cxnLst>
              <a:rect l="0" t="0" r="r" b="b"/>
              <a:pathLst>
                <a:path w="2362" h="1651">
                  <a:moveTo>
                    <a:pt x="1361" y="168"/>
                  </a:moveTo>
                  <a:lnTo>
                    <a:pt x="1357" y="161"/>
                  </a:lnTo>
                  <a:lnTo>
                    <a:pt x="1347" y="153"/>
                  </a:lnTo>
                  <a:lnTo>
                    <a:pt x="1329" y="143"/>
                  </a:lnTo>
                  <a:lnTo>
                    <a:pt x="1310" y="134"/>
                  </a:lnTo>
                  <a:lnTo>
                    <a:pt x="1286" y="123"/>
                  </a:lnTo>
                  <a:lnTo>
                    <a:pt x="1261" y="114"/>
                  </a:lnTo>
                  <a:lnTo>
                    <a:pt x="1236" y="108"/>
                  </a:lnTo>
                  <a:lnTo>
                    <a:pt x="1213" y="103"/>
                  </a:lnTo>
                  <a:lnTo>
                    <a:pt x="1184" y="100"/>
                  </a:lnTo>
                  <a:lnTo>
                    <a:pt x="1154" y="97"/>
                  </a:lnTo>
                  <a:lnTo>
                    <a:pt x="1124" y="96"/>
                  </a:lnTo>
                  <a:lnTo>
                    <a:pt x="1093" y="96"/>
                  </a:lnTo>
                  <a:lnTo>
                    <a:pt x="1062" y="100"/>
                  </a:lnTo>
                  <a:lnTo>
                    <a:pt x="1032" y="105"/>
                  </a:lnTo>
                  <a:lnTo>
                    <a:pt x="1004" y="113"/>
                  </a:lnTo>
                  <a:lnTo>
                    <a:pt x="977" y="124"/>
                  </a:lnTo>
                  <a:lnTo>
                    <a:pt x="959" y="137"/>
                  </a:lnTo>
                  <a:lnTo>
                    <a:pt x="945" y="152"/>
                  </a:lnTo>
                  <a:lnTo>
                    <a:pt x="935" y="168"/>
                  </a:lnTo>
                  <a:lnTo>
                    <a:pt x="927" y="185"/>
                  </a:lnTo>
                  <a:lnTo>
                    <a:pt x="921" y="199"/>
                  </a:lnTo>
                  <a:lnTo>
                    <a:pt x="918" y="212"/>
                  </a:lnTo>
                  <a:lnTo>
                    <a:pt x="915" y="220"/>
                  </a:lnTo>
                  <a:lnTo>
                    <a:pt x="915" y="223"/>
                  </a:lnTo>
                  <a:lnTo>
                    <a:pt x="729" y="212"/>
                  </a:lnTo>
                  <a:lnTo>
                    <a:pt x="726" y="212"/>
                  </a:lnTo>
                  <a:lnTo>
                    <a:pt x="717" y="211"/>
                  </a:lnTo>
                  <a:lnTo>
                    <a:pt x="704" y="208"/>
                  </a:lnTo>
                  <a:lnTo>
                    <a:pt x="689" y="204"/>
                  </a:lnTo>
                  <a:lnTo>
                    <a:pt x="671" y="198"/>
                  </a:lnTo>
                  <a:lnTo>
                    <a:pt x="653" y="189"/>
                  </a:lnTo>
                  <a:lnTo>
                    <a:pt x="639" y="178"/>
                  </a:lnTo>
                  <a:lnTo>
                    <a:pt x="626" y="163"/>
                  </a:lnTo>
                  <a:lnTo>
                    <a:pt x="615" y="144"/>
                  </a:lnTo>
                  <a:lnTo>
                    <a:pt x="603" y="124"/>
                  </a:lnTo>
                  <a:lnTo>
                    <a:pt x="590" y="103"/>
                  </a:lnTo>
                  <a:lnTo>
                    <a:pt x="574" y="80"/>
                  </a:lnTo>
                  <a:lnTo>
                    <a:pt x="554" y="59"/>
                  </a:lnTo>
                  <a:lnTo>
                    <a:pt x="528" y="38"/>
                  </a:lnTo>
                  <a:lnTo>
                    <a:pt x="495" y="20"/>
                  </a:lnTo>
                  <a:lnTo>
                    <a:pt x="455" y="4"/>
                  </a:lnTo>
                  <a:lnTo>
                    <a:pt x="443" y="2"/>
                  </a:lnTo>
                  <a:lnTo>
                    <a:pt x="424" y="0"/>
                  </a:lnTo>
                  <a:lnTo>
                    <a:pt x="401" y="0"/>
                  </a:lnTo>
                  <a:lnTo>
                    <a:pt x="373" y="0"/>
                  </a:lnTo>
                  <a:lnTo>
                    <a:pt x="344" y="2"/>
                  </a:lnTo>
                  <a:lnTo>
                    <a:pt x="311" y="4"/>
                  </a:lnTo>
                  <a:lnTo>
                    <a:pt x="275" y="9"/>
                  </a:lnTo>
                  <a:lnTo>
                    <a:pt x="241" y="13"/>
                  </a:lnTo>
                  <a:lnTo>
                    <a:pt x="206" y="19"/>
                  </a:lnTo>
                  <a:lnTo>
                    <a:pt x="170" y="27"/>
                  </a:lnTo>
                  <a:lnTo>
                    <a:pt x="138" y="35"/>
                  </a:lnTo>
                  <a:lnTo>
                    <a:pt x="107" y="42"/>
                  </a:lnTo>
                  <a:lnTo>
                    <a:pt x="78" y="53"/>
                  </a:lnTo>
                  <a:lnTo>
                    <a:pt x="54" y="64"/>
                  </a:lnTo>
                  <a:lnTo>
                    <a:pt x="33" y="75"/>
                  </a:lnTo>
                  <a:lnTo>
                    <a:pt x="19" y="88"/>
                  </a:lnTo>
                  <a:lnTo>
                    <a:pt x="5" y="110"/>
                  </a:lnTo>
                  <a:lnTo>
                    <a:pt x="0" y="138"/>
                  </a:lnTo>
                  <a:lnTo>
                    <a:pt x="3" y="169"/>
                  </a:lnTo>
                  <a:lnTo>
                    <a:pt x="12" y="201"/>
                  </a:lnTo>
                  <a:lnTo>
                    <a:pt x="23" y="232"/>
                  </a:lnTo>
                  <a:lnTo>
                    <a:pt x="36" y="260"/>
                  </a:lnTo>
                  <a:lnTo>
                    <a:pt x="48" y="283"/>
                  </a:lnTo>
                  <a:lnTo>
                    <a:pt x="58" y="299"/>
                  </a:lnTo>
                  <a:lnTo>
                    <a:pt x="62" y="308"/>
                  </a:lnTo>
                  <a:lnTo>
                    <a:pt x="64" y="315"/>
                  </a:lnTo>
                  <a:lnTo>
                    <a:pt x="61" y="322"/>
                  </a:lnTo>
                  <a:lnTo>
                    <a:pt x="55" y="326"/>
                  </a:lnTo>
                  <a:lnTo>
                    <a:pt x="48" y="330"/>
                  </a:lnTo>
                  <a:lnTo>
                    <a:pt x="38" y="337"/>
                  </a:lnTo>
                  <a:lnTo>
                    <a:pt x="28" y="342"/>
                  </a:lnTo>
                  <a:lnTo>
                    <a:pt x="19" y="351"/>
                  </a:lnTo>
                  <a:lnTo>
                    <a:pt x="8" y="364"/>
                  </a:lnTo>
                  <a:lnTo>
                    <a:pt x="7" y="375"/>
                  </a:lnTo>
                  <a:lnTo>
                    <a:pt x="8" y="397"/>
                  </a:lnTo>
                  <a:lnTo>
                    <a:pt x="9" y="446"/>
                  </a:lnTo>
                  <a:lnTo>
                    <a:pt x="11" y="478"/>
                  </a:lnTo>
                  <a:lnTo>
                    <a:pt x="15" y="503"/>
                  </a:lnTo>
                  <a:lnTo>
                    <a:pt x="21" y="526"/>
                  </a:lnTo>
                  <a:lnTo>
                    <a:pt x="27" y="542"/>
                  </a:lnTo>
                  <a:lnTo>
                    <a:pt x="35" y="557"/>
                  </a:lnTo>
                  <a:lnTo>
                    <a:pt x="42" y="570"/>
                  </a:lnTo>
                  <a:lnTo>
                    <a:pt x="49" y="580"/>
                  </a:lnTo>
                  <a:lnTo>
                    <a:pt x="54" y="588"/>
                  </a:lnTo>
                  <a:lnTo>
                    <a:pt x="54" y="610"/>
                  </a:lnTo>
                  <a:lnTo>
                    <a:pt x="48" y="640"/>
                  </a:lnTo>
                  <a:lnTo>
                    <a:pt x="42" y="682"/>
                  </a:lnTo>
                  <a:lnTo>
                    <a:pt x="48" y="737"/>
                  </a:lnTo>
                  <a:lnTo>
                    <a:pt x="54" y="758"/>
                  </a:lnTo>
                  <a:lnTo>
                    <a:pt x="61" y="773"/>
                  </a:lnTo>
                  <a:lnTo>
                    <a:pt x="70" y="782"/>
                  </a:lnTo>
                  <a:lnTo>
                    <a:pt x="78" y="790"/>
                  </a:lnTo>
                  <a:lnTo>
                    <a:pt x="83" y="799"/>
                  </a:lnTo>
                  <a:lnTo>
                    <a:pt x="87" y="810"/>
                  </a:lnTo>
                  <a:lnTo>
                    <a:pt x="89" y="829"/>
                  </a:lnTo>
                  <a:lnTo>
                    <a:pt x="87" y="857"/>
                  </a:lnTo>
                  <a:lnTo>
                    <a:pt x="83" y="885"/>
                  </a:lnTo>
                  <a:lnTo>
                    <a:pt x="76" y="905"/>
                  </a:lnTo>
                  <a:lnTo>
                    <a:pt x="70" y="917"/>
                  </a:lnTo>
                  <a:lnTo>
                    <a:pt x="67" y="927"/>
                  </a:lnTo>
                  <a:lnTo>
                    <a:pt x="66" y="936"/>
                  </a:lnTo>
                  <a:lnTo>
                    <a:pt x="70" y="948"/>
                  </a:lnTo>
                  <a:lnTo>
                    <a:pt x="80" y="964"/>
                  </a:lnTo>
                  <a:lnTo>
                    <a:pt x="98" y="989"/>
                  </a:lnTo>
                  <a:lnTo>
                    <a:pt x="113" y="1007"/>
                  </a:lnTo>
                  <a:lnTo>
                    <a:pt x="129" y="1019"/>
                  </a:lnTo>
                  <a:lnTo>
                    <a:pt x="142" y="1028"/>
                  </a:lnTo>
                  <a:lnTo>
                    <a:pt x="154" y="1035"/>
                  </a:lnTo>
                  <a:lnTo>
                    <a:pt x="165" y="1040"/>
                  </a:lnTo>
                  <a:lnTo>
                    <a:pt x="170" y="1045"/>
                  </a:lnTo>
                  <a:lnTo>
                    <a:pt x="174" y="1052"/>
                  </a:lnTo>
                  <a:lnTo>
                    <a:pt x="172" y="1061"/>
                  </a:lnTo>
                  <a:lnTo>
                    <a:pt x="165" y="1072"/>
                  </a:lnTo>
                  <a:lnTo>
                    <a:pt x="151" y="1084"/>
                  </a:lnTo>
                  <a:lnTo>
                    <a:pt x="134" y="1096"/>
                  </a:lnTo>
                  <a:lnTo>
                    <a:pt x="116" y="1108"/>
                  </a:lnTo>
                  <a:lnTo>
                    <a:pt x="98" y="1121"/>
                  </a:lnTo>
                  <a:lnTo>
                    <a:pt x="82" y="1131"/>
                  </a:lnTo>
                  <a:lnTo>
                    <a:pt x="71" y="1143"/>
                  </a:lnTo>
                  <a:lnTo>
                    <a:pt x="67" y="1155"/>
                  </a:lnTo>
                  <a:lnTo>
                    <a:pt x="68" y="1171"/>
                  </a:lnTo>
                  <a:lnTo>
                    <a:pt x="73" y="1193"/>
                  </a:lnTo>
                  <a:lnTo>
                    <a:pt x="82" y="1220"/>
                  </a:lnTo>
                  <a:lnTo>
                    <a:pt x="98" y="1249"/>
                  </a:lnTo>
                  <a:lnTo>
                    <a:pt x="120" y="1278"/>
                  </a:lnTo>
                  <a:lnTo>
                    <a:pt x="151" y="1305"/>
                  </a:lnTo>
                  <a:lnTo>
                    <a:pt x="191" y="1326"/>
                  </a:lnTo>
                  <a:lnTo>
                    <a:pt x="243" y="1340"/>
                  </a:lnTo>
                  <a:lnTo>
                    <a:pt x="259" y="1343"/>
                  </a:lnTo>
                  <a:lnTo>
                    <a:pt x="275" y="1350"/>
                  </a:lnTo>
                  <a:lnTo>
                    <a:pt x="292" y="1357"/>
                  </a:lnTo>
                  <a:lnTo>
                    <a:pt x="306" y="1366"/>
                  </a:lnTo>
                  <a:lnTo>
                    <a:pt x="321" y="1376"/>
                  </a:lnTo>
                  <a:lnTo>
                    <a:pt x="337" y="1387"/>
                  </a:lnTo>
                  <a:lnTo>
                    <a:pt x="354" y="1400"/>
                  </a:lnTo>
                  <a:lnTo>
                    <a:pt x="372" y="1410"/>
                  </a:lnTo>
                  <a:lnTo>
                    <a:pt x="389" y="1424"/>
                  </a:lnTo>
                  <a:lnTo>
                    <a:pt x="410" y="1437"/>
                  </a:lnTo>
                  <a:lnTo>
                    <a:pt x="432" y="1449"/>
                  </a:lnTo>
                  <a:lnTo>
                    <a:pt x="457" y="1460"/>
                  </a:lnTo>
                  <a:lnTo>
                    <a:pt x="483" y="1472"/>
                  </a:lnTo>
                  <a:lnTo>
                    <a:pt x="513" y="1481"/>
                  </a:lnTo>
                  <a:lnTo>
                    <a:pt x="547" y="1489"/>
                  </a:lnTo>
                  <a:lnTo>
                    <a:pt x="584" y="1496"/>
                  </a:lnTo>
                  <a:lnTo>
                    <a:pt x="617" y="1503"/>
                  </a:lnTo>
                  <a:lnTo>
                    <a:pt x="645" y="1510"/>
                  </a:lnTo>
                  <a:lnTo>
                    <a:pt x="669" y="1517"/>
                  </a:lnTo>
                  <a:lnTo>
                    <a:pt x="688" y="1526"/>
                  </a:lnTo>
                  <a:lnTo>
                    <a:pt x="705" y="1535"/>
                  </a:lnTo>
                  <a:lnTo>
                    <a:pt x="720" y="1544"/>
                  </a:lnTo>
                  <a:lnTo>
                    <a:pt x="733" y="1554"/>
                  </a:lnTo>
                  <a:lnTo>
                    <a:pt x="749" y="1563"/>
                  </a:lnTo>
                  <a:lnTo>
                    <a:pt x="761" y="1574"/>
                  </a:lnTo>
                  <a:lnTo>
                    <a:pt x="776" y="1582"/>
                  </a:lnTo>
                  <a:lnTo>
                    <a:pt x="792" y="1591"/>
                  </a:lnTo>
                  <a:lnTo>
                    <a:pt x="813" y="1600"/>
                  </a:lnTo>
                  <a:lnTo>
                    <a:pt x="836" y="1608"/>
                  </a:lnTo>
                  <a:lnTo>
                    <a:pt x="864" y="1615"/>
                  </a:lnTo>
                  <a:lnTo>
                    <a:pt x="895" y="1621"/>
                  </a:lnTo>
                  <a:lnTo>
                    <a:pt x="933" y="1626"/>
                  </a:lnTo>
                  <a:lnTo>
                    <a:pt x="973" y="1630"/>
                  </a:lnTo>
                  <a:lnTo>
                    <a:pt x="1010" y="1634"/>
                  </a:lnTo>
                  <a:lnTo>
                    <a:pt x="1044" y="1637"/>
                  </a:lnTo>
                  <a:lnTo>
                    <a:pt x="1076" y="1641"/>
                  </a:lnTo>
                  <a:lnTo>
                    <a:pt x="1105" y="1643"/>
                  </a:lnTo>
                  <a:lnTo>
                    <a:pt x="1133" y="1645"/>
                  </a:lnTo>
                  <a:lnTo>
                    <a:pt x="1156" y="1647"/>
                  </a:lnTo>
                  <a:lnTo>
                    <a:pt x="1180" y="1648"/>
                  </a:lnTo>
                  <a:lnTo>
                    <a:pt x="1201" y="1650"/>
                  </a:lnTo>
                  <a:lnTo>
                    <a:pt x="1218" y="1651"/>
                  </a:lnTo>
                  <a:lnTo>
                    <a:pt x="1234" y="1651"/>
                  </a:lnTo>
                  <a:lnTo>
                    <a:pt x="1249" y="1651"/>
                  </a:lnTo>
                  <a:lnTo>
                    <a:pt x="1263" y="1650"/>
                  </a:lnTo>
                  <a:lnTo>
                    <a:pt x="1273" y="1650"/>
                  </a:lnTo>
                  <a:lnTo>
                    <a:pt x="1283" y="1648"/>
                  </a:lnTo>
                  <a:lnTo>
                    <a:pt x="1291" y="1646"/>
                  </a:lnTo>
                  <a:lnTo>
                    <a:pt x="1324" y="1634"/>
                  </a:lnTo>
                  <a:lnTo>
                    <a:pt x="1352" y="1621"/>
                  </a:lnTo>
                  <a:lnTo>
                    <a:pt x="1371" y="1605"/>
                  </a:lnTo>
                  <a:lnTo>
                    <a:pt x="1387" y="1588"/>
                  </a:lnTo>
                  <a:lnTo>
                    <a:pt x="1399" y="1574"/>
                  </a:lnTo>
                  <a:lnTo>
                    <a:pt x="1411" y="1560"/>
                  </a:lnTo>
                  <a:lnTo>
                    <a:pt x="1423" y="1550"/>
                  </a:lnTo>
                  <a:lnTo>
                    <a:pt x="1440" y="1544"/>
                  </a:lnTo>
                  <a:lnTo>
                    <a:pt x="1460" y="1542"/>
                  </a:lnTo>
                  <a:lnTo>
                    <a:pt x="1484" y="1541"/>
                  </a:lnTo>
                  <a:lnTo>
                    <a:pt x="1510" y="1540"/>
                  </a:lnTo>
                  <a:lnTo>
                    <a:pt x="1534" y="1539"/>
                  </a:lnTo>
                  <a:lnTo>
                    <a:pt x="1561" y="1540"/>
                  </a:lnTo>
                  <a:lnTo>
                    <a:pt x="1586" y="1541"/>
                  </a:lnTo>
                  <a:lnTo>
                    <a:pt x="1609" y="1542"/>
                  </a:lnTo>
                  <a:lnTo>
                    <a:pt x="1629" y="1544"/>
                  </a:lnTo>
                  <a:lnTo>
                    <a:pt x="1647" y="1548"/>
                  </a:lnTo>
                  <a:lnTo>
                    <a:pt x="1663" y="1553"/>
                  </a:lnTo>
                  <a:lnTo>
                    <a:pt x="1679" y="1560"/>
                  </a:lnTo>
                  <a:lnTo>
                    <a:pt x="1697" y="1568"/>
                  </a:lnTo>
                  <a:lnTo>
                    <a:pt x="1716" y="1575"/>
                  </a:lnTo>
                  <a:lnTo>
                    <a:pt x="1741" y="1584"/>
                  </a:lnTo>
                  <a:lnTo>
                    <a:pt x="1772" y="1592"/>
                  </a:lnTo>
                  <a:lnTo>
                    <a:pt x="1809" y="1601"/>
                  </a:lnTo>
                  <a:lnTo>
                    <a:pt x="1828" y="1605"/>
                  </a:lnTo>
                  <a:lnTo>
                    <a:pt x="1846" y="1608"/>
                  </a:lnTo>
                  <a:lnTo>
                    <a:pt x="1864" y="1610"/>
                  </a:lnTo>
                  <a:lnTo>
                    <a:pt x="1879" y="1612"/>
                  </a:lnTo>
                  <a:lnTo>
                    <a:pt x="1894" y="1612"/>
                  </a:lnTo>
                  <a:lnTo>
                    <a:pt x="1908" y="1612"/>
                  </a:lnTo>
                  <a:lnTo>
                    <a:pt x="1922" y="1610"/>
                  </a:lnTo>
                  <a:lnTo>
                    <a:pt x="1936" y="1609"/>
                  </a:lnTo>
                  <a:lnTo>
                    <a:pt x="1950" y="1608"/>
                  </a:lnTo>
                  <a:lnTo>
                    <a:pt x="1964" y="1606"/>
                  </a:lnTo>
                  <a:lnTo>
                    <a:pt x="1981" y="1604"/>
                  </a:lnTo>
                  <a:lnTo>
                    <a:pt x="1997" y="1601"/>
                  </a:lnTo>
                  <a:lnTo>
                    <a:pt x="2014" y="1598"/>
                  </a:lnTo>
                  <a:lnTo>
                    <a:pt x="2033" y="1596"/>
                  </a:lnTo>
                  <a:lnTo>
                    <a:pt x="2054" y="1592"/>
                  </a:lnTo>
                  <a:lnTo>
                    <a:pt x="2078" y="1590"/>
                  </a:lnTo>
                  <a:lnTo>
                    <a:pt x="2122" y="1584"/>
                  </a:lnTo>
                  <a:lnTo>
                    <a:pt x="2161" y="1578"/>
                  </a:lnTo>
                  <a:lnTo>
                    <a:pt x="2192" y="1571"/>
                  </a:lnTo>
                  <a:lnTo>
                    <a:pt x="2217" y="1563"/>
                  </a:lnTo>
                  <a:lnTo>
                    <a:pt x="2236" y="1555"/>
                  </a:lnTo>
                  <a:lnTo>
                    <a:pt x="2251" y="1545"/>
                  </a:lnTo>
                  <a:lnTo>
                    <a:pt x="2261" y="1536"/>
                  </a:lnTo>
                  <a:lnTo>
                    <a:pt x="2268" y="1525"/>
                  </a:lnTo>
                  <a:lnTo>
                    <a:pt x="2270" y="1493"/>
                  </a:lnTo>
                  <a:lnTo>
                    <a:pt x="2269" y="1448"/>
                  </a:lnTo>
                  <a:lnTo>
                    <a:pt x="2268" y="1403"/>
                  </a:lnTo>
                  <a:lnTo>
                    <a:pt x="2268" y="1371"/>
                  </a:lnTo>
                  <a:lnTo>
                    <a:pt x="2266" y="1343"/>
                  </a:lnTo>
                  <a:lnTo>
                    <a:pt x="2259" y="1320"/>
                  </a:lnTo>
                  <a:lnTo>
                    <a:pt x="2247" y="1300"/>
                  </a:lnTo>
                  <a:lnTo>
                    <a:pt x="2233" y="1282"/>
                  </a:lnTo>
                  <a:lnTo>
                    <a:pt x="2220" y="1265"/>
                  </a:lnTo>
                  <a:lnTo>
                    <a:pt x="2210" y="1248"/>
                  </a:lnTo>
                  <a:lnTo>
                    <a:pt x="2204" y="1231"/>
                  </a:lnTo>
                  <a:lnTo>
                    <a:pt x="2207" y="1212"/>
                  </a:lnTo>
                  <a:lnTo>
                    <a:pt x="2220" y="1166"/>
                  </a:lnTo>
                  <a:lnTo>
                    <a:pt x="2229" y="1117"/>
                  </a:lnTo>
                  <a:lnTo>
                    <a:pt x="2235" y="1077"/>
                  </a:lnTo>
                  <a:lnTo>
                    <a:pt x="2236" y="1061"/>
                  </a:lnTo>
                  <a:lnTo>
                    <a:pt x="2240" y="1058"/>
                  </a:lnTo>
                  <a:lnTo>
                    <a:pt x="2250" y="1054"/>
                  </a:lnTo>
                  <a:lnTo>
                    <a:pt x="2264" y="1044"/>
                  </a:lnTo>
                  <a:lnTo>
                    <a:pt x="2282" y="1030"/>
                  </a:lnTo>
                  <a:lnTo>
                    <a:pt x="2301" y="1014"/>
                  </a:lnTo>
                  <a:lnTo>
                    <a:pt x="2319" y="991"/>
                  </a:lnTo>
                  <a:lnTo>
                    <a:pt x="2335" y="964"/>
                  </a:lnTo>
                  <a:lnTo>
                    <a:pt x="2346" y="933"/>
                  </a:lnTo>
                  <a:lnTo>
                    <a:pt x="2356" y="879"/>
                  </a:lnTo>
                  <a:lnTo>
                    <a:pt x="2358" y="834"/>
                  </a:lnTo>
                  <a:lnTo>
                    <a:pt x="2353" y="797"/>
                  </a:lnTo>
                  <a:lnTo>
                    <a:pt x="2344" y="766"/>
                  </a:lnTo>
                  <a:lnTo>
                    <a:pt x="2334" y="739"/>
                  </a:lnTo>
                  <a:lnTo>
                    <a:pt x="2327" y="718"/>
                  </a:lnTo>
                  <a:lnTo>
                    <a:pt x="2320" y="698"/>
                  </a:lnTo>
                  <a:lnTo>
                    <a:pt x="2320" y="681"/>
                  </a:lnTo>
                  <a:lnTo>
                    <a:pt x="2325" y="651"/>
                  </a:lnTo>
                  <a:lnTo>
                    <a:pt x="2327" y="624"/>
                  </a:lnTo>
                  <a:lnTo>
                    <a:pt x="2329" y="596"/>
                  </a:lnTo>
                  <a:lnTo>
                    <a:pt x="2340" y="566"/>
                  </a:lnTo>
                  <a:lnTo>
                    <a:pt x="2347" y="548"/>
                  </a:lnTo>
                  <a:lnTo>
                    <a:pt x="2355" y="529"/>
                  </a:lnTo>
                  <a:lnTo>
                    <a:pt x="2358" y="508"/>
                  </a:lnTo>
                  <a:lnTo>
                    <a:pt x="2362" y="484"/>
                  </a:lnTo>
                  <a:lnTo>
                    <a:pt x="2358" y="461"/>
                  </a:lnTo>
                  <a:lnTo>
                    <a:pt x="2351" y="436"/>
                  </a:lnTo>
                  <a:lnTo>
                    <a:pt x="2339" y="411"/>
                  </a:lnTo>
                  <a:lnTo>
                    <a:pt x="2316" y="386"/>
                  </a:lnTo>
                  <a:lnTo>
                    <a:pt x="2303" y="376"/>
                  </a:lnTo>
                  <a:lnTo>
                    <a:pt x="2287" y="366"/>
                  </a:lnTo>
                  <a:lnTo>
                    <a:pt x="2266" y="357"/>
                  </a:lnTo>
                  <a:lnTo>
                    <a:pt x="2242" y="349"/>
                  </a:lnTo>
                  <a:lnTo>
                    <a:pt x="2217" y="342"/>
                  </a:lnTo>
                  <a:lnTo>
                    <a:pt x="2191" y="335"/>
                  </a:lnTo>
                  <a:lnTo>
                    <a:pt x="2161" y="330"/>
                  </a:lnTo>
                  <a:lnTo>
                    <a:pt x="2132" y="325"/>
                  </a:lnTo>
                  <a:lnTo>
                    <a:pt x="2111" y="322"/>
                  </a:lnTo>
                  <a:lnTo>
                    <a:pt x="2085" y="321"/>
                  </a:lnTo>
                  <a:lnTo>
                    <a:pt x="2061" y="320"/>
                  </a:lnTo>
                  <a:lnTo>
                    <a:pt x="2033" y="320"/>
                  </a:lnTo>
                  <a:lnTo>
                    <a:pt x="2009" y="320"/>
                  </a:lnTo>
                  <a:lnTo>
                    <a:pt x="1982" y="321"/>
                  </a:lnTo>
                  <a:lnTo>
                    <a:pt x="1958" y="322"/>
                  </a:lnTo>
                  <a:lnTo>
                    <a:pt x="1934" y="323"/>
                  </a:lnTo>
                  <a:lnTo>
                    <a:pt x="1918" y="326"/>
                  </a:lnTo>
                  <a:lnTo>
                    <a:pt x="1903" y="333"/>
                  </a:lnTo>
                  <a:lnTo>
                    <a:pt x="1887" y="342"/>
                  </a:lnTo>
                  <a:lnTo>
                    <a:pt x="1875" y="352"/>
                  </a:lnTo>
                  <a:lnTo>
                    <a:pt x="1864" y="362"/>
                  </a:lnTo>
                  <a:lnTo>
                    <a:pt x="1855" y="371"/>
                  </a:lnTo>
                  <a:lnTo>
                    <a:pt x="1849" y="378"/>
                  </a:lnTo>
                  <a:lnTo>
                    <a:pt x="1847" y="380"/>
                  </a:lnTo>
                  <a:lnTo>
                    <a:pt x="1849" y="370"/>
                  </a:lnTo>
                  <a:lnTo>
                    <a:pt x="1852" y="346"/>
                  </a:lnTo>
                  <a:lnTo>
                    <a:pt x="1852" y="317"/>
                  </a:lnTo>
                  <a:lnTo>
                    <a:pt x="1849" y="296"/>
                  </a:lnTo>
                  <a:lnTo>
                    <a:pt x="1840" y="279"/>
                  </a:lnTo>
                  <a:lnTo>
                    <a:pt x="1828" y="261"/>
                  </a:lnTo>
                  <a:lnTo>
                    <a:pt x="1811" y="242"/>
                  </a:lnTo>
                  <a:lnTo>
                    <a:pt x="1788" y="222"/>
                  </a:lnTo>
                  <a:lnTo>
                    <a:pt x="1759" y="204"/>
                  </a:lnTo>
                  <a:lnTo>
                    <a:pt x="1722" y="187"/>
                  </a:lnTo>
                  <a:lnTo>
                    <a:pt x="1677" y="173"/>
                  </a:lnTo>
                  <a:lnTo>
                    <a:pt x="1625" y="163"/>
                  </a:lnTo>
                  <a:lnTo>
                    <a:pt x="1609" y="161"/>
                  </a:lnTo>
                  <a:lnTo>
                    <a:pt x="1595" y="160"/>
                  </a:lnTo>
                  <a:lnTo>
                    <a:pt x="1578" y="160"/>
                  </a:lnTo>
                  <a:lnTo>
                    <a:pt x="1559" y="160"/>
                  </a:lnTo>
                  <a:lnTo>
                    <a:pt x="1540" y="163"/>
                  </a:lnTo>
                  <a:lnTo>
                    <a:pt x="1521" y="165"/>
                  </a:lnTo>
                  <a:lnTo>
                    <a:pt x="1500" y="168"/>
                  </a:lnTo>
                  <a:lnTo>
                    <a:pt x="1481" y="173"/>
                  </a:lnTo>
                  <a:lnTo>
                    <a:pt x="1468" y="178"/>
                  </a:lnTo>
                  <a:lnTo>
                    <a:pt x="1453" y="187"/>
                  </a:lnTo>
                  <a:lnTo>
                    <a:pt x="1440" y="197"/>
                  </a:lnTo>
                  <a:lnTo>
                    <a:pt x="1427" y="208"/>
                  </a:lnTo>
                  <a:lnTo>
                    <a:pt x="1413" y="220"/>
                  </a:lnTo>
                  <a:lnTo>
                    <a:pt x="1400" y="231"/>
                  </a:lnTo>
                  <a:lnTo>
                    <a:pt x="1388" y="240"/>
                  </a:lnTo>
                  <a:lnTo>
                    <a:pt x="1376" y="245"/>
                  </a:lnTo>
                  <a:lnTo>
                    <a:pt x="1361" y="1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 name="Freeform 7"/>
            <p:cNvSpPr>
              <a:spLocks/>
            </p:cNvSpPr>
            <p:nvPr/>
          </p:nvSpPr>
          <p:spPr bwMode="auto">
            <a:xfrm>
              <a:off x="2774" y="2832"/>
              <a:ext cx="399" cy="118"/>
            </a:xfrm>
            <a:custGeom>
              <a:avLst/>
              <a:gdLst/>
              <a:ahLst/>
              <a:cxnLst>
                <a:cxn ang="0">
                  <a:pos x="26" y="98"/>
                </a:cxn>
                <a:cxn ang="0">
                  <a:pos x="30" y="99"/>
                </a:cxn>
                <a:cxn ang="0">
                  <a:pos x="40" y="101"/>
                </a:cxn>
                <a:cxn ang="0">
                  <a:pos x="57" y="104"/>
                </a:cxn>
                <a:cxn ang="0">
                  <a:pos x="75" y="107"/>
                </a:cxn>
                <a:cxn ang="0">
                  <a:pos x="94" y="111"/>
                </a:cxn>
                <a:cxn ang="0">
                  <a:pos x="113" y="115"/>
                </a:cxn>
                <a:cxn ang="0">
                  <a:pos x="129" y="116"/>
                </a:cxn>
                <a:cxn ang="0">
                  <a:pos x="139" y="118"/>
                </a:cxn>
                <a:cxn ang="0">
                  <a:pos x="148" y="118"/>
                </a:cxn>
                <a:cxn ang="0">
                  <a:pos x="164" y="115"/>
                </a:cxn>
                <a:cxn ang="0">
                  <a:pos x="181" y="115"/>
                </a:cxn>
                <a:cxn ang="0">
                  <a:pos x="200" y="111"/>
                </a:cxn>
                <a:cxn ang="0">
                  <a:pos x="221" y="109"/>
                </a:cxn>
                <a:cxn ang="0">
                  <a:pos x="240" y="106"/>
                </a:cxn>
                <a:cxn ang="0">
                  <a:pos x="257" y="101"/>
                </a:cxn>
                <a:cxn ang="0">
                  <a:pos x="272" y="98"/>
                </a:cxn>
                <a:cxn ang="0">
                  <a:pos x="287" y="93"/>
                </a:cxn>
                <a:cxn ang="0">
                  <a:pos x="304" y="86"/>
                </a:cxn>
                <a:cxn ang="0">
                  <a:pos x="325" y="78"/>
                </a:cxn>
                <a:cxn ang="0">
                  <a:pos x="344" y="70"/>
                </a:cxn>
                <a:cxn ang="0">
                  <a:pos x="362" y="64"/>
                </a:cxn>
                <a:cxn ang="0">
                  <a:pos x="378" y="57"/>
                </a:cxn>
                <a:cxn ang="0">
                  <a:pos x="387" y="52"/>
                </a:cxn>
                <a:cxn ang="0">
                  <a:pos x="392" y="52"/>
                </a:cxn>
                <a:cxn ang="0">
                  <a:pos x="399" y="0"/>
                </a:cxn>
                <a:cxn ang="0">
                  <a:pos x="239" y="41"/>
                </a:cxn>
                <a:cxn ang="0">
                  <a:pos x="0" y="21"/>
                </a:cxn>
                <a:cxn ang="0">
                  <a:pos x="26" y="98"/>
                </a:cxn>
              </a:cxnLst>
              <a:rect l="0" t="0" r="r" b="b"/>
              <a:pathLst>
                <a:path w="399" h="118">
                  <a:moveTo>
                    <a:pt x="26" y="98"/>
                  </a:moveTo>
                  <a:lnTo>
                    <a:pt x="30" y="99"/>
                  </a:lnTo>
                  <a:lnTo>
                    <a:pt x="40" y="101"/>
                  </a:lnTo>
                  <a:lnTo>
                    <a:pt x="57" y="104"/>
                  </a:lnTo>
                  <a:lnTo>
                    <a:pt x="75" y="107"/>
                  </a:lnTo>
                  <a:lnTo>
                    <a:pt x="94" y="111"/>
                  </a:lnTo>
                  <a:lnTo>
                    <a:pt x="113" y="115"/>
                  </a:lnTo>
                  <a:lnTo>
                    <a:pt x="129" y="116"/>
                  </a:lnTo>
                  <a:lnTo>
                    <a:pt x="139" y="118"/>
                  </a:lnTo>
                  <a:lnTo>
                    <a:pt x="148" y="118"/>
                  </a:lnTo>
                  <a:lnTo>
                    <a:pt x="164" y="115"/>
                  </a:lnTo>
                  <a:lnTo>
                    <a:pt x="181" y="115"/>
                  </a:lnTo>
                  <a:lnTo>
                    <a:pt x="200" y="111"/>
                  </a:lnTo>
                  <a:lnTo>
                    <a:pt x="221" y="109"/>
                  </a:lnTo>
                  <a:lnTo>
                    <a:pt x="240" y="106"/>
                  </a:lnTo>
                  <a:lnTo>
                    <a:pt x="257" y="101"/>
                  </a:lnTo>
                  <a:lnTo>
                    <a:pt x="272" y="98"/>
                  </a:lnTo>
                  <a:lnTo>
                    <a:pt x="287" y="93"/>
                  </a:lnTo>
                  <a:lnTo>
                    <a:pt x="304" y="86"/>
                  </a:lnTo>
                  <a:lnTo>
                    <a:pt x="325" y="78"/>
                  </a:lnTo>
                  <a:lnTo>
                    <a:pt x="344" y="70"/>
                  </a:lnTo>
                  <a:lnTo>
                    <a:pt x="362" y="64"/>
                  </a:lnTo>
                  <a:lnTo>
                    <a:pt x="378" y="57"/>
                  </a:lnTo>
                  <a:lnTo>
                    <a:pt x="387" y="52"/>
                  </a:lnTo>
                  <a:lnTo>
                    <a:pt x="392" y="52"/>
                  </a:lnTo>
                  <a:lnTo>
                    <a:pt x="399" y="0"/>
                  </a:lnTo>
                  <a:lnTo>
                    <a:pt x="239" y="41"/>
                  </a:lnTo>
                  <a:lnTo>
                    <a:pt x="0" y="21"/>
                  </a:lnTo>
                  <a:lnTo>
                    <a:pt x="26" y="98"/>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Freeform 8"/>
            <p:cNvSpPr>
              <a:spLocks/>
            </p:cNvSpPr>
            <p:nvPr/>
          </p:nvSpPr>
          <p:spPr bwMode="auto">
            <a:xfrm>
              <a:off x="1557" y="2223"/>
              <a:ext cx="2102" cy="655"/>
            </a:xfrm>
            <a:custGeom>
              <a:avLst/>
              <a:gdLst/>
              <a:ahLst/>
              <a:cxnLst>
                <a:cxn ang="0">
                  <a:pos x="666" y="2"/>
                </a:cxn>
                <a:cxn ang="0">
                  <a:pos x="623" y="0"/>
                </a:cxn>
                <a:cxn ang="0">
                  <a:pos x="555" y="0"/>
                </a:cxn>
                <a:cxn ang="0">
                  <a:pos x="475" y="3"/>
                </a:cxn>
                <a:cxn ang="0">
                  <a:pos x="392" y="11"/>
                </a:cxn>
                <a:cxn ang="0">
                  <a:pos x="324" y="26"/>
                </a:cxn>
                <a:cxn ang="0">
                  <a:pos x="265" y="41"/>
                </a:cxn>
                <a:cxn ang="0">
                  <a:pos x="200" y="58"/>
                </a:cxn>
                <a:cxn ang="0">
                  <a:pos x="136" y="79"/>
                </a:cxn>
                <a:cxn ang="0">
                  <a:pos x="82" y="100"/>
                </a:cxn>
                <a:cxn ang="0">
                  <a:pos x="43" y="123"/>
                </a:cxn>
                <a:cxn ang="0">
                  <a:pos x="5" y="161"/>
                </a:cxn>
                <a:cxn ang="0">
                  <a:pos x="2" y="188"/>
                </a:cxn>
                <a:cxn ang="0">
                  <a:pos x="21" y="209"/>
                </a:cxn>
                <a:cxn ang="0">
                  <a:pos x="132" y="259"/>
                </a:cxn>
                <a:cxn ang="0">
                  <a:pos x="319" y="333"/>
                </a:cxn>
                <a:cxn ang="0">
                  <a:pos x="522" y="414"/>
                </a:cxn>
                <a:cxn ang="0">
                  <a:pos x="686" y="480"/>
                </a:cxn>
                <a:cxn ang="0">
                  <a:pos x="754" y="505"/>
                </a:cxn>
                <a:cxn ang="0">
                  <a:pos x="801" y="518"/>
                </a:cxn>
                <a:cxn ang="0">
                  <a:pos x="912" y="548"/>
                </a:cxn>
                <a:cxn ang="0">
                  <a:pos x="1055" y="586"/>
                </a:cxn>
                <a:cxn ang="0">
                  <a:pos x="1185" y="621"/>
                </a:cxn>
                <a:cxn ang="0">
                  <a:pos x="1268" y="643"/>
                </a:cxn>
                <a:cxn ang="0">
                  <a:pos x="1312" y="650"/>
                </a:cxn>
                <a:cxn ang="0">
                  <a:pos x="1399" y="655"/>
                </a:cxn>
                <a:cxn ang="0">
                  <a:pos x="1497" y="645"/>
                </a:cxn>
                <a:cxn ang="0">
                  <a:pos x="1549" y="632"/>
                </a:cxn>
                <a:cxn ang="0">
                  <a:pos x="1611" y="615"/>
                </a:cxn>
                <a:cxn ang="0">
                  <a:pos x="1672" y="598"/>
                </a:cxn>
                <a:cxn ang="0">
                  <a:pos x="1723" y="585"/>
                </a:cxn>
                <a:cxn ang="0">
                  <a:pos x="1756" y="576"/>
                </a:cxn>
                <a:cxn ang="0">
                  <a:pos x="1782" y="567"/>
                </a:cxn>
                <a:cxn ang="0">
                  <a:pos x="1851" y="538"/>
                </a:cxn>
                <a:cxn ang="0">
                  <a:pos x="1939" y="497"/>
                </a:cxn>
                <a:cxn ang="0">
                  <a:pos x="2027" y="458"/>
                </a:cxn>
                <a:cxn ang="0">
                  <a:pos x="2088" y="431"/>
                </a:cxn>
                <a:cxn ang="0">
                  <a:pos x="2100" y="420"/>
                </a:cxn>
                <a:cxn ang="0">
                  <a:pos x="2077" y="371"/>
                </a:cxn>
                <a:cxn ang="0">
                  <a:pos x="2001" y="307"/>
                </a:cxn>
                <a:cxn ang="0">
                  <a:pos x="1907" y="272"/>
                </a:cxn>
                <a:cxn ang="0">
                  <a:pos x="1793" y="240"/>
                </a:cxn>
                <a:cxn ang="0">
                  <a:pos x="1663" y="206"/>
                </a:cxn>
                <a:cxn ang="0">
                  <a:pos x="1537" y="174"/>
                </a:cxn>
                <a:cxn ang="0">
                  <a:pos x="1435" y="146"/>
                </a:cxn>
                <a:cxn ang="0">
                  <a:pos x="1368" y="126"/>
                </a:cxn>
                <a:cxn ang="0">
                  <a:pos x="1242" y="99"/>
                </a:cxn>
                <a:cxn ang="0">
                  <a:pos x="1063" y="66"/>
                </a:cxn>
                <a:cxn ang="0">
                  <a:pos x="879" y="35"/>
                </a:cxn>
                <a:cxn ang="0">
                  <a:pos x="734" y="11"/>
                </a:cxn>
                <a:cxn ang="0">
                  <a:pos x="675" y="2"/>
                </a:cxn>
              </a:cxnLst>
              <a:rect l="0" t="0" r="r" b="b"/>
              <a:pathLst>
                <a:path w="2102" h="655">
                  <a:moveTo>
                    <a:pt x="675" y="2"/>
                  </a:moveTo>
                  <a:lnTo>
                    <a:pt x="672" y="2"/>
                  </a:lnTo>
                  <a:lnTo>
                    <a:pt x="666" y="2"/>
                  </a:lnTo>
                  <a:lnTo>
                    <a:pt x="655" y="0"/>
                  </a:lnTo>
                  <a:lnTo>
                    <a:pt x="641" y="0"/>
                  </a:lnTo>
                  <a:lnTo>
                    <a:pt x="623" y="0"/>
                  </a:lnTo>
                  <a:lnTo>
                    <a:pt x="602" y="0"/>
                  </a:lnTo>
                  <a:lnTo>
                    <a:pt x="580" y="0"/>
                  </a:lnTo>
                  <a:lnTo>
                    <a:pt x="555" y="0"/>
                  </a:lnTo>
                  <a:lnTo>
                    <a:pt x="530" y="0"/>
                  </a:lnTo>
                  <a:lnTo>
                    <a:pt x="503" y="2"/>
                  </a:lnTo>
                  <a:lnTo>
                    <a:pt x="475" y="3"/>
                  </a:lnTo>
                  <a:lnTo>
                    <a:pt x="447" y="6"/>
                  </a:lnTo>
                  <a:lnTo>
                    <a:pt x="418" y="8"/>
                  </a:lnTo>
                  <a:lnTo>
                    <a:pt x="392" y="11"/>
                  </a:lnTo>
                  <a:lnTo>
                    <a:pt x="367" y="16"/>
                  </a:lnTo>
                  <a:lnTo>
                    <a:pt x="342" y="22"/>
                  </a:lnTo>
                  <a:lnTo>
                    <a:pt x="324" y="26"/>
                  </a:lnTo>
                  <a:lnTo>
                    <a:pt x="305" y="31"/>
                  </a:lnTo>
                  <a:lnTo>
                    <a:pt x="286" y="35"/>
                  </a:lnTo>
                  <a:lnTo>
                    <a:pt x="265" y="41"/>
                  </a:lnTo>
                  <a:lnTo>
                    <a:pt x="243" y="46"/>
                  </a:lnTo>
                  <a:lnTo>
                    <a:pt x="222" y="52"/>
                  </a:lnTo>
                  <a:lnTo>
                    <a:pt x="200" y="58"/>
                  </a:lnTo>
                  <a:lnTo>
                    <a:pt x="178" y="66"/>
                  </a:lnTo>
                  <a:lnTo>
                    <a:pt x="157" y="72"/>
                  </a:lnTo>
                  <a:lnTo>
                    <a:pt x="136" y="79"/>
                  </a:lnTo>
                  <a:lnTo>
                    <a:pt x="117" y="86"/>
                  </a:lnTo>
                  <a:lnTo>
                    <a:pt x="100" y="92"/>
                  </a:lnTo>
                  <a:lnTo>
                    <a:pt x="82" y="100"/>
                  </a:lnTo>
                  <a:lnTo>
                    <a:pt x="67" y="108"/>
                  </a:lnTo>
                  <a:lnTo>
                    <a:pt x="53" y="115"/>
                  </a:lnTo>
                  <a:lnTo>
                    <a:pt x="43" y="123"/>
                  </a:lnTo>
                  <a:lnTo>
                    <a:pt x="25" y="137"/>
                  </a:lnTo>
                  <a:lnTo>
                    <a:pt x="13" y="150"/>
                  </a:lnTo>
                  <a:lnTo>
                    <a:pt x="5" y="161"/>
                  </a:lnTo>
                  <a:lnTo>
                    <a:pt x="2" y="171"/>
                  </a:lnTo>
                  <a:lnTo>
                    <a:pt x="0" y="179"/>
                  </a:lnTo>
                  <a:lnTo>
                    <a:pt x="2" y="188"/>
                  </a:lnTo>
                  <a:lnTo>
                    <a:pt x="6" y="194"/>
                  </a:lnTo>
                  <a:lnTo>
                    <a:pt x="11" y="202"/>
                  </a:lnTo>
                  <a:lnTo>
                    <a:pt x="21" y="209"/>
                  </a:lnTo>
                  <a:lnTo>
                    <a:pt x="46" y="222"/>
                  </a:lnTo>
                  <a:lnTo>
                    <a:pt x="85" y="238"/>
                  </a:lnTo>
                  <a:lnTo>
                    <a:pt x="132" y="259"/>
                  </a:lnTo>
                  <a:lnTo>
                    <a:pt x="190" y="282"/>
                  </a:lnTo>
                  <a:lnTo>
                    <a:pt x="252" y="307"/>
                  </a:lnTo>
                  <a:lnTo>
                    <a:pt x="319" y="333"/>
                  </a:lnTo>
                  <a:lnTo>
                    <a:pt x="388" y="362"/>
                  </a:lnTo>
                  <a:lnTo>
                    <a:pt x="456" y="388"/>
                  </a:lnTo>
                  <a:lnTo>
                    <a:pt x="522" y="414"/>
                  </a:lnTo>
                  <a:lnTo>
                    <a:pt x="585" y="439"/>
                  </a:lnTo>
                  <a:lnTo>
                    <a:pt x="641" y="460"/>
                  </a:lnTo>
                  <a:lnTo>
                    <a:pt x="686" y="480"/>
                  </a:lnTo>
                  <a:lnTo>
                    <a:pt x="724" y="493"/>
                  </a:lnTo>
                  <a:lnTo>
                    <a:pt x="745" y="502"/>
                  </a:lnTo>
                  <a:lnTo>
                    <a:pt x="754" y="505"/>
                  </a:lnTo>
                  <a:lnTo>
                    <a:pt x="761" y="506"/>
                  </a:lnTo>
                  <a:lnTo>
                    <a:pt x="775" y="511"/>
                  </a:lnTo>
                  <a:lnTo>
                    <a:pt x="801" y="518"/>
                  </a:lnTo>
                  <a:lnTo>
                    <a:pt x="833" y="527"/>
                  </a:lnTo>
                  <a:lnTo>
                    <a:pt x="870" y="536"/>
                  </a:lnTo>
                  <a:lnTo>
                    <a:pt x="912" y="548"/>
                  </a:lnTo>
                  <a:lnTo>
                    <a:pt x="959" y="560"/>
                  </a:lnTo>
                  <a:lnTo>
                    <a:pt x="1006" y="574"/>
                  </a:lnTo>
                  <a:lnTo>
                    <a:pt x="1055" y="586"/>
                  </a:lnTo>
                  <a:lnTo>
                    <a:pt x="1100" y="598"/>
                  </a:lnTo>
                  <a:lnTo>
                    <a:pt x="1145" y="611"/>
                  </a:lnTo>
                  <a:lnTo>
                    <a:pt x="1185" y="621"/>
                  </a:lnTo>
                  <a:lnTo>
                    <a:pt x="1220" y="631"/>
                  </a:lnTo>
                  <a:lnTo>
                    <a:pt x="1248" y="637"/>
                  </a:lnTo>
                  <a:lnTo>
                    <a:pt x="1268" y="643"/>
                  </a:lnTo>
                  <a:lnTo>
                    <a:pt x="1278" y="645"/>
                  </a:lnTo>
                  <a:lnTo>
                    <a:pt x="1291" y="648"/>
                  </a:lnTo>
                  <a:lnTo>
                    <a:pt x="1312" y="650"/>
                  </a:lnTo>
                  <a:lnTo>
                    <a:pt x="1339" y="653"/>
                  </a:lnTo>
                  <a:lnTo>
                    <a:pt x="1368" y="654"/>
                  </a:lnTo>
                  <a:lnTo>
                    <a:pt x="1399" y="655"/>
                  </a:lnTo>
                  <a:lnTo>
                    <a:pt x="1433" y="654"/>
                  </a:lnTo>
                  <a:lnTo>
                    <a:pt x="1466" y="651"/>
                  </a:lnTo>
                  <a:lnTo>
                    <a:pt x="1497" y="645"/>
                  </a:lnTo>
                  <a:lnTo>
                    <a:pt x="1514" y="641"/>
                  </a:lnTo>
                  <a:lnTo>
                    <a:pt x="1531" y="637"/>
                  </a:lnTo>
                  <a:lnTo>
                    <a:pt x="1549" y="632"/>
                  </a:lnTo>
                  <a:lnTo>
                    <a:pt x="1569" y="626"/>
                  </a:lnTo>
                  <a:lnTo>
                    <a:pt x="1590" y="621"/>
                  </a:lnTo>
                  <a:lnTo>
                    <a:pt x="1611" y="615"/>
                  </a:lnTo>
                  <a:lnTo>
                    <a:pt x="1632" y="609"/>
                  </a:lnTo>
                  <a:lnTo>
                    <a:pt x="1653" y="604"/>
                  </a:lnTo>
                  <a:lnTo>
                    <a:pt x="1672" y="598"/>
                  </a:lnTo>
                  <a:lnTo>
                    <a:pt x="1691" y="594"/>
                  </a:lnTo>
                  <a:lnTo>
                    <a:pt x="1709" y="590"/>
                  </a:lnTo>
                  <a:lnTo>
                    <a:pt x="1723" y="585"/>
                  </a:lnTo>
                  <a:lnTo>
                    <a:pt x="1736" y="582"/>
                  </a:lnTo>
                  <a:lnTo>
                    <a:pt x="1748" y="578"/>
                  </a:lnTo>
                  <a:lnTo>
                    <a:pt x="1756" y="576"/>
                  </a:lnTo>
                  <a:lnTo>
                    <a:pt x="1762" y="574"/>
                  </a:lnTo>
                  <a:lnTo>
                    <a:pt x="1769" y="573"/>
                  </a:lnTo>
                  <a:lnTo>
                    <a:pt x="1782" y="567"/>
                  </a:lnTo>
                  <a:lnTo>
                    <a:pt x="1800" y="559"/>
                  </a:lnTo>
                  <a:lnTo>
                    <a:pt x="1824" y="549"/>
                  </a:lnTo>
                  <a:lnTo>
                    <a:pt x="1851" y="538"/>
                  </a:lnTo>
                  <a:lnTo>
                    <a:pt x="1879" y="524"/>
                  </a:lnTo>
                  <a:lnTo>
                    <a:pt x="1908" y="511"/>
                  </a:lnTo>
                  <a:lnTo>
                    <a:pt x="1939" y="497"/>
                  </a:lnTo>
                  <a:lnTo>
                    <a:pt x="1970" y="484"/>
                  </a:lnTo>
                  <a:lnTo>
                    <a:pt x="1999" y="471"/>
                  </a:lnTo>
                  <a:lnTo>
                    <a:pt x="2027" y="458"/>
                  </a:lnTo>
                  <a:lnTo>
                    <a:pt x="2051" y="447"/>
                  </a:lnTo>
                  <a:lnTo>
                    <a:pt x="2072" y="438"/>
                  </a:lnTo>
                  <a:lnTo>
                    <a:pt x="2088" y="431"/>
                  </a:lnTo>
                  <a:lnTo>
                    <a:pt x="2099" y="426"/>
                  </a:lnTo>
                  <a:lnTo>
                    <a:pt x="2102" y="425"/>
                  </a:lnTo>
                  <a:lnTo>
                    <a:pt x="2100" y="420"/>
                  </a:lnTo>
                  <a:lnTo>
                    <a:pt x="2098" y="409"/>
                  </a:lnTo>
                  <a:lnTo>
                    <a:pt x="2088" y="392"/>
                  </a:lnTo>
                  <a:lnTo>
                    <a:pt x="2077" y="371"/>
                  </a:lnTo>
                  <a:lnTo>
                    <a:pt x="2059" y="349"/>
                  </a:lnTo>
                  <a:lnTo>
                    <a:pt x="2034" y="327"/>
                  </a:lnTo>
                  <a:lnTo>
                    <a:pt x="2001" y="307"/>
                  </a:lnTo>
                  <a:lnTo>
                    <a:pt x="1961" y="289"/>
                  </a:lnTo>
                  <a:lnTo>
                    <a:pt x="1936" y="281"/>
                  </a:lnTo>
                  <a:lnTo>
                    <a:pt x="1907" y="272"/>
                  </a:lnTo>
                  <a:lnTo>
                    <a:pt x="1871" y="261"/>
                  </a:lnTo>
                  <a:lnTo>
                    <a:pt x="1834" y="252"/>
                  </a:lnTo>
                  <a:lnTo>
                    <a:pt x="1793" y="240"/>
                  </a:lnTo>
                  <a:lnTo>
                    <a:pt x="1752" y="230"/>
                  </a:lnTo>
                  <a:lnTo>
                    <a:pt x="1707" y="218"/>
                  </a:lnTo>
                  <a:lnTo>
                    <a:pt x="1663" y="206"/>
                  </a:lnTo>
                  <a:lnTo>
                    <a:pt x="1620" y="196"/>
                  </a:lnTo>
                  <a:lnTo>
                    <a:pt x="1577" y="184"/>
                  </a:lnTo>
                  <a:lnTo>
                    <a:pt x="1537" y="174"/>
                  </a:lnTo>
                  <a:lnTo>
                    <a:pt x="1498" y="164"/>
                  </a:lnTo>
                  <a:lnTo>
                    <a:pt x="1465" y="155"/>
                  </a:lnTo>
                  <a:lnTo>
                    <a:pt x="1435" y="146"/>
                  </a:lnTo>
                  <a:lnTo>
                    <a:pt x="1410" y="139"/>
                  </a:lnTo>
                  <a:lnTo>
                    <a:pt x="1390" y="133"/>
                  </a:lnTo>
                  <a:lnTo>
                    <a:pt x="1368" y="126"/>
                  </a:lnTo>
                  <a:lnTo>
                    <a:pt x="1336" y="118"/>
                  </a:lnTo>
                  <a:lnTo>
                    <a:pt x="1293" y="109"/>
                  </a:lnTo>
                  <a:lnTo>
                    <a:pt x="1242" y="99"/>
                  </a:lnTo>
                  <a:lnTo>
                    <a:pt x="1187" y="89"/>
                  </a:lnTo>
                  <a:lnTo>
                    <a:pt x="1126" y="78"/>
                  </a:lnTo>
                  <a:lnTo>
                    <a:pt x="1063" y="66"/>
                  </a:lnTo>
                  <a:lnTo>
                    <a:pt x="1000" y="55"/>
                  </a:lnTo>
                  <a:lnTo>
                    <a:pt x="938" y="45"/>
                  </a:lnTo>
                  <a:lnTo>
                    <a:pt x="879" y="35"/>
                  </a:lnTo>
                  <a:lnTo>
                    <a:pt x="824" y="26"/>
                  </a:lnTo>
                  <a:lnTo>
                    <a:pt x="773" y="17"/>
                  </a:lnTo>
                  <a:lnTo>
                    <a:pt x="734" y="11"/>
                  </a:lnTo>
                  <a:lnTo>
                    <a:pt x="702" y="6"/>
                  </a:lnTo>
                  <a:lnTo>
                    <a:pt x="682" y="3"/>
                  </a:lnTo>
                  <a:lnTo>
                    <a:pt x="675" y="2"/>
                  </a:lnTo>
                  <a:close/>
                </a:path>
              </a:pathLst>
            </a:custGeom>
            <a:solidFill>
              <a:srgbClr val="F4D8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 name="Rectangle 9"/>
            <p:cNvSpPr>
              <a:spLocks noChangeArrowheads="1"/>
            </p:cNvSpPr>
            <p:nvPr/>
          </p:nvSpPr>
          <p:spPr bwMode="auto">
            <a:xfrm>
              <a:off x="2884" y="2944"/>
              <a:ext cx="49" cy="448"/>
            </a:xfrm>
            <a:prstGeom prst="rect">
              <a:avLst/>
            </a:prstGeom>
            <a:solidFill>
              <a:srgbClr val="D38C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0" name="Freeform 10"/>
            <p:cNvSpPr>
              <a:spLocks/>
            </p:cNvSpPr>
            <p:nvPr/>
          </p:nvSpPr>
          <p:spPr bwMode="auto">
            <a:xfrm>
              <a:off x="3541" y="3248"/>
              <a:ext cx="73" cy="49"/>
            </a:xfrm>
            <a:custGeom>
              <a:avLst/>
              <a:gdLst/>
              <a:ahLst/>
              <a:cxnLst>
                <a:cxn ang="0">
                  <a:pos x="41" y="49"/>
                </a:cxn>
                <a:cxn ang="0">
                  <a:pos x="54" y="46"/>
                </a:cxn>
                <a:cxn ang="0">
                  <a:pos x="64" y="42"/>
                </a:cxn>
                <a:cxn ang="0">
                  <a:pos x="70" y="34"/>
                </a:cxn>
                <a:cxn ang="0">
                  <a:pos x="73" y="25"/>
                </a:cxn>
                <a:cxn ang="0">
                  <a:pos x="70" y="15"/>
                </a:cxn>
                <a:cxn ang="0">
                  <a:pos x="64" y="7"/>
                </a:cxn>
                <a:cxn ang="0">
                  <a:pos x="54" y="3"/>
                </a:cxn>
                <a:cxn ang="0">
                  <a:pos x="41" y="0"/>
                </a:cxn>
                <a:cxn ang="0">
                  <a:pos x="27" y="3"/>
                </a:cxn>
                <a:cxn ang="0">
                  <a:pos x="14" y="9"/>
                </a:cxn>
                <a:cxn ang="0">
                  <a:pos x="4" y="19"/>
                </a:cxn>
                <a:cxn ang="0">
                  <a:pos x="0" y="29"/>
                </a:cxn>
                <a:cxn ang="0">
                  <a:pos x="4" y="38"/>
                </a:cxn>
                <a:cxn ang="0">
                  <a:pos x="14" y="44"/>
                </a:cxn>
                <a:cxn ang="0">
                  <a:pos x="27" y="47"/>
                </a:cxn>
                <a:cxn ang="0">
                  <a:pos x="41" y="49"/>
                </a:cxn>
              </a:cxnLst>
              <a:rect l="0" t="0" r="r" b="b"/>
              <a:pathLst>
                <a:path w="73" h="49">
                  <a:moveTo>
                    <a:pt x="41" y="49"/>
                  </a:moveTo>
                  <a:lnTo>
                    <a:pt x="54" y="46"/>
                  </a:lnTo>
                  <a:lnTo>
                    <a:pt x="64" y="42"/>
                  </a:lnTo>
                  <a:lnTo>
                    <a:pt x="70" y="34"/>
                  </a:lnTo>
                  <a:lnTo>
                    <a:pt x="73" y="25"/>
                  </a:lnTo>
                  <a:lnTo>
                    <a:pt x="70" y="15"/>
                  </a:lnTo>
                  <a:lnTo>
                    <a:pt x="64" y="7"/>
                  </a:lnTo>
                  <a:lnTo>
                    <a:pt x="54" y="3"/>
                  </a:lnTo>
                  <a:lnTo>
                    <a:pt x="41" y="0"/>
                  </a:lnTo>
                  <a:lnTo>
                    <a:pt x="27" y="3"/>
                  </a:lnTo>
                  <a:lnTo>
                    <a:pt x="14" y="9"/>
                  </a:lnTo>
                  <a:lnTo>
                    <a:pt x="4" y="19"/>
                  </a:lnTo>
                  <a:lnTo>
                    <a:pt x="0" y="29"/>
                  </a:lnTo>
                  <a:lnTo>
                    <a:pt x="4" y="38"/>
                  </a:lnTo>
                  <a:lnTo>
                    <a:pt x="14" y="44"/>
                  </a:lnTo>
                  <a:lnTo>
                    <a:pt x="27" y="47"/>
                  </a:lnTo>
                  <a:lnTo>
                    <a:pt x="41" y="49"/>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 name="Freeform 11"/>
            <p:cNvSpPr>
              <a:spLocks/>
            </p:cNvSpPr>
            <p:nvPr/>
          </p:nvSpPr>
          <p:spPr bwMode="auto">
            <a:xfrm>
              <a:off x="3098" y="3208"/>
              <a:ext cx="514" cy="215"/>
            </a:xfrm>
            <a:custGeom>
              <a:avLst/>
              <a:gdLst/>
              <a:ahLst/>
              <a:cxnLst>
                <a:cxn ang="0">
                  <a:pos x="259" y="7"/>
                </a:cxn>
                <a:cxn ang="0">
                  <a:pos x="263" y="56"/>
                </a:cxn>
                <a:cxn ang="0">
                  <a:pos x="4" y="61"/>
                </a:cxn>
                <a:cxn ang="0">
                  <a:pos x="0" y="83"/>
                </a:cxn>
                <a:cxn ang="0">
                  <a:pos x="9" y="84"/>
                </a:cxn>
                <a:cxn ang="0">
                  <a:pos x="33" y="87"/>
                </a:cxn>
                <a:cxn ang="0">
                  <a:pos x="66" y="90"/>
                </a:cxn>
                <a:cxn ang="0">
                  <a:pos x="106" y="93"/>
                </a:cxn>
                <a:cxn ang="0">
                  <a:pos x="146" y="98"/>
                </a:cxn>
                <a:cxn ang="0">
                  <a:pos x="181" y="101"/>
                </a:cxn>
                <a:cxn ang="0">
                  <a:pos x="210" y="105"/>
                </a:cxn>
                <a:cxn ang="0">
                  <a:pos x="223" y="106"/>
                </a:cxn>
                <a:cxn ang="0">
                  <a:pos x="224" y="112"/>
                </a:cxn>
                <a:cxn ang="0">
                  <a:pos x="219" y="126"/>
                </a:cxn>
                <a:cxn ang="0">
                  <a:pos x="207" y="143"/>
                </a:cxn>
                <a:cxn ang="0">
                  <a:pos x="195" y="162"/>
                </a:cxn>
                <a:cxn ang="0">
                  <a:pos x="181" y="182"/>
                </a:cxn>
                <a:cxn ang="0">
                  <a:pos x="171" y="199"/>
                </a:cxn>
                <a:cxn ang="0">
                  <a:pos x="167" y="211"/>
                </a:cxn>
                <a:cxn ang="0">
                  <a:pos x="170" y="215"/>
                </a:cxn>
                <a:cxn ang="0">
                  <a:pos x="179" y="214"/>
                </a:cxn>
                <a:cxn ang="0">
                  <a:pos x="189" y="213"/>
                </a:cxn>
                <a:cxn ang="0">
                  <a:pos x="200" y="211"/>
                </a:cxn>
                <a:cxn ang="0">
                  <a:pos x="211" y="208"/>
                </a:cxn>
                <a:cxn ang="0">
                  <a:pos x="223" y="205"/>
                </a:cxn>
                <a:cxn ang="0">
                  <a:pos x="230" y="203"/>
                </a:cxn>
                <a:cxn ang="0">
                  <a:pos x="238" y="202"/>
                </a:cxn>
                <a:cxn ang="0">
                  <a:pos x="240" y="200"/>
                </a:cxn>
                <a:cxn ang="0">
                  <a:pos x="323" y="140"/>
                </a:cxn>
                <a:cxn ang="0">
                  <a:pos x="513" y="196"/>
                </a:cxn>
                <a:cxn ang="0">
                  <a:pos x="510" y="190"/>
                </a:cxn>
                <a:cxn ang="0">
                  <a:pos x="501" y="173"/>
                </a:cxn>
                <a:cxn ang="0">
                  <a:pos x="490" y="157"/>
                </a:cxn>
                <a:cxn ang="0">
                  <a:pos x="478" y="147"/>
                </a:cxn>
                <a:cxn ang="0">
                  <a:pos x="468" y="145"/>
                </a:cxn>
                <a:cxn ang="0">
                  <a:pos x="454" y="141"/>
                </a:cxn>
                <a:cxn ang="0">
                  <a:pos x="434" y="136"/>
                </a:cxn>
                <a:cxn ang="0">
                  <a:pos x="415" y="130"/>
                </a:cxn>
                <a:cxn ang="0">
                  <a:pos x="396" y="126"/>
                </a:cxn>
                <a:cxn ang="0">
                  <a:pos x="379" y="121"/>
                </a:cxn>
                <a:cxn ang="0">
                  <a:pos x="368" y="118"/>
                </a:cxn>
                <a:cxn ang="0">
                  <a:pos x="363" y="117"/>
                </a:cxn>
                <a:cxn ang="0">
                  <a:pos x="514" y="35"/>
                </a:cxn>
                <a:cxn ang="0">
                  <a:pos x="329" y="83"/>
                </a:cxn>
                <a:cxn ang="0">
                  <a:pos x="319" y="0"/>
                </a:cxn>
                <a:cxn ang="0">
                  <a:pos x="259" y="7"/>
                </a:cxn>
              </a:cxnLst>
              <a:rect l="0" t="0" r="r" b="b"/>
              <a:pathLst>
                <a:path w="514" h="215">
                  <a:moveTo>
                    <a:pt x="259" y="7"/>
                  </a:moveTo>
                  <a:lnTo>
                    <a:pt x="263" y="56"/>
                  </a:lnTo>
                  <a:lnTo>
                    <a:pt x="4" y="61"/>
                  </a:lnTo>
                  <a:lnTo>
                    <a:pt x="0" y="83"/>
                  </a:lnTo>
                  <a:lnTo>
                    <a:pt x="9" y="84"/>
                  </a:lnTo>
                  <a:lnTo>
                    <a:pt x="33" y="87"/>
                  </a:lnTo>
                  <a:lnTo>
                    <a:pt x="66" y="90"/>
                  </a:lnTo>
                  <a:lnTo>
                    <a:pt x="106" y="93"/>
                  </a:lnTo>
                  <a:lnTo>
                    <a:pt x="146" y="98"/>
                  </a:lnTo>
                  <a:lnTo>
                    <a:pt x="181" y="101"/>
                  </a:lnTo>
                  <a:lnTo>
                    <a:pt x="210" y="105"/>
                  </a:lnTo>
                  <a:lnTo>
                    <a:pt x="223" y="106"/>
                  </a:lnTo>
                  <a:lnTo>
                    <a:pt x="224" y="112"/>
                  </a:lnTo>
                  <a:lnTo>
                    <a:pt x="219" y="126"/>
                  </a:lnTo>
                  <a:lnTo>
                    <a:pt x="207" y="143"/>
                  </a:lnTo>
                  <a:lnTo>
                    <a:pt x="195" y="162"/>
                  </a:lnTo>
                  <a:lnTo>
                    <a:pt x="181" y="182"/>
                  </a:lnTo>
                  <a:lnTo>
                    <a:pt x="171" y="199"/>
                  </a:lnTo>
                  <a:lnTo>
                    <a:pt x="167" y="211"/>
                  </a:lnTo>
                  <a:lnTo>
                    <a:pt x="170" y="215"/>
                  </a:lnTo>
                  <a:lnTo>
                    <a:pt x="179" y="214"/>
                  </a:lnTo>
                  <a:lnTo>
                    <a:pt x="189" y="213"/>
                  </a:lnTo>
                  <a:lnTo>
                    <a:pt x="200" y="211"/>
                  </a:lnTo>
                  <a:lnTo>
                    <a:pt x="211" y="208"/>
                  </a:lnTo>
                  <a:lnTo>
                    <a:pt x="223" y="205"/>
                  </a:lnTo>
                  <a:lnTo>
                    <a:pt x="230" y="203"/>
                  </a:lnTo>
                  <a:lnTo>
                    <a:pt x="238" y="202"/>
                  </a:lnTo>
                  <a:lnTo>
                    <a:pt x="240" y="200"/>
                  </a:lnTo>
                  <a:lnTo>
                    <a:pt x="323" y="140"/>
                  </a:lnTo>
                  <a:lnTo>
                    <a:pt x="513" y="196"/>
                  </a:lnTo>
                  <a:lnTo>
                    <a:pt x="510" y="190"/>
                  </a:lnTo>
                  <a:lnTo>
                    <a:pt x="501" y="173"/>
                  </a:lnTo>
                  <a:lnTo>
                    <a:pt x="490" y="157"/>
                  </a:lnTo>
                  <a:lnTo>
                    <a:pt x="478" y="147"/>
                  </a:lnTo>
                  <a:lnTo>
                    <a:pt x="468" y="145"/>
                  </a:lnTo>
                  <a:lnTo>
                    <a:pt x="454" y="141"/>
                  </a:lnTo>
                  <a:lnTo>
                    <a:pt x="434" y="136"/>
                  </a:lnTo>
                  <a:lnTo>
                    <a:pt x="415" y="130"/>
                  </a:lnTo>
                  <a:lnTo>
                    <a:pt x="396" y="126"/>
                  </a:lnTo>
                  <a:lnTo>
                    <a:pt x="379" y="121"/>
                  </a:lnTo>
                  <a:lnTo>
                    <a:pt x="368" y="118"/>
                  </a:lnTo>
                  <a:lnTo>
                    <a:pt x="363" y="117"/>
                  </a:lnTo>
                  <a:lnTo>
                    <a:pt x="514" y="35"/>
                  </a:lnTo>
                  <a:lnTo>
                    <a:pt x="329" y="83"/>
                  </a:lnTo>
                  <a:lnTo>
                    <a:pt x="319" y="0"/>
                  </a:lnTo>
                  <a:lnTo>
                    <a:pt x="259" y="7"/>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 name="Freeform 12"/>
            <p:cNvSpPr>
              <a:spLocks/>
            </p:cNvSpPr>
            <p:nvPr/>
          </p:nvSpPr>
          <p:spPr bwMode="auto">
            <a:xfrm>
              <a:off x="2288" y="3223"/>
              <a:ext cx="500" cy="262"/>
            </a:xfrm>
            <a:custGeom>
              <a:avLst/>
              <a:gdLst/>
              <a:ahLst/>
              <a:cxnLst>
                <a:cxn ang="0">
                  <a:pos x="139" y="0"/>
                </a:cxn>
                <a:cxn ang="0">
                  <a:pos x="133" y="0"/>
                </a:cxn>
                <a:cxn ang="0">
                  <a:pos x="120" y="2"/>
                </a:cxn>
                <a:cxn ang="0">
                  <a:pos x="99" y="5"/>
                </a:cxn>
                <a:cxn ang="0">
                  <a:pos x="77" y="6"/>
                </a:cxn>
                <a:cxn ang="0">
                  <a:pos x="56" y="10"/>
                </a:cxn>
                <a:cxn ang="0">
                  <a:pos x="37" y="13"/>
                </a:cxn>
                <a:cxn ang="0">
                  <a:pos x="25" y="17"/>
                </a:cxn>
                <a:cxn ang="0">
                  <a:pos x="23" y="20"/>
                </a:cxn>
                <a:cxn ang="0">
                  <a:pos x="33" y="25"/>
                </a:cxn>
                <a:cxn ang="0">
                  <a:pos x="54" y="29"/>
                </a:cxn>
                <a:cxn ang="0">
                  <a:pos x="81" y="35"/>
                </a:cxn>
                <a:cxn ang="0">
                  <a:pos x="112" y="40"/>
                </a:cxn>
                <a:cxn ang="0">
                  <a:pos x="141" y="46"/>
                </a:cxn>
                <a:cxn ang="0">
                  <a:pos x="169" y="50"/>
                </a:cxn>
                <a:cxn ang="0">
                  <a:pos x="186" y="52"/>
                </a:cxn>
                <a:cxn ang="0">
                  <a:pos x="193" y="54"/>
                </a:cxn>
                <a:cxn ang="0">
                  <a:pos x="189" y="117"/>
                </a:cxn>
                <a:cxn ang="0">
                  <a:pos x="0" y="208"/>
                </a:cxn>
                <a:cxn ang="0">
                  <a:pos x="73" y="201"/>
                </a:cxn>
                <a:cxn ang="0">
                  <a:pos x="240" y="167"/>
                </a:cxn>
                <a:cxn ang="0">
                  <a:pos x="354" y="259"/>
                </a:cxn>
                <a:cxn ang="0">
                  <a:pos x="358" y="259"/>
                </a:cxn>
                <a:cxn ang="0">
                  <a:pos x="367" y="260"/>
                </a:cxn>
                <a:cxn ang="0">
                  <a:pos x="382" y="261"/>
                </a:cxn>
                <a:cxn ang="0">
                  <a:pos x="397" y="262"/>
                </a:cxn>
                <a:cxn ang="0">
                  <a:pos x="413" y="262"/>
                </a:cxn>
                <a:cxn ang="0">
                  <a:pos x="425" y="262"/>
                </a:cxn>
                <a:cxn ang="0">
                  <a:pos x="432" y="259"/>
                </a:cxn>
                <a:cxn ang="0">
                  <a:pos x="434" y="254"/>
                </a:cxn>
                <a:cxn ang="0">
                  <a:pos x="425" y="244"/>
                </a:cxn>
                <a:cxn ang="0">
                  <a:pos x="409" y="228"/>
                </a:cxn>
                <a:cxn ang="0">
                  <a:pos x="385" y="208"/>
                </a:cxn>
                <a:cxn ang="0">
                  <a:pos x="359" y="187"/>
                </a:cxn>
                <a:cxn ang="0">
                  <a:pos x="336" y="166"/>
                </a:cxn>
                <a:cxn ang="0">
                  <a:pos x="315" y="148"/>
                </a:cxn>
                <a:cxn ang="0">
                  <a:pos x="303" y="134"/>
                </a:cxn>
                <a:cxn ang="0">
                  <a:pos x="302" y="129"/>
                </a:cxn>
                <a:cxn ang="0">
                  <a:pos x="315" y="129"/>
                </a:cxn>
                <a:cxn ang="0">
                  <a:pos x="339" y="131"/>
                </a:cxn>
                <a:cxn ang="0">
                  <a:pos x="370" y="134"/>
                </a:cxn>
                <a:cxn ang="0">
                  <a:pos x="406" y="138"/>
                </a:cxn>
                <a:cxn ang="0">
                  <a:pos x="439" y="141"/>
                </a:cxn>
                <a:cxn ang="0">
                  <a:pos x="469" y="143"/>
                </a:cxn>
                <a:cxn ang="0">
                  <a:pos x="491" y="145"/>
                </a:cxn>
                <a:cxn ang="0">
                  <a:pos x="500" y="142"/>
                </a:cxn>
                <a:cxn ang="0">
                  <a:pos x="496" y="137"/>
                </a:cxn>
                <a:cxn ang="0">
                  <a:pos x="477" y="129"/>
                </a:cxn>
                <a:cxn ang="0">
                  <a:pos x="453" y="119"/>
                </a:cxn>
                <a:cxn ang="0">
                  <a:pos x="423" y="107"/>
                </a:cxn>
                <a:cxn ang="0">
                  <a:pos x="394" y="98"/>
                </a:cxn>
                <a:cxn ang="0">
                  <a:pos x="367" y="89"/>
                </a:cxn>
                <a:cxn ang="0">
                  <a:pos x="349" y="82"/>
                </a:cxn>
                <a:cxn ang="0">
                  <a:pos x="342" y="79"/>
                </a:cxn>
                <a:cxn ang="0">
                  <a:pos x="439" y="39"/>
                </a:cxn>
                <a:cxn ang="0">
                  <a:pos x="287" y="31"/>
                </a:cxn>
                <a:cxn ang="0">
                  <a:pos x="272" y="17"/>
                </a:cxn>
                <a:cxn ang="0">
                  <a:pos x="139" y="0"/>
                </a:cxn>
              </a:cxnLst>
              <a:rect l="0" t="0" r="r" b="b"/>
              <a:pathLst>
                <a:path w="500" h="262">
                  <a:moveTo>
                    <a:pt x="139" y="0"/>
                  </a:moveTo>
                  <a:lnTo>
                    <a:pt x="133" y="0"/>
                  </a:lnTo>
                  <a:lnTo>
                    <a:pt x="120" y="2"/>
                  </a:lnTo>
                  <a:lnTo>
                    <a:pt x="99" y="5"/>
                  </a:lnTo>
                  <a:lnTo>
                    <a:pt x="77" y="6"/>
                  </a:lnTo>
                  <a:lnTo>
                    <a:pt x="56" y="10"/>
                  </a:lnTo>
                  <a:lnTo>
                    <a:pt x="37" y="13"/>
                  </a:lnTo>
                  <a:lnTo>
                    <a:pt x="25" y="17"/>
                  </a:lnTo>
                  <a:lnTo>
                    <a:pt x="23" y="20"/>
                  </a:lnTo>
                  <a:lnTo>
                    <a:pt x="33" y="25"/>
                  </a:lnTo>
                  <a:lnTo>
                    <a:pt x="54" y="29"/>
                  </a:lnTo>
                  <a:lnTo>
                    <a:pt x="81" y="35"/>
                  </a:lnTo>
                  <a:lnTo>
                    <a:pt x="112" y="40"/>
                  </a:lnTo>
                  <a:lnTo>
                    <a:pt x="141" y="46"/>
                  </a:lnTo>
                  <a:lnTo>
                    <a:pt x="169" y="50"/>
                  </a:lnTo>
                  <a:lnTo>
                    <a:pt x="186" y="52"/>
                  </a:lnTo>
                  <a:lnTo>
                    <a:pt x="193" y="54"/>
                  </a:lnTo>
                  <a:lnTo>
                    <a:pt x="189" y="117"/>
                  </a:lnTo>
                  <a:lnTo>
                    <a:pt x="0" y="208"/>
                  </a:lnTo>
                  <a:lnTo>
                    <a:pt x="73" y="201"/>
                  </a:lnTo>
                  <a:lnTo>
                    <a:pt x="240" y="167"/>
                  </a:lnTo>
                  <a:lnTo>
                    <a:pt x="354" y="259"/>
                  </a:lnTo>
                  <a:lnTo>
                    <a:pt x="358" y="259"/>
                  </a:lnTo>
                  <a:lnTo>
                    <a:pt x="367" y="260"/>
                  </a:lnTo>
                  <a:lnTo>
                    <a:pt x="382" y="261"/>
                  </a:lnTo>
                  <a:lnTo>
                    <a:pt x="397" y="262"/>
                  </a:lnTo>
                  <a:lnTo>
                    <a:pt x="413" y="262"/>
                  </a:lnTo>
                  <a:lnTo>
                    <a:pt x="425" y="262"/>
                  </a:lnTo>
                  <a:lnTo>
                    <a:pt x="432" y="259"/>
                  </a:lnTo>
                  <a:lnTo>
                    <a:pt x="434" y="254"/>
                  </a:lnTo>
                  <a:lnTo>
                    <a:pt x="425" y="244"/>
                  </a:lnTo>
                  <a:lnTo>
                    <a:pt x="409" y="228"/>
                  </a:lnTo>
                  <a:lnTo>
                    <a:pt x="385" y="208"/>
                  </a:lnTo>
                  <a:lnTo>
                    <a:pt x="359" y="187"/>
                  </a:lnTo>
                  <a:lnTo>
                    <a:pt x="336" y="166"/>
                  </a:lnTo>
                  <a:lnTo>
                    <a:pt x="315" y="148"/>
                  </a:lnTo>
                  <a:lnTo>
                    <a:pt x="303" y="134"/>
                  </a:lnTo>
                  <a:lnTo>
                    <a:pt x="302" y="129"/>
                  </a:lnTo>
                  <a:lnTo>
                    <a:pt x="315" y="129"/>
                  </a:lnTo>
                  <a:lnTo>
                    <a:pt x="339" y="131"/>
                  </a:lnTo>
                  <a:lnTo>
                    <a:pt x="370" y="134"/>
                  </a:lnTo>
                  <a:lnTo>
                    <a:pt x="406" y="138"/>
                  </a:lnTo>
                  <a:lnTo>
                    <a:pt x="439" y="141"/>
                  </a:lnTo>
                  <a:lnTo>
                    <a:pt x="469" y="143"/>
                  </a:lnTo>
                  <a:lnTo>
                    <a:pt x="491" y="145"/>
                  </a:lnTo>
                  <a:lnTo>
                    <a:pt x="500" y="142"/>
                  </a:lnTo>
                  <a:lnTo>
                    <a:pt x="496" y="137"/>
                  </a:lnTo>
                  <a:lnTo>
                    <a:pt x="477" y="129"/>
                  </a:lnTo>
                  <a:lnTo>
                    <a:pt x="453" y="119"/>
                  </a:lnTo>
                  <a:lnTo>
                    <a:pt x="423" y="107"/>
                  </a:lnTo>
                  <a:lnTo>
                    <a:pt x="394" y="98"/>
                  </a:lnTo>
                  <a:lnTo>
                    <a:pt x="367" y="89"/>
                  </a:lnTo>
                  <a:lnTo>
                    <a:pt x="349" y="82"/>
                  </a:lnTo>
                  <a:lnTo>
                    <a:pt x="342" y="79"/>
                  </a:lnTo>
                  <a:lnTo>
                    <a:pt x="439" y="39"/>
                  </a:lnTo>
                  <a:lnTo>
                    <a:pt x="287" y="31"/>
                  </a:lnTo>
                  <a:lnTo>
                    <a:pt x="272" y="17"/>
                  </a:lnTo>
                  <a:lnTo>
                    <a:pt x="139"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 name="Freeform 13"/>
            <p:cNvSpPr>
              <a:spLocks/>
            </p:cNvSpPr>
            <p:nvPr/>
          </p:nvSpPr>
          <p:spPr bwMode="auto">
            <a:xfrm>
              <a:off x="1859" y="3098"/>
              <a:ext cx="374" cy="240"/>
            </a:xfrm>
            <a:custGeom>
              <a:avLst/>
              <a:gdLst/>
              <a:ahLst/>
              <a:cxnLst>
                <a:cxn ang="0">
                  <a:pos x="190" y="78"/>
                </a:cxn>
                <a:cxn ang="0">
                  <a:pos x="160" y="84"/>
                </a:cxn>
                <a:cxn ang="0">
                  <a:pos x="144" y="121"/>
                </a:cxn>
                <a:cxn ang="0">
                  <a:pos x="0" y="158"/>
                </a:cxn>
                <a:cxn ang="0">
                  <a:pos x="146" y="163"/>
                </a:cxn>
                <a:cxn ang="0">
                  <a:pos x="97" y="236"/>
                </a:cxn>
                <a:cxn ang="0">
                  <a:pos x="136" y="240"/>
                </a:cxn>
                <a:cxn ang="0">
                  <a:pos x="211" y="185"/>
                </a:cxn>
                <a:cxn ang="0">
                  <a:pos x="216" y="187"/>
                </a:cxn>
                <a:cxn ang="0">
                  <a:pos x="233" y="188"/>
                </a:cxn>
                <a:cxn ang="0">
                  <a:pos x="255" y="191"/>
                </a:cxn>
                <a:cxn ang="0">
                  <a:pos x="280" y="194"/>
                </a:cxn>
                <a:cxn ang="0">
                  <a:pos x="307" y="197"/>
                </a:cxn>
                <a:cxn ang="0">
                  <a:pos x="329" y="200"/>
                </a:cxn>
                <a:cxn ang="0">
                  <a:pos x="347" y="201"/>
                </a:cxn>
                <a:cxn ang="0">
                  <a:pos x="354" y="201"/>
                </a:cxn>
                <a:cxn ang="0">
                  <a:pos x="351" y="198"/>
                </a:cxn>
                <a:cxn ang="0">
                  <a:pos x="342" y="191"/>
                </a:cxn>
                <a:cxn ang="0">
                  <a:pos x="327" y="182"/>
                </a:cxn>
                <a:cxn ang="0">
                  <a:pos x="310" y="172"/>
                </a:cxn>
                <a:cxn ang="0">
                  <a:pos x="290" y="162"/>
                </a:cxn>
                <a:cxn ang="0">
                  <a:pos x="275" y="153"/>
                </a:cxn>
                <a:cxn ang="0">
                  <a:pos x="264" y="146"/>
                </a:cxn>
                <a:cxn ang="0">
                  <a:pos x="259" y="144"/>
                </a:cxn>
                <a:cxn ang="0">
                  <a:pos x="374" y="107"/>
                </a:cxn>
                <a:cxn ang="0">
                  <a:pos x="259" y="99"/>
                </a:cxn>
                <a:cxn ang="0">
                  <a:pos x="240" y="72"/>
                </a:cxn>
                <a:cxn ang="0">
                  <a:pos x="240" y="16"/>
                </a:cxn>
                <a:cxn ang="0">
                  <a:pos x="190" y="0"/>
                </a:cxn>
                <a:cxn ang="0">
                  <a:pos x="190" y="78"/>
                </a:cxn>
              </a:cxnLst>
              <a:rect l="0" t="0" r="r" b="b"/>
              <a:pathLst>
                <a:path w="374" h="240">
                  <a:moveTo>
                    <a:pt x="190" y="78"/>
                  </a:moveTo>
                  <a:lnTo>
                    <a:pt x="160" y="84"/>
                  </a:lnTo>
                  <a:lnTo>
                    <a:pt x="144" y="121"/>
                  </a:lnTo>
                  <a:lnTo>
                    <a:pt x="0" y="158"/>
                  </a:lnTo>
                  <a:lnTo>
                    <a:pt x="146" y="163"/>
                  </a:lnTo>
                  <a:lnTo>
                    <a:pt x="97" y="236"/>
                  </a:lnTo>
                  <a:lnTo>
                    <a:pt x="136" y="240"/>
                  </a:lnTo>
                  <a:lnTo>
                    <a:pt x="211" y="185"/>
                  </a:lnTo>
                  <a:lnTo>
                    <a:pt x="216" y="187"/>
                  </a:lnTo>
                  <a:lnTo>
                    <a:pt x="233" y="188"/>
                  </a:lnTo>
                  <a:lnTo>
                    <a:pt x="255" y="191"/>
                  </a:lnTo>
                  <a:lnTo>
                    <a:pt x="280" y="194"/>
                  </a:lnTo>
                  <a:lnTo>
                    <a:pt x="307" y="197"/>
                  </a:lnTo>
                  <a:lnTo>
                    <a:pt x="329" y="200"/>
                  </a:lnTo>
                  <a:lnTo>
                    <a:pt x="347" y="201"/>
                  </a:lnTo>
                  <a:lnTo>
                    <a:pt x="354" y="201"/>
                  </a:lnTo>
                  <a:lnTo>
                    <a:pt x="351" y="198"/>
                  </a:lnTo>
                  <a:lnTo>
                    <a:pt x="342" y="191"/>
                  </a:lnTo>
                  <a:lnTo>
                    <a:pt x="327" y="182"/>
                  </a:lnTo>
                  <a:lnTo>
                    <a:pt x="310" y="172"/>
                  </a:lnTo>
                  <a:lnTo>
                    <a:pt x="290" y="162"/>
                  </a:lnTo>
                  <a:lnTo>
                    <a:pt x="275" y="153"/>
                  </a:lnTo>
                  <a:lnTo>
                    <a:pt x="264" y="146"/>
                  </a:lnTo>
                  <a:lnTo>
                    <a:pt x="259" y="144"/>
                  </a:lnTo>
                  <a:lnTo>
                    <a:pt x="374" y="107"/>
                  </a:lnTo>
                  <a:lnTo>
                    <a:pt x="259" y="99"/>
                  </a:lnTo>
                  <a:lnTo>
                    <a:pt x="240" y="72"/>
                  </a:lnTo>
                  <a:lnTo>
                    <a:pt x="240" y="16"/>
                  </a:lnTo>
                  <a:lnTo>
                    <a:pt x="190" y="0"/>
                  </a:lnTo>
                  <a:lnTo>
                    <a:pt x="190" y="78"/>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Freeform 14"/>
            <p:cNvSpPr>
              <a:spLocks/>
            </p:cNvSpPr>
            <p:nvPr/>
          </p:nvSpPr>
          <p:spPr bwMode="auto">
            <a:xfrm>
              <a:off x="1529" y="2966"/>
              <a:ext cx="367" cy="219"/>
            </a:xfrm>
            <a:custGeom>
              <a:avLst/>
              <a:gdLst/>
              <a:ahLst/>
              <a:cxnLst>
                <a:cxn ang="0">
                  <a:pos x="136" y="0"/>
                </a:cxn>
                <a:cxn ang="0">
                  <a:pos x="144" y="90"/>
                </a:cxn>
                <a:cxn ang="0">
                  <a:pos x="0" y="120"/>
                </a:cxn>
                <a:cxn ang="0">
                  <a:pos x="152" y="130"/>
                </a:cxn>
                <a:cxn ang="0">
                  <a:pos x="147" y="147"/>
                </a:cxn>
                <a:cxn ang="0">
                  <a:pos x="90" y="198"/>
                </a:cxn>
                <a:cxn ang="0">
                  <a:pos x="91" y="202"/>
                </a:cxn>
                <a:cxn ang="0">
                  <a:pos x="98" y="212"/>
                </a:cxn>
                <a:cxn ang="0">
                  <a:pos x="108" y="219"/>
                </a:cxn>
                <a:cxn ang="0">
                  <a:pos x="126" y="219"/>
                </a:cxn>
                <a:cxn ang="0">
                  <a:pos x="139" y="215"/>
                </a:cxn>
                <a:cxn ang="0">
                  <a:pos x="154" y="207"/>
                </a:cxn>
                <a:cxn ang="0">
                  <a:pos x="169" y="198"/>
                </a:cxn>
                <a:cxn ang="0">
                  <a:pos x="185" y="188"/>
                </a:cxn>
                <a:cxn ang="0">
                  <a:pos x="199" y="179"/>
                </a:cxn>
                <a:cxn ang="0">
                  <a:pos x="210" y="171"/>
                </a:cxn>
                <a:cxn ang="0">
                  <a:pos x="218" y="165"/>
                </a:cxn>
                <a:cxn ang="0">
                  <a:pos x="220" y="163"/>
                </a:cxn>
                <a:cxn ang="0">
                  <a:pos x="360" y="163"/>
                </a:cxn>
                <a:cxn ang="0">
                  <a:pos x="346" y="133"/>
                </a:cxn>
                <a:cxn ang="0">
                  <a:pos x="280" y="121"/>
                </a:cxn>
                <a:cxn ang="0">
                  <a:pos x="285" y="119"/>
                </a:cxn>
                <a:cxn ang="0">
                  <a:pos x="297" y="112"/>
                </a:cxn>
                <a:cxn ang="0">
                  <a:pos x="313" y="102"/>
                </a:cxn>
                <a:cxn ang="0">
                  <a:pos x="330" y="91"/>
                </a:cxn>
                <a:cxn ang="0">
                  <a:pos x="347" y="79"/>
                </a:cxn>
                <a:cxn ang="0">
                  <a:pos x="360" y="68"/>
                </a:cxn>
                <a:cxn ang="0">
                  <a:pos x="367" y="59"/>
                </a:cxn>
                <a:cxn ang="0">
                  <a:pos x="365" y="54"/>
                </a:cxn>
                <a:cxn ang="0">
                  <a:pos x="353" y="51"/>
                </a:cxn>
                <a:cxn ang="0">
                  <a:pos x="334" y="52"/>
                </a:cxn>
                <a:cxn ang="0">
                  <a:pos x="311" y="55"/>
                </a:cxn>
                <a:cxn ang="0">
                  <a:pos x="286" y="59"/>
                </a:cxn>
                <a:cxn ang="0">
                  <a:pos x="261" y="64"/>
                </a:cxn>
                <a:cxn ang="0">
                  <a:pos x="240" y="67"/>
                </a:cxn>
                <a:cxn ang="0">
                  <a:pos x="227" y="71"/>
                </a:cxn>
                <a:cxn ang="0">
                  <a:pos x="220" y="72"/>
                </a:cxn>
                <a:cxn ang="0">
                  <a:pos x="210" y="0"/>
                </a:cxn>
                <a:cxn ang="0">
                  <a:pos x="136" y="0"/>
                </a:cxn>
              </a:cxnLst>
              <a:rect l="0" t="0" r="r" b="b"/>
              <a:pathLst>
                <a:path w="367" h="219">
                  <a:moveTo>
                    <a:pt x="136" y="0"/>
                  </a:moveTo>
                  <a:lnTo>
                    <a:pt x="144" y="90"/>
                  </a:lnTo>
                  <a:lnTo>
                    <a:pt x="0" y="120"/>
                  </a:lnTo>
                  <a:lnTo>
                    <a:pt x="152" y="130"/>
                  </a:lnTo>
                  <a:lnTo>
                    <a:pt x="147" y="147"/>
                  </a:lnTo>
                  <a:lnTo>
                    <a:pt x="90" y="198"/>
                  </a:lnTo>
                  <a:lnTo>
                    <a:pt x="91" y="202"/>
                  </a:lnTo>
                  <a:lnTo>
                    <a:pt x="98" y="212"/>
                  </a:lnTo>
                  <a:lnTo>
                    <a:pt x="108" y="219"/>
                  </a:lnTo>
                  <a:lnTo>
                    <a:pt x="126" y="219"/>
                  </a:lnTo>
                  <a:lnTo>
                    <a:pt x="139" y="215"/>
                  </a:lnTo>
                  <a:lnTo>
                    <a:pt x="154" y="207"/>
                  </a:lnTo>
                  <a:lnTo>
                    <a:pt x="169" y="198"/>
                  </a:lnTo>
                  <a:lnTo>
                    <a:pt x="185" y="188"/>
                  </a:lnTo>
                  <a:lnTo>
                    <a:pt x="199" y="179"/>
                  </a:lnTo>
                  <a:lnTo>
                    <a:pt x="210" y="171"/>
                  </a:lnTo>
                  <a:lnTo>
                    <a:pt x="218" y="165"/>
                  </a:lnTo>
                  <a:lnTo>
                    <a:pt x="220" y="163"/>
                  </a:lnTo>
                  <a:lnTo>
                    <a:pt x="360" y="163"/>
                  </a:lnTo>
                  <a:lnTo>
                    <a:pt x="346" y="133"/>
                  </a:lnTo>
                  <a:lnTo>
                    <a:pt x="280" y="121"/>
                  </a:lnTo>
                  <a:lnTo>
                    <a:pt x="285" y="119"/>
                  </a:lnTo>
                  <a:lnTo>
                    <a:pt x="297" y="112"/>
                  </a:lnTo>
                  <a:lnTo>
                    <a:pt x="313" y="102"/>
                  </a:lnTo>
                  <a:lnTo>
                    <a:pt x="330" y="91"/>
                  </a:lnTo>
                  <a:lnTo>
                    <a:pt x="347" y="79"/>
                  </a:lnTo>
                  <a:lnTo>
                    <a:pt x="360" y="68"/>
                  </a:lnTo>
                  <a:lnTo>
                    <a:pt x="367" y="59"/>
                  </a:lnTo>
                  <a:lnTo>
                    <a:pt x="365" y="54"/>
                  </a:lnTo>
                  <a:lnTo>
                    <a:pt x="353" y="51"/>
                  </a:lnTo>
                  <a:lnTo>
                    <a:pt x="334" y="52"/>
                  </a:lnTo>
                  <a:lnTo>
                    <a:pt x="311" y="55"/>
                  </a:lnTo>
                  <a:lnTo>
                    <a:pt x="286" y="59"/>
                  </a:lnTo>
                  <a:lnTo>
                    <a:pt x="261" y="64"/>
                  </a:lnTo>
                  <a:lnTo>
                    <a:pt x="240" y="67"/>
                  </a:lnTo>
                  <a:lnTo>
                    <a:pt x="227" y="71"/>
                  </a:lnTo>
                  <a:lnTo>
                    <a:pt x="220" y="72"/>
                  </a:lnTo>
                  <a:lnTo>
                    <a:pt x="210" y="0"/>
                  </a:lnTo>
                  <a:lnTo>
                    <a:pt x="136"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 name="Freeform 15"/>
            <p:cNvSpPr>
              <a:spLocks/>
            </p:cNvSpPr>
            <p:nvPr/>
          </p:nvSpPr>
          <p:spPr bwMode="auto">
            <a:xfrm>
              <a:off x="1516" y="2521"/>
              <a:ext cx="291" cy="246"/>
            </a:xfrm>
            <a:custGeom>
              <a:avLst/>
              <a:gdLst/>
              <a:ahLst/>
              <a:cxnLst>
                <a:cxn ang="0">
                  <a:pos x="44" y="1"/>
                </a:cxn>
                <a:cxn ang="0">
                  <a:pos x="29" y="6"/>
                </a:cxn>
                <a:cxn ang="0">
                  <a:pos x="21" y="17"/>
                </a:cxn>
                <a:cxn ang="0">
                  <a:pos x="14" y="38"/>
                </a:cxn>
                <a:cxn ang="0">
                  <a:pos x="5" y="76"/>
                </a:cxn>
                <a:cxn ang="0">
                  <a:pos x="2" y="99"/>
                </a:cxn>
                <a:cxn ang="0">
                  <a:pos x="0" y="122"/>
                </a:cxn>
                <a:cxn ang="0">
                  <a:pos x="3" y="142"/>
                </a:cxn>
                <a:cxn ang="0">
                  <a:pos x="6" y="160"/>
                </a:cxn>
                <a:cxn ang="0">
                  <a:pos x="12" y="175"/>
                </a:cxn>
                <a:cxn ang="0">
                  <a:pos x="21" y="188"/>
                </a:cxn>
                <a:cxn ang="0">
                  <a:pos x="28" y="197"/>
                </a:cxn>
                <a:cxn ang="0">
                  <a:pos x="38" y="203"/>
                </a:cxn>
                <a:cxn ang="0">
                  <a:pos x="52" y="207"/>
                </a:cxn>
                <a:cxn ang="0">
                  <a:pos x="71" y="213"/>
                </a:cxn>
                <a:cxn ang="0">
                  <a:pos x="94" y="220"/>
                </a:cxn>
                <a:cxn ang="0">
                  <a:pos x="122" y="226"/>
                </a:cxn>
                <a:cxn ang="0">
                  <a:pos x="148" y="233"/>
                </a:cxn>
                <a:cxn ang="0">
                  <a:pos x="176" y="238"/>
                </a:cxn>
                <a:cxn ang="0">
                  <a:pos x="201" y="243"/>
                </a:cxn>
                <a:cxn ang="0">
                  <a:pos x="223" y="246"/>
                </a:cxn>
                <a:cxn ang="0">
                  <a:pos x="241" y="246"/>
                </a:cxn>
                <a:cxn ang="0">
                  <a:pos x="256" y="243"/>
                </a:cxn>
                <a:cxn ang="0">
                  <a:pos x="266" y="238"/>
                </a:cxn>
                <a:cxn ang="0">
                  <a:pos x="275" y="231"/>
                </a:cxn>
                <a:cxn ang="0">
                  <a:pos x="280" y="224"/>
                </a:cxn>
                <a:cxn ang="0">
                  <a:pos x="284" y="216"/>
                </a:cxn>
                <a:cxn ang="0">
                  <a:pos x="287" y="208"/>
                </a:cxn>
                <a:cxn ang="0">
                  <a:pos x="290" y="203"/>
                </a:cxn>
                <a:cxn ang="0">
                  <a:pos x="291" y="175"/>
                </a:cxn>
                <a:cxn ang="0">
                  <a:pos x="290" y="128"/>
                </a:cxn>
                <a:cxn ang="0">
                  <a:pos x="285" y="85"/>
                </a:cxn>
                <a:cxn ang="0">
                  <a:pos x="284" y="66"/>
                </a:cxn>
                <a:cxn ang="0">
                  <a:pos x="281" y="65"/>
                </a:cxn>
                <a:cxn ang="0">
                  <a:pos x="275" y="63"/>
                </a:cxn>
                <a:cxn ang="0">
                  <a:pos x="264" y="59"/>
                </a:cxn>
                <a:cxn ang="0">
                  <a:pos x="250" y="55"/>
                </a:cxn>
                <a:cxn ang="0">
                  <a:pos x="233" y="49"/>
                </a:cxn>
                <a:cxn ang="0">
                  <a:pos x="214" y="43"/>
                </a:cxn>
                <a:cxn ang="0">
                  <a:pos x="195" y="37"/>
                </a:cxn>
                <a:cxn ang="0">
                  <a:pos x="173" y="30"/>
                </a:cxn>
                <a:cxn ang="0">
                  <a:pos x="153" y="24"/>
                </a:cxn>
                <a:cxn ang="0">
                  <a:pos x="132" y="18"/>
                </a:cxn>
                <a:cxn ang="0">
                  <a:pos x="111" y="12"/>
                </a:cxn>
                <a:cxn ang="0">
                  <a:pos x="92" y="8"/>
                </a:cxn>
                <a:cxn ang="0">
                  <a:pos x="75" y="4"/>
                </a:cxn>
                <a:cxn ang="0">
                  <a:pos x="62" y="1"/>
                </a:cxn>
                <a:cxn ang="0">
                  <a:pos x="52" y="0"/>
                </a:cxn>
                <a:cxn ang="0">
                  <a:pos x="44" y="1"/>
                </a:cxn>
              </a:cxnLst>
              <a:rect l="0" t="0" r="r" b="b"/>
              <a:pathLst>
                <a:path w="291" h="246">
                  <a:moveTo>
                    <a:pt x="44" y="1"/>
                  </a:moveTo>
                  <a:lnTo>
                    <a:pt x="29" y="6"/>
                  </a:lnTo>
                  <a:lnTo>
                    <a:pt x="21" y="17"/>
                  </a:lnTo>
                  <a:lnTo>
                    <a:pt x="14" y="38"/>
                  </a:lnTo>
                  <a:lnTo>
                    <a:pt x="5" y="76"/>
                  </a:lnTo>
                  <a:lnTo>
                    <a:pt x="2" y="99"/>
                  </a:lnTo>
                  <a:lnTo>
                    <a:pt x="0" y="122"/>
                  </a:lnTo>
                  <a:lnTo>
                    <a:pt x="3" y="142"/>
                  </a:lnTo>
                  <a:lnTo>
                    <a:pt x="6" y="160"/>
                  </a:lnTo>
                  <a:lnTo>
                    <a:pt x="12" y="175"/>
                  </a:lnTo>
                  <a:lnTo>
                    <a:pt x="21" y="188"/>
                  </a:lnTo>
                  <a:lnTo>
                    <a:pt x="28" y="197"/>
                  </a:lnTo>
                  <a:lnTo>
                    <a:pt x="38" y="203"/>
                  </a:lnTo>
                  <a:lnTo>
                    <a:pt x="52" y="207"/>
                  </a:lnTo>
                  <a:lnTo>
                    <a:pt x="71" y="213"/>
                  </a:lnTo>
                  <a:lnTo>
                    <a:pt x="94" y="220"/>
                  </a:lnTo>
                  <a:lnTo>
                    <a:pt x="122" y="226"/>
                  </a:lnTo>
                  <a:lnTo>
                    <a:pt x="148" y="233"/>
                  </a:lnTo>
                  <a:lnTo>
                    <a:pt x="176" y="238"/>
                  </a:lnTo>
                  <a:lnTo>
                    <a:pt x="201" y="243"/>
                  </a:lnTo>
                  <a:lnTo>
                    <a:pt x="223" y="246"/>
                  </a:lnTo>
                  <a:lnTo>
                    <a:pt x="241" y="246"/>
                  </a:lnTo>
                  <a:lnTo>
                    <a:pt x="256" y="243"/>
                  </a:lnTo>
                  <a:lnTo>
                    <a:pt x="266" y="238"/>
                  </a:lnTo>
                  <a:lnTo>
                    <a:pt x="275" y="231"/>
                  </a:lnTo>
                  <a:lnTo>
                    <a:pt x="280" y="224"/>
                  </a:lnTo>
                  <a:lnTo>
                    <a:pt x="284" y="216"/>
                  </a:lnTo>
                  <a:lnTo>
                    <a:pt x="287" y="208"/>
                  </a:lnTo>
                  <a:lnTo>
                    <a:pt x="290" y="203"/>
                  </a:lnTo>
                  <a:lnTo>
                    <a:pt x="291" y="175"/>
                  </a:lnTo>
                  <a:lnTo>
                    <a:pt x="290" y="128"/>
                  </a:lnTo>
                  <a:lnTo>
                    <a:pt x="285" y="85"/>
                  </a:lnTo>
                  <a:lnTo>
                    <a:pt x="284" y="66"/>
                  </a:lnTo>
                  <a:lnTo>
                    <a:pt x="281" y="65"/>
                  </a:lnTo>
                  <a:lnTo>
                    <a:pt x="275" y="63"/>
                  </a:lnTo>
                  <a:lnTo>
                    <a:pt x="264" y="59"/>
                  </a:lnTo>
                  <a:lnTo>
                    <a:pt x="250" y="55"/>
                  </a:lnTo>
                  <a:lnTo>
                    <a:pt x="233" y="49"/>
                  </a:lnTo>
                  <a:lnTo>
                    <a:pt x="214" y="43"/>
                  </a:lnTo>
                  <a:lnTo>
                    <a:pt x="195" y="37"/>
                  </a:lnTo>
                  <a:lnTo>
                    <a:pt x="173" y="30"/>
                  </a:lnTo>
                  <a:lnTo>
                    <a:pt x="153" y="24"/>
                  </a:lnTo>
                  <a:lnTo>
                    <a:pt x="132" y="18"/>
                  </a:lnTo>
                  <a:lnTo>
                    <a:pt x="111" y="12"/>
                  </a:lnTo>
                  <a:lnTo>
                    <a:pt x="92" y="8"/>
                  </a:lnTo>
                  <a:lnTo>
                    <a:pt x="75" y="4"/>
                  </a:lnTo>
                  <a:lnTo>
                    <a:pt x="62" y="1"/>
                  </a:lnTo>
                  <a:lnTo>
                    <a:pt x="52" y="0"/>
                  </a:lnTo>
                  <a:lnTo>
                    <a:pt x="44" y="1"/>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Freeform 16"/>
            <p:cNvSpPr>
              <a:spLocks/>
            </p:cNvSpPr>
            <p:nvPr/>
          </p:nvSpPr>
          <p:spPr bwMode="auto">
            <a:xfrm>
              <a:off x="1912" y="2671"/>
              <a:ext cx="315" cy="263"/>
            </a:xfrm>
            <a:custGeom>
              <a:avLst/>
              <a:gdLst/>
              <a:ahLst/>
              <a:cxnLst>
                <a:cxn ang="0">
                  <a:pos x="49" y="0"/>
                </a:cxn>
                <a:cxn ang="0">
                  <a:pos x="40" y="4"/>
                </a:cxn>
                <a:cxn ang="0">
                  <a:pos x="30" y="10"/>
                </a:cxn>
                <a:cxn ang="0">
                  <a:pos x="21" y="20"/>
                </a:cxn>
                <a:cxn ang="0">
                  <a:pos x="13" y="31"/>
                </a:cxn>
                <a:cxn ang="0">
                  <a:pos x="6" y="44"/>
                </a:cxn>
                <a:cxn ang="0">
                  <a:pos x="2" y="59"/>
                </a:cxn>
                <a:cxn ang="0">
                  <a:pos x="0" y="74"/>
                </a:cxn>
                <a:cxn ang="0">
                  <a:pos x="0" y="90"/>
                </a:cxn>
                <a:cxn ang="0">
                  <a:pos x="2" y="108"/>
                </a:cxn>
                <a:cxn ang="0">
                  <a:pos x="4" y="127"/>
                </a:cxn>
                <a:cxn ang="0">
                  <a:pos x="6" y="146"/>
                </a:cxn>
                <a:cxn ang="0">
                  <a:pos x="9" y="165"/>
                </a:cxn>
                <a:cxn ang="0">
                  <a:pos x="13" y="183"/>
                </a:cxn>
                <a:cxn ang="0">
                  <a:pos x="21" y="199"/>
                </a:cxn>
                <a:cxn ang="0">
                  <a:pos x="33" y="212"/>
                </a:cxn>
                <a:cxn ang="0">
                  <a:pos x="47" y="221"/>
                </a:cxn>
                <a:cxn ang="0">
                  <a:pos x="65" y="229"/>
                </a:cxn>
                <a:cxn ang="0">
                  <a:pos x="84" y="237"/>
                </a:cxn>
                <a:cxn ang="0">
                  <a:pos x="103" y="245"/>
                </a:cxn>
                <a:cxn ang="0">
                  <a:pos x="122" y="252"/>
                </a:cxn>
                <a:cxn ang="0">
                  <a:pos x="143" y="258"/>
                </a:cxn>
                <a:cxn ang="0">
                  <a:pos x="162" y="261"/>
                </a:cxn>
                <a:cxn ang="0">
                  <a:pos x="182" y="263"/>
                </a:cxn>
                <a:cxn ang="0">
                  <a:pos x="200" y="262"/>
                </a:cxn>
                <a:cxn ang="0">
                  <a:pos x="216" y="259"/>
                </a:cxn>
                <a:cxn ang="0">
                  <a:pos x="230" y="258"/>
                </a:cxn>
                <a:cxn ang="0">
                  <a:pos x="242" y="254"/>
                </a:cxn>
                <a:cxn ang="0">
                  <a:pos x="254" y="251"/>
                </a:cxn>
                <a:cxn ang="0">
                  <a:pos x="265" y="246"/>
                </a:cxn>
                <a:cxn ang="0">
                  <a:pos x="277" y="241"/>
                </a:cxn>
                <a:cxn ang="0">
                  <a:pos x="287" y="234"/>
                </a:cxn>
                <a:cxn ang="0">
                  <a:pos x="299" y="227"/>
                </a:cxn>
                <a:cxn ang="0">
                  <a:pos x="309" y="216"/>
                </a:cxn>
                <a:cxn ang="0">
                  <a:pos x="313" y="198"/>
                </a:cxn>
                <a:cxn ang="0">
                  <a:pos x="315" y="177"/>
                </a:cxn>
                <a:cxn ang="0">
                  <a:pos x="312" y="153"/>
                </a:cxn>
                <a:cxn ang="0">
                  <a:pos x="305" y="128"/>
                </a:cxn>
                <a:cxn ang="0">
                  <a:pos x="296" y="106"/>
                </a:cxn>
                <a:cxn ang="0">
                  <a:pos x="285" y="88"/>
                </a:cxn>
                <a:cxn ang="0">
                  <a:pos x="272" y="74"/>
                </a:cxn>
                <a:cxn ang="0">
                  <a:pos x="254" y="64"/>
                </a:cxn>
                <a:cxn ang="0">
                  <a:pos x="226" y="51"/>
                </a:cxn>
                <a:cxn ang="0">
                  <a:pos x="194" y="38"/>
                </a:cxn>
                <a:cxn ang="0">
                  <a:pos x="157" y="25"/>
                </a:cxn>
                <a:cxn ang="0">
                  <a:pos x="122" y="13"/>
                </a:cxn>
                <a:cxn ang="0">
                  <a:pos x="91" y="5"/>
                </a:cxn>
                <a:cxn ang="0">
                  <a:pos x="63" y="0"/>
                </a:cxn>
                <a:cxn ang="0">
                  <a:pos x="49" y="0"/>
                </a:cxn>
              </a:cxnLst>
              <a:rect l="0" t="0" r="r" b="b"/>
              <a:pathLst>
                <a:path w="315" h="263">
                  <a:moveTo>
                    <a:pt x="49" y="0"/>
                  </a:moveTo>
                  <a:lnTo>
                    <a:pt x="40" y="4"/>
                  </a:lnTo>
                  <a:lnTo>
                    <a:pt x="30" y="10"/>
                  </a:lnTo>
                  <a:lnTo>
                    <a:pt x="21" y="20"/>
                  </a:lnTo>
                  <a:lnTo>
                    <a:pt x="13" y="31"/>
                  </a:lnTo>
                  <a:lnTo>
                    <a:pt x="6" y="44"/>
                  </a:lnTo>
                  <a:lnTo>
                    <a:pt x="2" y="59"/>
                  </a:lnTo>
                  <a:lnTo>
                    <a:pt x="0" y="74"/>
                  </a:lnTo>
                  <a:lnTo>
                    <a:pt x="0" y="90"/>
                  </a:lnTo>
                  <a:lnTo>
                    <a:pt x="2" y="108"/>
                  </a:lnTo>
                  <a:lnTo>
                    <a:pt x="4" y="127"/>
                  </a:lnTo>
                  <a:lnTo>
                    <a:pt x="6" y="146"/>
                  </a:lnTo>
                  <a:lnTo>
                    <a:pt x="9" y="165"/>
                  </a:lnTo>
                  <a:lnTo>
                    <a:pt x="13" y="183"/>
                  </a:lnTo>
                  <a:lnTo>
                    <a:pt x="21" y="199"/>
                  </a:lnTo>
                  <a:lnTo>
                    <a:pt x="33" y="212"/>
                  </a:lnTo>
                  <a:lnTo>
                    <a:pt x="47" y="221"/>
                  </a:lnTo>
                  <a:lnTo>
                    <a:pt x="65" y="229"/>
                  </a:lnTo>
                  <a:lnTo>
                    <a:pt x="84" y="237"/>
                  </a:lnTo>
                  <a:lnTo>
                    <a:pt x="103" y="245"/>
                  </a:lnTo>
                  <a:lnTo>
                    <a:pt x="122" y="252"/>
                  </a:lnTo>
                  <a:lnTo>
                    <a:pt x="143" y="258"/>
                  </a:lnTo>
                  <a:lnTo>
                    <a:pt x="162" y="261"/>
                  </a:lnTo>
                  <a:lnTo>
                    <a:pt x="182" y="263"/>
                  </a:lnTo>
                  <a:lnTo>
                    <a:pt x="200" y="262"/>
                  </a:lnTo>
                  <a:lnTo>
                    <a:pt x="216" y="259"/>
                  </a:lnTo>
                  <a:lnTo>
                    <a:pt x="230" y="258"/>
                  </a:lnTo>
                  <a:lnTo>
                    <a:pt x="242" y="254"/>
                  </a:lnTo>
                  <a:lnTo>
                    <a:pt x="254" y="251"/>
                  </a:lnTo>
                  <a:lnTo>
                    <a:pt x="265" y="246"/>
                  </a:lnTo>
                  <a:lnTo>
                    <a:pt x="277" y="241"/>
                  </a:lnTo>
                  <a:lnTo>
                    <a:pt x="287" y="234"/>
                  </a:lnTo>
                  <a:lnTo>
                    <a:pt x="299" y="227"/>
                  </a:lnTo>
                  <a:lnTo>
                    <a:pt x="309" y="216"/>
                  </a:lnTo>
                  <a:lnTo>
                    <a:pt x="313" y="198"/>
                  </a:lnTo>
                  <a:lnTo>
                    <a:pt x="315" y="177"/>
                  </a:lnTo>
                  <a:lnTo>
                    <a:pt x="312" y="153"/>
                  </a:lnTo>
                  <a:lnTo>
                    <a:pt x="305" y="128"/>
                  </a:lnTo>
                  <a:lnTo>
                    <a:pt x="296" y="106"/>
                  </a:lnTo>
                  <a:lnTo>
                    <a:pt x="285" y="88"/>
                  </a:lnTo>
                  <a:lnTo>
                    <a:pt x="272" y="74"/>
                  </a:lnTo>
                  <a:lnTo>
                    <a:pt x="254" y="64"/>
                  </a:lnTo>
                  <a:lnTo>
                    <a:pt x="226" y="51"/>
                  </a:lnTo>
                  <a:lnTo>
                    <a:pt x="194" y="38"/>
                  </a:lnTo>
                  <a:lnTo>
                    <a:pt x="157" y="25"/>
                  </a:lnTo>
                  <a:lnTo>
                    <a:pt x="122" y="13"/>
                  </a:lnTo>
                  <a:lnTo>
                    <a:pt x="91" y="5"/>
                  </a:lnTo>
                  <a:lnTo>
                    <a:pt x="63" y="0"/>
                  </a:lnTo>
                  <a:lnTo>
                    <a:pt x="49" y="0"/>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 name="Freeform 17"/>
            <p:cNvSpPr>
              <a:spLocks/>
            </p:cNvSpPr>
            <p:nvPr/>
          </p:nvSpPr>
          <p:spPr bwMode="auto">
            <a:xfrm>
              <a:off x="2357" y="2805"/>
              <a:ext cx="401" cy="284"/>
            </a:xfrm>
            <a:custGeom>
              <a:avLst/>
              <a:gdLst/>
              <a:ahLst/>
              <a:cxnLst>
                <a:cxn ang="0">
                  <a:pos x="20" y="3"/>
                </a:cxn>
                <a:cxn ang="0">
                  <a:pos x="10" y="15"/>
                </a:cxn>
                <a:cxn ang="0">
                  <a:pos x="3" y="38"/>
                </a:cxn>
                <a:cxn ang="0">
                  <a:pos x="0" y="69"/>
                </a:cxn>
                <a:cxn ang="0">
                  <a:pos x="1" y="104"/>
                </a:cxn>
                <a:cxn ang="0">
                  <a:pos x="7" y="141"/>
                </a:cxn>
                <a:cxn ang="0">
                  <a:pos x="14" y="176"/>
                </a:cxn>
                <a:cxn ang="0">
                  <a:pos x="26" y="205"/>
                </a:cxn>
                <a:cxn ang="0">
                  <a:pos x="40" y="226"/>
                </a:cxn>
                <a:cxn ang="0">
                  <a:pos x="52" y="239"/>
                </a:cxn>
                <a:cxn ang="0">
                  <a:pos x="64" y="248"/>
                </a:cxn>
                <a:cxn ang="0">
                  <a:pos x="76" y="256"/>
                </a:cxn>
                <a:cxn ang="0">
                  <a:pos x="88" y="261"/>
                </a:cxn>
                <a:cxn ang="0">
                  <a:pos x="103" y="265"/>
                </a:cxn>
                <a:cxn ang="0">
                  <a:pos x="121" y="268"/>
                </a:cxn>
                <a:cxn ang="0">
                  <a:pos x="144" y="272"/>
                </a:cxn>
                <a:cxn ang="0">
                  <a:pos x="172" y="275"/>
                </a:cxn>
                <a:cxn ang="0">
                  <a:pos x="202" y="278"/>
                </a:cxn>
                <a:cxn ang="0">
                  <a:pos x="226" y="282"/>
                </a:cxn>
                <a:cxn ang="0">
                  <a:pos x="247" y="284"/>
                </a:cxn>
                <a:cxn ang="0">
                  <a:pos x="263" y="284"/>
                </a:cxn>
                <a:cxn ang="0">
                  <a:pos x="280" y="283"/>
                </a:cxn>
                <a:cxn ang="0">
                  <a:pos x="292" y="281"/>
                </a:cxn>
                <a:cxn ang="0">
                  <a:pos x="306" y="275"/>
                </a:cxn>
                <a:cxn ang="0">
                  <a:pos x="320" y="267"/>
                </a:cxn>
                <a:cxn ang="0">
                  <a:pos x="336" y="255"/>
                </a:cxn>
                <a:cxn ang="0">
                  <a:pos x="352" y="240"/>
                </a:cxn>
                <a:cxn ang="0">
                  <a:pos x="367" y="221"/>
                </a:cxn>
                <a:cxn ang="0">
                  <a:pos x="381" y="201"/>
                </a:cxn>
                <a:cxn ang="0">
                  <a:pos x="392" y="178"/>
                </a:cxn>
                <a:cxn ang="0">
                  <a:pos x="398" y="156"/>
                </a:cxn>
                <a:cxn ang="0">
                  <a:pos x="401" y="134"/>
                </a:cxn>
                <a:cxn ang="0">
                  <a:pos x="396" y="113"/>
                </a:cxn>
                <a:cxn ang="0">
                  <a:pos x="388" y="95"/>
                </a:cxn>
                <a:cxn ang="0">
                  <a:pos x="376" y="79"/>
                </a:cxn>
                <a:cxn ang="0">
                  <a:pos x="362" y="67"/>
                </a:cxn>
                <a:cxn ang="0">
                  <a:pos x="349" y="58"/>
                </a:cxn>
                <a:cxn ang="0">
                  <a:pos x="337" y="51"/>
                </a:cxn>
                <a:cxn ang="0">
                  <a:pos x="327" y="46"/>
                </a:cxn>
                <a:cxn ang="0">
                  <a:pos x="320" y="43"/>
                </a:cxn>
                <a:cxn ang="0">
                  <a:pos x="318" y="42"/>
                </a:cxn>
                <a:cxn ang="0">
                  <a:pos x="315" y="41"/>
                </a:cxn>
                <a:cxn ang="0">
                  <a:pos x="306" y="40"/>
                </a:cxn>
                <a:cxn ang="0">
                  <a:pos x="292" y="38"/>
                </a:cxn>
                <a:cxn ang="0">
                  <a:pos x="276" y="34"/>
                </a:cxn>
                <a:cxn ang="0">
                  <a:pos x="256" y="30"/>
                </a:cxn>
                <a:cxn ang="0">
                  <a:pos x="232" y="25"/>
                </a:cxn>
                <a:cxn ang="0">
                  <a:pos x="209" y="21"/>
                </a:cxn>
                <a:cxn ang="0">
                  <a:pos x="181" y="16"/>
                </a:cxn>
                <a:cxn ang="0">
                  <a:pos x="155" y="12"/>
                </a:cxn>
                <a:cxn ang="0">
                  <a:pos x="130" y="8"/>
                </a:cxn>
                <a:cxn ang="0">
                  <a:pos x="104" y="5"/>
                </a:cxn>
                <a:cxn ang="0">
                  <a:pos x="81" y="3"/>
                </a:cxn>
                <a:cxn ang="0">
                  <a:pos x="60" y="0"/>
                </a:cxn>
                <a:cxn ang="0">
                  <a:pos x="42" y="0"/>
                </a:cxn>
                <a:cxn ang="0">
                  <a:pos x="29" y="0"/>
                </a:cxn>
                <a:cxn ang="0">
                  <a:pos x="20" y="3"/>
                </a:cxn>
              </a:cxnLst>
              <a:rect l="0" t="0" r="r" b="b"/>
              <a:pathLst>
                <a:path w="401" h="284">
                  <a:moveTo>
                    <a:pt x="20" y="3"/>
                  </a:moveTo>
                  <a:lnTo>
                    <a:pt x="10" y="15"/>
                  </a:lnTo>
                  <a:lnTo>
                    <a:pt x="3" y="38"/>
                  </a:lnTo>
                  <a:lnTo>
                    <a:pt x="0" y="69"/>
                  </a:lnTo>
                  <a:lnTo>
                    <a:pt x="1" y="104"/>
                  </a:lnTo>
                  <a:lnTo>
                    <a:pt x="7" y="141"/>
                  </a:lnTo>
                  <a:lnTo>
                    <a:pt x="14" y="176"/>
                  </a:lnTo>
                  <a:lnTo>
                    <a:pt x="26" y="205"/>
                  </a:lnTo>
                  <a:lnTo>
                    <a:pt x="40" y="226"/>
                  </a:lnTo>
                  <a:lnTo>
                    <a:pt x="52" y="239"/>
                  </a:lnTo>
                  <a:lnTo>
                    <a:pt x="64" y="248"/>
                  </a:lnTo>
                  <a:lnTo>
                    <a:pt x="76" y="256"/>
                  </a:lnTo>
                  <a:lnTo>
                    <a:pt x="88" y="261"/>
                  </a:lnTo>
                  <a:lnTo>
                    <a:pt x="103" y="265"/>
                  </a:lnTo>
                  <a:lnTo>
                    <a:pt x="121" y="268"/>
                  </a:lnTo>
                  <a:lnTo>
                    <a:pt x="144" y="272"/>
                  </a:lnTo>
                  <a:lnTo>
                    <a:pt x="172" y="275"/>
                  </a:lnTo>
                  <a:lnTo>
                    <a:pt x="202" y="278"/>
                  </a:lnTo>
                  <a:lnTo>
                    <a:pt x="226" y="282"/>
                  </a:lnTo>
                  <a:lnTo>
                    <a:pt x="247" y="284"/>
                  </a:lnTo>
                  <a:lnTo>
                    <a:pt x="263" y="284"/>
                  </a:lnTo>
                  <a:lnTo>
                    <a:pt x="280" y="283"/>
                  </a:lnTo>
                  <a:lnTo>
                    <a:pt x="292" y="281"/>
                  </a:lnTo>
                  <a:lnTo>
                    <a:pt x="306" y="275"/>
                  </a:lnTo>
                  <a:lnTo>
                    <a:pt x="320" y="267"/>
                  </a:lnTo>
                  <a:lnTo>
                    <a:pt x="336" y="255"/>
                  </a:lnTo>
                  <a:lnTo>
                    <a:pt x="352" y="240"/>
                  </a:lnTo>
                  <a:lnTo>
                    <a:pt x="367" y="221"/>
                  </a:lnTo>
                  <a:lnTo>
                    <a:pt x="381" y="201"/>
                  </a:lnTo>
                  <a:lnTo>
                    <a:pt x="392" y="178"/>
                  </a:lnTo>
                  <a:lnTo>
                    <a:pt x="398" y="156"/>
                  </a:lnTo>
                  <a:lnTo>
                    <a:pt x="401" y="134"/>
                  </a:lnTo>
                  <a:lnTo>
                    <a:pt x="396" y="113"/>
                  </a:lnTo>
                  <a:lnTo>
                    <a:pt x="388" y="95"/>
                  </a:lnTo>
                  <a:lnTo>
                    <a:pt x="376" y="79"/>
                  </a:lnTo>
                  <a:lnTo>
                    <a:pt x="362" y="67"/>
                  </a:lnTo>
                  <a:lnTo>
                    <a:pt x="349" y="58"/>
                  </a:lnTo>
                  <a:lnTo>
                    <a:pt x="337" y="51"/>
                  </a:lnTo>
                  <a:lnTo>
                    <a:pt x="327" y="46"/>
                  </a:lnTo>
                  <a:lnTo>
                    <a:pt x="320" y="43"/>
                  </a:lnTo>
                  <a:lnTo>
                    <a:pt x="318" y="42"/>
                  </a:lnTo>
                  <a:lnTo>
                    <a:pt x="315" y="41"/>
                  </a:lnTo>
                  <a:lnTo>
                    <a:pt x="306" y="40"/>
                  </a:lnTo>
                  <a:lnTo>
                    <a:pt x="292" y="38"/>
                  </a:lnTo>
                  <a:lnTo>
                    <a:pt x="276" y="34"/>
                  </a:lnTo>
                  <a:lnTo>
                    <a:pt x="256" y="30"/>
                  </a:lnTo>
                  <a:lnTo>
                    <a:pt x="232" y="25"/>
                  </a:lnTo>
                  <a:lnTo>
                    <a:pt x="209" y="21"/>
                  </a:lnTo>
                  <a:lnTo>
                    <a:pt x="181" y="16"/>
                  </a:lnTo>
                  <a:lnTo>
                    <a:pt x="155" y="12"/>
                  </a:lnTo>
                  <a:lnTo>
                    <a:pt x="130" y="8"/>
                  </a:lnTo>
                  <a:lnTo>
                    <a:pt x="104" y="5"/>
                  </a:lnTo>
                  <a:lnTo>
                    <a:pt x="81" y="3"/>
                  </a:lnTo>
                  <a:lnTo>
                    <a:pt x="60" y="0"/>
                  </a:lnTo>
                  <a:lnTo>
                    <a:pt x="42" y="0"/>
                  </a:lnTo>
                  <a:lnTo>
                    <a:pt x="29" y="0"/>
                  </a:lnTo>
                  <a:lnTo>
                    <a:pt x="20" y="3"/>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18"/>
            <p:cNvSpPr>
              <a:spLocks/>
            </p:cNvSpPr>
            <p:nvPr/>
          </p:nvSpPr>
          <p:spPr bwMode="auto">
            <a:xfrm>
              <a:off x="3234" y="2634"/>
              <a:ext cx="444" cy="394"/>
            </a:xfrm>
            <a:custGeom>
              <a:avLst/>
              <a:gdLst/>
              <a:ahLst/>
              <a:cxnLst>
                <a:cxn ang="0">
                  <a:pos x="71" y="79"/>
                </a:cxn>
                <a:cxn ang="0">
                  <a:pos x="56" y="92"/>
                </a:cxn>
                <a:cxn ang="0">
                  <a:pos x="34" y="113"/>
                </a:cxn>
                <a:cxn ang="0">
                  <a:pos x="13" y="142"/>
                </a:cxn>
                <a:cxn ang="0">
                  <a:pos x="0" y="186"/>
                </a:cxn>
                <a:cxn ang="0">
                  <a:pos x="5" y="244"/>
                </a:cxn>
                <a:cxn ang="0">
                  <a:pos x="16" y="293"/>
                </a:cxn>
                <a:cxn ang="0">
                  <a:pos x="31" y="326"/>
                </a:cxn>
                <a:cxn ang="0">
                  <a:pos x="47" y="353"/>
                </a:cxn>
                <a:cxn ang="0">
                  <a:pos x="64" y="371"/>
                </a:cxn>
                <a:cxn ang="0">
                  <a:pos x="81" y="381"/>
                </a:cxn>
                <a:cxn ang="0">
                  <a:pos x="114" y="388"/>
                </a:cxn>
                <a:cxn ang="0">
                  <a:pos x="157" y="393"/>
                </a:cxn>
                <a:cxn ang="0">
                  <a:pos x="198" y="393"/>
                </a:cxn>
                <a:cxn ang="0">
                  <a:pos x="237" y="386"/>
                </a:cxn>
                <a:cxn ang="0">
                  <a:pos x="280" y="376"/>
                </a:cxn>
                <a:cxn ang="0">
                  <a:pos x="322" y="364"/>
                </a:cxn>
                <a:cxn ang="0">
                  <a:pos x="357" y="351"/>
                </a:cxn>
                <a:cxn ang="0">
                  <a:pos x="383" y="324"/>
                </a:cxn>
                <a:cxn ang="0">
                  <a:pos x="411" y="271"/>
                </a:cxn>
                <a:cxn ang="0">
                  <a:pos x="432" y="216"/>
                </a:cxn>
                <a:cxn ang="0">
                  <a:pos x="442" y="174"/>
                </a:cxn>
                <a:cxn ang="0">
                  <a:pos x="435" y="102"/>
                </a:cxn>
                <a:cxn ang="0">
                  <a:pos x="416" y="42"/>
                </a:cxn>
                <a:cxn ang="0">
                  <a:pos x="409" y="34"/>
                </a:cxn>
                <a:cxn ang="0">
                  <a:pos x="394" y="24"/>
                </a:cxn>
                <a:cxn ang="0">
                  <a:pos x="370" y="9"/>
                </a:cxn>
                <a:cxn ang="0">
                  <a:pos x="346" y="0"/>
                </a:cxn>
                <a:cxn ang="0">
                  <a:pos x="332" y="2"/>
                </a:cxn>
                <a:cxn ang="0">
                  <a:pos x="306" y="9"/>
                </a:cxn>
                <a:cxn ang="0">
                  <a:pos x="268" y="21"/>
                </a:cxn>
                <a:cxn ang="0">
                  <a:pos x="222" y="34"/>
                </a:cxn>
                <a:cxn ang="0">
                  <a:pos x="174" y="47"/>
                </a:cxn>
                <a:cxn ang="0">
                  <a:pos x="132" y="61"/>
                </a:cxn>
                <a:cxn ang="0">
                  <a:pos x="96" y="71"/>
                </a:cxn>
                <a:cxn ang="0">
                  <a:pos x="76" y="77"/>
                </a:cxn>
              </a:cxnLst>
              <a:rect l="0" t="0" r="r" b="b"/>
              <a:pathLst>
                <a:path w="444" h="394">
                  <a:moveTo>
                    <a:pt x="74" y="78"/>
                  </a:moveTo>
                  <a:lnTo>
                    <a:pt x="71" y="79"/>
                  </a:lnTo>
                  <a:lnTo>
                    <a:pt x="64" y="84"/>
                  </a:lnTo>
                  <a:lnTo>
                    <a:pt x="56" y="92"/>
                  </a:lnTo>
                  <a:lnTo>
                    <a:pt x="45" y="102"/>
                  </a:lnTo>
                  <a:lnTo>
                    <a:pt x="34" y="113"/>
                  </a:lnTo>
                  <a:lnTo>
                    <a:pt x="22" y="126"/>
                  </a:lnTo>
                  <a:lnTo>
                    <a:pt x="13" y="142"/>
                  </a:lnTo>
                  <a:lnTo>
                    <a:pt x="5" y="159"/>
                  </a:lnTo>
                  <a:lnTo>
                    <a:pt x="0" y="186"/>
                  </a:lnTo>
                  <a:lnTo>
                    <a:pt x="0" y="214"/>
                  </a:lnTo>
                  <a:lnTo>
                    <a:pt x="5" y="244"/>
                  </a:lnTo>
                  <a:lnTo>
                    <a:pt x="12" y="275"/>
                  </a:lnTo>
                  <a:lnTo>
                    <a:pt x="16" y="293"/>
                  </a:lnTo>
                  <a:lnTo>
                    <a:pt x="24" y="310"/>
                  </a:lnTo>
                  <a:lnTo>
                    <a:pt x="31" y="326"/>
                  </a:lnTo>
                  <a:lnTo>
                    <a:pt x="38" y="339"/>
                  </a:lnTo>
                  <a:lnTo>
                    <a:pt x="47" y="353"/>
                  </a:lnTo>
                  <a:lnTo>
                    <a:pt x="55" y="363"/>
                  </a:lnTo>
                  <a:lnTo>
                    <a:pt x="64" y="371"/>
                  </a:lnTo>
                  <a:lnTo>
                    <a:pt x="71" y="376"/>
                  </a:lnTo>
                  <a:lnTo>
                    <a:pt x="81" y="381"/>
                  </a:lnTo>
                  <a:lnTo>
                    <a:pt x="96" y="384"/>
                  </a:lnTo>
                  <a:lnTo>
                    <a:pt x="114" y="388"/>
                  </a:lnTo>
                  <a:lnTo>
                    <a:pt x="134" y="391"/>
                  </a:lnTo>
                  <a:lnTo>
                    <a:pt x="157" y="393"/>
                  </a:lnTo>
                  <a:lnTo>
                    <a:pt x="177" y="394"/>
                  </a:lnTo>
                  <a:lnTo>
                    <a:pt x="198" y="393"/>
                  </a:lnTo>
                  <a:lnTo>
                    <a:pt x="217" y="391"/>
                  </a:lnTo>
                  <a:lnTo>
                    <a:pt x="237" y="386"/>
                  </a:lnTo>
                  <a:lnTo>
                    <a:pt x="257" y="382"/>
                  </a:lnTo>
                  <a:lnTo>
                    <a:pt x="280" y="376"/>
                  </a:lnTo>
                  <a:lnTo>
                    <a:pt x="302" y="371"/>
                  </a:lnTo>
                  <a:lnTo>
                    <a:pt x="322" y="364"/>
                  </a:lnTo>
                  <a:lnTo>
                    <a:pt x="342" y="357"/>
                  </a:lnTo>
                  <a:lnTo>
                    <a:pt x="357" y="351"/>
                  </a:lnTo>
                  <a:lnTo>
                    <a:pt x="367" y="343"/>
                  </a:lnTo>
                  <a:lnTo>
                    <a:pt x="383" y="324"/>
                  </a:lnTo>
                  <a:lnTo>
                    <a:pt x="398" y="299"/>
                  </a:lnTo>
                  <a:lnTo>
                    <a:pt x="411" y="271"/>
                  </a:lnTo>
                  <a:lnTo>
                    <a:pt x="423" y="243"/>
                  </a:lnTo>
                  <a:lnTo>
                    <a:pt x="432" y="216"/>
                  </a:lnTo>
                  <a:lnTo>
                    <a:pt x="440" y="192"/>
                  </a:lnTo>
                  <a:lnTo>
                    <a:pt x="442" y="174"/>
                  </a:lnTo>
                  <a:lnTo>
                    <a:pt x="444" y="164"/>
                  </a:lnTo>
                  <a:lnTo>
                    <a:pt x="435" y="102"/>
                  </a:lnTo>
                  <a:lnTo>
                    <a:pt x="425" y="62"/>
                  </a:lnTo>
                  <a:lnTo>
                    <a:pt x="416" y="42"/>
                  </a:lnTo>
                  <a:lnTo>
                    <a:pt x="411" y="37"/>
                  </a:lnTo>
                  <a:lnTo>
                    <a:pt x="409" y="34"/>
                  </a:lnTo>
                  <a:lnTo>
                    <a:pt x="402" y="30"/>
                  </a:lnTo>
                  <a:lnTo>
                    <a:pt x="394" y="24"/>
                  </a:lnTo>
                  <a:lnTo>
                    <a:pt x="382" y="16"/>
                  </a:lnTo>
                  <a:lnTo>
                    <a:pt x="370" y="9"/>
                  </a:lnTo>
                  <a:lnTo>
                    <a:pt x="358" y="4"/>
                  </a:lnTo>
                  <a:lnTo>
                    <a:pt x="346" y="0"/>
                  </a:lnTo>
                  <a:lnTo>
                    <a:pt x="337" y="0"/>
                  </a:lnTo>
                  <a:lnTo>
                    <a:pt x="332" y="2"/>
                  </a:lnTo>
                  <a:lnTo>
                    <a:pt x="321" y="5"/>
                  </a:lnTo>
                  <a:lnTo>
                    <a:pt x="306" y="9"/>
                  </a:lnTo>
                  <a:lnTo>
                    <a:pt x="289" y="14"/>
                  </a:lnTo>
                  <a:lnTo>
                    <a:pt x="268" y="21"/>
                  </a:lnTo>
                  <a:lnTo>
                    <a:pt x="245" y="28"/>
                  </a:lnTo>
                  <a:lnTo>
                    <a:pt x="222" y="34"/>
                  </a:lnTo>
                  <a:lnTo>
                    <a:pt x="198" y="41"/>
                  </a:lnTo>
                  <a:lnTo>
                    <a:pt x="174" y="47"/>
                  </a:lnTo>
                  <a:lnTo>
                    <a:pt x="153" y="55"/>
                  </a:lnTo>
                  <a:lnTo>
                    <a:pt x="132" y="61"/>
                  </a:lnTo>
                  <a:lnTo>
                    <a:pt x="113" y="67"/>
                  </a:lnTo>
                  <a:lnTo>
                    <a:pt x="96" y="71"/>
                  </a:lnTo>
                  <a:lnTo>
                    <a:pt x="85" y="75"/>
                  </a:lnTo>
                  <a:lnTo>
                    <a:pt x="76" y="77"/>
                  </a:lnTo>
                  <a:lnTo>
                    <a:pt x="74" y="78"/>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 name="Freeform 19"/>
            <p:cNvSpPr>
              <a:spLocks/>
            </p:cNvSpPr>
            <p:nvPr/>
          </p:nvSpPr>
          <p:spPr bwMode="auto">
            <a:xfrm>
              <a:off x="1475" y="2014"/>
              <a:ext cx="471" cy="292"/>
            </a:xfrm>
            <a:custGeom>
              <a:avLst/>
              <a:gdLst/>
              <a:ahLst/>
              <a:cxnLst>
                <a:cxn ang="0">
                  <a:pos x="471" y="185"/>
                </a:cxn>
                <a:cxn ang="0">
                  <a:pos x="468" y="178"/>
                </a:cxn>
                <a:cxn ang="0">
                  <a:pos x="460" y="159"/>
                </a:cxn>
                <a:cxn ang="0">
                  <a:pos x="449" y="133"/>
                </a:cxn>
                <a:cxn ang="0">
                  <a:pos x="434" y="102"/>
                </a:cxn>
                <a:cxn ang="0">
                  <a:pos x="420" y="71"/>
                </a:cxn>
                <a:cxn ang="0">
                  <a:pos x="405" y="43"/>
                </a:cxn>
                <a:cxn ang="0">
                  <a:pos x="393" y="22"/>
                </a:cxn>
                <a:cxn ang="0">
                  <a:pos x="382" y="11"/>
                </a:cxn>
                <a:cxn ang="0">
                  <a:pos x="372" y="8"/>
                </a:cxn>
                <a:cxn ang="0">
                  <a:pos x="354" y="5"/>
                </a:cxn>
                <a:cxn ang="0">
                  <a:pos x="332" y="2"/>
                </a:cxn>
                <a:cxn ang="0">
                  <a:pos x="305" y="0"/>
                </a:cxn>
                <a:cxn ang="0">
                  <a:pos x="278" y="0"/>
                </a:cxn>
                <a:cxn ang="0">
                  <a:pos x="246" y="1"/>
                </a:cxn>
                <a:cxn ang="0">
                  <a:pos x="217" y="5"/>
                </a:cxn>
                <a:cxn ang="0">
                  <a:pos x="187" y="9"/>
                </a:cxn>
                <a:cxn ang="0">
                  <a:pos x="174" y="13"/>
                </a:cxn>
                <a:cxn ang="0">
                  <a:pos x="154" y="17"/>
                </a:cxn>
                <a:cxn ang="0">
                  <a:pos x="128" y="23"/>
                </a:cxn>
                <a:cxn ang="0">
                  <a:pos x="103" y="28"/>
                </a:cxn>
                <a:cxn ang="0">
                  <a:pos x="79" y="35"/>
                </a:cxn>
                <a:cxn ang="0">
                  <a:pos x="58" y="39"/>
                </a:cxn>
                <a:cxn ang="0">
                  <a:pos x="46" y="43"/>
                </a:cxn>
                <a:cxn ang="0">
                  <a:pos x="39" y="44"/>
                </a:cxn>
                <a:cxn ang="0">
                  <a:pos x="38" y="47"/>
                </a:cxn>
                <a:cxn ang="0">
                  <a:pos x="32" y="52"/>
                </a:cxn>
                <a:cxn ang="0">
                  <a:pos x="25" y="61"/>
                </a:cxn>
                <a:cxn ang="0">
                  <a:pos x="17" y="71"/>
                </a:cxn>
                <a:cxn ang="0">
                  <a:pos x="8" y="82"/>
                </a:cxn>
                <a:cxn ang="0">
                  <a:pos x="3" y="94"/>
                </a:cxn>
                <a:cxn ang="0">
                  <a:pos x="0" y="105"/>
                </a:cxn>
                <a:cxn ang="0">
                  <a:pos x="0" y="114"/>
                </a:cxn>
                <a:cxn ang="0">
                  <a:pos x="3" y="124"/>
                </a:cxn>
                <a:cxn ang="0">
                  <a:pos x="10" y="140"/>
                </a:cxn>
                <a:cxn ang="0">
                  <a:pos x="17" y="158"/>
                </a:cxn>
                <a:cxn ang="0">
                  <a:pos x="26" y="177"/>
                </a:cxn>
                <a:cxn ang="0">
                  <a:pos x="34" y="196"/>
                </a:cxn>
                <a:cxn ang="0">
                  <a:pos x="43" y="213"/>
                </a:cxn>
                <a:cxn ang="0">
                  <a:pos x="48" y="227"/>
                </a:cxn>
                <a:cxn ang="0">
                  <a:pos x="53" y="236"/>
                </a:cxn>
                <a:cxn ang="0">
                  <a:pos x="62" y="252"/>
                </a:cxn>
                <a:cxn ang="0">
                  <a:pos x="75" y="269"/>
                </a:cxn>
                <a:cxn ang="0">
                  <a:pos x="87" y="285"/>
                </a:cxn>
                <a:cxn ang="0">
                  <a:pos x="93" y="292"/>
                </a:cxn>
                <a:cxn ang="0">
                  <a:pos x="260" y="236"/>
                </a:cxn>
                <a:cxn ang="0">
                  <a:pos x="471" y="185"/>
                </a:cxn>
              </a:cxnLst>
              <a:rect l="0" t="0" r="r" b="b"/>
              <a:pathLst>
                <a:path w="471" h="292">
                  <a:moveTo>
                    <a:pt x="471" y="185"/>
                  </a:moveTo>
                  <a:lnTo>
                    <a:pt x="468" y="178"/>
                  </a:lnTo>
                  <a:lnTo>
                    <a:pt x="460" y="159"/>
                  </a:lnTo>
                  <a:lnTo>
                    <a:pt x="449" y="133"/>
                  </a:lnTo>
                  <a:lnTo>
                    <a:pt x="434" y="102"/>
                  </a:lnTo>
                  <a:lnTo>
                    <a:pt x="420" y="71"/>
                  </a:lnTo>
                  <a:lnTo>
                    <a:pt x="405" y="43"/>
                  </a:lnTo>
                  <a:lnTo>
                    <a:pt x="393" y="22"/>
                  </a:lnTo>
                  <a:lnTo>
                    <a:pt x="382" y="11"/>
                  </a:lnTo>
                  <a:lnTo>
                    <a:pt x="372" y="8"/>
                  </a:lnTo>
                  <a:lnTo>
                    <a:pt x="354" y="5"/>
                  </a:lnTo>
                  <a:lnTo>
                    <a:pt x="332" y="2"/>
                  </a:lnTo>
                  <a:lnTo>
                    <a:pt x="305" y="0"/>
                  </a:lnTo>
                  <a:lnTo>
                    <a:pt x="278" y="0"/>
                  </a:lnTo>
                  <a:lnTo>
                    <a:pt x="246" y="1"/>
                  </a:lnTo>
                  <a:lnTo>
                    <a:pt x="217" y="5"/>
                  </a:lnTo>
                  <a:lnTo>
                    <a:pt x="187" y="9"/>
                  </a:lnTo>
                  <a:lnTo>
                    <a:pt x="174" y="13"/>
                  </a:lnTo>
                  <a:lnTo>
                    <a:pt x="154" y="17"/>
                  </a:lnTo>
                  <a:lnTo>
                    <a:pt x="128" y="23"/>
                  </a:lnTo>
                  <a:lnTo>
                    <a:pt x="103" y="28"/>
                  </a:lnTo>
                  <a:lnTo>
                    <a:pt x="79" y="35"/>
                  </a:lnTo>
                  <a:lnTo>
                    <a:pt x="58" y="39"/>
                  </a:lnTo>
                  <a:lnTo>
                    <a:pt x="46" y="43"/>
                  </a:lnTo>
                  <a:lnTo>
                    <a:pt x="39" y="44"/>
                  </a:lnTo>
                  <a:lnTo>
                    <a:pt x="38" y="47"/>
                  </a:lnTo>
                  <a:lnTo>
                    <a:pt x="32" y="52"/>
                  </a:lnTo>
                  <a:lnTo>
                    <a:pt x="25" y="61"/>
                  </a:lnTo>
                  <a:lnTo>
                    <a:pt x="17" y="71"/>
                  </a:lnTo>
                  <a:lnTo>
                    <a:pt x="8" y="82"/>
                  </a:lnTo>
                  <a:lnTo>
                    <a:pt x="3" y="94"/>
                  </a:lnTo>
                  <a:lnTo>
                    <a:pt x="0" y="105"/>
                  </a:lnTo>
                  <a:lnTo>
                    <a:pt x="0" y="114"/>
                  </a:lnTo>
                  <a:lnTo>
                    <a:pt x="3" y="124"/>
                  </a:lnTo>
                  <a:lnTo>
                    <a:pt x="10" y="140"/>
                  </a:lnTo>
                  <a:lnTo>
                    <a:pt x="17" y="158"/>
                  </a:lnTo>
                  <a:lnTo>
                    <a:pt x="26" y="177"/>
                  </a:lnTo>
                  <a:lnTo>
                    <a:pt x="34" y="196"/>
                  </a:lnTo>
                  <a:lnTo>
                    <a:pt x="43" y="213"/>
                  </a:lnTo>
                  <a:lnTo>
                    <a:pt x="48" y="227"/>
                  </a:lnTo>
                  <a:lnTo>
                    <a:pt x="53" y="236"/>
                  </a:lnTo>
                  <a:lnTo>
                    <a:pt x="62" y="252"/>
                  </a:lnTo>
                  <a:lnTo>
                    <a:pt x="75" y="269"/>
                  </a:lnTo>
                  <a:lnTo>
                    <a:pt x="87" y="285"/>
                  </a:lnTo>
                  <a:lnTo>
                    <a:pt x="93" y="292"/>
                  </a:lnTo>
                  <a:lnTo>
                    <a:pt x="260" y="236"/>
                  </a:lnTo>
                  <a:lnTo>
                    <a:pt x="471" y="185"/>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 name="Freeform 20"/>
            <p:cNvSpPr>
              <a:spLocks/>
            </p:cNvSpPr>
            <p:nvPr/>
          </p:nvSpPr>
          <p:spPr bwMode="auto">
            <a:xfrm>
              <a:off x="2384" y="2104"/>
              <a:ext cx="337" cy="157"/>
            </a:xfrm>
            <a:custGeom>
              <a:avLst/>
              <a:gdLst/>
              <a:ahLst/>
              <a:cxnLst>
                <a:cxn ang="0">
                  <a:pos x="0" y="95"/>
                </a:cxn>
                <a:cxn ang="0">
                  <a:pos x="0" y="91"/>
                </a:cxn>
                <a:cxn ang="0">
                  <a:pos x="1" y="83"/>
                </a:cxn>
                <a:cxn ang="0">
                  <a:pos x="6" y="71"/>
                </a:cxn>
                <a:cxn ang="0">
                  <a:pos x="12" y="57"/>
                </a:cxn>
                <a:cxn ang="0">
                  <a:pos x="19" y="42"/>
                </a:cxn>
                <a:cxn ang="0">
                  <a:pos x="31" y="29"/>
                </a:cxn>
                <a:cxn ang="0">
                  <a:pos x="47" y="17"/>
                </a:cxn>
                <a:cxn ang="0">
                  <a:pos x="66" y="9"/>
                </a:cxn>
                <a:cxn ang="0">
                  <a:pos x="90" y="5"/>
                </a:cxn>
                <a:cxn ang="0">
                  <a:pos x="118" y="1"/>
                </a:cxn>
                <a:cxn ang="0">
                  <a:pos x="148" y="0"/>
                </a:cxn>
                <a:cxn ang="0">
                  <a:pos x="175" y="1"/>
                </a:cxn>
                <a:cxn ang="0">
                  <a:pos x="203" y="2"/>
                </a:cxn>
                <a:cxn ang="0">
                  <a:pos x="227" y="5"/>
                </a:cxn>
                <a:cxn ang="0">
                  <a:pos x="245" y="6"/>
                </a:cxn>
                <a:cxn ang="0">
                  <a:pos x="257" y="10"/>
                </a:cxn>
                <a:cxn ang="0">
                  <a:pos x="273" y="15"/>
                </a:cxn>
                <a:cxn ang="0">
                  <a:pos x="288" y="22"/>
                </a:cxn>
                <a:cxn ang="0">
                  <a:pos x="302" y="30"/>
                </a:cxn>
                <a:cxn ang="0">
                  <a:pos x="313" y="36"/>
                </a:cxn>
                <a:cxn ang="0">
                  <a:pos x="323" y="42"/>
                </a:cxn>
                <a:cxn ang="0">
                  <a:pos x="331" y="48"/>
                </a:cxn>
                <a:cxn ang="0">
                  <a:pos x="335" y="51"/>
                </a:cxn>
                <a:cxn ang="0">
                  <a:pos x="337" y="52"/>
                </a:cxn>
                <a:cxn ang="0">
                  <a:pos x="331" y="157"/>
                </a:cxn>
                <a:cxn ang="0">
                  <a:pos x="0" y="95"/>
                </a:cxn>
              </a:cxnLst>
              <a:rect l="0" t="0" r="r" b="b"/>
              <a:pathLst>
                <a:path w="337" h="157">
                  <a:moveTo>
                    <a:pt x="0" y="95"/>
                  </a:moveTo>
                  <a:lnTo>
                    <a:pt x="0" y="91"/>
                  </a:lnTo>
                  <a:lnTo>
                    <a:pt x="1" y="83"/>
                  </a:lnTo>
                  <a:lnTo>
                    <a:pt x="6" y="71"/>
                  </a:lnTo>
                  <a:lnTo>
                    <a:pt x="12" y="57"/>
                  </a:lnTo>
                  <a:lnTo>
                    <a:pt x="19" y="42"/>
                  </a:lnTo>
                  <a:lnTo>
                    <a:pt x="31" y="29"/>
                  </a:lnTo>
                  <a:lnTo>
                    <a:pt x="47" y="17"/>
                  </a:lnTo>
                  <a:lnTo>
                    <a:pt x="66" y="9"/>
                  </a:lnTo>
                  <a:lnTo>
                    <a:pt x="90" y="5"/>
                  </a:lnTo>
                  <a:lnTo>
                    <a:pt x="118" y="1"/>
                  </a:lnTo>
                  <a:lnTo>
                    <a:pt x="148" y="0"/>
                  </a:lnTo>
                  <a:lnTo>
                    <a:pt x="175" y="1"/>
                  </a:lnTo>
                  <a:lnTo>
                    <a:pt x="203" y="2"/>
                  </a:lnTo>
                  <a:lnTo>
                    <a:pt x="227" y="5"/>
                  </a:lnTo>
                  <a:lnTo>
                    <a:pt x="245" y="6"/>
                  </a:lnTo>
                  <a:lnTo>
                    <a:pt x="257" y="10"/>
                  </a:lnTo>
                  <a:lnTo>
                    <a:pt x="273" y="15"/>
                  </a:lnTo>
                  <a:lnTo>
                    <a:pt x="288" y="22"/>
                  </a:lnTo>
                  <a:lnTo>
                    <a:pt x="302" y="30"/>
                  </a:lnTo>
                  <a:lnTo>
                    <a:pt x="313" y="36"/>
                  </a:lnTo>
                  <a:lnTo>
                    <a:pt x="323" y="42"/>
                  </a:lnTo>
                  <a:lnTo>
                    <a:pt x="331" y="48"/>
                  </a:lnTo>
                  <a:lnTo>
                    <a:pt x="335" y="51"/>
                  </a:lnTo>
                  <a:lnTo>
                    <a:pt x="337" y="52"/>
                  </a:lnTo>
                  <a:lnTo>
                    <a:pt x="331" y="157"/>
                  </a:lnTo>
                  <a:lnTo>
                    <a:pt x="0" y="95"/>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 name="Freeform 21"/>
            <p:cNvSpPr>
              <a:spLocks/>
            </p:cNvSpPr>
            <p:nvPr/>
          </p:nvSpPr>
          <p:spPr bwMode="auto">
            <a:xfrm>
              <a:off x="2804" y="2187"/>
              <a:ext cx="361" cy="167"/>
            </a:xfrm>
            <a:custGeom>
              <a:avLst/>
              <a:gdLst/>
              <a:ahLst/>
              <a:cxnLst>
                <a:cxn ang="0">
                  <a:pos x="0" y="91"/>
                </a:cxn>
                <a:cxn ang="0">
                  <a:pos x="1" y="87"/>
                </a:cxn>
                <a:cxn ang="0">
                  <a:pos x="7" y="80"/>
                </a:cxn>
                <a:cxn ang="0">
                  <a:pos x="16" y="69"/>
                </a:cxn>
                <a:cxn ang="0">
                  <a:pos x="29" y="55"/>
                </a:cxn>
                <a:cxn ang="0">
                  <a:pos x="44" y="41"/>
                </a:cxn>
                <a:cxn ang="0">
                  <a:pos x="62" y="27"/>
                </a:cxn>
                <a:cxn ang="0">
                  <a:pos x="81" y="15"/>
                </a:cxn>
                <a:cxn ang="0">
                  <a:pos x="103" y="8"/>
                </a:cxn>
                <a:cxn ang="0">
                  <a:pos x="121" y="3"/>
                </a:cxn>
                <a:cxn ang="0">
                  <a:pos x="140" y="0"/>
                </a:cxn>
                <a:cxn ang="0">
                  <a:pos x="159" y="0"/>
                </a:cxn>
                <a:cxn ang="0">
                  <a:pos x="179" y="0"/>
                </a:cxn>
                <a:cxn ang="0">
                  <a:pos x="199" y="1"/>
                </a:cxn>
                <a:cxn ang="0">
                  <a:pos x="218" y="5"/>
                </a:cxn>
                <a:cxn ang="0">
                  <a:pos x="238" y="8"/>
                </a:cxn>
                <a:cxn ang="0">
                  <a:pos x="256" y="12"/>
                </a:cxn>
                <a:cxn ang="0">
                  <a:pos x="272" y="16"/>
                </a:cxn>
                <a:cxn ang="0">
                  <a:pos x="288" y="21"/>
                </a:cxn>
                <a:cxn ang="0">
                  <a:pos x="303" y="25"/>
                </a:cxn>
                <a:cxn ang="0">
                  <a:pos x="317" y="31"/>
                </a:cxn>
                <a:cxn ang="0">
                  <a:pos x="327" y="35"/>
                </a:cxn>
                <a:cxn ang="0">
                  <a:pos x="336" y="40"/>
                </a:cxn>
                <a:cxn ang="0">
                  <a:pos x="342" y="43"/>
                </a:cxn>
                <a:cxn ang="0">
                  <a:pos x="345" y="47"/>
                </a:cxn>
                <a:cxn ang="0">
                  <a:pos x="361" y="88"/>
                </a:cxn>
                <a:cxn ang="0">
                  <a:pos x="359" y="126"/>
                </a:cxn>
                <a:cxn ang="0">
                  <a:pos x="351" y="156"/>
                </a:cxn>
                <a:cxn ang="0">
                  <a:pos x="347" y="167"/>
                </a:cxn>
                <a:cxn ang="0">
                  <a:pos x="0" y="91"/>
                </a:cxn>
              </a:cxnLst>
              <a:rect l="0" t="0" r="r" b="b"/>
              <a:pathLst>
                <a:path w="361" h="167">
                  <a:moveTo>
                    <a:pt x="0" y="91"/>
                  </a:moveTo>
                  <a:lnTo>
                    <a:pt x="1" y="87"/>
                  </a:lnTo>
                  <a:lnTo>
                    <a:pt x="7" y="80"/>
                  </a:lnTo>
                  <a:lnTo>
                    <a:pt x="16" y="69"/>
                  </a:lnTo>
                  <a:lnTo>
                    <a:pt x="29" y="55"/>
                  </a:lnTo>
                  <a:lnTo>
                    <a:pt x="44" y="41"/>
                  </a:lnTo>
                  <a:lnTo>
                    <a:pt x="62" y="27"/>
                  </a:lnTo>
                  <a:lnTo>
                    <a:pt x="81" y="15"/>
                  </a:lnTo>
                  <a:lnTo>
                    <a:pt x="103" y="8"/>
                  </a:lnTo>
                  <a:lnTo>
                    <a:pt x="121" y="3"/>
                  </a:lnTo>
                  <a:lnTo>
                    <a:pt x="140" y="0"/>
                  </a:lnTo>
                  <a:lnTo>
                    <a:pt x="159" y="0"/>
                  </a:lnTo>
                  <a:lnTo>
                    <a:pt x="179" y="0"/>
                  </a:lnTo>
                  <a:lnTo>
                    <a:pt x="199" y="1"/>
                  </a:lnTo>
                  <a:lnTo>
                    <a:pt x="218" y="5"/>
                  </a:lnTo>
                  <a:lnTo>
                    <a:pt x="238" y="8"/>
                  </a:lnTo>
                  <a:lnTo>
                    <a:pt x="256" y="12"/>
                  </a:lnTo>
                  <a:lnTo>
                    <a:pt x="272" y="16"/>
                  </a:lnTo>
                  <a:lnTo>
                    <a:pt x="288" y="21"/>
                  </a:lnTo>
                  <a:lnTo>
                    <a:pt x="303" y="25"/>
                  </a:lnTo>
                  <a:lnTo>
                    <a:pt x="317" y="31"/>
                  </a:lnTo>
                  <a:lnTo>
                    <a:pt x="327" y="35"/>
                  </a:lnTo>
                  <a:lnTo>
                    <a:pt x="336" y="40"/>
                  </a:lnTo>
                  <a:lnTo>
                    <a:pt x="342" y="43"/>
                  </a:lnTo>
                  <a:lnTo>
                    <a:pt x="345" y="47"/>
                  </a:lnTo>
                  <a:lnTo>
                    <a:pt x="361" y="88"/>
                  </a:lnTo>
                  <a:lnTo>
                    <a:pt x="359" y="126"/>
                  </a:lnTo>
                  <a:lnTo>
                    <a:pt x="351" y="156"/>
                  </a:lnTo>
                  <a:lnTo>
                    <a:pt x="347" y="167"/>
                  </a:lnTo>
                  <a:lnTo>
                    <a:pt x="0" y="91"/>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2" name="Freeform 22"/>
            <p:cNvSpPr>
              <a:spLocks/>
            </p:cNvSpPr>
            <p:nvPr/>
          </p:nvSpPr>
          <p:spPr bwMode="auto">
            <a:xfrm>
              <a:off x="3314" y="2321"/>
              <a:ext cx="366" cy="199"/>
            </a:xfrm>
            <a:custGeom>
              <a:avLst/>
              <a:gdLst/>
              <a:ahLst/>
              <a:cxnLst>
                <a:cxn ang="0">
                  <a:pos x="0" y="77"/>
                </a:cxn>
                <a:cxn ang="0">
                  <a:pos x="1" y="74"/>
                </a:cxn>
                <a:cxn ang="0">
                  <a:pos x="7" y="65"/>
                </a:cxn>
                <a:cxn ang="0">
                  <a:pos x="16" y="53"/>
                </a:cxn>
                <a:cxn ang="0">
                  <a:pos x="26" y="39"/>
                </a:cxn>
                <a:cxn ang="0">
                  <a:pos x="40" y="25"/>
                </a:cxn>
                <a:cxn ang="0">
                  <a:pos x="52" y="13"/>
                </a:cxn>
                <a:cxn ang="0">
                  <a:pos x="64" y="4"/>
                </a:cxn>
                <a:cxn ang="0">
                  <a:pos x="75" y="0"/>
                </a:cxn>
                <a:cxn ang="0">
                  <a:pos x="97" y="0"/>
                </a:cxn>
                <a:cxn ang="0">
                  <a:pos x="120" y="0"/>
                </a:cxn>
                <a:cxn ang="0">
                  <a:pos x="142" y="3"/>
                </a:cxn>
                <a:cxn ang="0">
                  <a:pos x="163" y="5"/>
                </a:cxn>
                <a:cxn ang="0">
                  <a:pos x="183" y="9"/>
                </a:cxn>
                <a:cxn ang="0">
                  <a:pos x="205" y="14"/>
                </a:cxn>
                <a:cxn ang="0">
                  <a:pos x="228" y="21"/>
                </a:cxn>
                <a:cxn ang="0">
                  <a:pos x="250" y="30"/>
                </a:cxn>
                <a:cxn ang="0">
                  <a:pos x="272" y="39"/>
                </a:cxn>
                <a:cxn ang="0">
                  <a:pos x="293" y="48"/>
                </a:cxn>
                <a:cxn ang="0">
                  <a:pos x="312" y="59"/>
                </a:cxn>
                <a:cxn ang="0">
                  <a:pos x="329" y="69"/>
                </a:cxn>
                <a:cxn ang="0">
                  <a:pos x="343" y="79"/>
                </a:cxn>
                <a:cxn ang="0">
                  <a:pos x="355" y="89"/>
                </a:cxn>
                <a:cxn ang="0">
                  <a:pos x="362" y="100"/>
                </a:cxn>
                <a:cxn ang="0">
                  <a:pos x="366" y="112"/>
                </a:cxn>
                <a:cxn ang="0">
                  <a:pos x="362" y="140"/>
                </a:cxn>
                <a:cxn ang="0">
                  <a:pos x="351" y="168"/>
                </a:cxn>
                <a:cxn ang="0">
                  <a:pos x="339" y="190"/>
                </a:cxn>
                <a:cxn ang="0">
                  <a:pos x="333" y="199"/>
                </a:cxn>
                <a:cxn ang="0">
                  <a:pos x="0" y="77"/>
                </a:cxn>
              </a:cxnLst>
              <a:rect l="0" t="0" r="r" b="b"/>
              <a:pathLst>
                <a:path w="366" h="199">
                  <a:moveTo>
                    <a:pt x="0" y="77"/>
                  </a:moveTo>
                  <a:lnTo>
                    <a:pt x="1" y="74"/>
                  </a:lnTo>
                  <a:lnTo>
                    <a:pt x="7" y="65"/>
                  </a:lnTo>
                  <a:lnTo>
                    <a:pt x="16" y="53"/>
                  </a:lnTo>
                  <a:lnTo>
                    <a:pt x="26" y="39"/>
                  </a:lnTo>
                  <a:lnTo>
                    <a:pt x="40" y="25"/>
                  </a:lnTo>
                  <a:lnTo>
                    <a:pt x="52" y="13"/>
                  </a:lnTo>
                  <a:lnTo>
                    <a:pt x="64" y="4"/>
                  </a:lnTo>
                  <a:lnTo>
                    <a:pt x="75" y="0"/>
                  </a:lnTo>
                  <a:lnTo>
                    <a:pt x="97" y="0"/>
                  </a:lnTo>
                  <a:lnTo>
                    <a:pt x="120" y="0"/>
                  </a:lnTo>
                  <a:lnTo>
                    <a:pt x="142" y="3"/>
                  </a:lnTo>
                  <a:lnTo>
                    <a:pt x="163" y="5"/>
                  </a:lnTo>
                  <a:lnTo>
                    <a:pt x="183" y="9"/>
                  </a:lnTo>
                  <a:lnTo>
                    <a:pt x="205" y="14"/>
                  </a:lnTo>
                  <a:lnTo>
                    <a:pt x="228" y="21"/>
                  </a:lnTo>
                  <a:lnTo>
                    <a:pt x="250" y="30"/>
                  </a:lnTo>
                  <a:lnTo>
                    <a:pt x="272" y="39"/>
                  </a:lnTo>
                  <a:lnTo>
                    <a:pt x="293" y="48"/>
                  </a:lnTo>
                  <a:lnTo>
                    <a:pt x="312" y="59"/>
                  </a:lnTo>
                  <a:lnTo>
                    <a:pt x="329" y="69"/>
                  </a:lnTo>
                  <a:lnTo>
                    <a:pt x="343" y="79"/>
                  </a:lnTo>
                  <a:lnTo>
                    <a:pt x="355" y="89"/>
                  </a:lnTo>
                  <a:lnTo>
                    <a:pt x="362" y="100"/>
                  </a:lnTo>
                  <a:lnTo>
                    <a:pt x="366" y="112"/>
                  </a:lnTo>
                  <a:lnTo>
                    <a:pt x="362" y="140"/>
                  </a:lnTo>
                  <a:lnTo>
                    <a:pt x="351" y="168"/>
                  </a:lnTo>
                  <a:lnTo>
                    <a:pt x="339" y="190"/>
                  </a:lnTo>
                  <a:lnTo>
                    <a:pt x="333" y="199"/>
                  </a:lnTo>
                  <a:lnTo>
                    <a:pt x="0" y="77"/>
                  </a:lnTo>
                  <a:close/>
                </a:path>
              </a:pathLst>
            </a:custGeom>
            <a:solidFill>
              <a:srgbClr val="8EE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 name="Freeform 23"/>
            <p:cNvSpPr>
              <a:spLocks/>
            </p:cNvSpPr>
            <p:nvPr/>
          </p:nvSpPr>
          <p:spPr bwMode="auto">
            <a:xfrm>
              <a:off x="1548" y="2768"/>
              <a:ext cx="398" cy="187"/>
            </a:xfrm>
            <a:custGeom>
              <a:avLst/>
              <a:gdLst/>
              <a:ahLst/>
              <a:cxnLst>
                <a:cxn ang="0">
                  <a:pos x="51" y="17"/>
                </a:cxn>
                <a:cxn ang="0">
                  <a:pos x="49" y="20"/>
                </a:cxn>
                <a:cxn ang="0">
                  <a:pos x="41" y="24"/>
                </a:cxn>
                <a:cxn ang="0">
                  <a:pos x="32" y="32"/>
                </a:cxn>
                <a:cxn ang="0">
                  <a:pos x="21" y="41"/>
                </a:cxn>
                <a:cxn ang="0">
                  <a:pos x="10" y="52"/>
                </a:cxn>
                <a:cxn ang="0">
                  <a:pos x="2" y="63"/>
                </a:cxn>
                <a:cxn ang="0">
                  <a:pos x="0" y="75"/>
                </a:cxn>
                <a:cxn ang="0">
                  <a:pos x="2" y="84"/>
                </a:cxn>
                <a:cxn ang="0">
                  <a:pos x="6" y="95"/>
                </a:cxn>
                <a:cxn ang="0">
                  <a:pos x="9" y="105"/>
                </a:cxn>
                <a:cxn ang="0">
                  <a:pos x="11" y="114"/>
                </a:cxn>
                <a:cxn ang="0">
                  <a:pos x="16" y="124"/>
                </a:cxn>
                <a:cxn ang="0">
                  <a:pos x="22" y="133"/>
                </a:cxn>
                <a:cxn ang="0">
                  <a:pos x="30" y="142"/>
                </a:cxn>
                <a:cxn ang="0">
                  <a:pos x="41" y="151"/>
                </a:cxn>
                <a:cxn ang="0">
                  <a:pos x="58" y="160"/>
                </a:cxn>
                <a:cxn ang="0">
                  <a:pos x="74" y="168"/>
                </a:cxn>
                <a:cxn ang="0">
                  <a:pos x="86" y="172"/>
                </a:cxn>
                <a:cxn ang="0">
                  <a:pos x="96" y="177"/>
                </a:cxn>
                <a:cxn ang="0">
                  <a:pos x="107" y="179"/>
                </a:cxn>
                <a:cxn ang="0">
                  <a:pos x="120" y="181"/>
                </a:cxn>
                <a:cxn ang="0">
                  <a:pos x="135" y="184"/>
                </a:cxn>
                <a:cxn ang="0">
                  <a:pos x="157" y="185"/>
                </a:cxn>
                <a:cxn ang="0">
                  <a:pos x="187" y="187"/>
                </a:cxn>
                <a:cxn ang="0">
                  <a:pos x="222" y="187"/>
                </a:cxn>
                <a:cxn ang="0">
                  <a:pos x="258" y="182"/>
                </a:cxn>
                <a:cxn ang="0">
                  <a:pos x="293" y="174"/>
                </a:cxn>
                <a:cxn ang="0">
                  <a:pos x="326" y="164"/>
                </a:cxn>
                <a:cxn ang="0">
                  <a:pos x="355" y="153"/>
                </a:cxn>
                <a:cxn ang="0">
                  <a:pos x="377" y="144"/>
                </a:cxn>
                <a:cxn ang="0">
                  <a:pos x="392" y="138"/>
                </a:cxn>
                <a:cxn ang="0">
                  <a:pos x="398" y="135"/>
                </a:cxn>
                <a:cxn ang="0">
                  <a:pos x="395" y="131"/>
                </a:cxn>
                <a:cxn ang="0">
                  <a:pos x="387" y="118"/>
                </a:cxn>
                <a:cxn ang="0">
                  <a:pos x="379" y="101"/>
                </a:cxn>
                <a:cxn ang="0">
                  <a:pos x="368" y="81"/>
                </a:cxn>
                <a:cxn ang="0">
                  <a:pos x="355" y="60"/>
                </a:cxn>
                <a:cxn ang="0">
                  <a:pos x="347" y="40"/>
                </a:cxn>
                <a:cxn ang="0">
                  <a:pos x="339" y="24"/>
                </a:cxn>
                <a:cxn ang="0">
                  <a:pos x="336" y="13"/>
                </a:cxn>
                <a:cxn ang="0">
                  <a:pos x="330" y="7"/>
                </a:cxn>
                <a:cxn ang="0">
                  <a:pos x="315" y="3"/>
                </a:cxn>
                <a:cxn ang="0">
                  <a:pos x="293" y="0"/>
                </a:cxn>
                <a:cxn ang="0">
                  <a:pos x="269" y="0"/>
                </a:cxn>
                <a:cxn ang="0">
                  <a:pos x="244" y="0"/>
                </a:cxn>
                <a:cxn ang="0">
                  <a:pos x="222" y="0"/>
                </a:cxn>
                <a:cxn ang="0">
                  <a:pos x="207" y="2"/>
                </a:cxn>
                <a:cxn ang="0">
                  <a:pos x="201" y="2"/>
                </a:cxn>
                <a:cxn ang="0">
                  <a:pos x="51" y="17"/>
                </a:cxn>
              </a:cxnLst>
              <a:rect l="0" t="0" r="r" b="b"/>
              <a:pathLst>
                <a:path w="398" h="187">
                  <a:moveTo>
                    <a:pt x="51" y="17"/>
                  </a:moveTo>
                  <a:lnTo>
                    <a:pt x="49" y="20"/>
                  </a:lnTo>
                  <a:lnTo>
                    <a:pt x="41" y="24"/>
                  </a:lnTo>
                  <a:lnTo>
                    <a:pt x="32" y="32"/>
                  </a:lnTo>
                  <a:lnTo>
                    <a:pt x="21" y="41"/>
                  </a:lnTo>
                  <a:lnTo>
                    <a:pt x="10" y="52"/>
                  </a:lnTo>
                  <a:lnTo>
                    <a:pt x="2" y="63"/>
                  </a:lnTo>
                  <a:lnTo>
                    <a:pt x="0" y="75"/>
                  </a:lnTo>
                  <a:lnTo>
                    <a:pt x="2" y="84"/>
                  </a:lnTo>
                  <a:lnTo>
                    <a:pt x="6" y="95"/>
                  </a:lnTo>
                  <a:lnTo>
                    <a:pt x="9" y="105"/>
                  </a:lnTo>
                  <a:lnTo>
                    <a:pt x="11" y="114"/>
                  </a:lnTo>
                  <a:lnTo>
                    <a:pt x="16" y="124"/>
                  </a:lnTo>
                  <a:lnTo>
                    <a:pt x="22" y="133"/>
                  </a:lnTo>
                  <a:lnTo>
                    <a:pt x="30" y="142"/>
                  </a:lnTo>
                  <a:lnTo>
                    <a:pt x="41" y="151"/>
                  </a:lnTo>
                  <a:lnTo>
                    <a:pt x="58" y="160"/>
                  </a:lnTo>
                  <a:lnTo>
                    <a:pt x="74" y="168"/>
                  </a:lnTo>
                  <a:lnTo>
                    <a:pt x="86" y="172"/>
                  </a:lnTo>
                  <a:lnTo>
                    <a:pt x="96" y="177"/>
                  </a:lnTo>
                  <a:lnTo>
                    <a:pt x="107" y="179"/>
                  </a:lnTo>
                  <a:lnTo>
                    <a:pt x="120" y="181"/>
                  </a:lnTo>
                  <a:lnTo>
                    <a:pt x="135" y="184"/>
                  </a:lnTo>
                  <a:lnTo>
                    <a:pt x="157" y="185"/>
                  </a:lnTo>
                  <a:lnTo>
                    <a:pt x="187" y="187"/>
                  </a:lnTo>
                  <a:lnTo>
                    <a:pt x="222" y="187"/>
                  </a:lnTo>
                  <a:lnTo>
                    <a:pt x="258" y="182"/>
                  </a:lnTo>
                  <a:lnTo>
                    <a:pt x="293" y="174"/>
                  </a:lnTo>
                  <a:lnTo>
                    <a:pt x="326" y="164"/>
                  </a:lnTo>
                  <a:lnTo>
                    <a:pt x="355" y="153"/>
                  </a:lnTo>
                  <a:lnTo>
                    <a:pt x="377" y="144"/>
                  </a:lnTo>
                  <a:lnTo>
                    <a:pt x="392" y="138"/>
                  </a:lnTo>
                  <a:lnTo>
                    <a:pt x="398" y="135"/>
                  </a:lnTo>
                  <a:lnTo>
                    <a:pt x="395" y="131"/>
                  </a:lnTo>
                  <a:lnTo>
                    <a:pt x="387" y="118"/>
                  </a:lnTo>
                  <a:lnTo>
                    <a:pt x="379" y="101"/>
                  </a:lnTo>
                  <a:lnTo>
                    <a:pt x="368" y="81"/>
                  </a:lnTo>
                  <a:lnTo>
                    <a:pt x="355" y="60"/>
                  </a:lnTo>
                  <a:lnTo>
                    <a:pt x="347" y="40"/>
                  </a:lnTo>
                  <a:lnTo>
                    <a:pt x="339" y="24"/>
                  </a:lnTo>
                  <a:lnTo>
                    <a:pt x="336" y="13"/>
                  </a:lnTo>
                  <a:lnTo>
                    <a:pt x="330" y="7"/>
                  </a:lnTo>
                  <a:lnTo>
                    <a:pt x="315" y="3"/>
                  </a:lnTo>
                  <a:lnTo>
                    <a:pt x="293" y="0"/>
                  </a:lnTo>
                  <a:lnTo>
                    <a:pt x="269" y="0"/>
                  </a:lnTo>
                  <a:lnTo>
                    <a:pt x="244" y="0"/>
                  </a:lnTo>
                  <a:lnTo>
                    <a:pt x="222" y="0"/>
                  </a:lnTo>
                  <a:lnTo>
                    <a:pt x="207" y="2"/>
                  </a:lnTo>
                  <a:lnTo>
                    <a:pt x="201" y="2"/>
                  </a:lnTo>
                  <a:lnTo>
                    <a:pt x="51" y="17"/>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4" name="Freeform 24"/>
            <p:cNvSpPr>
              <a:spLocks/>
            </p:cNvSpPr>
            <p:nvPr/>
          </p:nvSpPr>
          <p:spPr bwMode="auto">
            <a:xfrm>
              <a:off x="1920" y="2888"/>
              <a:ext cx="417" cy="219"/>
            </a:xfrm>
            <a:custGeom>
              <a:avLst/>
              <a:gdLst/>
              <a:ahLst/>
              <a:cxnLst>
                <a:cxn ang="0">
                  <a:pos x="49" y="72"/>
                </a:cxn>
                <a:cxn ang="0">
                  <a:pos x="47" y="73"/>
                </a:cxn>
                <a:cxn ang="0">
                  <a:pos x="42" y="75"/>
                </a:cxn>
                <a:cxn ang="0">
                  <a:pos x="36" y="80"/>
                </a:cxn>
                <a:cxn ang="0">
                  <a:pos x="26" y="85"/>
                </a:cxn>
                <a:cxn ang="0">
                  <a:pos x="18" y="92"/>
                </a:cxn>
                <a:cxn ang="0">
                  <a:pos x="12" y="99"/>
                </a:cxn>
                <a:cxn ang="0">
                  <a:pos x="6" y="107"/>
                </a:cxn>
                <a:cxn ang="0">
                  <a:pos x="5" y="114"/>
                </a:cxn>
                <a:cxn ang="0">
                  <a:pos x="2" y="128"/>
                </a:cxn>
                <a:cxn ang="0">
                  <a:pos x="0" y="143"/>
                </a:cxn>
                <a:cxn ang="0">
                  <a:pos x="5" y="158"/>
                </a:cxn>
                <a:cxn ang="0">
                  <a:pos x="24" y="177"/>
                </a:cxn>
                <a:cxn ang="0">
                  <a:pos x="40" y="187"/>
                </a:cxn>
                <a:cxn ang="0">
                  <a:pos x="61" y="195"/>
                </a:cxn>
                <a:cxn ang="0">
                  <a:pos x="83" y="203"/>
                </a:cxn>
                <a:cxn ang="0">
                  <a:pos x="106" y="209"/>
                </a:cxn>
                <a:cxn ang="0">
                  <a:pos x="132" y="213"/>
                </a:cxn>
                <a:cxn ang="0">
                  <a:pos x="154" y="216"/>
                </a:cxn>
                <a:cxn ang="0">
                  <a:pos x="175" y="219"/>
                </a:cxn>
                <a:cxn ang="0">
                  <a:pos x="193" y="219"/>
                </a:cxn>
                <a:cxn ang="0">
                  <a:pos x="226" y="216"/>
                </a:cxn>
                <a:cxn ang="0">
                  <a:pos x="255" y="211"/>
                </a:cxn>
                <a:cxn ang="0">
                  <a:pos x="283" y="203"/>
                </a:cxn>
                <a:cxn ang="0">
                  <a:pos x="308" y="194"/>
                </a:cxn>
                <a:cxn ang="0">
                  <a:pos x="331" y="184"/>
                </a:cxn>
                <a:cxn ang="0">
                  <a:pos x="348" y="174"/>
                </a:cxn>
                <a:cxn ang="0">
                  <a:pos x="362" y="165"/>
                </a:cxn>
                <a:cxn ang="0">
                  <a:pos x="371" y="158"/>
                </a:cxn>
                <a:cxn ang="0">
                  <a:pos x="379" y="153"/>
                </a:cxn>
                <a:cxn ang="0">
                  <a:pos x="388" y="145"/>
                </a:cxn>
                <a:cxn ang="0">
                  <a:pos x="397" y="137"/>
                </a:cxn>
                <a:cxn ang="0">
                  <a:pos x="404" y="128"/>
                </a:cxn>
                <a:cxn ang="0">
                  <a:pos x="409" y="120"/>
                </a:cxn>
                <a:cxn ang="0">
                  <a:pos x="414" y="112"/>
                </a:cxn>
                <a:cxn ang="0">
                  <a:pos x="417" y="105"/>
                </a:cxn>
                <a:cxn ang="0">
                  <a:pos x="417" y="98"/>
                </a:cxn>
                <a:cxn ang="0">
                  <a:pos x="414" y="90"/>
                </a:cxn>
                <a:cxn ang="0">
                  <a:pos x="407" y="76"/>
                </a:cxn>
                <a:cxn ang="0">
                  <a:pos x="400" y="60"/>
                </a:cxn>
                <a:cxn ang="0">
                  <a:pos x="392" y="44"/>
                </a:cxn>
                <a:cxn ang="0">
                  <a:pos x="385" y="27"/>
                </a:cxn>
                <a:cxn ang="0">
                  <a:pos x="378" y="13"/>
                </a:cxn>
                <a:cxn ang="0">
                  <a:pos x="373" y="4"/>
                </a:cxn>
                <a:cxn ang="0">
                  <a:pos x="371" y="0"/>
                </a:cxn>
                <a:cxn ang="0">
                  <a:pos x="49" y="72"/>
                </a:cxn>
              </a:cxnLst>
              <a:rect l="0" t="0" r="r" b="b"/>
              <a:pathLst>
                <a:path w="417" h="219">
                  <a:moveTo>
                    <a:pt x="49" y="72"/>
                  </a:moveTo>
                  <a:lnTo>
                    <a:pt x="47" y="73"/>
                  </a:lnTo>
                  <a:lnTo>
                    <a:pt x="42" y="75"/>
                  </a:lnTo>
                  <a:lnTo>
                    <a:pt x="36" y="80"/>
                  </a:lnTo>
                  <a:lnTo>
                    <a:pt x="26" y="85"/>
                  </a:lnTo>
                  <a:lnTo>
                    <a:pt x="18" y="92"/>
                  </a:lnTo>
                  <a:lnTo>
                    <a:pt x="12" y="99"/>
                  </a:lnTo>
                  <a:lnTo>
                    <a:pt x="6" y="107"/>
                  </a:lnTo>
                  <a:lnTo>
                    <a:pt x="5" y="114"/>
                  </a:lnTo>
                  <a:lnTo>
                    <a:pt x="2" y="128"/>
                  </a:lnTo>
                  <a:lnTo>
                    <a:pt x="0" y="143"/>
                  </a:lnTo>
                  <a:lnTo>
                    <a:pt x="5" y="158"/>
                  </a:lnTo>
                  <a:lnTo>
                    <a:pt x="24" y="177"/>
                  </a:lnTo>
                  <a:lnTo>
                    <a:pt x="40" y="187"/>
                  </a:lnTo>
                  <a:lnTo>
                    <a:pt x="61" y="195"/>
                  </a:lnTo>
                  <a:lnTo>
                    <a:pt x="83" y="203"/>
                  </a:lnTo>
                  <a:lnTo>
                    <a:pt x="106" y="209"/>
                  </a:lnTo>
                  <a:lnTo>
                    <a:pt x="132" y="213"/>
                  </a:lnTo>
                  <a:lnTo>
                    <a:pt x="154" y="216"/>
                  </a:lnTo>
                  <a:lnTo>
                    <a:pt x="175" y="219"/>
                  </a:lnTo>
                  <a:lnTo>
                    <a:pt x="193" y="219"/>
                  </a:lnTo>
                  <a:lnTo>
                    <a:pt x="226" y="216"/>
                  </a:lnTo>
                  <a:lnTo>
                    <a:pt x="255" y="211"/>
                  </a:lnTo>
                  <a:lnTo>
                    <a:pt x="283" y="203"/>
                  </a:lnTo>
                  <a:lnTo>
                    <a:pt x="308" y="194"/>
                  </a:lnTo>
                  <a:lnTo>
                    <a:pt x="331" y="184"/>
                  </a:lnTo>
                  <a:lnTo>
                    <a:pt x="348" y="174"/>
                  </a:lnTo>
                  <a:lnTo>
                    <a:pt x="362" y="165"/>
                  </a:lnTo>
                  <a:lnTo>
                    <a:pt x="371" y="158"/>
                  </a:lnTo>
                  <a:lnTo>
                    <a:pt x="379" y="153"/>
                  </a:lnTo>
                  <a:lnTo>
                    <a:pt x="388" y="145"/>
                  </a:lnTo>
                  <a:lnTo>
                    <a:pt x="397" y="137"/>
                  </a:lnTo>
                  <a:lnTo>
                    <a:pt x="404" y="128"/>
                  </a:lnTo>
                  <a:lnTo>
                    <a:pt x="409" y="120"/>
                  </a:lnTo>
                  <a:lnTo>
                    <a:pt x="414" y="112"/>
                  </a:lnTo>
                  <a:lnTo>
                    <a:pt x="417" y="105"/>
                  </a:lnTo>
                  <a:lnTo>
                    <a:pt x="417" y="98"/>
                  </a:lnTo>
                  <a:lnTo>
                    <a:pt x="414" y="90"/>
                  </a:lnTo>
                  <a:lnTo>
                    <a:pt x="407" y="76"/>
                  </a:lnTo>
                  <a:lnTo>
                    <a:pt x="400" y="60"/>
                  </a:lnTo>
                  <a:lnTo>
                    <a:pt x="392" y="44"/>
                  </a:lnTo>
                  <a:lnTo>
                    <a:pt x="385" y="27"/>
                  </a:lnTo>
                  <a:lnTo>
                    <a:pt x="378" y="13"/>
                  </a:lnTo>
                  <a:lnTo>
                    <a:pt x="373" y="4"/>
                  </a:lnTo>
                  <a:lnTo>
                    <a:pt x="371" y="0"/>
                  </a:lnTo>
                  <a:lnTo>
                    <a:pt x="49" y="72"/>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 name="Freeform 25"/>
            <p:cNvSpPr>
              <a:spLocks/>
            </p:cNvSpPr>
            <p:nvPr/>
          </p:nvSpPr>
          <p:spPr bwMode="auto">
            <a:xfrm>
              <a:off x="2305" y="3053"/>
              <a:ext cx="529" cy="180"/>
            </a:xfrm>
            <a:custGeom>
              <a:avLst/>
              <a:gdLst/>
              <a:ahLst/>
              <a:cxnLst>
                <a:cxn ang="0">
                  <a:pos x="85" y="11"/>
                </a:cxn>
                <a:cxn ang="0">
                  <a:pos x="63" y="27"/>
                </a:cxn>
                <a:cxn ang="0">
                  <a:pos x="33" y="53"/>
                </a:cxn>
                <a:cxn ang="0">
                  <a:pos x="9" y="78"/>
                </a:cxn>
                <a:cxn ang="0">
                  <a:pos x="2" y="95"/>
                </a:cxn>
                <a:cxn ang="0">
                  <a:pos x="2" y="113"/>
                </a:cxn>
                <a:cxn ang="0">
                  <a:pos x="9" y="131"/>
                </a:cxn>
                <a:cxn ang="0">
                  <a:pos x="27" y="147"/>
                </a:cxn>
                <a:cxn ang="0">
                  <a:pos x="59" y="157"/>
                </a:cxn>
                <a:cxn ang="0">
                  <a:pos x="98" y="165"/>
                </a:cxn>
                <a:cxn ang="0">
                  <a:pos x="132" y="170"/>
                </a:cxn>
                <a:cxn ang="0">
                  <a:pos x="154" y="175"/>
                </a:cxn>
                <a:cxn ang="0">
                  <a:pos x="158" y="175"/>
                </a:cxn>
                <a:cxn ang="0">
                  <a:pos x="169" y="177"/>
                </a:cxn>
                <a:cxn ang="0">
                  <a:pos x="193" y="180"/>
                </a:cxn>
                <a:cxn ang="0">
                  <a:pos x="231" y="180"/>
                </a:cxn>
                <a:cxn ang="0">
                  <a:pos x="282" y="177"/>
                </a:cxn>
                <a:cxn ang="0">
                  <a:pos x="327" y="175"/>
                </a:cxn>
                <a:cxn ang="0">
                  <a:pos x="366" y="173"/>
                </a:cxn>
                <a:cxn ang="0">
                  <a:pos x="404" y="169"/>
                </a:cxn>
                <a:cxn ang="0">
                  <a:pos x="451" y="161"/>
                </a:cxn>
                <a:cxn ang="0">
                  <a:pos x="493" y="144"/>
                </a:cxn>
                <a:cxn ang="0">
                  <a:pos x="517" y="122"/>
                </a:cxn>
                <a:cxn ang="0">
                  <a:pos x="528" y="104"/>
                </a:cxn>
                <a:cxn ang="0">
                  <a:pos x="529" y="89"/>
                </a:cxn>
                <a:cxn ang="0">
                  <a:pos x="527" y="61"/>
                </a:cxn>
                <a:cxn ang="0">
                  <a:pos x="512" y="43"/>
                </a:cxn>
                <a:cxn ang="0">
                  <a:pos x="488" y="27"/>
                </a:cxn>
                <a:cxn ang="0">
                  <a:pos x="463" y="12"/>
                </a:cxn>
                <a:cxn ang="0">
                  <a:pos x="445" y="1"/>
                </a:cxn>
                <a:cxn ang="0">
                  <a:pos x="389" y="19"/>
                </a:cxn>
                <a:cxn ang="0">
                  <a:pos x="87" y="9"/>
                </a:cxn>
              </a:cxnLst>
              <a:rect l="0" t="0" r="r" b="b"/>
              <a:pathLst>
                <a:path w="529" h="180">
                  <a:moveTo>
                    <a:pt x="87" y="9"/>
                  </a:moveTo>
                  <a:lnTo>
                    <a:pt x="85" y="11"/>
                  </a:lnTo>
                  <a:lnTo>
                    <a:pt x="76" y="18"/>
                  </a:lnTo>
                  <a:lnTo>
                    <a:pt x="63" y="27"/>
                  </a:lnTo>
                  <a:lnTo>
                    <a:pt x="47" y="40"/>
                  </a:lnTo>
                  <a:lnTo>
                    <a:pt x="33" y="53"/>
                  </a:lnTo>
                  <a:lnTo>
                    <a:pt x="19" y="67"/>
                  </a:lnTo>
                  <a:lnTo>
                    <a:pt x="9" y="78"/>
                  </a:lnTo>
                  <a:lnTo>
                    <a:pt x="4" y="89"/>
                  </a:lnTo>
                  <a:lnTo>
                    <a:pt x="2" y="95"/>
                  </a:lnTo>
                  <a:lnTo>
                    <a:pt x="0" y="103"/>
                  </a:lnTo>
                  <a:lnTo>
                    <a:pt x="2" y="113"/>
                  </a:lnTo>
                  <a:lnTo>
                    <a:pt x="4" y="122"/>
                  </a:lnTo>
                  <a:lnTo>
                    <a:pt x="9" y="131"/>
                  </a:lnTo>
                  <a:lnTo>
                    <a:pt x="16" y="140"/>
                  </a:lnTo>
                  <a:lnTo>
                    <a:pt x="27" y="147"/>
                  </a:lnTo>
                  <a:lnTo>
                    <a:pt x="42" y="152"/>
                  </a:lnTo>
                  <a:lnTo>
                    <a:pt x="59" y="157"/>
                  </a:lnTo>
                  <a:lnTo>
                    <a:pt x="79" y="160"/>
                  </a:lnTo>
                  <a:lnTo>
                    <a:pt x="98" y="165"/>
                  </a:lnTo>
                  <a:lnTo>
                    <a:pt x="117" y="168"/>
                  </a:lnTo>
                  <a:lnTo>
                    <a:pt x="132" y="170"/>
                  </a:lnTo>
                  <a:lnTo>
                    <a:pt x="145" y="173"/>
                  </a:lnTo>
                  <a:lnTo>
                    <a:pt x="154" y="175"/>
                  </a:lnTo>
                  <a:lnTo>
                    <a:pt x="157" y="175"/>
                  </a:lnTo>
                  <a:lnTo>
                    <a:pt x="158" y="175"/>
                  </a:lnTo>
                  <a:lnTo>
                    <a:pt x="162" y="176"/>
                  </a:lnTo>
                  <a:lnTo>
                    <a:pt x="169" y="177"/>
                  </a:lnTo>
                  <a:lnTo>
                    <a:pt x="179" y="178"/>
                  </a:lnTo>
                  <a:lnTo>
                    <a:pt x="193" y="180"/>
                  </a:lnTo>
                  <a:lnTo>
                    <a:pt x="209" y="180"/>
                  </a:lnTo>
                  <a:lnTo>
                    <a:pt x="231" y="180"/>
                  </a:lnTo>
                  <a:lnTo>
                    <a:pt x="256" y="178"/>
                  </a:lnTo>
                  <a:lnTo>
                    <a:pt x="282" y="177"/>
                  </a:lnTo>
                  <a:lnTo>
                    <a:pt x="306" y="176"/>
                  </a:lnTo>
                  <a:lnTo>
                    <a:pt x="327" y="175"/>
                  </a:lnTo>
                  <a:lnTo>
                    <a:pt x="346" y="174"/>
                  </a:lnTo>
                  <a:lnTo>
                    <a:pt x="366" y="173"/>
                  </a:lnTo>
                  <a:lnTo>
                    <a:pt x="385" y="172"/>
                  </a:lnTo>
                  <a:lnTo>
                    <a:pt x="404" y="169"/>
                  </a:lnTo>
                  <a:lnTo>
                    <a:pt x="423" y="167"/>
                  </a:lnTo>
                  <a:lnTo>
                    <a:pt x="451" y="161"/>
                  </a:lnTo>
                  <a:lnTo>
                    <a:pt x="473" y="153"/>
                  </a:lnTo>
                  <a:lnTo>
                    <a:pt x="493" y="144"/>
                  </a:lnTo>
                  <a:lnTo>
                    <a:pt x="506" y="133"/>
                  </a:lnTo>
                  <a:lnTo>
                    <a:pt x="517" y="122"/>
                  </a:lnTo>
                  <a:lnTo>
                    <a:pt x="524" y="113"/>
                  </a:lnTo>
                  <a:lnTo>
                    <a:pt x="528" y="104"/>
                  </a:lnTo>
                  <a:lnTo>
                    <a:pt x="529" y="98"/>
                  </a:lnTo>
                  <a:lnTo>
                    <a:pt x="529" y="89"/>
                  </a:lnTo>
                  <a:lnTo>
                    <a:pt x="529" y="75"/>
                  </a:lnTo>
                  <a:lnTo>
                    <a:pt x="527" y="61"/>
                  </a:lnTo>
                  <a:lnTo>
                    <a:pt x="520" y="50"/>
                  </a:lnTo>
                  <a:lnTo>
                    <a:pt x="512" y="43"/>
                  </a:lnTo>
                  <a:lnTo>
                    <a:pt x="500" y="35"/>
                  </a:lnTo>
                  <a:lnTo>
                    <a:pt x="488" y="27"/>
                  </a:lnTo>
                  <a:lnTo>
                    <a:pt x="475" y="19"/>
                  </a:lnTo>
                  <a:lnTo>
                    <a:pt x="463" y="12"/>
                  </a:lnTo>
                  <a:lnTo>
                    <a:pt x="453" y="5"/>
                  </a:lnTo>
                  <a:lnTo>
                    <a:pt x="445" y="1"/>
                  </a:lnTo>
                  <a:lnTo>
                    <a:pt x="442" y="0"/>
                  </a:lnTo>
                  <a:lnTo>
                    <a:pt x="389" y="19"/>
                  </a:lnTo>
                  <a:lnTo>
                    <a:pt x="222" y="27"/>
                  </a:lnTo>
                  <a:lnTo>
                    <a:pt x="87" y="9"/>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6" name="Freeform 26"/>
            <p:cNvSpPr>
              <a:spLocks/>
            </p:cNvSpPr>
            <p:nvPr/>
          </p:nvSpPr>
          <p:spPr bwMode="auto">
            <a:xfrm>
              <a:off x="3047" y="3027"/>
              <a:ext cx="460" cy="171"/>
            </a:xfrm>
            <a:custGeom>
              <a:avLst/>
              <a:gdLst/>
              <a:ahLst/>
              <a:cxnLst>
                <a:cxn ang="0">
                  <a:pos x="12" y="0"/>
                </a:cxn>
                <a:cxn ang="0">
                  <a:pos x="0" y="84"/>
                </a:cxn>
                <a:cxn ang="0">
                  <a:pos x="0" y="84"/>
                </a:cxn>
                <a:cxn ang="0">
                  <a:pos x="1" y="85"/>
                </a:cxn>
                <a:cxn ang="0">
                  <a:pos x="3" y="89"/>
                </a:cxn>
                <a:cxn ang="0">
                  <a:pos x="7" y="93"/>
                </a:cxn>
                <a:cxn ang="0">
                  <a:pos x="13" y="99"/>
                </a:cxn>
                <a:cxn ang="0">
                  <a:pos x="24" y="106"/>
                </a:cxn>
                <a:cxn ang="0">
                  <a:pos x="36" y="114"/>
                </a:cxn>
                <a:cxn ang="0">
                  <a:pos x="54" y="122"/>
                </a:cxn>
                <a:cxn ang="0">
                  <a:pos x="75" y="129"/>
                </a:cxn>
                <a:cxn ang="0">
                  <a:pos x="94" y="136"/>
                </a:cxn>
                <a:cxn ang="0">
                  <a:pos x="113" y="143"/>
                </a:cxn>
                <a:cxn ang="0">
                  <a:pos x="130" y="147"/>
                </a:cxn>
                <a:cxn ang="0">
                  <a:pos x="148" y="152"/>
                </a:cxn>
                <a:cxn ang="0">
                  <a:pos x="165" y="156"/>
                </a:cxn>
                <a:cxn ang="0">
                  <a:pos x="185" y="160"/>
                </a:cxn>
                <a:cxn ang="0">
                  <a:pos x="205" y="163"/>
                </a:cxn>
                <a:cxn ang="0">
                  <a:pos x="228" y="165"/>
                </a:cxn>
                <a:cxn ang="0">
                  <a:pos x="254" y="167"/>
                </a:cxn>
                <a:cxn ang="0">
                  <a:pos x="282" y="170"/>
                </a:cxn>
                <a:cxn ang="0">
                  <a:pos x="310" y="170"/>
                </a:cxn>
                <a:cxn ang="0">
                  <a:pos x="336" y="171"/>
                </a:cxn>
                <a:cxn ang="0">
                  <a:pos x="360" y="171"/>
                </a:cxn>
                <a:cxn ang="0">
                  <a:pos x="378" y="171"/>
                </a:cxn>
                <a:cxn ang="0">
                  <a:pos x="390" y="171"/>
                </a:cxn>
                <a:cxn ang="0">
                  <a:pos x="407" y="167"/>
                </a:cxn>
                <a:cxn ang="0">
                  <a:pos x="420" y="162"/>
                </a:cxn>
                <a:cxn ang="0">
                  <a:pos x="432" y="154"/>
                </a:cxn>
                <a:cxn ang="0">
                  <a:pos x="441" y="144"/>
                </a:cxn>
                <a:cxn ang="0">
                  <a:pos x="449" y="135"/>
                </a:cxn>
                <a:cxn ang="0">
                  <a:pos x="453" y="124"/>
                </a:cxn>
                <a:cxn ang="0">
                  <a:pos x="458" y="117"/>
                </a:cxn>
                <a:cxn ang="0">
                  <a:pos x="459" y="110"/>
                </a:cxn>
                <a:cxn ang="0">
                  <a:pos x="460" y="89"/>
                </a:cxn>
                <a:cxn ang="0">
                  <a:pos x="459" y="55"/>
                </a:cxn>
                <a:cxn ang="0">
                  <a:pos x="456" y="25"/>
                </a:cxn>
                <a:cxn ang="0">
                  <a:pos x="454" y="12"/>
                </a:cxn>
                <a:cxn ang="0">
                  <a:pos x="269" y="22"/>
                </a:cxn>
                <a:cxn ang="0">
                  <a:pos x="12" y="0"/>
                </a:cxn>
              </a:cxnLst>
              <a:rect l="0" t="0" r="r" b="b"/>
              <a:pathLst>
                <a:path w="460" h="171">
                  <a:moveTo>
                    <a:pt x="12" y="0"/>
                  </a:moveTo>
                  <a:lnTo>
                    <a:pt x="0" y="84"/>
                  </a:lnTo>
                  <a:lnTo>
                    <a:pt x="0" y="84"/>
                  </a:lnTo>
                  <a:lnTo>
                    <a:pt x="1" y="85"/>
                  </a:lnTo>
                  <a:lnTo>
                    <a:pt x="3" y="89"/>
                  </a:lnTo>
                  <a:lnTo>
                    <a:pt x="7" y="93"/>
                  </a:lnTo>
                  <a:lnTo>
                    <a:pt x="13" y="99"/>
                  </a:lnTo>
                  <a:lnTo>
                    <a:pt x="24" y="106"/>
                  </a:lnTo>
                  <a:lnTo>
                    <a:pt x="36" y="114"/>
                  </a:lnTo>
                  <a:lnTo>
                    <a:pt x="54" y="122"/>
                  </a:lnTo>
                  <a:lnTo>
                    <a:pt x="75" y="129"/>
                  </a:lnTo>
                  <a:lnTo>
                    <a:pt x="94" y="136"/>
                  </a:lnTo>
                  <a:lnTo>
                    <a:pt x="113" y="143"/>
                  </a:lnTo>
                  <a:lnTo>
                    <a:pt x="130" y="147"/>
                  </a:lnTo>
                  <a:lnTo>
                    <a:pt x="148" y="152"/>
                  </a:lnTo>
                  <a:lnTo>
                    <a:pt x="165" y="156"/>
                  </a:lnTo>
                  <a:lnTo>
                    <a:pt x="185" y="160"/>
                  </a:lnTo>
                  <a:lnTo>
                    <a:pt x="205" y="163"/>
                  </a:lnTo>
                  <a:lnTo>
                    <a:pt x="228" y="165"/>
                  </a:lnTo>
                  <a:lnTo>
                    <a:pt x="254" y="167"/>
                  </a:lnTo>
                  <a:lnTo>
                    <a:pt x="282" y="170"/>
                  </a:lnTo>
                  <a:lnTo>
                    <a:pt x="310" y="170"/>
                  </a:lnTo>
                  <a:lnTo>
                    <a:pt x="336" y="171"/>
                  </a:lnTo>
                  <a:lnTo>
                    <a:pt x="360" y="171"/>
                  </a:lnTo>
                  <a:lnTo>
                    <a:pt x="378" y="171"/>
                  </a:lnTo>
                  <a:lnTo>
                    <a:pt x="390" y="171"/>
                  </a:lnTo>
                  <a:lnTo>
                    <a:pt x="407" y="167"/>
                  </a:lnTo>
                  <a:lnTo>
                    <a:pt x="420" y="162"/>
                  </a:lnTo>
                  <a:lnTo>
                    <a:pt x="432" y="154"/>
                  </a:lnTo>
                  <a:lnTo>
                    <a:pt x="441" y="144"/>
                  </a:lnTo>
                  <a:lnTo>
                    <a:pt x="449" y="135"/>
                  </a:lnTo>
                  <a:lnTo>
                    <a:pt x="453" y="124"/>
                  </a:lnTo>
                  <a:lnTo>
                    <a:pt x="458" y="117"/>
                  </a:lnTo>
                  <a:lnTo>
                    <a:pt x="459" y="110"/>
                  </a:lnTo>
                  <a:lnTo>
                    <a:pt x="460" y="89"/>
                  </a:lnTo>
                  <a:lnTo>
                    <a:pt x="459" y="55"/>
                  </a:lnTo>
                  <a:lnTo>
                    <a:pt x="456" y="25"/>
                  </a:lnTo>
                  <a:lnTo>
                    <a:pt x="454" y="12"/>
                  </a:lnTo>
                  <a:lnTo>
                    <a:pt x="269" y="22"/>
                  </a:lnTo>
                  <a:lnTo>
                    <a:pt x="12" y="0"/>
                  </a:lnTo>
                  <a:close/>
                </a:path>
              </a:pathLst>
            </a:custGeom>
            <a:solidFill>
              <a:srgbClr val="4FD1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7" name="Freeform 27"/>
            <p:cNvSpPr>
              <a:spLocks/>
            </p:cNvSpPr>
            <p:nvPr/>
          </p:nvSpPr>
          <p:spPr bwMode="auto">
            <a:xfrm>
              <a:off x="1601" y="2755"/>
              <a:ext cx="94" cy="148"/>
            </a:xfrm>
            <a:custGeom>
              <a:avLst/>
              <a:gdLst/>
              <a:ahLst/>
              <a:cxnLst>
                <a:cxn ang="0">
                  <a:pos x="0" y="0"/>
                </a:cxn>
                <a:cxn ang="0">
                  <a:pos x="19" y="122"/>
                </a:cxn>
                <a:cxn ang="0">
                  <a:pos x="94" y="148"/>
                </a:cxn>
                <a:cxn ang="0">
                  <a:pos x="75" y="7"/>
                </a:cxn>
                <a:cxn ang="0">
                  <a:pos x="0" y="0"/>
                </a:cxn>
              </a:cxnLst>
              <a:rect l="0" t="0" r="r" b="b"/>
              <a:pathLst>
                <a:path w="94" h="148">
                  <a:moveTo>
                    <a:pt x="0" y="0"/>
                  </a:moveTo>
                  <a:lnTo>
                    <a:pt x="19" y="122"/>
                  </a:lnTo>
                  <a:lnTo>
                    <a:pt x="94" y="148"/>
                  </a:lnTo>
                  <a:lnTo>
                    <a:pt x="75" y="7"/>
                  </a:lnTo>
                  <a:lnTo>
                    <a:pt x="0"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8" name="Freeform 28"/>
            <p:cNvSpPr>
              <a:spLocks/>
            </p:cNvSpPr>
            <p:nvPr/>
          </p:nvSpPr>
          <p:spPr bwMode="auto">
            <a:xfrm>
              <a:off x="1979" y="2913"/>
              <a:ext cx="74" cy="145"/>
            </a:xfrm>
            <a:custGeom>
              <a:avLst/>
              <a:gdLst/>
              <a:ahLst/>
              <a:cxnLst>
                <a:cxn ang="0">
                  <a:pos x="11" y="0"/>
                </a:cxn>
                <a:cxn ang="0">
                  <a:pos x="0" y="119"/>
                </a:cxn>
                <a:cxn ang="0">
                  <a:pos x="4" y="121"/>
                </a:cxn>
                <a:cxn ang="0">
                  <a:pos x="11" y="126"/>
                </a:cxn>
                <a:cxn ang="0">
                  <a:pos x="19" y="131"/>
                </a:cxn>
                <a:cxn ang="0">
                  <a:pos x="31" y="136"/>
                </a:cxn>
                <a:cxn ang="0">
                  <a:pos x="45" y="142"/>
                </a:cxn>
                <a:cxn ang="0">
                  <a:pos x="56" y="145"/>
                </a:cxn>
                <a:cxn ang="0">
                  <a:pos x="65" y="144"/>
                </a:cxn>
                <a:cxn ang="0">
                  <a:pos x="71" y="139"/>
                </a:cxn>
                <a:cxn ang="0">
                  <a:pos x="74" y="111"/>
                </a:cxn>
                <a:cxn ang="0">
                  <a:pos x="72" y="70"/>
                </a:cxn>
                <a:cxn ang="0">
                  <a:pos x="68" y="35"/>
                </a:cxn>
                <a:cxn ang="0">
                  <a:pos x="65" y="19"/>
                </a:cxn>
                <a:cxn ang="0">
                  <a:pos x="11" y="0"/>
                </a:cxn>
              </a:cxnLst>
              <a:rect l="0" t="0" r="r" b="b"/>
              <a:pathLst>
                <a:path w="74" h="145">
                  <a:moveTo>
                    <a:pt x="11" y="0"/>
                  </a:moveTo>
                  <a:lnTo>
                    <a:pt x="0" y="119"/>
                  </a:lnTo>
                  <a:lnTo>
                    <a:pt x="4" y="121"/>
                  </a:lnTo>
                  <a:lnTo>
                    <a:pt x="11" y="126"/>
                  </a:lnTo>
                  <a:lnTo>
                    <a:pt x="19" y="131"/>
                  </a:lnTo>
                  <a:lnTo>
                    <a:pt x="31" y="136"/>
                  </a:lnTo>
                  <a:lnTo>
                    <a:pt x="45" y="142"/>
                  </a:lnTo>
                  <a:lnTo>
                    <a:pt x="56" y="145"/>
                  </a:lnTo>
                  <a:lnTo>
                    <a:pt x="65" y="144"/>
                  </a:lnTo>
                  <a:lnTo>
                    <a:pt x="71" y="139"/>
                  </a:lnTo>
                  <a:lnTo>
                    <a:pt x="74" y="111"/>
                  </a:lnTo>
                  <a:lnTo>
                    <a:pt x="72" y="70"/>
                  </a:lnTo>
                  <a:lnTo>
                    <a:pt x="68" y="35"/>
                  </a:lnTo>
                  <a:lnTo>
                    <a:pt x="65" y="19"/>
                  </a:lnTo>
                  <a:lnTo>
                    <a:pt x="11"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 name="Freeform 29"/>
            <p:cNvSpPr>
              <a:spLocks/>
            </p:cNvSpPr>
            <p:nvPr/>
          </p:nvSpPr>
          <p:spPr bwMode="auto">
            <a:xfrm>
              <a:off x="2492" y="3084"/>
              <a:ext cx="90" cy="151"/>
            </a:xfrm>
            <a:custGeom>
              <a:avLst/>
              <a:gdLst/>
              <a:ahLst/>
              <a:cxnLst>
                <a:cxn ang="0">
                  <a:pos x="0" y="0"/>
                </a:cxn>
                <a:cxn ang="0">
                  <a:pos x="11" y="146"/>
                </a:cxn>
                <a:cxn ang="0">
                  <a:pos x="75" y="151"/>
                </a:cxn>
                <a:cxn ang="0">
                  <a:pos x="90" y="11"/>
                </a:cxn>
                <a:cxn ang="0">
                  <a:pos x="0" y="0"/>
                </a:cxn>
              </a:cxnLst>
              <a:rect l="0" t="0" r="r" b="b"/>
              <a:pathLst>
                <a:path w="90" h="151">
                  <a:moveTo>
                    <a:pt x="0" y="0"/>
                  </a:moveTo>
                  <a:lnTo>
                    <a:pt x="11" y="146"/>
                  </a:lnTo>
                  <a:lnTo>
                    <a:pt x="75" y="151"/>
                  </a:lnTo>
                  <a:lnTo>
                    <a:pt x="90" y="11"/>
                  </a:lnTo>
                  <a:lnTo>
                    <a:pt x="0" y="0"/>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0" name="Freeform 30"/>
            <p:cNvSpPr>
              <a:spLocks/>
            </p:cNvSpPr>
            <p:nvPr/>
          </p:nvSpPr>
          <p:spPr bwMode="auto">
            <a:xfrm>
              <a:off x="1466" y="2279"/>
              <a:ext cx="135" cy="80"/>
            </a:xfrm>
            <a:custGeom>
              <a:avLst/>
              <a:gdLst/>
              <a:ahLst/>
              <a:cxnLst>
                <a:cxn ang="0">
                  <a:pos x="120" y="4"/>
                </a:cxn>
                <a:cxn ang="0">
                  <a:pos x="56" y="0"/>
                </a:cxn>
                <a:cxn ang="0">
                  <a:pos x="0" y="34"/>
                </a:cxn>
                <a:cxn ang="0">
                  <a:pos x="16" y="80"/>
                </a:cxn>
                <a:cxn ang="0">
                  <a:pos x="135" y="16"/>
                </a:cxn>
                <a:cxn ang="0">
                  <a:pos x="120" y="4"/>
                </a:cxn>
              </a:cxnLst>
              <a:rect l="0" t="0" r="r" b="b"/>
              <a:pathLst>
                <a:path w="135" h="80">
                  <a:moveTo>
                    <a:pt x="120" y="4"/>
                  </a:moveTo>
                  <a:lnTo>
                    <a:pt x="56" y="0"/>
                  </a:lnTo>
                  <a:lnTo>
                    <a:pt x="0" y="34"/>
                  </a:lnTo>
                  <a:lnTo>
                    <a:pt x="16" y="80"/>
                  </a:lnTo>
                  <a:lnTo>
                    <a:pt x="135" y="16"/>
                  </a:lnTo>
                  <a:lnTo>
                    <a:pt x="120" y="4"/>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 name="Freeform 31"/>
            <p:cNvSpPr>
              <a:spLocks/>
            </p:cNvSpPr>
            <p:nvPr/>
          </p:nvSpPr>
          <p:spPr bwMode="auto">
            <a:xfrm>
              <a:off x="1968" y="2147"/>
              <a:ext cx="115" cy="52"/>
            </a:xfrm>
            <a:custGeom>
              <a:avLst/>
              <a:gdLst/>
              <a:ahLst/>
              <a:cxnLst>
                <a:cxn ang="0">
                  <a:pos x="21" y="52"/>
                </a:cxn>
                <a:cxn ang="0">
                  <a:pos x="115" y="38"/>
                </a:cxn>
                <a:cxn ang="0">
                  <a:pos x="66" y="0"/>
                </a:cxn>
                <a:cxn ang="0">
                  <a:pos x="11" y="8"/>
                </a:cxn>
                <a:cxn ang="0">
                  <a:pos x="0" y="22"/>
                </a:cxn>
                <a:cxn ang="0">
                  <a:pos x="21" y="52"/>
                </a:cxn>
              </a:cxnLst>
              <a:rect l="0" t="0" r="r" b="b"/>
              <a:pathLst>
                <a:path w="115" h="52">
                  <a:moveTo>
                    <a:pt x="21" y="52"/>
                  </a:moveTo>
                  <a:lnTo>
                    <a:pt x="115" y="38"/>
                  </a:lnTo>
                  <a:lnTo>
                    <a:pt x="66" y="0"/>
                  </a:lnTo>
                  <a:lnTo>
                    <a:pt x="11" y="8"/>
                  </a:lnTo>
                  <a:lnTo>
                    <a:pt x="0" y="22"/>
                  </a:lnTo>
                  <a:lnTo>
                    <a:pt x="21" y="52"/>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2" name="Freeform 32"/>
            <p:cNvSpPr>
              <a:spLocks/>
            </p:cNvSpPr>
            <p:nvPr/>
          </p:nvSpPr>
          <p:spPr bwMode="auto">
            <a:xfrm>
              <a:off x="3008" y="2987"/>
              <a:ext cx="318" cy="211"/>
            </a:xfrm>
            <a:custGeom>
              <a:avLst/>
              <a:gdLst/>
              <a:ahLst/>
              <a:cxnLst>
                <a:cxn ang="0">
                  <a:pos x="318" y="59"/>
                </a:cxn>
                <a:cxn ang="0">
                  <a:pos x="255" y="40"/>
                </a:cxn>
                <a:cxn ang="0">
                  <a:pos x="67" y="0"/>
                </a:cxn>
                <a:cxn ang="0">
                  <a:pos x="0" y="16"/>
                </a:cxn>
                <a:cxn ang="0">
                  <a:pos x="114" y="59"/>
                </a:cxn>
                <a:cxn ang="0">
                  <a:pos x="104" y="120"/>
                </a:cxn>
                <a:cxn ang="0">
                  <a:pos x="104" y="126"/>
                </a:cxn>
                <a:cxn ang="0">
                  <a:pos x="107" y="143"/>
                </a:cxn>
                <a:cxn ang="0">
                  <a:pos x="112" y="161"/>
                </a:cxn>
                <a:cxn ang="0">
                  <a:pos x="124" y="172"/>
                </a:cxn>
                <a:cxn ang="0">
                  <a:pos x="133" y="176"/>
                </a:cxn>
                <a:cxn ang="0">
                  <a:pos x="145" y="181"/>
                </a:cxn>
                <a:cxn ang="0">
                  <a:pos x="159" y="188"/>
                </a:cxn>
                <a:cxn ang="0">
                  <a:pos x="171" y="195"/>
                </a:cxn>
                <a:cxn ang="0">
                  <a:pos x="183" y="201"/>
                </a:cxn>
                <a:cxn ang="0">
                  <a:pos x="194" y="206"/>
                </a:cxn>
                <a:cxn ang="0">
                  <a:pos x="201" y="210"/>
                </a:cxn>
                <a:cxn ang="0">
                  <a:pos x="204" y="211"/>
                </a:cxn>
                <a:cxn ang="0">
                  <a:pos x="204" y="172"/>
                </a:cxn>
                <a:cxn ang="0">
                  <a:pos x="190" y="60"/>
                </a:cxn>
                <a:cxn ang="0">
                  <a:pos x="204" y="63"/>
                </a:cxn>
                <a:cxn ang="0">
                  <a:pos x="218" y="66"/>
                </a:cxn>
                <a:cxn ang="0">
                  <a:pos x="231" y="68"/>
                </a:cxn>
                <a:cxn ang="0">
                  <a:pos x="241" y="70"/>
                </a:cxn>
                <a:cxn ang="0">
                  <a:pos x="250" y="72"/>
                </a:cxn>
                <a:cxn ang="0">
                  <a:pos x="258" y="73"/>
                </a:cxn>
                <a:cxn ang="0">
                  <a:pos x="262" y="75"/>
                </a:cxn>
                <a:cxn ang="0">
                  <a:pos x="263" y="75"/>
                </a:cxn>
                <a:cxn ang="0">
                  <a:pos x="318" y="59"/>
                </a:cxn>
              </a:cxnLst>
              <a:rect l="0" t="0" r="r" b="b"/>
              <a:pathLst>
                <a:path w="318" h="211">
                  <a:moveTo>
                    <a:pt x="318" y="59"/>
                  </a:moveTo>
                  <a:lnTo>
                    <a:pt x="255" y="40"/>
                  </a:lnTo>
                  <a:lnTo>
                    <a:pt x="67" y="0"/>
                  </a:lnTo>
                  <a:lnTo>
                    <a:pt x="0" y="16"/>
                  </a:lnTo>
                  <a:lnTo>
                    <a:pt x="114" y="59"/>
                  </a:lnTo>
                  <a:lnTo>
                    <a:pt x="104" y="120"/>
                  </a:lnTo>
                  <a:lnTo>
                    <a:pt x="104" y="126"/>
                  </a:lnTo>
                  <a:lnTo>
                    <a:pt x="107" y="143"/>
                  </a:lnTo>
                  <a:lnTo>
                    <a:pt x="112" y="161"/>
                  </a:lnTo>
                  <a:lnTo>
                    <a:pt x="124" y="172"/>
                  </a:lnTo>
                  <a:lnTo>
                    <a:pt x="133" y="176"/>
                  </a:lnTo>
                  <a:lnTo>
                    <a:pt x="145" y="181"/>
                  </a:lnTo>
                  <a:lnTo>
                    <a:pt x="159" y="188"/>
                  </a:lnTo>
                  <a:lnTo>
                    <a:pt x="171" y="195"/>
                  </a:lnTo>
                  <a:lnTo>
                    <a:pt x="183" y="201"/>
                  </a:lnTo>
                  <a:lnTo>
                    <a:pt x="194" y="206"/>
                  </a:lnTo>
                  <a:lnTo>
                    <a:pt x="201" y="210"/>
                  </a:lnTo>
                  <a:lnTo>
                    <a:pt x="204" y="211"/>
                  </a:lnTo>
                  <a:lnTo>
                    <a:pt x="204" y="172"/>
                  </a:lnTo>
                  <a:lnTo>
                    <a:pt x="190" y="60"/>
                  </a:lnTo>
                  <a:lnTo>
                    <a:pt x="204" y="63"/>
                  </a:lnTo>
                  <a:lnTo>
                    <a:pt x="218" y="66"/>
                  </a:lnTo>
                  <a:lnTo>
                    <a:pt x="231" y="68"/>
                  </a:lnTo>
                  <a:lnTo>
                    <a:pt x="241" y="70"/>
                  </a:lnTo>
                  <a:lnTo>
                    <a:pt x="250" y="72"/>
                  </a:lnTo>
                  <a:lnTo>
                    <a:pt x="258" y="73"/>
                  </a:lnTo>
                  <a:lnTo>
                    <a:pt x="262" y="75"/>
                  </a:lnTo>
                  <a:lnTo>
                    <a:pt x="263" y="75"/>
                  </a:lnTo>
                  <a:lnTo>
                    <a:pt x="318" y="59"/>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3" name="Freeform 33"/>
            <p:cNvSpPr>
              <a:spLocks/>
            </p:cNvSpPr>
            <p:nvPr/>
          </p:nvSpPr>
          <p:spPr bwMode="auto">
            <a:xfrm>
              <a:off x="3486" y="2990"/>
              <a:ext cx="94" cy="192"/>
            </a:xfrm>
            <a:custGeom>
              <a:avLst/>
              <a:gdLst/>
              <a:ahLst/>
              <a:cxnLst>
                <a:cxn ang="0">
                  <a:pos x="10" y="41"/>
                </a:cxn>
                <a:cxn ang="0">
                  <a:pos x="20" y="102"/>
                </a:cxn>
                <a:cxn ang="0">
                  <a:pos x="0" y="192"/>
                </a:cxn>
                <a:cxn ang="0">
                  <a:pos x="69" y="174"/>
                </a:cxn>
                <a:cxn ang="0">
                  <a:pos x="94" y="56"/>
                </a:cxn>
                <a:cxn ang="0">
                  <a:pos x="84" y="0"/>
                </a:cxn>
                <a:cxn ang="0">
                  <a:pos x="10" y="41"/>
                </a:cxn>
              </a:cxnLst>
              <a:rect l="0" t="0" r="r" b="b"/>
              <a:pathLst>
                <a:path w="94" h="192">
                  <a:moveTo>
                    <a:pt x="10" y="41"/>
                  </a:moveTo>
                  <a:lnTo>
                    <a:pt x="20" y="102"/>
                  </a:lnTo>
                  <a:lnTo>
                    <a:pt x="0" y="192"/>
                  </a:lnTo>
                  <a:lnTo>
                    <a:pt x="69" y="174"/>
                  </a:lnTo>
                  <a:lnTo>
                    <a:pt x="94" y="56"/>
                  </a:lnTo>
                  <a:lnTo>
                    <a:pt x="84" y="0"/>
                  </a:lnTo>
                  <a:lnTo>
                    <a:pt x="10" y="41"/>
                  </a:lnTo>
                  <a:close/>
                </a:path>
              </a:pathLst>
            </a:custGeom>
            <a:solidFill>
              <a:srgbClr val="BAC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4" name="Freeform 34"/>
            <p:cNvSpPr>
              <a:spLocks/>
            </p:cNvSpPr>
            <p:nvPr/>
          </p:nvSpPr>
          <p:spPr bwMode="auto">
            <a:xfrm>
              <a:off x="1516" y="3103"/>
              <a:ext cx="64" cy="48"/>
            </a:xfrm>
            <a:custGeom>
              <a:avLst/>
              <a:gdLst/>
              <a:ahLst/>
              <a:cxnLst>
                <a:cxn ang="0">
                  <a:pos x="33" y="48"/>
                </a:cxn>
                <a:cxn ang="0">
                  <a:pos x="44" y="47"/>
                </a:cxn>
                <a:cxn ang="0">
                  <a:pos x="54" y="42"/>
                </a:cxn>
                <a:cxn ang="0">
                  <a:pos x="61" y="34"/>
                </a:cxn>
                <a:cxn ang="0">
                  <a:pos x="64" y="25"/>
                </a:cxn>
                <a:cxn ang="0">
                  <a:pos x="61" y="15"/>
                </a:cxn>
                <a:cxn ang="0">
                  <a:pos x="54" y="8"/>
                </a:cxn>
                <a:cxn ang="0">
                  <a:pos x="44" y="3"/>
                </a:cxn>
                <a:cxn ang="0">
                  <a:pos x="33" y="0"/>
                </a:cxn>
                <a:cxn ang="0">
                  <a:pos x="21" y="3"/>
                </a:cxn>
                <a:cxn ang="0">
                  <a:pos x="10" y="8"/>
                </a:cxn>
                <a:cxn ang="0">
                  <a:pos x="3" y="15"/>
                </a:cxn>
                <a:cxn ang="0">
                  <a:pos x="0" y="25"/>
                </a:cxn>
                <a:cxn ang="0">
                  <a:pos x="3" y="34"/>
                </a:cxn>
                <a:cxn ang="0">
                  <a:pos x="10" y="42"/>
                </a:cxn>
                <a:cxn ang="0">
                  <a:pos x="21" y="47"/>
                </a:cxn>
                <a:cxn ang="0">
                  <a:pos x="33" y="48"/>
                </a:cxn>
              </a:cxnLst>
              <a:rect l="0" t="0" r="r" b="b"/>
              <a:pathLst>
                <a:path w="64" h="48">
                  <a:moveTo>
                    <a:pt x="33" y="48"/>
                  </a:moveTo>
                  <a:lnTo>
                    <a:pt x="44" y="47"/>
                  </a:lnTo>
                  <a:lnTo>
                    <a:pt x="54" y="42"/>
                  </a:lnTo>
                  <a:lnTo>
                    <a:pt x="61" y="34"/>
                  </a:lnTo>
                  <a:lnTo>
                    <a:pt x="64" y="25"/>
                  </a:lnTo>
                  <a:lnTo>
                    <a:pt x="61" y="15"/>
                  </a:lnTo>
                  <a:lnTo>
                    <a:pt x="54" y="8"/>
                  </a:lnTo>
                  <a:lnTo>
                    <a:pt x="44" y="3"/>
                  </a:lnTo>
                  <a:lnTo>
                    <a:pt x="33" y="0"/>
                  </a:lnTo>
                  <a:lnTo>
                    <a:pt x="21" y="3"/>
                  </a:lnTo>
                  <a:lnTo>
                    <a:pt x="10" y="8"/>
                  </a:lnTo>
                  <a:lnTo>
                    <a:pt x="3" y="15"/>
                  </a:lnTo>
                  <a:lnTo>
                    <a:pt x="0" y="25"/>
                  </a:lnTo>
                  <a:lnTo>
                    <a:pt x="3" y="34"/>
                  </a:lnTo>
                  <a:lnTo>
                    <a:pt x="10" y="42"/>
                  </a:lnTo>
                  <a:lnTo>
                    <a:pt x="21" y="47"/>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 name="Freeform 35"/>
            <p:cNvSpPr>
              <a:spLocks/>
            </p:cNvSpPr>
            <p:nvPr/>
          </p:nvSpPr>
          <p:spPr bwMode="auto">
            <a:xfrm>
              <a:off x="1593" y="3199"/>
              <a:ext cx="64" cy="48"/>
            </a:xfrm>
            <a:custGeom>
              <a:avLst/>
              <a:gdLst/>
              <a:ahLst/>
              <a:cxnLst>
                <a:cxn ang="0">
                  <a:pos x="31" y="48"/>
                </a:cxn>
                <a:cxn ang="0">
                  <a:pos x="45" y="46"/>
                </a:cxn>
                <a:cxn ang="0">
                  <a:pos x="55" y="41"/>
                </a:cxn>
                <a:cxn ang="0">
                  <a:pos x="60" y="34"/>
                </a:cxn>
                <a:cxn ang="0">
                  <a:pos x="64" y="24"/>
                </a:cxn>
                <a:cxn ang="0">
                  <a:pos x="60" y="14"/>
                </a:cxn>
                <a:cxn ang="0">
                  <a:pos x="55" y="6"/>
                </a:cxn>
                <a:cxn ang="0">
                  <a:pos x="45" y="2"/>
                </a:cxn>
                <a:cxn ang="0">
                  <a:pos x="31" y="0"/>
                </a:cxn>
                <a:cxn ang="0">
                  <a:pos x="19" y="2"/>
                </a:cxn>
                <a:cxn ang="0">
                  <a:pos x="9" y="6"/>
                </a:cxn>
                <a:cxn ang="0">
                  <a:pos x="3" y="14"/>
                </a:cxn>
                <a:cxn ang="0">
                  <a:pos x="0" y="24"/>
                </a:cxn>
                <a:cxn ang="0">
                  <a:pos x="3" y="34"/>
                </a:cxn>
                <a:cxn ang="0">
                  <a:pos x="9" y="41"/>
                </a:cxn>
                <a:cxn ang="0">
                  <a:pos x="19" y="46"/>
                </a:cxn>
                <a:cxn ang="0">
                  <a:pos x="31" y="48"/>
                </a:cxn>
              </a:cxnLst>
              <a:rect l="0" t="0" r="r" b="b"/>
              <a:pathLst>
                <a:path w="64" h="48">
                  <a:moveTo>
                    <a:pt x="31" y="48"/>
                  </a:moveTo>
                  <a:lnTo>
                    <a:pt x="45" y="46"/>
                  </a:lnTo>
                  <a:lnTo>
                    <a:pt x="55" y="41"/>
                  </a:lnTo>
                  <a:lnTo>
                    <a:pt x="60" y="34"/>
                  </a:lnTo>
                  <a:lnTo>
                    <a:pt x="64" y="24"/>
                  </a:lnTo>
                  <a:lnTo>
                    <a:pt x="60" y="14"/>
                  </a:lnTo>
                  <a:lnTo>
                    <a:pt x="55" y="6"/>
                  </a:lnTo>
                  <a:lnTo>
                    <a:pt x="45" y="2"/>
                  </a:lnTo>
                  <a:lnTo>
                    <a:pt x="31" y="0"/>
                  </a:lnTo>
                  <a:lnTo>
                    <a:pt x="19" y="2"/>
                  </a:lnTo>
                  <a:lnTo>
                    <a:pt x="9" y="6"/>
                  </a:lnTo>
                  <a:lnTo>
                    <a:pt x="3" y="14"/>
                  </a:lnTo>
                  <a:lnTo>
                    <a:pt x="0" y="24"/>
                  </a:lnTo>
                  <a:lnTo>
                    <a:pt x="3" y="34"/>
                  </a:lnTo>
                  <a:lnTo>
                    <a:pt x="9" y="41"/>
                  </a:lnTo>
                  <a:lnTo>
                    <a:pt x="19" y="46"/>
                  </a:lnTo>
                  <a:lnTo>
                    <a:pt x="31"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6" name="Freeform 36"/>
            <p:cNvSpPr>
              <a:spLocks/>
            </p:cNvSpPr>
            <p:nvPr/>
          </p:nvSpPr>
          <p:spPr bwMode="auto">
            <a:xfrm>
              <a:off x="1861" y="3129"/>
              <a:ext cx="64" cy="47"/>
            </a:xfrm>
            <a:custGeom>
              <a:avLst/>
              <a:gdLst/>
              <a:ahLst/>
              <a:cxnLst>
                <a:cxn ang="0">
                  <a:pos x="32" y="47"/>
                </a:cxn>
                <a:cxn ang="0">
                  <a:pos x="45" y="44"/>
                </a:cxn>
                <a:cxn ang="0">
                  <a:pos x="55" y="40"/>
                </a:cxn>
                <a:cxn ang="0">
                  <a:pos x="62" y="32"/>
                </a:cxn>
                <a:cxn ang="0">
                  <a:pos x="64" y="23"/>
                </a:cxn>
                <a:cxn ang="0">
                  <a:pos x="62" y="14"/>
                </a:cxn>
                <a:cxn ang="0">
                  <a:pos x="55" y="6"/>
                </a:cxn>
                <a:cxn ang="0">
                  <a:pos x="45" y="2"/>
                </a:cxn>
                <a:cxn ang="0">
                  <a:pos x="32" y="0"/>
                </a:cxn>
                <a:cxn ang="0">
                  <a:pos x="20" y="2"/>
                </a:cxn>
                <a:cxn ang="0">
                  <a:pos x="9" y="6"/>
                </a:cxn>
                <a:cxn ang="0">
                  <a:pos x="3" y="14"/>
                </a:cxn>
                <a:cxn ang="0">
                  <a:pos x="0" y="23"/>
                </a:cxn>
                <a:cxn ang="0">
                  <a:pos x="3" y="32"/>
                </a:cxn>
                <a:cxn ang="0">
                  <a:pos x="9" y="40"/>
                </a:cxn>
                <a:cxn ang="0">
                  <a:pos x="20" y="44"/>
                </a:cxn>
                <a:cxn ang="0">
                  <a:pos x="32" y="47"/>
                </a:cxn>
              </a:cxnLst>
              <a:rect l="0" t="0" r="r" b="b"/>
              <a:pathLst>
                <a:path w="64" h="47">
                  <a:moveTo>
                    <a:pt x="32" y="47"/>
                  </a:moveTo>
                  <a:lnTo>
                    <a:pt x="45" y="44"/>
                  </a:lnTo>
                  <a:lnTo>
                    <a:pt x="55" y="40"/>
                  </a:lnTo>
                  <a:lnTo>
                    <a:pt x="62" y="32"/>
                  </a:lnTo>
                  <a:lnTo>
                    <a:pt x="64" y="23"/>
                  </a:lnTo>
                  <a:lnTo>
                    <a:pt x="62" y="14"/>
                  </a:lnTo>
                  <a:lnTo>
                    <a:pt x="55" y="6"/>
                  </a:lnTo>
                  <a:lnTo>
                    <a:pt x="45" y="2"/>
                  </a:lnTo>
                  <a:lnTo>
                    <a:pt x="32" y="0"/>
                  </a:lnTo>
                  <a:lnTo>
                    <a:pt x="20" y="2"/>
                  </a:lnTo>
                  <a:lnTo>
                    <a:pt x="9" y="6"/>
                  </a:lnTo>
                  <a:lnTo>
                    <a:pt x="3" y="14"/>
                  </a:lnTo>
                  <a:lnTo>
                    <a:pt x="0" y="23"/>
                  </a:lnTo>
                  <a:lnTo>
                    <a:pt x="3" y="32"/>
                  </a:lnTo>
                  <a:lnTo>
                    <a:pt x="9" y="40"/>
                  </a:lnTo>
                  <a:lnTo>
                    <a:pt x="20" y="44"/>
                  </a:lnTo>
                  <a:lnTo>
                    <a:pt x="32"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7" name="Freeform 37"/>
            <p:cNvSpPr>
              <a:spLocks/>
            </p:cNvSpPr>
            <p:nvPr/>
          </p:nvSpPr>
          <p:spPr bwMode="auto">
            <a:xfrm>
              <a:off x="1832" y="3264"/>
              <a:ext cx="63" cy="48"/>
            </a:xfrm>
            <a:custGeom>
              <a:avLst/>
              <a:gdLst/>
              <a:ahLst/>
              <a:cxnLst>
                <a:cxn ang="0">
                  <a:pos x="32" y="48"/>
                </a:cxn>
                <a:cxn ang="0">
                  <a:pos x="44" y="46"/>
                </a:cxn>
                <a:cxn ang="0">
                  <a:pos x="54" y="40"/>
                </a:cxn>
                <a:cxn ang="0">
                  <a:pos x="60" y="33"/>
                </a:cxn>
                <a:cxn ang="0">
                  <a:pos x="63" y="23"/>
                </a:cxn>
                <a:cxn ang="0">
                  <a:pos x="60" y="14"/>
                </a:cxn>
                <a:cxn ang="0">
                  <a:pos x="54" y="7"/>
                </a:cxn>
                <a:cxn ang="0">
                  <a:pos x="44" y="2"/>
                </a:cxn>
                <a:cxn ang="0">
                  <a:pos x="32" y="0"/>
                </a:cxn>
                <a:cxn ang="0">
                  <a:pos x="20" y="2"/>
                </a:cxn>
                <a:cxn ang="0">
                  <a:pos x="9" y="7"/>
                </a:cxn>
                <a:cxn ang="0">
                  <a:pos x="3" y="14"/>
                </a:cxn>
                <a:cxn ang="0">
                  <a:pos x="0" y="23"/>
                </a:cxn>
                <a:cxn ang="0">
                  <a:pos x="3" y="33"/>
                </a:cxn>
                <a:cxn ang="0">
                  <a:pos x="9" y="40"/>
                </a:cxn>
                <a:cxn ang="0">
                  <a:pos x="20" y="46"/>
                </a:cxn>
                <a:cxn ang="0">
                  <a:pos x="32" y="48"/>
                </a:cxn>
              </a:cxnLst>
              <a:rect l="0" t="0" r="r" b="b"/>
              <a:pathLst>
                <a:path w="63" h="48">
                  <a:moveTo>
                    <a:pt x="32" y="48"/>
                  </a:moveTo>
                  <a:lnTo>
                    <a:pt x="44" y="46"/>
                  </a:lnTo>
                  <a:lnTo>
                    <a:pt x="54" y="40"/>
                  </a:lnTo>
                  <a:lnTo>
                    <a:pt x="60" y="33"/>
                  </a:lnTo>
                  <a:lnTo>
                    <a:pt x="63" y="23"/>
                  </a:lnTo>
                  <a:lnTo>
                    <a:pt x="60" y="14"/>
                  </a:lnTo>
                  <a:lnTo>
                    <a:pt x="54" y="7"/>
                  </a:lnTo>
                  <a:lnTo>
                    <a:pt x="44" y="2"/>
                  </a:lnTo>
                  <a:lnTo>
                    <a:pt x="32" y="0"/>
                  </a:lnTo>
                  <a:lnTo>
                    <a:pt x="20" y="2"/>
                  </a:lnTo>
                  <a:lnTo>
                    <a:pt x="9" y="7"/>
                  </a:lnTo>
                  <a:lnTo>
                    <a:pt x="3" y="14"/>
                  </a:lnTo>
                  <a:lnTo>
                    <a:pt x="0" y="23"/>
                  </a:lnTo>
                  <a:lnTo>
                    <a:pt x="3" y="33"/>
                  </a:lnTo>
                  <a:lnTo>
                    <a:pt x="9" y="40"/>
                  </a:lnTo>
                  <a:lnTo>
                    <a:pt x="20" y="46"/>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8" name="Freeform 38"/>
            <p:cNvSpPr>
              <a:spLocks/>
            </p:cNvSpPr>
            <p:nvPr/>
          </p:nvSpPr>
          <p:spPr bwMode="auto">
            <a:xfrm>
              <a:off x="1941" y="3350"/>
              <a:ext cx="64" cy="48"/>
            </a:xfrm>
            <a:custGeom>
              <a:avLst/>
              <a:gdLst/>
              <a:ahLst/>
              <a:cxnLst>
                <a:cxn ang="0">
                  <a:pos x="32" y="48"/>
                </a:cxn>
                <a:cxn ang="0">
                  <a:pos x="45" y="46"/>
                </a:cxn>
                <a:cxn ang="0">
                  <a:pos x="55" y="41"/>
                </a:cxn>
                <a:cxn ang="0">
                  <a:pos x="62" y="34"/>
                </a:cxn>
                <a:cxn ang="0">
                  <a:pos x="64" y="24"/>
                </a:cxn>
                <a:cxn ang="0">
                  <a:pos x="62" y="14"/>
                </a:cxn>
                <a:cxn ang="0">
                  <a:pos x="55" y="6"/>
                </a:cxn>
                <a:cxn ang="0">
                  <a:pos x="45" y="2"/>
                </a:cxn>
                <a:cxn ang="0">
                  <a:pos x="32" y="0"/>
                </a:cxn>
                <a:cxn ang="0">
                  <a:pos x="19" y="2"/>
                </a:cxn>
                <a:cxn ang="0">
                  <a:pos x="9" y="6"/>
                </a:cxn>
                <a:cxn ang="0">
                  <a:pos x="3" y="14"/>
                </a:cxn>
                <a:cxn ang="0">
                  <a:pos x="0" y="24"/>
                </a:cxn>
                <a:cxn ang="0">
                  <a:pos x="3" y="34"/>
                </a:cxn>
                <a:cxn ang="0">
                  <a:pos x="9" y="41"/>
                </a:cxn>
                <a:cxn ang="0">
                  <a:pos x="19" y="46"/>
                </a:cxn>
                <a:cxn ang="0">
                  <a:pos x="32" y="48"/>
                </a:cxn>
              </a:cxnLst>
              <a:rect l="0" t="0" r="r" b="b"/>
              <a:pathLst>
                <a:path w="64" h="48">
                  <a:moveTo>
                    <a:pt x="32" y="48"/>
                  </a:moveTo>
                  <a:lnTo>
                    <a:pt x="45" y="46"/>
                  </a:lnTo>
                  <a:lnTo>
                    <a:pt x="55" y="41"/>
                  </a:lnTo>
                  <a:lnTo>
                    <a:pt x="62" y="34"/>
                  </a:lnTo>
                  <a:lnTo>
                    <a:pt x="64" y="24"/>
                  </a:lnTo>
                  <a:lnTo>
                    <a:pt x="62" y="14"/>
                  </a:lnTo>
                  <a:lnTo>
                    <a:pt x="55" y="6"/>
                  </a:lnTo>
                  <a:lnTo>
                    <a:pt x="45" y="2"/>
                  </a:lnTo>
                  <a:lnTo>
                    <a:pt x="32" y="0"/>
                  </a:lnTo>
                  <a:lnTo>
                    <a:pt x="19" y="2"/>
                  </a:lnTo>
                  <a:lnTo>
                    <a:pt x="9" y="6"/>
                  </a:lnTo>
                  <a:lnTo>
                    <a:pt x="3" y="14"/>
                  </a:lnTo>
                  <a:lnTo>
                    <a:pt x="0" y="24"/>
                  </a:lnTo>
                  <a:lnTo>
                    <a:pt x="3" y="34"/>
                  </a:lnTo>
                  <a:lnTo>
                    <a:pt x="9" y="41"/>
                  </a:lnTo>
                  <a:lnTo>
                    <a:pt x="19" y="46"/>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9" name="Freeform 39"/>
            <p:cNvSpPr>
              <a:spLocks/>
            </p:cNvSpPr>
            <p:nvPr/>
          </p:nvSpPr>
          <p:spPr bwMode="auto">
            <a:xfrm>
              <a:off x="2150" y="3305"/>
              <a:ext cx="64" cy="48"/>
            </a:xfrm>
            <a:custGeom>
              <a:avLst/>
              <a:gdLst/>
              <a:ahLst/>
              <a:cxnLst>
                <a:cxn ang="0">
                  <a:pos x="33" y="48"/>
                </a:cxn>
                <a:cxn ang="0">
                  <a:pos x="45" y="46"/>
                </a:cxn>
                <a:cxn ang="0">
                  <a:pos x="55" y="40"/>
                </a:cxn>
                <a:cxn ang="0">
                  <a:pos x="62" y="33"/>
                </a:cxn>
                <a:cxn ang="0">
                  <a:pos x="64" y="24"/>
                </a:cxn>
                <a:cxn ang="0">
                  <a:pos x="62" y="15"/>
                </a:cxn>
                <a:cxn ang="0">
                  <a:pos x="55" y="7"/>
                </a:cxn>
                <a:cxn ang="0">
                  <a:pos x="45" y="2"/>
                </a:cxn>
                <a:cxn ang="0">
                  <a:pos x="33" y="0"/>
                </a:cxn>
                <a:cxn ang="0">
                  <a:pos x="22" y="2"/>
                </a:cxn>
                <a:cxn ang="0">
                  <a:pos x="11" y="7"/>
                </a:cxn>
                <a:cxn ang="0">
                  <a:pos x="3" y="15"/>
                </a:cxn>
                <a:cxn ang="0">
                  <a:pos x="0" y="24"/>
                </a:cxn>
                <a:cxn ang="0">
                  <a:pos x="3" y="33"/>
                </a:cxn>
                <a:cxn ang="0">
                  <a:pos x="11" y="40"/>
                </a:cxn>
                <a:cxn ang="0">
                  <a:pos x="22" y="46"/>
                </a:cxn>
                <a:cxn ang="0">
                  <a:pos x="33" y="48"/>
                </a:cxn>
              </a:cxnLst>
              <a:rect l="0" t="0" r="r" b="b"/>
              <a:pathLst>
                <a:path w="64" h="48">
                  <a:moveTo>
                    <a:pt x="33" y="48"/>
                  </a:moveTo>
                  <a:lnTo>
                    <a:pt x="45" y="46"/>
                  </a:lnTo>
                  <a:lnTo>
                    <a:pt x="55" y="40"/>
                  </a:lnTo>
                  <a:lnTo>
                    <a:pt x="62" y="33"/>
                  </a:lnTo>
                  <a:lnTo>
                    <a:pt x="64" y="24"/>
                  </a:lnTo>
                  <a:lnTo>
                    <a:pt x="62" y="15"/>
                  </a:lnTo>
                  <a:lnTo>
                    <a:pt x="55" y="7"/>
                  </a:lnTo>
                  <a:lnTo>
                    <a:pt x="45" y="2"/>
                  </a:lnTo>
                  <a:lnTo>
                    <a:pt x="33" y="0"/>
                  </a:lnTo>
                  <a:lnTo>
                    <a:pt x="22" y="2"/>
                  </a:lnTo>
                  <a:lnTo>
                    <a:pt x="11" y="7"/>
                  </a:lnTo>
                  <a:lnTo>
                    <a:pt x="3" y="15"/>
                  </a:lnTo>
                  <a:lnTo>
                    <a:pt x="0" y="24"/>
                  </a:lnTo>
                  <a:lnTo>
                    <a:pt x="3" y="33"/>
                  </a:lnTo>
                  <a:lnTo>
                    <a:pt x="11" y="40"/>
                  </a:lnTo>
                  <a:lnTo>
                    <a:pt x="22" y="46"/>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 name="Freeform 40"/>
            <p:cNvSpPr>
              <a:spLocks/>
            </p:cNvSpPr>
            <p:nvPr/>
          </p:nvSpPr>
          <p:spPr bwMode="auto">
            <a:xfrm>
              <a:off x="2307" y="3272"/>
              <a:ext cx="64" cy="48"/>
            </a:xfrm>
            <a:custGeom>
              <a:avLst/>
              <a:gdLst/>
              <a:ahLst/>
              <a:cxnLst>
                <a:cxn ang="0">
                  <a:pos x="32" y="48"/>
                </a:cxn>
                <a:cxn ang="0">
                  <a:pos x="45" y="45"/>
                </a:cxn>
                <a:cxn ang="0">
                  <a:pos x="55" y="41"/>
                </a:cxn>
                <a:cxn ang="0">
                  <a:pos x="62" y="33"/>
                </a:cxn>
                <a:cxn ang="0">
                  <a:pos x="64" y="24"/>
                </a:cxn>
                <a:cxn ang="0">
                  <a:pos x="62" y="15"/>
                </a:cxn>
                <a:cxn ang="0">
                  <a:pos x="55" y="7"/>
                </a:cxn>
                <a:cxn ang="0">
                  <a:pos x="45" y="3"/>
                </a:cxn>
                <a:cxn ang="0">
                  <a:pos x="32" y="0"/>
                </a:cxn>
                <a:cxn ang="0">
                  <a:pos x="19" y="3"/>
                </a:cxn>
                <a:cxn ang="0">
                  <a:pos x="9" y="7"/>
                </a:cxn>
                <a:cxn ang="0">
                  <a:pos x="3" y="15"/>
                </a:cxn>
                <a:cxn ang="0">
                  <a:pos x="0" y="24"/>
                </a:cxn>
                <a:cxn ang="0">
                  <a:pos x="3" y="33"/>
                </a:cxn>
                <a:cxn ang="0">
                  <a:pos x="9" y="41"/>
                </a:cxn>
                <a:cxn ang="0">
                  <a:pos x="19" y="45"/>
                </a:cxn>
                <a:cxn ang="0">
                  <a:pos x="32" y="48"/>
                </a:cxn>
              </a:cxnLst>
              <a:rect l="0" t="0" r="r" b="b"/>
              <a:pathLst>
                <a:path w="64" h="48">
                  <a:moveTo>
                    <a:pt x="32" y="48"/>
                  </a:moveTo>
                  <a:lnTo>
                    <a:pt x="45" y="45"/>
                  </a:lnTo>
                  <a:lnTo>
                    <a:pt x="55" y="41"/>
                  </a:lnTo>
                  <a:lnTo>
                    <a:pt x="62" y="33"/>
                  </a:lnTo>
                  <a:lnTo>
                    <a:pt x="64" y="24"/>
                  </a:lnTo>
                  <a:lnTo>
                    <a:pt x="62" y="15"/>
                  </a:lnTo>
                  <a:lnTo>
                    <a:pt x="55" y="7"/>
                  </a:lnTo>
                  <a:lnTo>
                    <a:pt x="45" y="3"/>
                  </a:lnTo>
                  <a:lnTo>
                    <a:pt x="32" y="0"/>
                  </a:lnTo>
                  <a:lnTo>
                    <a:pt x="19" y="3"/>
                  </a:lnTo>
                  <a:lnTo>
                    <a:pt x="9" y="7"/>
                  </a:lnTo>
                  <a:lnTo>
                    <a:pt x="3" y="15"/>
                  </a:lnTo>
                  <a:lnTo>
                    <a:pt x="0" y="24"/>
                  </a:lnTo>
                  <a:lnTo>
                    <a:pt x="3" y="33"/>
                  </a:lnTo>
                  <a:lnTo>
                    <a:pt x="9" y="41"/>
                  </a:lnTo>
                  <a:lnTo>
                    <a:pt x="19" y="45"/>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1" name="Freeform 41"/>
            <p:cNvSpPr>
              <a:spLocks/>
            </p:cNvSpPr>
            <p:nvPr/>
          </p:nvSpPr>
          <p:spPr bwMode="auto">
            <a:xfrm>
              <a:off x="2286" y="3471"/>
              <a:ext cx="64" cy="48"/>
            </a:xfrm>
            <a:custGeom>
              <a:avLst/>
              <a:gdLst/>
              <a:ahLst/>
              <a:cxnLst>
                <a:cxn ang="0">
                  <a:pos x="33" y="48"/>
                </a:cxn>
                <a:cxn ang="0">
                  <a:pos x="44" y="46"/>
                </a:cxn>
                <a:cxn ang="0">
                  <a:pos x="54" y="40"/>
                </a:cxn>
                <a:cxn ang="0">
                  <a:pos x="61" y="32"/>
                </a:cxn>
                <a:cxn ang="0">
                  <a:pos x="64" y="23"/>
                </a:cxn>
                <a:cxn ang="0">
                  <a:pos x="61" y="15"/>
                </a:cxn>
                <a:cxn ang="0">
                  <a:pos x="54" y="7"/>
                </a:cxn>
                <a:cxn ang="0">
                  <a:pos x="44" y="2"/>
                </a:cxn>
                <a:cxn ang="0">
                  <a:pos x="33" y="0"/>
                </a:cxn>
                <a:cxn ang="0">
                  <a:pos x="21" y="2"/>
                </a:cxn>
                <a:cxn ang="0">
                  <a:pos x="11" y="7"/>
                </a:cxn>
                <a:cxn ang="0">
                  <a:pos x="3" y="15"/>
                </a:cxn>
                <a:cxn ang="0">
                  <a:pos x="0" y="23"/>
                </a:cxn>
                <a:cxn ang="0">
                  <a:pos x="3" y="32"/>
                </a:cxn>
                <a:cxn ang="0">
                  <a:pos x="11" y="40"/>
                </a:cxn>
                <a:cxn ang="0">
                  <a:pos x="21" y="46"/>
                </a:cxn>
                <a:cxn ang="0">
                  <a:pos x="33" y="48"/>
                </a:cxn>
              </a:cxnLst>
              <a:rect l="0" t="0" r="r" b="b"/>
              <a:pathLst>
                <a:path w="64" h="48">
                  <a:moveTo>
                    <a:pt x="33" y="48"/>
                  </a:moveTo>
                  <a:lnTo>
                    <a:pt x="44" y="46"/>
                  </a:lnTo>
                  <a:lnTo>
                    <a:pt x="54" y="40"/>
                  </a:lnTo>
                  <a:lnTo>
                    <a:pt x="61" y="32"/>
                  </a:lnTo>
                  <a:lnTo>
                    <a:pt x="64" y="23"/>
                  </a:lnTo>
                  <a:lnTo>
                    <a:pt x="61" y="15"/>
                  </a:lnTo>
                  <a:lnTo>
                    <a:pt x="54" y="7"/>
                  </a:lnTo>
                  <a:lnTo>
                    <a:pt x="44" y="2"/>
                  </a:lnTo>
                  <a:lnTo>
                    <a:pt x="33" y="0"/>
                  </a:lnTo>
                  <a:lnTo>
                    <a:pt x="21" y="2"/>
                  </a:lnTo>
                  <a:lnTo>
                    <a:pt x="11" y="7"/>
                  </a:lnTo>
                  <a:lnTo>
                    <a:pt x="3" y="15"/>
                  </a:lnTo>
                  <a:lnTo>
                    <a:pt x="0" y="23"/>
                  </a:lnTo>
                  <a:lnTo>
                    <a:pt x="3" y="32"/>
                  </a:lnTo>
                  <a:lnTo>
                    <a:pt x="11" y="40"/>
                  </a:lnTo>
                  <a:lnTo>
                    <a:pt x="21" y="46"/>
                  </a:lnTo>
                  <a:lnTo>
                    <a:pt x="33"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2" name="Freeform 42"/>
            <p:cNvSpPr>
              <a:spLocks/>
            </p:cNvSpPr>
            <p:nvPr/>
          </p:nvSpPr>
          <p:spPr bwMode="auto">
            <a:xfrm>
              <a:off x="2623" y="3501"/>
              <a:ext cx="64" cy="48"/>
            </a:xfrm>
            <a:custGeom>
              <a:avLst/>
              <a:gdLst/>
              <a:ahLst/>
              <a:cxnLst>
                <a:cxn ang="0">
                  <a:pos x="34" y="48"/>
                </a:cxn>
                <a:cxn ang="0">
                  <a:pos x="45" y="46"/>
                </a:cxn>
                <a:cxn ang="0">
                  <a:pos x="55" y="40"/>
                </a:cxn>
                <a:cxn ang="0">
                  <a:pos x="62" y="32"/>
                </a:cxn>
                <a:cxn ang="0">
                  <a:pos x="64" y="24"/>
                </a:cxn>
                <a:cxn ang="0">
                  <a:pos x="62" y="14"/>
                </a:cxn>
                <a:cxn ang="0">
                  <a:pos x="55" y="7"/>
                </a:cxn>
                <a:cxn ang="0">
                  <a:pos x="45" y="2"/>
                </a:cxn>
                <a:cxn ang="0">
                  <a:pos x="34" y="0"/>
                </a:cxn>
                <a:cxn ang="0">
                  <a:pos x="21" y="2"/>
                </a:cxn>
                <a:cxn ang="0">
                  <a:pos x="11" y="7"/>
                </a:cxn>
                <a:cxn ang="0">
                  <a:pos x="4" y="14"/>
                </a:cxn>
                <a:cxn ang="0">
                  <a:pos x="0" y="24"/>
                </a:cxn>
                <a:cxn ang="0">
                  <a:pos x="4" y="32"/>
                </a:cxn>
                <a:cxn ang="0">
                  <a:pos x="11" y="40"/>
                </a:cxn>
                <a:cxn ang="0">
                  <a:pos x="21" y="46"/>
                </a:cxn>
                <a:cxn ang="0">
                  <a:pos x="34" y="48"/>
                </a:cxn>
              </a:cxnLst>
              <a:rect l="0" t="0" r="r" b="b"/>
              <a:pathLst>
                <a:path w="64" h="48">
                  <a:moveTo>
                    <a:pt x="34" y="48"/>
                  </a:moveTo>
                  <a:lnTo>
                    <a:pt x="45" y="46"/>
                  </a:lnTo>
                  <a:lnTo>
                    <a:pt x="55" y="40"/>
                  </a:lnTo>
                  <a:lnTo>
                    <a:pt x="62" y="32"/>
                  </a:lnTo>
                  <a:lnTo>
                    <a:pt x="64" y="24"/>
                  </a:lnTo>
                  <a:lnTo>
                    <a:pt x="62" y="14"/>
                  </a:lnTo>
                  <a:lnTo>
                    <a:pt x="55" y="7"/>
                  </a:lnTo>
                  <a:lnTo>
                    <a:pt x="45" y="2"/>
                  </a:lnTo>
                  <a:lnTo>
                    <a:pt x="34" y="0"/>
                  </a:lnTo>
                  <a:lnTo>
                    <a:pt x="21" y="2"/>
                  </a:lnTo>
                  <a:lnTo>
                    <a:pt x="11" y="7"/>
                  </a:lnTo>
                  <a:lnTo>
                    <a:pt x="4" y="14"/>
                  </a:lnTo>
                  <a:lnTo>
                    <a:pt x="0" y="24"/>
                  </a:lnTo>
                  <a:lnTo>
                    <a:pt x="4" y="32"/>
                  </a:lnTo>
                  <a:lnTo>
                    <a:pt x="11" y="40"/>
                  </a:lnTo>
                  <a:lnTo>
                    <a:pt x="21" y="46"/>
                  </a:lnTo>
                  <a:lnTo>
                    <a:pt x="34"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 name="Freeform 43"/>
            <p:cNvSpPr>
              <a:spLocks/>
            </p:cNvSpPr>
            <p:nvPr/>
          </p:nvSpPr>
          <p:spPr bwMode="auto">
            <a:xfrm>
              <a:off x="2730" y="3388"/>
              <a:ext cx="63" cy="48"/>
            </a:xfrm>
            <a:custGeom>
              <a:avLst/>
              <a:gdLst/>
              <a:ahLst/>
              <a:cxnLst>
                <a:cxn ang="0">
                  <a:pos x="32" y="48"/>
                </a:cxn>
                <a:cxn ang="0">
                  <a:pos x="44" y="45"/>
                </a:cxn>
                <a:cxn ang="0">
                  <a:pos x="54" y="40"/>
                </a:cxn>
                <a:cxn ang="0">
                  <a:pos x="60" y="32"/>
                </a:cxn>
                <a:cxn ang="0">
                  <a:pos x="63" y="23"/>
                </a:cxn>
                <a:cxn ang="0">
                  <a:pos x="60" y="15"/>
                </a:cxn>
                <a:cxn ang="0">
                  <a:pos x="54" y="7"/>
                </a:cxn>
                <a:cxn ang="0">
                  <a:pos x="44" y="3"/>
                </a:cxn>
                <a:cxn ang="0">
                  <a:pos x="32" y="0"/>
                </a:cxn>
                <a:cxn ang="0">
                  <a:pos x="21" y="3"/>
                </a:cxn>
                <a:cxn ang="0">
                  <a:pos x="11" y="7"/>
                </a:cxn>
                <a:cxn ang="0">
                  <a:pos x="4" y="15"/>
                </a:cxn>
                <a:cxn ang="0">
                  <a:pos x="0" y="23"/>
                </a:cxn>
                <a:cxn ang="0">
                  <a:pos x="4" y="32"/>
                </a:cxn>
                <a:cxn ang="0">
                  <a:pos x="11" y="40"/>
                </a:cxn>
                <a:cxn ang="0">
                  <a:pos x="21" y="45"/>
                </a:cxn>
                <a:cxn ang="0">
                  <a:pos x="32" y="48"/>
                </a:cxn>
              </a:cxnLst>
              <a:rect l="0" t="0" r="r" b="b"/>
              <a:pathLst>
                <a:path w="63" h="48">
                  <a:moveTo>
                    <a:pt x="32" y="48"/>
                  </a:moveTo>
                  <a:lnTo>
                    <a:pt x="44" y="45"/>
                  </a:lnTo>
                  <a:lnTo>
                    <a:pt x="54" y="40"/>
                  </a:lnTo>
                  <a:lnTo>
                    <a:pt x="60" y="32"/>
                  </a:lnTo>
                  <a:lnTo>
                    <a:pt x="63" y="23"/>
                  </a:lnTo>
                  <a:lnTo>
                    <a:pt x="60" y="15"/>
                  </a:lnTo>
                  <a:lnTo>
                    <a:pt x="54" y="7"/>
                  </a:lnTo>
                  <a:lnTo>
                    <a:pt x="44" y="3"/>
                  </a:lnTo>
                  <a:lnTo>
                    <a:pt x="32" y="0"/>
                  </a:lnTo>
                  <a:lnTo>
                    <a:pt x="21" y="3"/>
                  </a:lnTo>
                  <a:lnTo>
                    <a:pt x="11" y="7"/>
                  </a:lnTo>
                  <a:lnTo>
                    <a:pt x="4" y="15"/>
                  </a:lnTo>
                  <a:lnTo>
                    <a:pt x="0" y="23"/>
                  </a:lnTo>
                  <a:lnTo>
                    <a:pt x="4" y="32"/>
                  </a:lnTo>
                  <a:lnTo>
                    <a:pt x="11" y="40"/>
                  </a:lnTo>
                  <a:lnTo>
                    <a:pt x="21" y="45"/>
                  </a:lnTo>
                  <a:lnTo>
                    <a:pt x="32" y="48"/>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4" name="Freeform 44"/>
            <p:cNvSpPr>
              <a:spLocks/>
            </p:cNvSpPr>
            <p:nvPr/>
          </p:nvSpPr>
          <p:spPr bwMode="auto">
            <a:xfrm>
              <a:off x="3072" y="3323"/>
              <a:ext cx="63" cy="47"/>
            </a:xfrm>
            <a:custGeom>
              <a:avLst/>
              <a:gdLst/>
              <a:ahLst/>
              <a:cxnLst>
                <a:cxn ang="0">
                  <a:pos x="31" y="47"/>
                </a:cxn>
                <a:cxn ang="0">
                  <a:pos x="43" y="45"/>
                </a:cxn>
                <a:cxn ang="0">
                  <a:pos x="54" y="41"/>
                </a:cxn>
                <a:cxn ang="0">
                  <a:pos x="59" y="33"/>
                </a:cxn>
                <a:cxn ang="0">
                  <a:pos x="63" y="24"/>
                </a:cxn>
                <a:cxn ang="0">
                  <a:pos x="59" y="15"/>
                </a:cxn>
                <a:cxn ang="0">
                  <a:pos x="54" y="7"/>
                </a:cxn>
                <a:cxn ang="0">
                  <a:pos x="43" y="3"/>
                </a:cxn>
                <a:cxn ang="0">
                  <a:pos x="31" y="0"/>
                </a:cxn>
                <a:cxn ang="0">
                  <a:pos x="19" y="3"/>
                </a:cxn>
                <a:cxn ang="0">
                  <a:pos x="9" y="7"/>
                </a:cxn>
                <a:cxn ang="0">
                  <a:pos x="4" y="15"/>
                </a:cxn>
                <a:cxn ang="0">
                  <a:pos x="0" y="24"/>
                </a:cxn>
                <a:cxn ang="0">
                  <a:pos x="4" y="33"/>
                </a:cxn>
                <a:cxn ang="0">
                  <a:pos x="9" y="41"/>
                </a:cxn>
                <a:cxn ang="0">
                  <a:pos x="19" y="45"/>
                </a:cxn>
                <a:cxn ang="0">
                  <a:pos x="31" y="47"/>
                </a:cxn>
              </a:cxnLst>
              <a:rect l="0" t="0" r="r" b="b"/>
              <a:pathLst>
                <a:path w="63" h="47">
                  <a:moveTo>
                    <a:pt x="31" y="47"/>
                  </a:moveTo>
                  <a:lnTo>
                    <a:pt x="43" y="45"/>
                  </a:lnTo>
                  <a:lnTo>
                    <a:pt x="54" y="41"/>
                  </a:lnTo>
                  <a:lnTo>
                    <a:pt x="59" y="33"/>
                  </a:lnTo>
                  <a:lnTo>
                    <a:pt x="63" y="24"/>
                  </a:lnTo>
                  <a:lnTo>
                    <a:pt x="59" y="15"/>
                  </a:lnTo>
                  <a:lnTo>
                    <a:pt x="54" y="7"/>
                  </a:lnTo>
                  <a:lnTo>
                    <a:pt x="43" y="3"/>
                  </a:lnTo>
                  <a:lnTo>
                    <a:pt x="31" y="0"/>
                  </a:lnTo>
                  <a:lnTo>
                    <a:pt x="19" y="3"/>
                  </a:lnTo>
                  <a:lnTo>
                    <a:pt x="9" y="7"/>
                  </a:lnTo>
                  <a:lnTo>
                    <a:pt x="4" y="15"/>
                  </a:lnTo>
                  <a:lnTo>
                    <a:pt x="0" y="24"/>
                  </a:lnTo>
                  <a:lnTo>
                    <a:pt x="4" y="33"/>
                  </a:lnTo>
                  <a:lnTo>
                    <a:pt x="9" y="41"/>
                  </a:lnTo>
                  <a:lnTo>
                    <a:pt x="19" y="45"/>
                  </a:lnTo>
                  <a:lnTo>
                    <a:pt x="31"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5" name="Freeform 45"/>
            <p:cNvSpPr>
              <a:spLocks/>
            </p:cNvSpPr>
            <p:nvPr/>
          </p:nvSpPr>
          <p:spPr bwMode="auto">
            <a:xfrm>
              <a:off x="3224" y="3451"/>
              <a:ext cx="64" cy="47"/>
            </a:xfrm>
            <a:custGeom>
              <a:avLst/>
              <a:gdLst/>
              <a:ahLst/>
              <a:cxnLst>
                <a:cxn ang="0">
                  <a:pos x="31" y="47"/>
                </a:cxn>
                <a:cxn ang="0">
                  <a:pos x="44" y="45"/>
                </a:cxn>
                <a:cxn ang="0">
                  <a:pos x="54" y="41"/>
                </a:cxn>
                <a:cxn ang="0">
                  <a:pos x="61" y="33"/>
                </a:cxn>
                <a:cxn ang="0">
                  <a:pos x="64" y="24"/>
                </a:cxn>
                <a:cxn ang="0">
                  <a:pos x="61" y="14"/>
                </a:cxn>
                <a:cxn ang="0">
                  <a:pos x="54" y="7"/>
                </a:cxn>
                <a:cxn ang="0">
                  <a:pos x="44" y="3"/>
                </a:cxn>
                <a:cxn ang="0">
                  <a:pos x="31" y="0"/>
                </a:cxn>
                <a:cxn ang="0">
                  <a:pos x="19" y="3"/>
                </a:cxn>
                <a:cxn ang="0">
                  <a:pos x="9" y="7"/>
                </a:cxn>
                <a:cxn ang="0">
                  <a:pos x="3" y="14"/>
                </a:cxn>
                <a:cxn ang="0">
                  <a:pos x="0" y="24"/>
                </a:cxn>
                <a:cxn ang="0">
                  <a:pos x="3" y="33"/>
                </a:cxn>
                <a:cxn ang="0">
                  <a:pos x="9" y="41"/>
                </a:cxn>
                <a:cxn ang="0">
                  <a:pos x="19" y="45"/>
                </a:cxn>
                <a:cxn ang="0">
                  <a:pos x="31" y="47"/>
                </a:cxn>
              </a:cxnLst>
              <a:rect l="0" t="0" r="r" b="b"/>
              <a:pathLst>
                <a:path w="64" h="47">
                  <a:moveTo>
                    <a:pt x="31" y="47"/>
                  </a:moveTo>
                  <a:lnTo>
                    <a:pt x="44" y="45"/>
                  </a:lnTo>
                  <a:lnTo>
                    <a:pt x="54" y="41"/>
                  </a:lnTo>
                  <a:lnTo>
                    <a:pt x="61" y="33"/>
                  </a:lnTo>
                  <a:lnTo>
                    <a:pt x="64" y="24"/>
                  </a:lnTo>
                  <a:lnTo>
                    <a:pt x="61" y="14"/>
                  </a:lnTo>
                  <a:lnTo>
                    <a:pt x="54" y="7"/>
                  </a:lnTo>
                  <a:lnTo>
                    <a:pt x="44" y="3"/>
                  </a:lnTo>
                  <a:lnTo>
                    <a:pt x="31" y="0"/>
                  </a:lnTo>
                  <a:lnTo>
                    <a:pt x="19" y="3"/>
                  </a:lnTo>
                  <a:lnTo>
                    <a:pt x="9" y="7"/>
                  </a:lnTo>
                  <a:lnTo>
                    <a:pt x="3" y="14"/>
                  </a:lnTo>
                  <a:lnTo>
                    <a:pt x="0" y="24"/>
                  </a:lnTo>
                  <a:lnTo>
                    <a:pt x="3" y="33"/>
                  </a:lnTo>
                  <a:lnTo>
                    <a:pt x="9" y="41"/>
                  </a:lnTo>
                  <a:lnTo>
                    <a:pt x="19" y="45"/>
                  </a:lnTo>
                  <a:lnTo>
                    <a:pt x="31" y="47"/>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6" name="Freeform 46"/>
            <p:cNvSpPr>
              <a:spLocks/>
            </p:cNvSpPr>
            <p:nvPr/>
          </p:nvSpPr>
          <p:spPr bwMode="auto">
            <a:xfrm>
              <a:off x="3553" y="3422"/>
              <a:ext cx="64" cy="49"/>
            </a:xfrm>
            <a:custGeom>
              <a:avLst/>
              <a:gdLst/>
              <a:ahLst/>
              <a:cxnLst>
                <a:cxn ang="0">
                  <a:pos x="33" y="49"/>
                </a:cxn>
                <a:cxn ang="0">
                  <a:pos x="45" y="47"/>
                </a:cxn>
                <a:cxn ang="0">
                  <a:pos x="55" y="42"/>
                </a:cxn>
                <a:cxn ang="0">
                  <a:pos x="62" y="34"/>
                </a:cxn>
                <a:cxn ang="0">
                  <a:pos x="64" y="25"/>
                </a:cxn>
                <a:cxn ang="0">
                  <a:pos x="62" y="15"/>
                </a:cxn>
                <a:cxn ang="0">
                  <a:pos x="55" y="7"/>
                </a:cxn>
                <a:cxn ang="0">
                  <a:pos x="45" y="2"/>
                </a:cxn>
                <a:cxn ang="0">
                  <a:pos x="33" y="0"/>
                </a:cxn>
                <a:cxn ang="0">
                  <a:pos x="21" y="2"/>
                </a:cxn>
                <a:cxn ang="0">
                  <a:pos x="11" y="7"/>
                </a:cxn>
                <a:cxn ang="0">
                  <a:pos x="3" y="15"/>
                </a:cxn>
                <a:cxn ang="0">
                  <a:pos x="0" y="25"/>
                </a:cxn>
                <a:cxn ang="0">
                  <a:pos x="3" y="34"/>
                </a:cxn>
                <a:cxn ang="0">
                  <a:pos x="11" y="42"/>
                </a:cxn>
                <a:cxn ang="0">
                  <a:pos x="21" y="47"/>
                </a:cxn>
                <a:cxn ang="0">
                  <a:pos x="33" y="49"/>
                </a:cxn>
              </a:cxnLst>
              <a:rect l="0" t="0" r="r" b="b"/>
              <a:pathLst>
                <a:path w="64" h="49">
                  <a:moveTo>
                    <a:pt x="33" y="49"/>
                  </a:moveTo>
                  <a:lnTo>
                    <a:pt x="45" y="47"/>
                  </a:lnTo>
                  <a:lnTo>
                    <a:pt x="55" y="42"/>
                  </a:lnTo>
                  <a:lnTo>
                    <a:pt x="62" y="34"/>
                  </a:lnTo>
                  <a:lnTo>
                    <a:pt x="64" y="25"/>
                  </a:lnTo>
                  <a:lnTo>
                    <a:pt x="62" y="15"/>
                  </a:lnTo>
                  <a:lnTo>
                    <a:pt x="55" y="7"/>
                  </a:lnTo>
                  <a:lnTo>
                    <a:pt x="45" y="2"/>
                  </a:lnTo>
                  <a:lnTo>
                    <a:pt x="33" y="0"/>
                  </a:lnTo>
                  <a:lnTo>
                    <a:pt x="21" y="2"/>
                  </a:lnTo>
                  <a:lnTo>
                    <a:pt x="11" y="7"/>
                  </a:lnTo>
                  <a:lnTo>
                    <a:pt x="3" y="15"/>
                  </a:lnTo>
                  <a:lnTo>
                    <a:pt x="0" y="25"/>
                  </a:lnTo>
                  <a:lnTo>
                    <a:pt x="3" y="34"/>
                  </a:lnTo>
                  <a:lnTo>
                    <a:pt x="11" y="42"/>
                  </a:lnTo>
                  <a:lnTo>
                    <a:pt x="21" y="47"/>
                  </a:lnTo>
                  <a:lnTo>
                    <a:pt x="33" y="49"/>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7" name="Freeform 47"/>
            <p:cNvSpPr>
              <a:spLocks/>
            </p:cNvSpPr>
            <p:nvPr/>
          </p:nvSpPr>
          <p:spPr bwMode="auto">
            <a:xfrm>
              <a:off x="1786" y="2255"/>
              <a:ext cx="432" cy="161"/>
            </a:xfrm>
            <a:custGeom>
              <a:avLst/>
              <a:gdLst/>
              <a:ahLst/>
              <a:cxnLst>
                <a:cxn ang="0">
                  <a:pos x="232" y="0"/>
                </a:cxn>
                <a:cxn ang="0">
                  <a:pos x="0" y="71"/>
                </a:cxn>
                <a:cxn ang="0">
                  <a:pos x="0" y="72"/>
                </a:cxn>
                <a:cxn ang="0">
                  <a:pos x="1" y="73"/>
                </a:cxn>
                <a:cxn ang="0">
                  <a:pos x="3" y="76"/>
                </a:cxn>
                <a:cxn ang="0">
                  <a:pos x="7" y="80"/>
                </a:cxn>
                <a:cxn ang="0">
                  <a:pos x="13" y="84"/>
                </a:cxn>
                <a:cxn ang="0">
                  <a:pos x="22" y="90"/>
                </a:cxn>
                <a:cxn ang="0">
                  <a:pos x="35" y="96"/>
                </a:cxn>
                <a:cxn ang="0">
                  <a:pos x="53" y="101"/>
                </a:cxn>
                <a:cxn ang="0">
                  <a:pos x="75" y="108"/>
                </a:cxn>
                <a:cxn ang="0">
                  <a:pos x="100" y="117"/>
                </a:cxn>
                <a:cxn ang="0">
                  <a:pos x="127" y="126"/>
                </a:cxn>
                <a:cxn ang="0">
                  <a:pos x="154" y="136"/>
                </a:cxn>
                <a:cxn ang="0">
                  <a:pos x="176" y="146"/>
                </a:cxn>
                <a:cxn ang="0">
                  <a:pos x="195" y="154"/>
                </a:cxn>
                <a:cxn ang="0">
                  <a:pos x="208" y="159"/>
                </a:cxn>
                <a:cxn ang="0">
                  <a:pos x="212" y="161"/>
                </a:cxn>
                <a:cxn ang="0">
                  <a:pos x="432" y="60"/>
                </a:cxn>
                <a:cxn ang="0">
                  <a:pos x="232" y="0"/>
                </a:cxn>
              </a:cxnLst>
              <a:rect l="0" t="0" r="r" b="b"/>
              <a:pathLst>
                <a:path w="432" h="161">
                  <a:moveTo>
                    <a:pt x="232" y="0"/>
                  </a:moveTo>
                  <a:lnTo>
                    <a:pt x="0" y="71"/>
                  </a:lnTo>
                  <a:lnTo>
                    <a:pt x="0" y="72"/>
                  </a:lnTo>
                  <a:lnTo>
                    <a:pt x="1" y="73"/>
                  </a:lnTo>
                  <a:lnTo>
                    <a:pt x="3" y="76"/>
                  </a:lnTo>
                  <a:lnTo>
                    <a:pt x="7" y="80"/>
                  </a:lnTo>
                  <a:lnTo>
                    <a:pt x="13" y="84"/>
                  </a:lnTo>
                  <a:lnTo>
                    <a:pt x="22" y="90"/>
                  </a:lnTo>
                  <a:lnTo>
                    <a:pt x="35" y="96"/>
                  </a:lnTo>
                  <a:lnTo>
                    <a:pt x="53" y="101"/>
                  </a:lnTo>
                  <a:lnTo>
                    <a:pt x="75" y="108"/>
                  </a:lnTo>
                  <a:lnTo>
                    <a:pt x="100" y="117"/>
                  </a:lnTo>
                  <a:lnTo>
                    <a:pt x="127" y="126"/>
                  </a:lnTo>
                  <a:lnTo>
                    <a:pt x="154" y="136"/>
                  </a:lnTo>
                  <a:lnTo>
                    <a:pt x="176" y="146"/>
                  </a:lnTo>
                  <a:lnTo>
                    <a:pt x="195" y="154"/>
                  </a:lnTo>
                  <a:lnTo>
                    <a:pt x="208" y="159"/>
                  </a:lnTo>
                  <a:lnTo>
                    <a:pt x="212" y="161"/>
                  </a:lnTo>
                  <a:lnTo>
                    <a:pt x="432" y="60"/>
                  </a:lnTo>
                  <a:lnTo>
                    <a:pt x="23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8" name="Freeform 48"/>
            <p:cNvSpPr>
              <a:spLocks/>
            </p:cNvSpPr>
            <p:nvPr/>
          </p:nvSpPr>
          <p:spPr bwMode="auto">
            <a:xfrm>
              <a:off x="1457" y="2429"/>
              <a:ext cx="72" cy="92"/>
            </a:xfrm>
            <a:custGeom>
              <a:avLst/>
              <a:gdLst/>
              <a:ahLst/>
              <a:cxnLst>
                <a:cxn ang="0">
                  <a:pos x="4" y="0"/>
                </a:cxn>
                <a:cxn ang="0">
                  <a:pos x="72" y="60"/>
                </a:cxn>
                <a:cxn ang="0">
                  <a:pos x="51" y="92"/>
                </a:cxn>
                <a:cxn ang="0">
                  <a:pos x="0" y="49"/>
                </a:cxn>
                <a:cxn ang="0">
                  <a:pos x="4" y="0"/>
                </a:cxn>
              </a:cxnLst>
              <a:rect l="0" t="0" r="r" b="b"/>
              <a:pathLst>
                <a:path w="72" h="92">
                  <a:moveTo>
                    <a:pt x="4" y="0"/>
                  </a:moveTo>
                  <a:lnTo>
                    <a:pt x="72" y="60"/>
                  </a:lnTo>
                  <a:lnTo>
                    <a:pt x="51" y="92"/>
                  </a:lnTo>
                  <a:lnTo>
                    <a:pt x="0" y="49"/>
                  </a:lnTo>
                  <a:lnTo>
                    <a:pt x="4"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9" name="Freeform 49"/>
            <p:cNvSpPr>
              <a:spLocks/>
            </p:cNvSpPr>
            <p:nvPr/>
          </p:nvSpPr>
          <p:spPr bwMode="auto">
            <a:xfrm>
              <a:off x="1820" y="2596"/>
              <a:ext cx="91" cy="96"/>
            </a:xfrm>
            <a:custGeom>
              <a:avLst/>
              <a:gdLst/>
              <a:ahLst/>
              <a:cxnLst>
                <a:cxn ang="0">
                  <a:pos x="10" y="0"/>
                </a:cxn>
                <a:cxn ang="0">
                  <a:pos x="91" y="42"/>
                </a:cxn>
                <a:cxn ang="0">
                  <a:pos x="67" y="96"/>
                </a:cxn>
                <a:cxn ang="0">
                  <a:pos x="0" y="65"/>
                </a:cxn>
                <a:cxn ang="0">
                  <a:pos x="10" y="0"/>
                </a:cxn>
              </a:cxnLst>
              <a:rect l="0" t="0" r="r" b="b"/>
              <a:pathLst>
                <a:path w="91" h="96">
                  <a:moveTo>
                    <a:pt x="10" y="0"/>
                  </a:moveTo>
                  <a:lnTo>
                    <a:pt x="91" y="42"/>
                  </a:lnTo>
                  <a:lnTo>
                    <a:pt x="67" y="96"/>
                  </a:lnTo>
                  <a:lnTo>
                    <a:pt x="0" y="65"/>
                  </a:lnTo>
                  <a:lnTo>
                    <a:pt x="10"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0" name="Freeform 50"/>
            <p:cNvSpPr>
              <a:spLocks/>
            </p:cNvSpPr>
            <p:nvPr/>
          </p:nvSpPr>
          <p:spPr bwMode="auto">
            <a:xfrm>
              <a:off x="2249" y="2745"/>
              <a:ext cx="90" cy="94"/>
            </a:xfrm>
            <a:custGeom>
              <a:avLst/>
              <a:gdLst/>
              <a:ahLst/>
              <a:cxnLst>
                <a:cxn ang="0">
                  <a:pos x="3" y="0"/>
                </a:cxn>
                <a:cxn ang="0">
                  <a:pos x="90" y="34"/>
                </a:cxn>
                <a:cxn ang="0">
                  <a:pos x="65" y="94"/>
                </a:cxn>
                <a:cxn ang="0">
                  <a:pos x="0" y="76"/>
                </a:cxn>
                <a:cxn ang="0">
                  <a:pos x="3" y="0"/>
                </a:cxn>
              </a:cxnLst>
              <a:rect l="0" t="0" r="r" b="b"/>
              <a:pathLst>
                <a:path w="90" h="94">
                  <a:moveTo>
                    <a:pt x="3" y="0"/>
                  </a:moveTo>
                  <a:lnTo>
                    <a:pt x="90" y="34"/>
                  </a:lnTo>
                  <a:lnTo>
                    <a:pt x="65" y="94"/>
                  </a:lnTo>
                  <a:lnTo>
                    <a:pt x="0" y="76"/>
                  </a:lnTo>
                  <a:lnTo>
                    <a:pt x="3" y="0"/>
                  </a:lnTo>
                  <a:close/>
                </a:path>
              </a:pathLst>
            </a:custGeom>
            <a:solidFill>
              <a:srgbClr val="D38C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1" name="Freeform 51"/>
            <p:cNvSpPr>
              <a:spLocks/>
            </p:cNvSpPr>
            <p:nvPr/>
          </p:nvSpPr>
          <p:spPr bwMode="auto">
            <a:xfrm>
              <a:off x="3304" y="2277"/>
              <a:ext cx="433" cy="235"/>
            </a:xfrm>
            <a:custGeom>
              <a:avLst/>
              <a:gdLst/>
              <a:ahLst/>
              <a:cxnLst>
                <a:cxn ang="0">
                  <a:pos x="393" y="212"/>
                </a:cxn>
                <a:cxn ang="0">
                  <a:pos x="396" y="167"/>
                </a:cxn>
                <a:cxn ang="0">
                  <a:pos x="386" y="129"/>
                </a:cxn>
                <a:cxn ang="0">
                  <a:pos x="351" y="95"/>
                </a:cxn>
                <a:cxn ang="0">
                  <a:pos x="307" y="71"/>
                </a:cxn>
                <a:cxn ang="0">
                  <a:pos x="276" y="59"/>
                </a:cxn>
                <a:cxn ang="0">
                  <a:pos x="244" y="46"/>
                </a:cxn>
                <a:cxn ang="0">
                  <a:pos x="209" y="36"/>
                </a:cxn>
                <a:cxn ang="0">
                  <a:pos x="174" y="28"/>
                </a:cxn>
                <a:cxn ang="0">
                  <a:pos x="139" y="23"/>
                </a:cxn>
                <a:cxn ang="0">
                  <a:pos x="105" y="23"/>
                </a:cxn>
                <a:cxn ang="0">
                  <a:pos x="73" y="28"/>
                </a:cxn>
                <a:cxn ang="0">
                  <a:pos x="49" y="40"/>
                </a:cxn>
                <a:cxn ang="0">
                  <a:pos x="34" y="58"/>
                </a:cxn>
                <a:cxn ang="0">
                  <a:pos x="21" y="75"/>
                </a:cxn>
                <a:cxn ang="0">
                  <a:pos x="7" y="84"/>
                </a:cxn>
                <a:cxn ang="0">
                  <a:pos x="3" y="68"/>
                </a:cxn>
                <a:cxn ang="0">
                  <a:pos x="19" y="36"/>
                </a:cxn>
                <a:cxn ang="0">
                  <a:pos x="43" y="12"/>
                </a:cxn>
                <a:cxn ang="0">
                  <a:pos x="74" y="2"/>
                </a:cxn>
                <a:cxn ang="0">
                  <a:pos x="113" y="0"/>
                </a:cxn>
                <a:cxn ang="0">
                  <a:pos x="153" y="3"/>
                </a:cxn>
                <a:cxn ang="0">
                  <a:pos x="198" y="11"/>
                </a:cxn>
                <a:cxn ang="0">
                  <a:pos x="242" y="23"/>
                </a:cxn>
                <a:cxn ang="0">
                  <a:pos x="287" y="36"/>
                </a:cxn>
                <a:cxn ang="0">
                  <a:pos x="327" y="49"/>
                </a:cxn>
                <a:cxn ang="0">
                  <a:pos x="365" y="65"/>
                </a:cxn>
                <a:cxn ang="0">
                  <a:pos x="400" y="89"/>
                </a:cxn>
                <a:cxn ang="0">
                  <a:pos x="424" y="118"/>
                </a:cxn>
                <a:cxn ang="0">
                  <a:pos x="433" y="152"/>
                </a:cxn>
                <a:cxn ang="0">
                  <a:pos x="429" y="190"/>
                </a:cxn>
                <a:cxn ang="0">
                  <a:pos x="411" y="225"/>
                </a:cxn>
              </a:cxnLst>
              <a:rect l="0" t="0" r="r" b="b"/>
              <a:pathLst>
                <a:path w="433" h="235">
                  <a:moveTo>
                    <a:pt x="389" y="235"/>
                  </a:moveTo>
                  <a:lnTo>
                    <a:pt x="393" y="212"/>
                  </a:lnTo>
                  <a:lnTo>
                    <a:pt x="395" y="188"/>
                  </a:lnTo>
                  <a:lnTo>
                    <a:pt x="396" y="167"/>
                  </a:lnTo>
                  <a:lnTo>
                    <a:pt x="393" y="148"/>
                  </a:lnTo>
                  <a:lnTo>
                    <a:pt x="386" y="129"/>
                  </a:lnTo>
                  <a:lnTo>
                    <a:pt x="371" y="112"/>
                  </a:lnTo>
                  <a:lnTo>
                    <a:pt x="351" y="95"/>
                  </a:lnTo>
                  <a:lnTo>
                    <a:pt x="321" y="78"/>
                  </a:lnTo>
                  <a:lnTo>
                    <a:pt x="307" y="71"/>
                  </a:lnTo>
                  <a:lnTo>
                    <a:pt x="292" y="66"/>
                  </a:lnTo>
                  <a:lnTo>
                    <a:pt x="276" y="59"/>
                  </a:lnTo>
                  <a:lnTo>
                    <a:pt x="261" y="53"/>
                  </a:lnTo>
                  <a:lnTo>
                    <a:pt x="244" y="46"/>
                  </a:lnTo>
                  <a:lnTo>
                    <a:pt x="226" y="41"/>
                  </a:lnTo>
                  <a:lnTo>
                    <a:pt x="209" y="36"/>
                  </a:lnTo>
                  <a:lnTo>
                    <a:pt x="192" y="32"/>
                  </a:lnTo>
                  <a:lnTo>
                    <a:pt x="174" y="28"/>
                  </a:lnTo>
                  <a:lnTo>
                    <a:pt x="156" y="25"/>
                  </a:lnTo>
                  <a:lnTo>
                    <a:pt x="139" y="23"/>
                  </a:lnTo>
                  <a:lnTo>
                    <a:pt x="121" y="22"/>
                  </a:lnTo>
                  <a:lnTo>
                    <a:pt x="105" y="23"/>
                  </a:lnTo>
                  <a:lnTo>
                    <a:pt x="89" y="24"/>
                  </a:lnTo>
                  <a:lnTo>
                    <a:pt x="73" y="28"/>
                  </a:lnTo>
                  <a:lnTo>
                    <a:pt x="58" y="33"/>
                  </a:lnTo>
                  <a:lnTo>
                    <a:pt x="49" y="40"/>
                  </a:lnTo>
                  <a:lnTo>
                    <a:pt x="40" y="48"/>
                  </a:lnTo>
                  <a:lnTo>
                    <a:pt x="34" y="58"/>
                  </a:lnTo>
                  <a:lnTo>
                    <a:pt x="26" y="67"/>
                  </a:lnTo>
                  <a:lnTo>
                    <a:pt x="21" y="75"/>
                  </a:lnTo>
                  <a:lnTo>
                    <a:pt x="15" y="81"/>
                  </a:lnTo>
                  <a:lnTo>
                    <a:pt x="7" y="84"/>
                  </a:lnTo>
                  <a:lnTo>
                    <a:pt x="0" y="84"/>
                  </a:lnTo>
                  <a:lnTo>
                    <a:pt x="3" y="68"/>
                  </a:lnTo>
                  <a:lnTo>
                    <a:pt x="9" y="51"/>
                  </a:lnTo>
                  <a:lnTo>
                    <a:pt x="19" y="36"/>
                  </a:lnTo>
                  <a:lnTo>
                    <a:pt x="29" y="21"/>
                  </a:lnTo>
                  <a:lnTo>
                    <a:pt x="43" y="12"/>
                  </a:lnTo>
                  <a:lnTo>
                    <a:pt x="58" y="6"/>
                  </a:lnTo>
                  <a:lnTo>
                    <a:pt x="74" y="2"/>
                  </a:lnTo>
                  <a:lnTo>
                    <a:pt x="93" y="0"/>
                  </a:lnTo>
                  <a:lnTo>
                    <a:pt x="113" y="0"/>
                  </a:lnTo>
                  <a:lnTo>
                    <a:pt x="133" y="1"/>
                  </a:lnTo>
                  <a:lnTo>
                    <a:pt x="153" y="3"/>
                  </a:lnTo>
                  <a:lnTo>
                    <a:pt x="176" y="6"/>
                  </a:lnTo>
                  <a:lnTo>
                    <a:pt x="198" y="11"/>
                  </a:lnTo>
                  <a:lnTo>
                    <a:pt x="220" y="17"/>
                  </a:lnTo>
                  <a:lnTo>
                    <a:pt x="242" y="23"/>
                  </a:lnTo>
                  <a:lnTo>
                    <a:pt x="264" y="28"/>
                  </a:lnTo>
                  <a:lnTo>
                    <a:pt x="287" y="36"/>
                  </a:lnTo>
                  <a:lnTo>
                    <a:pt x="307" y="42"/>
                  </a:lnTo>
                  <a:lnTo>
                    <a:pt x="327" y="49"/>
                  </a:lnTo>
                  <a:lnTo>
                    <a:pt x="344" y="56"/>
                  </a:lnTo>
                  <a:lnTo>
                    <a:pt x="365" y="65"/>
                  </a:lnTo>
                  <a:lnTo>
                    <a:pt x="383" y="75"/>
                  </a:lnTo>
                  <a:lnTo>
                    <a:pt x="400" y="89"/>
                  </a:lnTo>
                  <a:lnTo>
                    <a:pt x="414" y="102"/>
                  </a:lnTo>
                  <a:lnTo>
                    <a:pt x="424" y="118"/>
                  </a:lnTo>
                  <a:lnTo>
                    <a:pt x="431" y="135"/>
                  </a:lnTo>
                  <a:lnTo>
                    <a:pt x="433" y="152"/>
                  </a:lnTo>
                  <a:lnTo>
                    <a:pt x="431" y="170"/>
                  </a:lnTo>
                  <a:lnTo>
                    <a:pt x="429" y="190"/>
                  </a:lnTo>
                  <a:lnTo>
                    <a:pt x="423" y="208"/>
                  </a:lnTo>
                  <a:lnTo>
                    <a:pt x="411" y="225"/>
                  </a:lnTo>
                  <a:lnTo>
                    <a:pt x="389" y="23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2" name="Freeform 52"/>
            <p:cNvSpPr>
              <a:spLocks/>
            </p:cNvSpPr>
            <p:nvPr/>
          </p:nvSpPr>
          <p:spPr bwMode="auto">
            <a:xfrm>
              <a:off x="3173" y="2712"/>
              <a:ext cx="561" cy="463"/>
            </a:xfrm>
            <a:custGeom>
              <a:avLst/>
              <a:gdLst/>
              <a:ahLst/>
              <a:cxnLst>
                <a:cxn ang="0">
                  <a:pos x="446" y="273"/>
                </a:cxn>
                <a:cxn ang="0">
                  <a:pos x="419" y="288"/>
                </a:cxn>
                <a:cxn ang="0">
                  <a:pos x="415" y="312"/>
                </a:cxn>
                <a:cxn ang="0">
                  <a:pos x="413" y="364"/>
                </a:cxn>
                <a:cxn ang="0">
                  <a:pos x="400" y="420"/>
                </a:cxn>
                <a:cxn ang="0">
                  <a:pos x="378" y="457"/>
                </a:cxn>
                <a:cxn ang="0">
                  <a:pos x="370" y="447"/>
                </a:cxn>
                <a:cxn ang="0">
                  <a:pos x="383" y="406"/>
                </a:cxn>
                <a:cxn ang="0">
                  <a:pos x="394" y="362"/>
                </a:cxn>
                <a:cxn ang="0">
                  <a:pos x="394" y="321"/>
                </a:cxn>
                <a:cxn ang="0">
                  <a:pos x="372" y="309"/>
                </a:cxn>
                <a:cxn ang="0">
                  <a:pos x="342" y="321"/>
                </a:cxn>
                <a:cxn ang="0">
                  <a:pos x="311" y="330"/>
                </a:cxn>
                <a:cxn ang="0">
                  <a:pos x="280" y="338"/>
                </a:cxn>
                <a:cxn ang="0">
                  <a:pos x="246" y="344"/>
                </a:cxn>
                <a:cxn ang="0">
                  <a:pos x="214" y="347"/>
                </a:cxn>
                <a:cxn ang="0">
                  <a:pos x="181" y="346"/>
                </a:cxn>
                <a:cxn ang="0">
                  <a:pos x="150" y="342"/>
                </a:cxn>
                <a:cxn ang="0">
                  <a:pos x="104" y="326"/>
                </a:cxn>
                <a:cxn ang="0">
                  <a:pos x="58" y="291"/>
                </a:cxn>
                <a:cxn ang="0">
                  <a:pos x="28" y="246"/>
                </a:cxn>
                <a:cxn ang="0">
                  <a:pos x="10" y="197"/>
                </a:cxn>
                <a:cxn ang="0">
                  <a:pos x="0" y="148"/>
                </a:cxn>
                <a:cxn ang="0">
                  <a:pos x="5" y="106"/>
                </a:cxn>
                <a:cxn ang="0">
                  <a:pos x="22" y="69"/>
                </a:cxn>
                <a:cxn ang="0">
                  <a:pos x="52" y="38"/>
                </a:cxn>
                <a:cxn ang="0">
                  <a:pos x="70" y="29"/>
                </a:cxn>
                <a:cxn ang="0">
                  <a:pos x="57" y="58"/>
                </a:cxn>
                <a:cxn ang="0">
                  <a:pos x="37" y="108"/>
                </a:cxn>
                <a:cxn ang="0">
                  <a:pos x="37" y="173"/>
                </a:cxn>
                <a:cxn ang="0">
                  <a:pos x="61" y="238"/>
                </a:cxn>
                <a:cxn ang="0">
                  <a:pos x="106" y="294"/>
                </a:cxn>
                <a:cxn ang="0">
                  <a:pos x="162" y="321"/>
                </a:cxn>
                <a:cxn ang="0">
                  <a:pos x="206" y="325"/>
                </a:cxn>
                <a:cxn ang="0">
                  <a:pos x="247" y="321"/>
                </a:cxn>
                <a:cxn ang="0">
                  <a:pos x="289" y="313"/>
                </a:cxn>
                <a:cxn ang="0">
                  <a:pos x="327" y="302"/>
                </a:cxn>
                <a:cxn ang="0">
                  <a:pos x="366" y="287"/>
                </a:cxn>
                <a:cxn ang="0">
                  <a:pos x="402" y="269"/>
                </a:cxn>
                <a:cxn ang="0">
                  <a:pos x="437" y="250"/>
                </a:cxn>
                <a:cxn ang="0">
                  <a:pos x="479" y="215"/>
                </a:cxn>
                <a:cxn ang="0">
                  <a:pos x="514" y="160"/>
                </a:cxn>
                <a:cxn ang="0">
                  <a:pos x="529" y="99"/>
                </a:cxn>
                <a:cxn ang="0">
                  <a:pos x="529" y="34"/>
                </a:cxn>
                <a:cxn ang="0">
                  <a:pos x="531" y="0"/>
                </a:cxn>
                <a:cxn ang="0">
                  <a:pos x="542" y="6"/>
                </a:cxn>
                <a:cxn ang="0">
                  <a:pos x="557" y="49"/>
                </a:cxn>
                <a:cxn ang="0">
                  <a:pos x="557" y="119"/>
                </a:cxn>
                <a:cxn ang="0">
                  <a:pos x="531" y="183"/>
                </a:cxn>
                <a:cxn ang="0">
                  <a:pos x="482" y="242"/>
                </a:cxn>
              </a:cxnLst>
              <a:rect l="0" t="0" r="r" b="b"/>
              <a:pathLst>
                <a:path w="561" h="463">
                  <a:moveTo>
                    <a:pt x="453" y="267"/>
                  </a:moveTo>
                  <a:lnTo>
                    <a:pt x="446" y="273"/>
                  </a:lnTo>
                  <a:lnTo>
                    <a:pt x="432" y="280"/>
                  </a:lnTo>
                  <a:lnTo>
                    <a:pt x="419" y="288"/>
                  </a:lnTo>
                  <a:lnTo>
                    <a:pt x="410" y="293"/>
                  </a:lnTo>
                  <a:lnTo>
                    <a:pt x="415" y="312"/>
                  </a:lnTo>
                  <a:lnTo>
                    <a:pt x="416" y="336"/>
                  </a:lnTo>
                  <a:lnTo>
                    <a:pt x="413" y="364"/>
                  </a:lnTo>
                  <a:lnTo>
                    <a:pt x="407" y="393"/>
                  </a:lnTo>
                  <a:lnTo>
                    <a:pt x="400" y="420"/>
                  </a:lnTo>
                  <a:lnTo>
                    <a:pt x="390" y="443"/>
                  </a:lnTo>
                  <a:lnTo>
                    <a:pt x="378" y="457"/>
                  </a:lnTo>
                  <a:lnTo>
                    <a:pt x="364" y="463"/>
                  </a:lnTo>
                  <a:lnTo>
                    <a:pt x="370" y="447"/>
                  </a:lnTo>
                  <a:lnTo>
                    <a:pt x="376" y="428"/>
                  </a:lnTo>
                  <a:lnTo>
                    <a:pt x="383" y="406"/>
                  </a:lnTo>
                  <a:lnTo>
                    <a:pt x="390" y="384"/>
                  </a:lnTo>
                  <a:lnTo>
                    <a:pt x="394" y="362"/>
                  </a:lnTo>
                  <a:lnTo>
                    <a:pt x="395" y="341"/>
                  </a:lnTo>
                  <a:lnTo>
                    <a:pt x="394" y="321"/>
                  </a:lnTo>
                  <a:lnTo>
                    <a:pt x="386" y="304"/>
                  </a:lnTo>
                  <a:lnTo>
                    <a:pt x="372" y="309"/>
                  </a:lnTo>
                  <a:lnTo>
                    <a:pt x="358" y="314"/>
                  </a:lnTo>
                  <a:lnTo>
                    <a:pt x="342" y="321"/>
                  </a:lnTo>
                  <a:lnTo>
                    <a:pt x="327" y="325"/>
                  </a:lnTo>
                  <a:lnTo>
                    <a:pt x="311" y="330"/>
                  </a:lnTo>
                  <a:lnTo>
                    <a:pt x="294" y="334"/>
                  </a:lnTo>
                  <a:lnTo>
                    <a:pt x="280" y="338"/>
                  </a:lnTo>
                  <a:lnTo>
                    <a:pt x="264" y="342"/>
                  </a:lnTo>
                  <a:lnTo>
                    <a:pt x="246" y="344"/>
                  </a:lnTo>
                  <a:lnTo>
                    <a:pt x="230" y="346"/>
                  </a:lnTo>
                  <a:lnTo>
                    <a:pt x="214" y="347"/>
                  </a:lnTo>
                  <a:lnTo>
                    <a:pt x="197" y="347"/>
                  </a:lnTo>
                  <a:lnTo>
                    <a:pt x="181" y="346"/>
                  </a:lnTo>
                  <a:lnTo>
                    <a:pt x="165" y="344"/>
                  </a:lnTo>
                  <a:lnTo>
                    <a:pt x="150" y="342"/>
                  </a:lnTo>
                  <a:lnTo>
                    <a:pt x="135" y="337"/>
                  </a:lnTo>
                  <a:lnTo>
                    <a:pt x="104" y="326"/>
                  </a:lnTo>
                  <a:lnTo>
                    <a:pt x="78" y="310"/>
                  </a:lnTo>
                  <a:lnTo>
                    <a:pt x="58" y="291"/>
                  </a:lnTo>
                  <a:lnTo>
                    <a:pt x="42" y="270"/>
                  </a:lnTo>
                  <a:lnTo>
                    <a:pt x="28" y="246"/>
                  </a:lnTo>
                  <a:lnTo>
                    <a:pt x="18" y="221"/>
                  </a:lnTo>
                  <a:lnTo>
                    <a:pt x="10" y="197"/>
                  </a:lnTo>
                  <a:lnTo>
                    <a:pt x="3" y="171"/>
                  </a:lnTo>
                  <a:lnTo>
                    <a:pt x="0" y="148"/>
                  </a:lnTo>
                  <a:lnTo>
                    <a:pt x="0" y="127"/>
                  </a:lnTo>
                  <a:lnTo>
                    <a:pt x="5" y="106"/>
                  </a:lnTo>
                  <a:lnTo>
                    <a:pt x="12" y="87"/>
                  </a:lnTo>
                  <a:lnTo>
                    <a:pt x="22" y="69"/>
                  </a:lnTo>
                  <a:lnTo>
                    <a:pt x="36" y="52"/>
                  </a:lnTo>
                  <a:lnTo>
                    <a:pt x="52" y="38"/>
                  </a:lnTo>
                  <a:lnTo>
                    <a:pt x="71" y="24"/>
                  </a:lnTo>
                  <a:lnTo>
                    <a:pt x="70" y="29"/>
                  </a:lnTo>
                  <a:lnTo>
                    <a:pt x="66" y="41"/>
                  </a:lnTo>
                  <a:lnTo>
                    <a:pt x="57" y="58"/>
                  </a:lnTo>
                  <a:lnTo>
                    <a:pt x="45" y="79"/>
                  </a:lnTo>
                  <a:lnTo>
                    <a:pt x="37" y="108"/>
                  </a:lnTo>
                  <a:lnTo>
                    <a:pt x="34" y="140"/>
                  </a:lnTo>
                  <a:lnTo>
                    <a:pt x="37" y="173"/>
                  </a:lnTo>
                  <a:lnTo>
                    <a:pt x="46" y="206"/>
                  </a:lnTo>
                  <a:lnTo>
                    <a:pt x="61" y="238"/>
                  </a:lnTo>
                  <a:lnTo>
                    <a:pt x="80" y="269"/>
                  </a:lnTo>
                  <a:lnTo>
                    <a:pt x="106" y="294"/>
                  </a:lnTo>
                  <a:lnTo>
                    <a:pt x="139" y="317"/>
                  </a:lnTo>
                  <a:lnTo>
                    <a:pt x="162" y="321"/>
                  </a:lnTo>
                  <a:lnTo>
                    <a:pt x="184" y="323"/>
                  </a:lnTo>
                  <a:lnTo>
                    <a:pt x="206" y="325"/>
                  </a:lnTo>
                  <a:lnTo>
                    <a:pt x="226" y="323"/>
                  </a:lnTo>
                  <a:lnTo>
                    <a:pt x="247" y="321"/>
                  </a:lnTo>
                  <a:lnTo>
                    <a:pt x="268" y="318"/>
                  </a:lnTo>
                  <a:lnTo>
                    <a:pt x="289" y="313"/>
                  </a:lnTo>
                  <a:lnTo>
                    <a:pt x="308" y="308"/>
                  </a:lnTo>
                  <a:lnTo>
                    <a:pt x="327" y="302"/>
                  </a:lnTo>
                  <a:lnTo>
                    <a:pt x="346" y="294"/>
                  </a:lnTo>
                  <a:lnTo>
                    <a:pt x="366" y="287"/>
                  </a:lnTo>
                  <a:lnTo>
                    <a:pt x="383" y="278"/>
                  </a:lnTo>
                  <a:lnTo>
                    <a:pt x="402" y="269"/>
                  </a:lnTo>
                  <a:lnTo>
                    <a:pt x="419" y="259"/>
                  </a:lnTo>
                  <a:lnTo>
                    <a:pt x="437" y="250"/>
                  </a:lnTo>
                  <a:lnTo>
                    <a:pt x="453" y="241"/>
                  </a:lnTo>
                  <a:lnTo>
                    <a:pt x="479" y="215"/>
                  </a:lnTo>
                  <a:lnTo>
                    <a:pt x="499" y="188"/>
                  </a:lnTo>
                  <a:lnTo>
                    <a:pt x="514" y="160"/>
                  </a:lnTo>
                  <a:lnTo>
                    <a:pt x="522" y="130"/>
                  </a:lnTo>
                  <a:lnTo>
                    <a:pt x="529" y="99"/>
                  </a:lnTo>
                  <a:lnTo>
                    <a:pt x="531" y="68"/>
                  </a:lnTo>
                  <a:lnTo>
                    <a:pt x="529" y="34"/>
                  </a:lnTo>
                  <a:lnTo>
                    <a:pt x="524" y="0"/>
                  </a:lnTo>
                  <a:lnTo>
                    <a:pt x="531" y="0"/>
                  </a:lnTo>
                  <a:lnTo>
                    <a:pt x="538" y="2"/>
                  </a:lnTo>
                  <a:lnTo>
                    <a:pt x="542" y="6"/>
                  </a:lnTo>
                  <a:lnTo>
                    <a:pt x="546" y="11"/>
                  </a:lnTo>
                  <a:lnTo>
                    <a:pt x="557" y="49"/>
                  </a:lnTo>
                  <a:lnTo>
                    <a:pt x="561" y="85"/>
                  </a:lnTo>
                  <a:lnTo>
                    <a:pt x="557" y="119"/>
                  </a:lnTo>
                  <a:lnTo>
                    <a:pt x="546" y="152"/>
                  </a:lnTo>
                  <a:lnTo>
                    <a:pt x="531" y="183"/>
                  </a:lnTo>
                  <a:lnTo>
                    <a:pt x="510" y="214"/>
                  </a:lnTo>
                  <a:lnTo>
                    <a:pt x="482" y="242"/>
                  </a:lnTo>
                  <a:lnTo>
                    <a:pt x="453" y="26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3" name="Freeform 53"/>
            <p:cNvSpPr>
              <a:spLocks/>
            </p:cNvSpPr>
            <p:nvPr/>
          </p:nvSpPr>
          <p:spPr bwMode="auto">
            <a:xfrm>
              <a:off x="1441" y="2182"/>
              <a:ext cx="2258" cy="422"/>
            </a:xfrm>
            <a:custGeom>
              <a:avLst/>
              <a:gdLst/>
              <a:ahLst/>
              <a:cxnLst>
                <a:cxn ang="0">
                  <a:pos x="2113" y="317"/>
                </a:cxn>
                <a:cxn ang="0">
                  <a:pos x="1964" y="264"/>
                </a:cxn>
                <a:cxn ang="0">
                  <a:pos x="1787" y="214"/>
                </a:cxn>
                <a:cxn ang="0">
                  <a:pos x="1597" y="168"/>
                </a:cxn>
                <a:cxn ang="0">
                  <a:pos x="1414" y="126"/>
                </a:cxn>
                <a:cxn ang="0">
                  <a:pos x="1250" y="92"/>
                </a:cxn>
                <a:cxn ang="0">
                  <a:pos x="1124" y="69"/>
                </a:cxn>
                <a:cxn ang="0">
                  <a:pos x="1052" y="55"/>
                </a:cxn>
                <a:cxn ang="0">
                  <a:pos x="998" y="48"/>
                </a:cxn>
                <a:cxn ang="0">
                  <a:pos x="911" y="37"/>
                </a:cxn>
                <a:cxn ang="0">
                  <a:pos x="827" y="26"/>
                </a:cxn>
                <a:cxn ang="0">
                  <a:pos x="780" y="20"/>
                </a:cxn>
                <a:cxn ang="0">
                  <a:pos x="679" y="19"/>
                </a:cxn>
                <a:cxn ang="0">
                  <a:pos x="551" y="29"/>
                </a:cxn>
                <a:cxn ang="0">
                  <a:pos x="424" y="52"/>
                </a:cxn>
                <a:cxn ang="0">
                  <a:pos x="294" y="83"/>
                </a:cxn>
                <a:cxn ang="0">
                  <a:pos x="177" y="126"/>
                </a:cxn>
                <a:cxn ang="0">
                  <a:pos x="60" y="194"/>
                </a:cxn>
                <a:cxn ang="0">
                  <a:pos x="70" y="243"/>
                </a:cxn>
                <a:cxn ang="0">
                  <a:pos x="92" y="276"/>
                </a:cxn>
                <a:cxn ang="0">
                  <a:pos x="60" y="265"/>
                </a:cxn>
                <a:cxn ang="0">
                  <a:pos x="30" y="236"/>
                </a:cxn>
                <a:cxn ang="0">
                  <a:pos x="25" y="292"/>
                </a:cxn>
                <a:cxn ang="0">
                  <a:pos x="1" y="224"/>
                </a:cxn>
                <a:cxn ang="0">
                  <a:pos x="56" y="157"/>
                </a:cxn>
                <a:cxn ang="0">
                  <a:pos x="134" y="118"/>
                </a:cxn>
                <a:cxn ang="0">
                  <a:pos x="199" y="92"/>
                </a:cxn>
                <a:cxn ang="0">
                  <a:pos x="270" y="69"/>
                </a:cxn>
                <a:cxn ang="0">
                  <a:pos x="353" y="48"/>
                </a:cxn>
                <a:cxn ang="0">
                  <a:pos x="453" y="25"/>
                </a:cxn>
                <a:cxn ang="0">
                  <a:pos x="576" y="6"/>
                </a:cxn>
                <a:cxn ang="0">
                  <a:pos x="652" y="0"/>
                </a:cxn>
                <a:cxn ang="0">
                  <a:pos x="700" y="0"/>
                </a:cxn>
                <a:cxn ang="0">
                  <a:pos x="762" y="2"/>
                </a:cxn>
                <a:cxn ang="0">
                  <a:pos x="826" y="5"/>
                </a:cxn>
                <a:cxn ang="0">
                  <a:pos x="889" y="11"/>
                </a:cxn>
                <a:cxn ang="0">
                  <a:pos x="1001" y="24"/>
                </a:cxn>
                <a:cxn ang="0">
                  <a:pos x="1167" y="51"/>
                </a:cxn>
                <a:cxn ang="0">
                  <a:pos x="1358" y="89"/>
                </a:cxn>
                <a:cxn ang="0">
                  <a:pos x="1561" y="134"/>
                </a:cxn>
                <a:cxn ang="0">
                  <a:pos x="1761" y="182"/>
                </a:cxn>
                <a:cxn ang="0">
                  <a:pos x="1941" y="231"/>
                </a:cxn>
                <a:cxn ang="0">
                  <a:pos x="2088" y="273"/>
                </a:cxn>
                <a:cxn ang="0">
                  <a:pos x="2183" y="309"/>
                </a:cxn>
                <a:cxn ang="0">
                  <a:pos x="2239" y="350"/>
                </a:cxn>
                <a:cxn ang="0">
                  <a:pos x="2258" y="408"/>
                </a:cxn>
                <a:cxn ang="0">
                  <a:pos x="2246" y="405"/>
                </a:cxn>
                <a:cxn ang="0">
                  <a:pos x="2206" y="364"/>
                </a:cxn>
              </a:cxnLst>
              <a:rect l="0" t="0" r="r" b="b"/>
              <a:pathLst>
                <a:path w="2258" h="422">
                  <a:moveTo>
                    <a:pt x="2195" y="356"/>
                  </a:moveTo>
                  <a:lnTo>
                    <a:pt x="2171" y="342"/>
                  </a:lnTo>
                  <a:lnTo>
                    <a:pt x="2143" y="329"/>
                  </a:lnTo>
                  <a:lnTo>
                    <a:pt x="2113" y="317"/>
                  </a:lnTo>
                  <a:lnTo>
                    <a:pt x="2079" y="303"/>
                  </a:lnTo>
                  <a:lnTo>
                    <a:pt x="2042" y="290"/>
                  </a:lnTo>
                  <a:lnTo>
                    <a:pt x="2004" y="278"/>
                  </a:lnTo>
                  <a:lnTo>
                    <a:pt x="1964" y="264"/>
                  </a:lnTo>
                  <a:lnTo>
                    <a:pt x="1921" y="251"/>
                  </a:lnTo>
                  <a:lnTo>
                    <a:pt x="1878" y="238"/>
                  </a:lnTo>
                  <a:lnTo>
                    <a:pt x="1832" y="226"/>
                  </a:lnTo>
                  <a:lnTo>
                    <a:pt x="1787" y="214"/>
                  </a:lnTo>
                  <a:lnTo>
                    <a:pt x="1740" y="202"/>
                  </a:lnTo>
                  <a:lnTo>
                    <a:pt x="1693" y="190"/>
                  </a:lnTo>
                  <a:lnTo>
                    <a:pt x="1646" y="179"/>
                  </a:lnTo>
                  <a:lnTo>
                    <a:pt x="1597" y="168"/>
                  </a:lnTo>
                  <a:lnTo>
                    <a:pt x="1551" y="156"/>
                  </a:lnTo>
                  <a:lnTo>
                    <a:pt x="1504" y="147"/>
                  </a:lnTo>
                  <a:lnTo>
                    <a:pt x="1458" y="136"/>
                  </a:lnTo>
                  <a:lnTo>
                    <a:pt x="1414" y="126"/>
                  </a:lnTo>
                  <a:lnTo>
                    <a:pt x="1371" y="117"/>
                  </a:lnTo>
                  <a:lnTo>
                    <a:pt x="1328" y="108"/>
                  </a:lnTo>
                  <a:lnTo>
                    <a:pt x="1288" y="100"/>
                  </a:lnTo>
                  <a:lnTo>
                    <a:pt x="1250" y="92"/>
                  </a:lnTo>
                  <a:lnTo>
                    <a:pt x="1215" y="86"/>
                  </a:lnTo>
                  <a:lnTo>
                    <a:pt x="1182" y="80"/>
                  </a:lnTo>
                  <a:lnTo>
                    <a:pt x="1152" y="73"/>
                  </a:lnTo>
                  <a:lnTo>
                    <a:pt x="1124" y="69"/>
                  </a:lnTo>
                  <a:lnTo>
                    <a:pt x="1101" y="64"/>
                  </a:lnTo>
                  <a:lnTo>
                    <a:pt x="1081" y="61"/>
                  </a:lnTo>
                  <a:lnTo>
                    <a:pt x="1065" y="58"/>
                  </a:lnTo>
                  <a:lnTo>
                    <a:pt x="1052" y="55"/>
                  </a:lnTo>
                  <a:lnTo>
                    <a:pt x="1044" y="54"/>
                  </a:lnTo>
                  <a:lnTo>
                    <a:pt x="1031" y="52"/>
                  </a:lnTo>
                  <a:lnTo>
                    <a:pt x="1017" y="50"/>
                  </a:lnTo>
                  <a:lnTo>
                    <a:pt x="998" y="48"/>
                  </a:lnTo>
                  <a:lnTo>
                    <a:pt x="978" y="45"/>
                  </a:lnTo>
                  <a:lnTo>
                    <a:pt x="956" y="42"/>
                  </a:lnTo>
                  <a:lnTo>
                    <a:pt x="934" y="40"/>
                  </a:lnTo>
                  <a:lnTo>
                    <a:pt x="911" y="37"/>
                  </a:lnTo>
                  <a:lnTo>
                    <a:pt x="889" y="33"/>
                  </a:lnTo>
                  <a:lnTo>
                    <a:pt x="867" y="31"/>
                  </a:lnTo>
                  <a:lnTo>
                    <a:pt x="847" y="29"/>
                  </a:lnTo>
                  <a:lnTo>
                    <a:pt x="827" y="26"/>
                  </a:lnTo>
                  <a:lnTo>
                    <a:pt x="811" y="24"/>
                  </a:lnTo>
                  <a:lnTo>
                    <a:pt x="796" y="21"/>
                  </a:lnTo>
                  <a:lnTo>
                    <a:pt x="786" y="21"/>
                  </a:lnTo>
                  <a:lnTo>
                    <a:pt x="780" y="20"/>
                  </a:lnTo>
                  <a:lnTo>
                    <a:pt x="777" y="20"/>
                  </a:lnTo>
                  <a:lnTo>
                    <a:pt x="744" y="19"/>
                  </a:lnTo>
                  <a:lnTo>
                    <a:pt x="711" y="17"/>
                  </a:lnTo>
                  <a:lnTo>
                    <a:pt x="679" y="19"/>
                  </a:lnTo>
                  <a:lnTo>
                    <a:pt x="647" y="20"/>
                  </a:lnTo>
                  <a:lnTo>
                    <a:pt x="614" y="21"/>
                  </a:lnTo>
                  <a:lnTo>
                    <a:pt x="582" y="25"/>
                  </a:lnTo>
                  <a:lnTo>
                    <a:pt x="551" y="29"/>
                  </a:lnTo>
                  <a:lnTo>
                    <a:pt x="518" y="34"/>
                  </a:lnTo>
                  <a:lnTo>
                    <a:pt x="487" y="40"/>
                  </a:lnTo>
                  <a:lnTo>
                    <a:pt x="454" y="45"/>
                  </a:lnTo>
                  <a:lnTo>
                    <a:pt x="424" y="52"/>
                  </a:lnTo>
                  <a:lnTo>
                    <a:pt x="391" y="59"/>
                  </a:lnTo>
                  <a:lnTo>
                    <a:pt x="359" y="66"/>
                  </a:lnTo>
                  <a:lnTo>
                    <a:pt x="327" y="73"/>
                  </a:lnTo>
                  <a:lnTo>
                    <a:pt x="294" y="83"/>
                  </a:lnTo>
                  <a:lnTo>
                    <a:pt x="260" y="90"/>
                  </a:lnTo>
                  <a:lnTo>
                    <a:pt x="240" y="99"/>
                  </a:lnTo>
                  <a:lnTo>
                    <a:pt x="211" y="112"/>
                  </a:lnTo>
                  <a:lnTo>
                    <a:pt x="177" y="126"/>
                  </a:lnTo>
                  <a:lnTo>
                    <a:pt x="141" y="142"/>
                  </a:lnTo>
                  <a:lnTo>
                    <a:pt x="108" y="159"/>
                  </a:lnTo>
                  <a:lnTo>
                    <a:pt x="80" y="177"/>
                  </a:lnTo>
                  <a:lnTo>
                    <a:pt x="60" y="194"/>
                  </a:lnTo>
                  <a:lnTo>
                    <a:pt x="54" y="208"/>
                  </a:lnTo>
                  <a:lnTo>
                    <a:pt x="58" y="220"/>
                  </a:lnTo>
                  <a:lnTo>
                    <a:pt x="63" y="232"/>
                  </a:lnTo>
                  <a:lnTo>
                    <a:pt x="70" y="243"/>
                  </a:lnTo>
                  <a:lnTo>
                    <a:pt x="78" y="253"/>
                  </a:lnTo>
                  <a:lnTo>
                    <a:pt x="85" y="262"/>
                  </a:lnTo>
                  <a:lnTo>
                    <a:pt x="89" y="270"/>
                  </a:lnTo>
                  <a:lnTo>
                    <a:pt x="92" y="276"/>
                  </a:lnTo>
                  <a:lnTo>
                    <a:pt x="91" y="281"/>
                  </a:lnTo>
                  <a:lnTo>
                    <a:pt x="80" y="278"/>
                  </a:lnTo>
                  <a:lnTo>
                    <a:pt x="69" y="272"/>
                  </a:lnTo>
                  <a:lnTo>
                    <a:pt x="60" y="265"/>
                  </a:lnTo>
                  <a:lnTo>
                    <a:pt x="51" y="257"/>
                  </a:lnTo>
                  <a:lnTo>
                    <a:pt x="44" y="251"/>
                  </a:lnTo>
                  <a:lnTo>
                    <a:pt x="38" y="243"/>
                  </a:lnTo>
                  <a:lnTo>
                    <a:pt x="30" y="236"/>
                  </a:lnTo>
                  <a:lnTo>
                    <a:pt x="25" y="232"/>
                  </a:lnTo>
                  <a:lnTo>
                    <a:pt x="25" y="243"/>
                  </a:lnTo>
                  <a:lnTo>
                    <a:pt x="25" y="267"/>
                  </a:lnTo>
                  <a:lnTo>
                    <a:pt x="25" y="292"/>
                  </a:lnTo>
                  <a:lnTo>
                    <a:pt x="20" y="304"/>
                  </a:lnTo>
                  <a:lnTo>
                    <a:pt x="5" y="286"/>
                  </a:lnTo>
                  <a:lnTo>
                    <a:pt x="0" y="257"/>
                  </a:lnTo>
                  <a:lnTo>
                    <a:pt x="1" y="224"/>
                  </a:lnTo>
                  <a:lnTo>
                    <a:pt x="9" y="194"/>
                  </a:lnTo>
                  <a:lnTo>
                    <a:pt x="20" y="182"/>
                  </a:lnTo>
                  <a:lnTo>
                    <a:pt x="37" y="170"/>
                  </a:lnTo>
                  <a:lnTo>
                    <a:pt x="56" y="157"/>
                  </a:lnTo>
                  <a:lnTo>
                    <a:pt x="75" y="147"/>
                  </a:lnTo>
                  <a:lnTo>
                    <a:pt x="96" y="136"/>
                  </a:lnTo>
                  <a:lnTo>
                    <a:pt x="116" y="126"/>
                  </a:lnTo>
                  <a:lnTo>
                    <a:pt x="134" y="118"/>
                  </a:lnTo>
                  <a:lnTo>
                    <a:pt x="149" y="112"/>
                  </a:lnTo>
                  <a:lnTo>
                    <a:pt x="165" y="105"/>
                  </a:lnTo>
                  <a:lnTo>
                    <a:pt x="183" y="98"/>
                  </a:lnTo>
                  <a:lnTo>
                    <a:pt x="199" y="92"/>
                  </a:lnTo>
                  <a:lnTo>
                    <a:pt x="217" y="86"/>
                  </a:lnTo>
                  <a:lnTo>
                    <a:pt x="235" y="80"/>
                  </a:lnTo>
                  <a:lnTo>
                    <a:pt x="252" y="75"/>
                  </a:lnTo>
                  <a:lnTo>
                    <a:pt x="270" y="69"/>
                  </a:lnTo>
                  <a:lnTo>
                    <a:pt x="289" y="63"/>
                  </a:lnTo>
                  <a:lnTo>
                    <a:pt x="310" y="58"/>
                  </a:lnTo>
                  <a:lnTo>
                    <a:pt x="330" y="53"/>
                  </a:lnTo>
                  <a:lnTo>
                    <a:pt x="353" y="48"/>
                  </a:lnTo>
                  <a:lnTo>
                    <a:pt x="375" y="42"/>
                  </a:lnTo>
                  <a:lnTo>
                    <a:pt x="400" y="37"/>
                  </a:lnTo>
                  <a:lnTo>
                    <a:pt x="425" y="31"/>
                  </a:lnTo>
                  <a:lnTo>
                    <a:pt x="453" y="25"/>
                  </a:lnTo>
                  <a:lnTo>
                    <a:pt x="481" y="20"/>
                  </a:lnTo>
                  <a:lnTo>
                    <a:pt x="514" y="14"/>
                  </a:lnTo>
                  <a:lnTo>
                    <a:pt x="545" y="9"/>
                  </a:lnTo>
                  <a:lnTo>
                    <a:pt x="576" y="6"/>
                  </a:lnTo>
                  <a:lnTo>
                    <a:pt x="603" y="4"/>
                  </a:lnTo>
                  <a:lnTo>
                    <a:pt x="625" y="2"/>
                  </a:lnTo>
                  <a:lnTo>
                    <a:pt x="642" y="2"/>
                  </a:lnTo>
                  <a:lnTo>
                    <a:pt x="652" y="0"/>
                  </a:lnTo>
                  <a:lnTo>
                    <a:pt x="657" y="0"/>
                  </a:lnTo>
                  <a:lnTo>
                    <a:pt x="672" y="0"/>
                  </a:lnTo>
                  <a:lnTo>
                    <a:pt x="685" y="0"/>
                  </a:lnTo>
                  <a:lnTo>
                    <a:pt x="700" y="0"/>
                  </a:lnTo>
                  <a:lnTo>
                    <a:pt x="715" y="0"/>
                  </a:lnTo>
                  <a:lnTo>
                    <a:pt x="731" y="0"/>
                  </a:lnTo>
                  <a:lnTo>
                    <a:pt x="746" y="2"/>
                  </a:lnTo>
                  <a:lnTo>
                    <a:pt x="762" y="2"/>
                  </a:lnTo>
                  <a:lnTo>
                    <a:pt x="779" y="3"/>
                  </a:lnTo>
                  <a:lnTo>
                    <a:pt x="793" y="3"/>
                  </a:lnTo>
                  <a:lnTo>
                    <a:pt x="810" y="4"/>
                  </a:lnTo>
                  <a:lnTo>
                    <a:pt x="826" y="5"/>
                  </a:lnTo>
                  <a:lnTo>
                    <a:pt x="842" y="6"/>
                  </a:lnTo>
                  <a:lnTo>
                    <a:pt x="857" y="8"/>
                  </a:lnTo>
                  <a:lnTo>
                    <a:pt x="873" y="9"/>
                  </a:lnTo>
                  <a:lnTo>
                    <a:pt x="889" y="11"/>
                  </a:lnTo>
                  <a:lnTo>
                    <a:pt x="904" y="13"/>
                  </a:lnTo>
                  <a:lnTo>
                    <a:pt x="934" y="15"/>
                  </a:lnTo>
                  <a:lnTo>
                    <a:pt x="966" y="20"/>
                  </a:lnTo>
                  <a:lnTo>
                    <a:pt x="1001" y="24"/>
                  </a:lnTo>
                  <a:lnTo>
                    <a:pt x="1038" y="29"/>
                  </a:lnTo>
                  <a:lnTo>
                    <a:pt x="1080" y="35"/>
                  </a:lnTo>
                  <a:lnTo>
                    <a:pt x="1121" y="43"/>
                  </a:lnTo>
                  <a:lnTo>
                    <a:pt x="1167" y="51"/>
                  </a:lnTo>
                  <a:lnTo>
                    <a:pt x="1213" y="60"/>
                  </a:lnTo>
                  <a:lnTo>
                    <a:pt x="1260" y="69"/>
                  </a:lnTo>
                  <a:lnTo>
                    <a:pt x="1309" y="79"/>
                  </a:lnTo>
                  <a:lnTo>
                    <a:pt x="1358" y="89"/>
                  </a:lnTo>
                  <a:lnTo>
                    <a:pt x="1410" y="100"/>
                  </a:lnTo>
                  <a:lnTo>
                    <a:pt x="1460" y="112"/>
                  </a:lnTo>
                  <a:lnTo>
                    <a:pt x="1511" y="123"/>
                  </a:lnTo>
                  <a:lnTo>
                    <a:pt x="1561" y="134"/>
                  </a:lnTo>
                  <a:lnTo>
                    <a:pt x="1613" y="147"/>
                  </a:lnTo>
                  <a:lnTo>
                    <a:pt x="1664" y="159"/>
                  </a:lnTo>
                  <a:lnTo>
                    <a:pt x="1712" y="170"/>
                  </a:lnTo>
                  <a:lnTo>
                    <a:pt x="1761" y="182"/>
                  </a:lnTo>
                  <a:lnTo>
                    <a:pt x="1808" y="194"/>
                  </a:lnTo>
                  <a:lnTo>
                    <a:pt x="1854" y="207"/>
                  </a:lnTo>
                  <a:lnTo>
                    <a:pt x="1898" y="218"/>
                  </a:lnTo>
                  <a:lnTo>
                    <a:pt x="1941" y="231"/>
                  </a:lnTo>
                  <a:lnTo>
                    <a:pt x="1981" y="242"/>
                  </a:lnTo>
                  <a:lnTo>
                    <a:pt x="2020" y="253"/>
                  </a:lnTo>
                  <a:lnTo>
                    <a:pt x="2055" y="263"/>
                  </a:lnTo>
                  <a:lnTo>
                    <a:pt x="2088" y="273"/>
                  </a:lnTo>
                  <a:lnTo>
                    <a:pt x="2116" y="283"/>
                  </a:lnTo>
                  <a:lnTo>
                    <a:pt x="2143" y="292"/>
                  </a:lnTo>
                  <a:lnTo>
                    <a:pt x="2164" y="301"/>
                  </a:lnTo>
                  <a:lnTo>
                    <a:pt x="2183" y="309"/>
                  </a:lnTo>
                  <a:lnTo>
                    <a:pt x="2197" y="316"/>
                  </a:lnTo>
                  <a:lnTo>
                    <a:pt x="2215" y="326"/>
                  </a:lnTo>
                  <a:lnTo>
                    <a:pt x="2228" y="338"/>
                  </a:lnTo>
                  <a:lnTo>
                    <a:pt x="2239" y="350"/>
                  </a:lnTo>
                  <a:lnTo>
                    <a:pt x="2247" y="365"/>
                  </a:lnTo>
                  <a:lnTo>
                    <a:pt x="2253" y="380"/>
                  </a:lnTo>
                  <a:lnTo>
                    <a:pt x="2256" y="393"/>
                  </a:lnTo>
                  <a:lnTo>
                    <a:pt x="2258" y="408"/>
                  </a:lnTo>
                  <a:lnTo>
                    <a:pt x="2258" y="422"/>
                  </a:lnTo>
                  <a:lnTo>
                    <a:pt x="2256" y="420"/>
                  </a:lnTo>
                  <a:lnTo>
                    <a:pt x="2252" y="414"/>
                  </a:lnTo>
                  <a:lnTo>
                    <a:pt x="2246" y="405"/>
                  </a:lnTo>
                  <a:lnTo>
                    <a:pt x="2237" y="396"/>
                  </a:lnTo>
                  <a:lnTo>
                    <a:pt x="2228" y="384"/>
                  </a:lnTo>
                  <a:lnTo>
                    <a:pt x="2218" y="374"/>
                  </a:lnTo>
                  <a:lnTo>
                    <a:pt x="2206" y="364"/>
                  </a:lnTo>
                  <a:lnTo>
                    <a:pt x="2195" y="35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4" name="Freeform 54"/>
            <p:cNvSpPr>
              <a:spLocks/>
            </p:cNvSpPr>
            <p:nvPr/>
          </p:nvSpPr>
          <p:spPr bwMode="auto">
            <a:xfrm>
              <a:off x="3632" y="2646"/>
              <a:ext cx="67" cy="46"/>
            </a:xfrm>
            <a:custGeom>
              <a:avLst/>
              <a:gdLst/>
              <a:ahLst/>
              <a:cxnLst>
                <a:cxn ang="0">
                  <a:pos x="59" y="46"/>
                </a:cxn>
                <a:cxn ang="0">
                  <a:pos x="52" y="46"/>
                </a:cxn>
                <a:cxn ang="0">
                  <a:pos x="49" y="42"/>
                </a:cxn>
                <a:cxn ang="0">
                  <a:pos x="46" y="36"/>
                </a:cxn>
                <a:cxn ang="0">
                  <a:pos x="43" y="32"/>
                </a:cxn>
                <a:cxn ang="0">
                  <a:pos x="31" y="24"/>
                </a:cxn>
                <a:cxn ang="0">
                  <a:pos x="17" y="17"/>
                </a:cxn>
                <a:cxn ang="0">
                  <a:pos x="5" y="10"/>
                </a:cxn>
                <a:cxn ang="0">
                  <a:pos x="0" y="0"/>
                </a:cxn>
                <a:cxn ang="0">
                  <a:pos x="12" y="2"/>
                </a:cxn>
                <a:cxn ang="0">
                  <a:pos x="22" y="3"/>
                </a:cxn>
                <a:cxn ang="0">
                  <a:pos x="31" y="8"/>
                </a:cxn>
                <a:cxn ang="0">
                  <a:pos x="40" y="14"/>
                </a:cxn>
                <a:cxn ang="0">
                  <a:pos x="47" y="20"/>
                </a:cxn>
                <a:cxn ang="0">
                  <a:pos x="55" y="27"/>
                </a:cxn>
                <a:cxn ang="0">
                  <a:pos x="61" y="35"/>
                </a:cxn>
                <a:cxn ang="0">
                  <a:pos x="67" y="42"/>
                </a:cxn>
                <a:cxn ang="0">
                  <a:pos x="59" y="46"/>
                </a:cxn>
              </a:cxnLst>
              <a:rect l="0" t="0" r="r" b="b"/>
              <a:pathLst>
                <a:path w="67" h="46">
                  <a:moveTo>
                    <a:pt x="59" y="46"/>
                  </a:moveTo>
                  <a:lnTo>
                    <a:pt x="52" y="46"/>
                  </a:lnTo>
                  <a:lnTo>
                    <a:pt x="49" y="42"/>
                  </a:lnTo>
                  <a:lnTo>
                    <a:pt x="46" y="36"/>
                  </a:lnTo>
                  <a:lnTo>
                    <a:pt x="43" y="32"/>
                  </a:lnTo>
                  <a:lnTo>
                    <a:pt x="31" y="24"/>
                  </a:lnTo>
                  <a:lnTo>
                    <a:pt x="17" y="17"/>
                  </a:lnTo>
                  <a:lnTo>
                    <a:pt x="5" y="10"/>
                  </a:lnTo>
                  <a:lnTo>
                    <a:pt x="0" y="0"/>
                  </a:lnTo>
                  <a:lnTo>
                    <a:pt x="12" y="2"/>
                  </a:lnTo>
                  <a:lnTo>
                    <a:pt x="22" y="3"/>
                  </a:lnTo>
                  <a:lnTo>
                    <a:pt x="31" y="8"/>
                  </a:lnTo>
                  <a:lnTo>
                    <a:pt x="40" y="14"/>
                  </a:lnTo>
                  <a:lnTo>
                    <a:pt x="47" y="20"/>
                  </a:lnTo>
                  <a:lnTo>
                    <a:pt x="55" y="27"/>
                  </a:lnTo>
                  <a:lnTo>
                    <a:pt x="61" y="35"/>
                  </a:lnTo>
                  <a:lnTo>
                    <a:pt x="67" y="42"/>
                  </a:lnTo>
                  <a:lnTo>
                    <a:pt x="59" y="4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5" name="Freeform 55"/>
            <p:cNvSpPr>
              <a:spLocks/>
            </p:cNvSpPr>
            <p:nvPr/>
          </p:nvSpPr>
          <p:spPr bwMode="auto">
            <a:xfrm>
              <a:off x="3263" y="2634"/>
              <a:ext cx="356" cy="381"/>
            </a:xfrm>
            <a:custGeom>
              <a:avLst/>
              <a:gdLst/>
              <a:ahLst/>
              <a:cxnLst>
                <a:cxn ang="0">
                  <a:pos x="100" y="102"/>
                </a:cxn>
                <a:cxn ang="0">
                  <a:pos x="66" y="128"/>
                </a:cxn>
                <a:cxn ang="0">
                  <a:pos x="46" y="164"/>
                </a:cxn>
                <a:cxn ang="0">
                  <a:pos x="38" y="205"/>
                </a:cxn>
                <a:cxn ang="0">
                  <a:pos x="38" y="250"/>
                </a:cxn>
                <a:cxn ang="0">
                  <a:pos x="43" y="293"/>
                </a:cxn>
                <a:cxn ang="0">
                  <a:pos x="50" y="332"/>
                </a:cxn>
                <a:cxn ang="0">
                  <a:pos x="55" y="362"/>
                </a:cxn>
                <a:cxn ang="0">
                  <a:pos x="55" y="381"/>
                </a:cxn>
                <a:cxn ang="0">
                  <a:pos x="43" y="368"/>
                </a:cxn>
                <a:cxn ang="0">
                  <a:pos x="27" y="342"/>
                </a:cxn>
                <a:cxn ang="0">
                  <a:pos x="13" y="303"/>
                </a:cxn>
                <a:cxn ang="0">
                  <a:pos x="3" y="257"/>
                </a:cxn>
                <a:cxn ang="0">
                  <a:pos x="0" y="210"/>
                </a:cxn>
                <a:cxn ang="0">
                  <a:pos x="7" y="164"/>
                </a:cxn>
                <a:cxn ang="0">
                  <a:pos x="27" y="124"/>
                </a:cxn>
                <a:cxn ang="0">
                  <a:pos x="62" y="97"/>
                </a:cxn>
                <a:cxn ang="0">
                  <a:pos x="72" y="93"/>
                </a:cxn>
                <a:cxn ang="0">
                  <a:pos x="86" y="88"/>
                </a:cxn>
                <a:cxn ang="0">
                  <a:pos x="100" y="82"/>
                </a:cxn>
                <a:cxn ang="0">
                  <a:pos x="118" y="77"/>
                </a:cxn>
                <a:cxn ang="0">
                  <a:pos x="137" y="71"/>
                </a:cxn>
                <a:cxn ang="0">
                  <a:pos x="158" y="65"/>
                </a:cxn>
                <a:cxn ang="0">
                  <a:pos x="178" y="59"/>
                </a:cxn>
                <a:cxn ang="0">
                  <a:pos x="199" y="53"/>
                </a:cxn>
                <a:cxn ang="0">
                  <a:pos x="221" y="47"/>
                </a:cxn>
                <a:cxn ang="0">
                  <a:pos x="242" y="41"/>
                </a:cxn>
                <a:cxn ang="0">
                  <a:pos x="261" y="35"/>
                </a:cxn>
                <a:cxn ang="0">
                  <a:pos x="279" y="30"/>
                </a:cxn>
                <a:cxn ang="0">
                  <a:pos x="295" y="24"/>
                </a:cxn>
                <a:cxn ang="0">
                  <a:pos x="309" y="18"/>
                </a:cxn>
                <a:cxn ang="0">
                  <a:pos x="321" y="14"/>
                </a:cxn>
                <a:cxn ang="0">
                  <a:pos x="328" y="9"/>
                </a:cxn>
                <a:cxn ang="0">
                  <a:pos x="356" y="0"/>
                </a:cxn>
                <a:cxn ang="0">
                  <a:pos x="344" y="12"/>
                </a:cxn>
                <a:cxn ang="0">
                  <a:pos x="333" y="22"/>
                </a:cxn>
                <a:cxn ang="0">
                  <a:pos x="319" y="32"/>
                </a:cxn>
                <a:cxn ang="0">
                  <a:pos x="304" y="41"/>
                </a:cxn>
                <a:cxn ang="0">
                  <a:pos x="290" y="49"/>
                </a:cxn>
                <a:cxn ang="0">
                  <a:pos x="273" y="56"/>
                </a:cxn>
                <a:cxn ang="0">
                  <a:pos x="257" y="63"/>
                </a:cxn>
                <a:cxn ang="0">
                  <a:pos x="241" y="70"/>
                </a:cxn>
                <a:cxn ang="0">
                  <a:pos x="223" y="76"/>
                </a:cxn>
                <a:cxn ang="0">
                  <a:pos x="205" y="81"/>
                </a:cxn>
                <a:cxn ang="0">
                  <a:pos x="187" y="86"/>
                </a:cxn>
                <a:cxn ang="0">
                  <a:pos x="170" y="90"/>
                </a:cxn>
                <a:cxn ang="0">
                  <a:pos x="152" y="94"/>
                </a:cxn>
                <a:cxn ang="0">
                  <a:pos x="134" y="97"/>
                </a:cxn>
                <a:cxn ang="0">
                  <a:pos x="118" y="100"/>
                </a:cxn>
                <a:cxn ang="0">
                  <a:pos x="100" y="102"/>
                </a:cxn>
              </a:cxnLst>
              <a:rect l="0" t="0" r="r" b="b"/>
              <a:pathLst>
                <a:path w="356" h="381">
                  <a:moveTo>
                    <a:pt x="100" y="102"/>
                  </a:moveTo>
                  <a:lnTo>
                    <a:pt x="66" y="128"/>
                  </a:lnTo>
                  <a:lnTo>
                    <a:pt x="46" y="164"/>
                  </a:lnTo>
                  <a:lnTo>
                    <a:pt x="38" y="205"/>
                  </a:lnTo>
                  <a:lnTo>
                    <a:pt x="38" y="250"/>
                  </a:lnTo>
                  <a:lnTo>
                    <a:pt x="43" y="293"/>
                  </a:lnTo>
                  <a:lnTo>
                    <a:pt x="50" y="332"/>
                  </a:lnTo>
                  <a:lnTo>
                    <a:pt x="55" y="362"/>
                  </a:lnTo>
                  <a:lnTo>
                    <a:pt x="55" y="381"/>
                  </a:lnTo>
                  <a:lnTo>
                    <a:pt x="43" y="368"/>
                  </a:lnTo>
                  <a:lnTo>
                    <a:pt x="27" y="342"/>
                  </a:lnTo>
                  <a:lnTo>
                    <a:pt x="13" y="303"/>
                  </a:lnTo>
                  <a:lnTo>
                    <a:pt x="3" y="257"/>
                  </a:lnTo>
                  <a:lnTo>
                    <a:pt x="0" y="210"/>
                  </a:lnTo>
                  <a:lnTo>
                    <a:pt x="7" y="164"/>
                  </a:lnTo>
                  <a:lnTo>
                    <a:pt x="27" y="124"/>
                  </a:lnTo>
                  <a:lnTo>
                    <a:pt x="62" y="97"/>
                  </a:lnTo>
                  <a:lnTo>
                    <a:pt x="72" y="93"/>
                  </a:lnTo>
                  <a:lnTo>
                    <a:pt x="86" y="88"/>
                  </a:lnTo>
                  <a:lnTo>
                    <a:pt x="100" y="82"/>
                  </a:lnTo>
                  <a:lnTo>
                    <a:pt x="118" y="77"/>
                  </a:lnTo>
                  <a:lnTo>
                    <a:pt x="137" y="71"/>
                  </a:lnTo>
                  <a:lnTo>
                    <a:pt x="158" y="65"/>
                  </a:lnTo>
                  <a:lnTo>
                    <a:pt x="178" y="59"/>
                  </a:lnTo>
                  <a:lnTo>
                    <a:pt x="199" y="53"/>
                  </a:lnTo>
                  <a:lnTo>
                    <a:pt x="221" y="47"/>
                  </a:lnTo>
                  <a:lnTo>
                    <a:pt x="242" y="41"/>
                  </a:lnTo>
                  <a:lnTo>
                    <a:pt x="261" y="35"/>
                  </a:lnTo>
                  <a:lnTo>
                    <a:pt x="279" y="30"/>
                  </a:lnTo>
                  <a:lnTo>
                    <a:pt x="295" y="24"/>
                  </a:lnTo>
                  <a:lnTo>
                    <a:pt x="309" y="18"/>
                  </a:lnTo>
                  <a:lnTo>
                    <a:pt x="321" y="14"/>
                  </a:lnTo>
                  <a:lnTo>
                    <a:pt x="328" y="9"/>
                  </a:lnTo>
                  <a:lnTo>
                    <a:pt x="356" y="0"/>
                  </a:lnTo>
                  <a:lnTo>
                    <a:pt x="344" y="12"/>
                  </a:lnTo>
                  <a:lnTo>
                    <a:pt x="333" y="22"/>
                  </a:lnTo>
                  <a:lnTo>
                    <a:pt x="319" y="32"/>
                  </a:lnTo>
                  <a:lnTo>
                    <a:pt x="304" y="41"/>
                  </a:lnTo>
                  <a:lnTo>
                    <a:pt x="290" y="49"/>
                  </a:lnTo>
                  <a:lnTo>
                    <a:pt x="273" y="56"/>
                  </a:lnTo>
                  <a:lnTo>
                    <a:pt x="257" y="63"/>
                  </a:lnTo>
                  <a:lnTo>
                    <a:pt x="241" y="70"/>
                  </a:lnTo>
                  <a:lnTo>
                    <a:pt x="223" y="76"/>
                  </a:lnTo>
                  <a:lnTo>
                    <a:pt x="205" y="81"/>
                  </a:lnTo>
                  <a:lnTo>
                    <a:pt x="187" y="86"/>
                  </a:lnTo>
                  <a:lnTo>
                    <a:pt x="170" y="90"/>
                  </a:lnTo>
                  <a:lnTo>
                    <a:pt x="152" y="94"/>
                  </a:lnTo>
                  <a:lnTo>
                    <a:pt x="134" y="97"/>
                  </a:lnTo>
                  <a:lnTo>
                    <a:pt x="118" y="100"/>
                  </a:lnTo>
                  <a:lnTo>
                    <a:pt x="100" y="10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6" name="Freeform 56"/>
            <p:cNvSpPr>
              <a:spLocks/>
            </p:cNvSpPr>
            <p:nvPr/>
          </p:nvSpPr>
          <p:spPr bwMode="auto">
            <a:xfrm>
              <a:off x="3529" y="3258"/>
              <a:ext cx="96" cy="52"/>
            </a:xfrm>
            <a:custGeom>
              <a:avLst/>
              <a:gdLst/>
              <a:ahLst/>
              <a:cxnLst>
                <a:cxn ang="0">
                  <a:pos x="63" y="50"/>
                </a:cxn>
                <a:cxn ang="0">
                  <a:pos x="54" y="52"/>
                </a:cxn>
                <a:cxn ang="0">
                  <a:pos x="45" y="51"/>
                </a:cxn>
                <a:cxn ang="0">
                  <a:pos x="36" y="48"/>
                </a:cxn>
                <a:cxn ang="0">
                  <a:pos x="27" y="45"/>
                </a:cxn>
                <a:cxn ang="0">
                  <a:pos x="19" y="42"/>
                </a:cxn>
                <a:cxn ang="0">
                  <a:pos x="12" y="38"/>
                </a:cxn>
                <a:cxn ang="0">
                  <a:pos x="5" y="34"/>
                </a:cxn>
                <a:cxn ang="0">
                  <a:pos x="0" y="31"/>
                </a:cxn>
                <a:cxn ang="0">
                  <a:pos x="2" y="31"/>
                </a:cxn>
                <a:cxn ang="0">
                  <a:pos x="7" y="32"/>
                </a:cxn>
                <a:cxn ang="0">
                  <a:pos x="12" y="33"/>
                </a:cxn>
                <a:cxn ang="0">
                  <a:pos x="21" y="34"/>
                </a:cxn>
                <a:cxn ang="0">
                  <a:pos x="30" y="35"/>
                </a:cxn>
                <a:cxn ang="0">
                  <a:pos x="40" y="36"/>
                </a:cxn>
                <a:cxn ang="0">
                  <a:pos x="51" y="35"/>
                </a:cxn>
                <a:cxn ang="0">
                  <a:pos x="61" y="34"/>
                </a:cxn>
                <a:cxn ang="0">
                  <a:pos x="68" y="24"/>
                </a:cxn>
                <a:cxn ang="0">
                  <a:pos x="80" y="12"/>
                </a:cxn>
                <a:cxn ang="0">
                  <a:pos x="89" y="3"/>
                </a:cxn>
                <a:cxn ang="0">
                  <a:pos x="94" y="0"/>
                </a:cxn>
                <a:cxn ang="0">
                  <a:pos x="96" y="15"/>
                </a:cxn>
                <a:cxn ang="0">
                  <a:pos x="94" y="29"/>
                </a:cxn>
                <a:cxn ang="0">
                  <a:pos x="83" y="41"/>
                </a:cxn>
                <a:cxn ang="0">
                  <a:pos x="63" y="50"/>
                </a:cxn>
              </a:cxnLst>
              <a:rect l="0" t="0" r="r" b="b"/>
              <a:pathLst>
                <a:path w="96" h="52">
                  <a:moveTo>
                    <a:pt x="63" y="50"/>
                  </a:moveTo>
                  <a:lnTo>
                    <a:pt x="54" y="52"/>
                  </a:lnTo>
                  <a:lnTo>
                    <a:pt x="45" y="51"/>
                  </a:lnTo>
                  <a:lnTo>
                    <a:pt x="36" y="48"/>
                  </a:lnTo>
                  <a:lnTo>
                    <a:pt x="27" y="45"/>
                  </a:lnTo>
                  <a:lnTo>
                    <a:pt x="19" y="42"/>
                  </a:lnTo>
                  <a:lnTo>
                    <a:pt x="12" y="38"/>
                  </a:lnTo>
                  <a:lnTo>
                    <a:pt x="5" y="34"/>
                  </a:lnTo>
                  <a:lnTo>
                    <a:pt x="0" y="31"/>
                  </a:lnTo>
                  <a:lnTo>
                    <a:pt x="2" y="31"/>
                  </a:lnTo>
                  <a:lnTo>
                    <a:pt x="7" y="32"/>
                  </a:lnTo>
                  <a:lnTo>
                    <a:pt x="12" y="33"/>
                  </a:lnTo>
                  <a:lnTo>
                    <a:pt x="21" y="34"/>
                  </a:lnTo>
                  <a:lnTo>
                    <a:pt x="30" y="35"/>
                  </a:lnTo>
                  <a:lnTo>
                    <a:pt x="40" y="36"/>
                  </a:lnTo>
                  <a:lnTo>
                    <a:pt x="51" y="35"/>
                  </a:lnTo>
                  <a:lnTo>
                    <a:pt x="61" y="34"/>
                  </a:lnTo>
                  <a:lnTo>
                    <a:pt x="68" y="24"/>
                  </a:lnTo>
                  <a:lnTo>
                    <a:pt x="80" y="12"/>
                  </a:lnTo>
                  <a:lnTo>
                    <a:pt x="89" y="3"/>
                  </a:lnTo>
                  <a:lnTo>
                    <a:pt x="94" y="0"/>
                  </a:lnTo>
                  <a:lnTo>
                    <a:pt x="96" y="15"/>
                  </a:lnTo>
                  <a:lnTo>
                    <a:pt x="94" y="29"/>
                  </a:lnTo>
                  <a:lnTo>
                    <a:pt x="83" y="41"/>
                  </a:lnTo>
                  <a:lnTo>
                    <a:pt x="63" y="5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 name="Freeform 57"/>
            <p:cNvSpPr>
              <a:spLocks/>
            </p:cNvSpPr>
            <p:nvPr/>
          </p:nvSpPr>
          <p:spPr bwMode="auto">
            <a:xfrm>
              <a:off x="3422" y="3305"/>
              <a:ext cx="195" cy="67"/>
            </a:xfrm>
            <a:custGeom>
              <a:avLst/>
              <a:gdLst/>
              <a:ahLst/>
              <a:cxnLst>
                <a:cxn ang="0">
                  <a:pos x="0" y="12"/>
                </a:cxn>
                <a:cxn ang="0">
                  <a:pos x="6" y="0"/>
                </a:cxn>
                <a:cxn ang="0">
                  <a:pos x="30" y="8"/>
                </a:cxn>
                <a:cxn ang="0">
                  <a:pos x="55" y="16"/>
                </a:cxn>
                <a:cxn ang="0">
                  <a:pos x="79" y="23"/>
                </a:cxn>
                <a:cxn ang="0">
                  <a:pos x="103" y="30"/>
                </a:cxn>
                <a:cxn ang="0">
                  <a:pos x="127" y="38"/>
                </a:cxn>
                <a:cxn ang="0">
                  <a:pos x="149" y="46"/>
                </a:cxn>
                <a:cxn ang="0">
                  <a:pos x="173" y="55"/>
                </a:cxn>
                <a:cxn ang="0">
                  <a:pos x="195" y="65"/>
                </a:cxn>
                <a:cxn ang="0">
                  <a:pos x="174" y="67"/>
                </a:cxn>
                <a:cxn ang="0">
                  <a:pos x="153" y="63"/>
                </a:cxn>
                <a:cxn ang="0">
                  <a:pos x="128" y="57"/>
                </a:cxn>
                <a:cxn ang="0">
                  <a:pos x="103" y="50"/>
                </a:cxn>
                <a:cxn ang="0">
                  <a:pos x="76" y="41"/>
                </a:cxn>
                <a:cxn ang="0">
                  <a:pos x="51" y="30"/>
                </a:cxn>
                <a:cxn ang="0">
                  <a:pos x="25" y="21"/>
                </a:cxn>
                <a:cxn ang="0">
                  <a:pos x="0" y="12"/>
                </a:cxn>
              </a:cxnLst>
              <a:rect l="0" t="0" r="r" b="b"/>
              <a:pathLst>
                <a:path w="195" h="67">
                  <a:moveTo>
                    <a:pt x="0" y="12"/>
                  </a:moveTo>
                  <a:lnTo>
                    <a:pt x="6" y="0"/>
                  </a:lnTo>
                  <a:lnTo>
                    <a:pt x="30" y="8"/>
                  </a:lnTo>
                  <a:lnTo>
                    <a:pt x="55" y="16"/>
                  </a:lnTo>
                  <a:lnTo>
                    <a:pt x="79" y="23"/>
                  </a:lnTo>
                  <a:lnTo>
                    <a:pt x="103" y="30"/>
                  </a:lnTo>
                  <a:lnTo>
                    <a:pt x="127" y="38"/>
                  </a:lnTo>
                  <a:lnTo>
                    <a:pt x="149" y="46"/>
                  </a:lnTo>
                  <a:lnTo>
                    <a:pt x="173" y="55"/>
                  </a:lnTo>
                  <a:lnTo>
                    <a:pt x="195" y="65"/>
                  </a:lnTo>
                  <a:lnTo>
                    <a:pt x="174" y="67"/>
                  </a:lnTo>
                  <a:lnTo>
                    <a:pt x="153" y="63"/>
                  </a:lnTo>
                  <a:lnTo>
                    <a:pt x="128" y="57"/>
                  </a:lnTo>
                  <a:lnTo>
                    <a:pt x="103" y="50"/>
                  </a:lnTo>
                  <a:lnTo>
                    <a:pt x="76" y="41"/>
                  </a:lnTo>
                  <a:lnTo>
                    <a:pt x="51" y="30"/>
                  </a:lnTo>
                  <a:lnTo>
                    <a:pt x="25" y="21"/>
                  </a:lnTo>
                  <a:lnTo>
                    <a:pt x="0"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8" name="Freeform 58"/>
            <p:cNvSpPr>
              <a:spLocks/>
            </p:cNvSpPr>
            <p:nvPr/>
          </p:nvSpPr>
          <p:spPr bwMode="auto">
            <a:xfrm>
              <a:off x="3448" y="3241"/>
              <a:ext cx="169" cy="53"/>
            </a:xfrm>
            <a:custGeom>
              <a:avLst/>
              <a:gdLst/>
              <a:ahLst/>
              <a:cxnLst>
                <a:cxn ang="0">
                  <a:pos x="22" y="53"/>
                </a:cxn>
                <a:cxn ang="0">
                  <a:pos x="0" y="45"/>
                </a:cxn>
                <a:cxn ang="0">
                  <a:pos x="22" y="36"/>
                </a:cxn>
                <a:cxn ang="0">
                  <a:pos x="41" y="29"/>
                </a:cxn>
                <a:cxn ang="0">
                  <a:pos x="59" y="23"/>
                </a:cxn>
                <a:cxn ang="0">
                  <a:pos x="75" y="19"/>
                </a:cxn>
                <a:cxn ang="0">
                  <a:pos x="89" y="14"/>
                </a:cxn>
                <a:cxn ang="0">
                  <a:pos x="106" y="10"/>
                </a:cxn>
                <a:cxn ang="0">
                  <a:pos x="120" y="5"/>
                </a:cxn>
                <a:cxn ang="0">
                  <a:pos x="138" y="0"/>
                </a:cxn>
                <a:cxn ang="0">
                  <a:pos x="169" y="0"/>
                </a:cxn>
                <a:cxn ang="0">
                  <a:pos x="152" y="8"/>
                </a:cxn>
                <a:cxn ang="0">
                  <a:pos x="134" y="15"/>
                </a:cxn>
                <a:cxn ang="0">
                  <a:pos x="116" y="22"/>
                </a:cxn>
                <a:cxn ang="0">
                  <a:pos x="98" y="29"/>
                </a:cxn>
                <a:cxn ang="0">
                  <a:pos x="80" y="34"/>
                </a:cxn>
                <a:cxn ang="0">
                  <a:pos x="62" y="41"/>
                </a:cxn>
                <a:cxn ang="0">
                  <a:pos x="43" y="47"/>
                </a:cxn>
                <a:cxn ang="0">
                  <a:pos x="22" y="53"/>
                </a:cxn>
              </a:cxnLst>
              <a:rect l="0" t="0" r="r" b="b"/>
              <a:pathLst>
                <a:path w="169" h="53">
                  <a:moveTo>
                    <a:pt x="22" y="53"/>
                  </a:moveTo>
                  <a:lnTo>
                    <a:pt x="0" y="45"/>
                  </a:lnTo>
                  <a:lnTo>
                    <a:pt x="22" y="36"/>
                  </a:lnTo>
                  <a:lnTo>
                    <a:pt x="41" y="29"/>
                  </a:lnTo>
                  <a:lnTo>
                    <a:pt x="59" y="23"/>
                  </a:lnTo>
                  <a:lnTo>
                    <a:pt x="75" y="19"/>
                  </a:lnTo>
                  <a:lnTo>
                    <a:pt x="89" y="14"/>
                  </a:lnTo>
                  <a:lnTo>
                    <a:pt x="106" y="10"/>
                  </a:lnTo>
                  <a:lnTo>
                    <a:pt x="120" y="5"/>
                  </a:lnTo>
                  <a:lnTo>
                    <a:pt x="138" y="0"/>
                  </a:lnTo>
                  <a:lnTo>
                    <a:pt x="169" y="0"/>
                  </a:lnTo>
                  <a:lnTo>
                    <a:pt x="152" y="8"/>
                  </a:lnTo>
                  <a:lnTo>
                    <a:pt x="134" y="15"/>
                  </a:lnTo>
                  <a:lnTo>
                    <a:pt x="116" y="22"/>
                  </a:lnTo>
                  <a:lnTo>
                    <a:pt x="98" y="29"/>
                  </a:lnTo>
                  <a:lnTo>
                    <a:pt x="80" y="34"/>
                  </a:lnTo>
                  <a:lnTo>
                    <a:pt x="62" y="41"/>
                  </a:lnTo>
                  <a:lnTo>
                    <a:pt x="43" y="47"/>
                  </a:lnTo>
                  <a:lnTo>
                    <a:pt x="22" y="5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9" name="Freeform 59"/>
            <p:cNvSpPr>
              <a:spLocks/>
            </p:cNvSpPr>
            <p:nvPr/>
          </p:nvSpPr>
          <p:spPr bwMode="auto">
            <a:xfrm>
              <a:off x="3254" y="3315"/>
              <a:ext cx="369" cy="121"/>
            </a:xfrm>
            <a:custGeom>
              <a:avLst/>
              <a:gdLst/>
              <a:ahLst/>
              <a:cxnLst>
                <a:cxn ang="0">
                  <a:pos x="369" y="95"/>
                </a:cxn>
                <a:cxn ang="0">
                  <a:pos x="354" y="96"/>
                </a:cxn>
                <a:cxn ang="0">
                  <a:pos x="332" y="94"/>
                </a:cxn>
                <a:cxn ang="0">
                  <a:pos x="306" y="88"/>
                </a:cxn>
                <a:cxn ang="0">
                  <a:pos x="275" y="80"/>
                </a:cxn>
                <a:cxn ang="0">
                  <a:pos x="244" y="73"/>
                </a:cxn>
                <a:cxn ang="0">
                  <a:pos x="212" y="66"/>
                </a:cxn>
                <a:cxn ang="0">
                  <a:pos x="186" y="60"/>
                </a:cxn>
                <a:cxn ang="0">
                  <a:pos x="164" y="59"/>
                </a:cxn>
                <a:cxn ang="0">
                  <a:pos x="155" y="66"/>
                </a:cxn>
                <a:cxn ang="0">
                  <a:pos x="143" y="74"/>
                </a:cxn>
                <a:cxn ang="0">
                  <a:pos x="131" y="82"/>
                </a:cxn>
                <a:cxn ang="0">
                  <a:pos x="115" y="89"/>
                </a:cxn>
                <a:cxn ang="0">
                  <a:pos x="101" y="98"/>
                </a:cxn>
                <a:cxn ang="0">
                  <a:pos x="84" y="106"/>
                </a:cxn>
                <a:cxn ang="0">
                  <a:pos x="70" y="114"/>
                </a:cxn>
                <a:cxn ang="0">
                  <a:pos x="56" y="121"/>
                </a:cxn>
                <a:cxn ang="0">
                  <a:pos x="49" y="121"/>
                </a:cxn>
                <a:cxn ang="0">
                  <a:pos x="42" y="121"/>
                </a:cxn>
                <a:cxn ang="0">
                  <a:pos x="33" y="121"/>
                </a:cxn>
                <a:cxn ang="0">
                  <a:pos x="25" y="118"/>
                </a:cxn>
                <a:cxn ang="0">
                  <a:pos x="18" y="116"/>
                </a:cxn>
                <a:cxn ang="0">
                  <a:pos x="11" y="114"/>
                </a:cxn>
                <a:cxn ang="0">
                  <a:pos x="5" y="110"/>
                </a:cxn>
                <a:cxn ang="0">
                  <a:pos x="0" y="106"/>
                </a:cxn>
                <a:cxn ang="0">
                  <a:pos x="5" y="96"/>
                </a:cxn>
                <a:cxn ang="0">
                  <a:pos x="15" y="83"/>
                </a:cxn>
                <a:cxn ang="0">
                  <a:pos x="30" y="67"/>
                </a:cxn>
                <a:cxn ang="0">
                  <a:pos x="48" y="51"/>
                </a:cxn>
                <a:cxn ang="0">
                  <a:pos x="67" y="35"/>
                </a:cxn>
                <a:cxn ang="0">
                  <a:pos x="84" y="20"/>
                </a:cxn>
                <a:cxn ang="0">
                  <a:pos x="101" y="8"/>
                </a:cxn>
                <a:cxn ang="0">
                  <a:pos x="111" y="0"/>
                </a:cxn>
                <a:cxn ang="0">
                  <a:pos x="113" y="3"/>
                </a:cxn>
                <a:cxn ang="0">
                  <a:pos x="108" y="11"/>
                </a:cxn>
                <a:cxn ang="0">
                  <a:pos x="99" y="23"/>
                </a:cxn>
                <a:cxn ang="0">
                  <a:pos x="86" y="39"/>
                </a:cxn>
                <a:cxn ang="0">
                  <a:pos x="71" y="56"/>
                </a:cxn>
                <a:cxn ang="0">
                  <a:pos x="56" y="73"/>
                </a:cxn>
                <a:cxn ang="0">
                  <a:pos x="40" y="88"/>
                </a:cxn>
                <a:cxn ang="0">
                  <a:pos x="25" y="101"/>
                </a:cxn>
                <a:cxn ang="0">
                  <a:pos x="42" y="103"/>
                </a:cxn>
                <a:cxn ang="0">
                  <a:pos x="60" y="98"/>
                </a:cxn>
                <a:cxn ang="0">
                  <a:pos x="79" y="88"/>
                </a:cxn>
                <a:cxn ang="0">
                  <a:pos x="96" y="75"/>
                </a:cxn>
                <a:cxn ang="0">
                  <a:pos x="115" y="60"/>
                </a:cxn>
                <a:cxn ang="0">
                  <a:pos x="132" y="46"/>
                </a:cxn>
                <a:cxn ang="0">
                  <a:pos x="146" y="35"/>
                </a:cxn>
                <a:cxn ang="0">
                  <a:pos x="158" y="27"/>
                </a:cxn>
                <a:cxn ang="0">
                  <a:pos x="181" y="33"/>
                </a:cxn>
                <a:cxn ang="0">
                  <a:pos x="204" y="40"/>
                </a:cxn>
                <a:cxn ang="0">
                  <a:pos x="231" y="48"/>
                </a:cxn>
                <a:cxn ang="0">
                  <a:pos x="257" y="56"/>
                </a:cxn>
                <a:cxn ang="0">
                  <a:pos x="285" y="63"/>
                </a:cxn>
                <a:cxn ang="0">
                  <a:pos x="315" y="74"/>
                </a:cxn>
                <a:cxn ang="0">
                  <a:pos x="342" y="84"/>
                </a:cxn>
                <a:cxn ang="0">
                  <a:pos x="369" y="95"/>
                </a:cxn>
              </a:cxnLst>
              <a:rect l="0" t="0" r="r" b="b"/>
              <a:pathLst>
                <a:path w="369" h="121">
                  <a:moveTo>
                    <a:pt x="369" y="95"/>
                  </a:moveTo>
                  <a:lnTo>
                    <a:pt x="354" y="96"/>
                  </a:lnTo>
                  <a:lnTo>
                    <a:pt x="332" y="94"/>
                  </a:lnTo>
                  <a:lnTo>
                    <a:pt x="306" y="88"/>
                  </a:lnTo>
                  <a:lnTo>
                    <a:pt x="275" y="80"/>
                  </a:lnTo>
                  <a:lnTo>
                    <a:pt x="244" y="73"/>
                  </a:lnTo>
                  <a:lnTo>
                    <a:pt x="212" y="66"/>
                  </a:lnTo>
                  <a:lnTo>
                    <a:pt x="186" y="60"/>
                  </a:lnTo>
                  <a:lnTo>
                    <a:pt x="164" y="59"/>
                  </a:lnTo>
                  <a:lnTo>
                    <a:pt x="155" y="66"/>
                  </a:lnTo>
                  <a:lnTo>
                    <a:pt x="143" y="74"/>
                  </a:lnTo>
                  <a:lnTo>
                    <a:pt x="131" y="82"/>
                  </a:lnTo>
                  <a:lnTo>
                    <a:pt x="115" y="89"/>
                  </a:lnTo>
                  <a:lnTo>
                    <a:pt x="101" y="98"/>
                  </a:lnTo>
                  <a:lnTo>
                    <a:pt x="84" y="106"/>
                  </a:lnTo>
                  <a:lnTo>
                    <a:pt x="70" y="114"/>
                  </a:lnTo>
                  <a:lnTo>
                    <a:pt x="56" y="121"/>
                  </a:lnTo>
                  <a:lnTo>
                    <a:pt x="49" y="121"/>
                  </a:lnTo>
                  <a:lnTo>
                    <a:pt x="42" y="121"/>
                  </a:lnTo>
                  <a:lnTo>
                    <a:pt x="33" y="121"/>
                  </a:lnTo>
                  <a:lnTo>
                    <a:pt x="25" y="118"/>
                  </a:lnTo>
                  <a:lnTo>
                    <a:pt x="18" y="116"/>
                  </a:lnTo>
                  <a:lnTo>
                    <a:pt x="11" y="114"/>
                  </a:lnTo>
                  <a:lnTo>
                    <a:pt x="5" y="110"/>
                  </a:lnTo>
                  <a:lnTo>
                    <a:pt x="0" y="106"/>
                  </a:lnTo>
                  <a:lnTo>
                    <a:pt x="5" y="96"/>
                  </a:lnTo>
                  <a:lnTo>
                    <a:pt x="15" y="83"/>
                  </a:lnTo>
                  <a:lnTo>
                    <a:pt x="30" y="67"/>
                  </a:lnTo>
                  <a:lnTo>
                    <a:pt x="48" y="51"/>
                  </a:lnTo>
                  <a:lnTo>
                    <a:pt x="67" y="35"/>
                  </a:lnTo>
                  <a:lnTo>
                    <a:pt x="84" y="20"/>
                  </a:lnTo>
                  <a:lnTo>
                    <a:pt x="101" y="8"/>
                  </a:lnTo>
                  <a:lnTo>
                    <a:pt x="111" y="0"/>
                  </a:lnTo>
                  <a:lnTo>
                    <a:pt x="113" y="3"/>
                  </a:lnTo>
                  <a:lnTo>
                    <a:pt x="108" y="11"/>
                  </a:lnTo>
                  <a:lnTo>
                    <a:pt x="99" y="23"/>
                  </a:lnTo>
                  <a:lnTo>
                    <a:pt x="86" y="39"/>
                  </a:lnTo>
                  <a:lnTo>
                    <a:pt x="71" y="56"/>
                  </a:lnTo>
                  <a:lnTo>
                    <a:pt x="56" y="73"/>
                  </a:lnTo>
                  <a:lnTo>
                    <a:pt x="40" y="88"/>
                  </a:lnTo>
                  <a:lnTo>
                    <a:pt x="25" y="101"/>
                  </a:lnTo>
                  <a:lnTo>
                    <a:pt x="42" y="103"/>
                  </a:lnTo>
                  <a:lnTo>
                    <a:pt x="60" y="98"/>
                  </a:lnTo>
                  <a:lnTo>
                    <a:pt x="79" y="88"/>
                  </a:lnTo>
                  <a:lnTo>
                    <a:pt x="96" y="75"/>
                  </a:lnTo>
                  <a:lnTo>
                    <a:pt x="115" y="60"/>
                  </a:lnTo>
                  <a:lnTo>
                    <a:pt x="132" y="46"/>
                  </a:lnTo>
                  <a:lnTo>
                    <a:pt x="146" y="35"/>
                  </a:lnTo>
                  <a:lnTo>
                    <a:pt x="158" y="27"/>
                  </a:lnTo>
                  <a:lnTo>
                    <a:pt x="181" y="33"/>
                  </a:lnTo>
                  <a:lnTo>
                    <a:pt x="204" y="40"/>
                  </a:lnTo>
                  <a:lnTo>
                    <a:pt x="231" y="48"/>
                  </a:lnTo>
                  <a:lnTo>
                    <a:pt x="257" y="56"/>
                  </a:lnTo>
                  <a:lnTo>
                    <a:pt x="285" y="63"/>
                  </a:lnTo>
                  <a:lnTo>
                    <a:pt x="315" y="74"/>
                  </a:lnTo>
                  <a:lnTo>
                    <a:pt x="342" y="84"/>
                  </a:lnTo>
                  <a:lnTo>
                    <a:pt x="369" y="9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0" name="Freeform 60"/>
            <p:cNvSpPr>
              <a:spLocks/>
            </p:cNvSpPr>
            <p:nvPr/>
          </p:nvSpPr>
          <p:spPr bwMode="auto">
            <a:xfrm>
              <a:off x="3215" y="3049"/>
              <a:ext cx="311" cy="238"/>
            </a:xfrm>
            <a:custGeom>
              <a:avLst/>
              <a:gdLst/>
              <a:ahLst/>
              <a:cxnLst>
                <a:cxn ang="0">
                  <a:pos x="194" y="173"/>
                </a:cxn>
                <a:cxn ang="0">
                  <a:pos x="187" y="171"/>
                </a:cxn>
                <a:cxn ang="0">
                  <a:pos x="178" y="171"/>
                </a:cxn>
                <a:cxn ang="0">
                  <a:pos x="171" y="171"/>
                </a:cxn>
                <a:cxn ang="0">
                  <a:pos x="163" y="171"/>
                </a:cxn>
                <a:cxn ang="0">
                  <a:pos x="159" y="187"/>
                </a:cxn>
                <a:cxn ang="0">
                  <a:pos x="159" y="204"/>
                </a:cxn>
                <a:cxn ang="0">
                  <a:pos x="159" y="221"/>
                </a:cxn>
                <a:cxn ang="0">
                  <a:pos x="156" y="238"/>
                </a:cxn>
                <a:cxn ang="0">
                  <a:pos x="137" y="225"/>
                </a:cxn>
                <a:cxn ang="0">
                  <a:pos x="135" y="208"/>
                </a:cxn>
                <a:cxn ang="0">
                  <a:pos x="135" y="190"/>
                </a:cxn>
                <a:cxn ang="0">
                  <a:pos x="127" y="173"/>
                </a:cxn>
                <a:cxn ang="0">
                  <a:pos x="113" y="173"/>
                </a:cxn>
                <a:cxn ang="0">
                  <a:pos x="99" y="171"/>
                </a:cxn>
                <a:cxn ang="0">
                  <a:pos x="81" y="171"/>
                </a:cxn>
                <a:cxn ang="0">
                  <a:pos x="63" y="167"/>
                </a:cxn>
                <a:cxn ang="0">
                  <a:pos x="45" y="163"/>
                </a:cxn>
                <a:cxn ang="0">
                  <a:pos x="27" y="158"/>
                </a:cxn>
                <a:cxn ang="0">
                  <a:pos x="13" y="151"/>
                </a:cxn>
                <a:cxn ang="0">
                  <a:pos x="0" y="142"/>
                </a:cxn>
                <a:cxn ang="0">
                  <a:pos x="4" y="144"/>
                </a:cxn>
                <a:cxn ang="0">
                  <a:pos x="15" y="145"/>
                </a:cxn>
                <a:cxn ang="0">
                  <a:pos x="34" y="147"/>
                </a:cxn>
                <a:cxn ang="0">
                  <a:pos x="54" y="149"/>
                </a:cxn>
                <a:cxn ang="0">
                  <a:pos x="78" y="151"/>
                </a:cxn>
                <a:cxn ang="0">
                  <a:pos x="102" y="153"/>
                </a:cxn>
                <a:cxn ang="0">
                  <a:pos x="123" y="154"/>
                </a:cxn>
                <a:cxn ang="0">
                  <a:pos x="142" y="153"/>
                </a:cxn>
                <a:cxn ang="0">
                  <a:pos x="165" y="150"/>
                </a:cxn>
                <a:cxn ang="0">
                  <a:pos x="184" y="148"/>
                </a:cxn>
                <a:cxn ang="0">
                  <a:pos x="202" y="146"/>
                </a:cxn>
                <a:cxn ang="0">
                  <a:pos x="217" y="144"/>
                </a:cxn>
                <a:cxn ang="0">
                  <a:pos x="232" y="141"/>
                </a:cxn>
                <a:cxn ang="0">
                  <a:pos x="243" y="137"/>
                </a:cxn>
                <a:cxn ang="0">
                  <a:pos x="255" y="131"/>
                </a:cxn>
                <a:cxn ang="0">
                  <a:pos x="267" y="124"/>
                </a:cxn>
                <a:cxn ang="0">
                  <a:pos x="276" y="100"/>
                </a:cxn>
                <a:cxn ang="0">
                  <a:pos x="283" y="66"/>
                </a:cxn>
                <a:cxn ang="0">
                  <a:pos x="286" y="33"/>
                </a:cxn>
                <a:cxn ang="0">
                  <a:pos x="283" y="5"/>
                </a:cxn>
                <a:cxn ang="0">
                  <a:pos x="290" y="2"/>
                </a:cxn>
                <a:cxn ang="0">
                  <a:pos x="298" y="0"/>
                </a:cxn>
                <a:cxn ang="0">
                  <a:pos x="305" y="0"/>
                </a:cxn>
                <a:cxn ang="0">
                  <a:pos x="311" y="2"/>
                </a:cxn>
                <a:cxn ang="0">
                  <a:pos x="311" y="22"/>
                </a:cxn>
                <a:cxn ang="0">
                  <a:pos x="311" y="42"/>
                </a:cxn>
                <a:cxn ang="0">
                  <a:pos x="311" y="63"/>
                </a:cxn>
                <a:cxn ang="0">
                  <a:pos x="310" y="83"/>
                </a:cxn>
                <a:cxn ang="0">
                  <a:pos x="305" y="103"/>
                </a:cxn>
                <a:cxn ang="0">
                  <a:pos x="298" y="121"/>
                </a:cxn>
                <a:cxn ang="0">
                  <a:pos x="285" y="137"/>
                </a:cxn>
                <a:cxn ang="0">
                  <a:pos x="267" y="150"/>
                </a:cxn>
                <a:cxn ang="0">
                  <a:pos x="215" y="168"/>
                </a:cxn>
                <a:cxn ang="0">
                  <a:pos x="212" y="176"/>
                </a:cxn>
                <a:cxn ang="0">
                  <a:pos x="212" y="187"/>
                </a:cxn>
                <a:cxn ang="0">
                  <a:pos x="217" y="197"/>
                </a:cxn>
                <a:cxn ang="0">
                  <a:pos x="220" y="209"/>
                </a:cxn>
                <a:cxn ang="0">
                  <a:pos x="222" y="219"/>
                </a:cxn>
                <a:cxn ang="0">
                  <a:pos x="222" y="228"/>
                </a:cxn>
                <a:cxn ang="0">
                  <a:pos x="217" y="234"/>
                </a:cxn>
                <a:cxn ang="0">
                  <a:pos x="205" y="234"/>
                </a:cxn>
                <a:cxn ang="0">
                  <a:pos x="194" y="173"/>
                </a:cxn>
              </a:cxnLst>
              <a:rect l="0" t="0" r="r" b="b"/>
              <a:pathLst>
                <a:path w="311" h="238">
                  <a:moveTo>
                    <a:pt x="194" y="173"/>
                  </a:moveTo>
                  <a:lnTo>
                    <a:pt x="187" y="171"/>
                  </a:lnTo>
                  <a:lnTo>
                    <a:pt x="178" y="171"/>
                  </a:lnTo>
                  <a:lnTo>
                    <a:pt x="171" y="171"/>
                  </a:lnTo>
                  <a:lnTo>
                    <a:pt x="163" y="171"/>
                  </a:lnTo>
                  <a:lnTo>
                    <a:pt x="159" y="187"/>
                  </a:lnTo>
                  <a:lnTo>
                    <a:pt x="159" y="204"/>
                  </a:lnTo>
                  <a:lnTo>
                    <a:pt x="159" y="221"/>
                  </a:lnTo>
                  <a:lnTo>
                    <a:pt x="156" y="238"/>
                  </a:lnTo>
                  <a:lnTo>
                    <a:pt x="137" y="225"/>
                  </a:lnTo>
                  <a:lnTo>
                    <a:pt x="135" y="208"/>
                  </a:lnTo>
                  <a:lnTo>
                    <a:pt x="135" y="190"/>
                  </a:lnTo>
                  <a:lnTo>
                    <a:pt x="127" y="173"/>
                  </a:lnTo>
                  <a:lnTo>
                    <a:pt x="113" y="173"/>
                  </a:lnTo>
                  <a:lnTo>
                    <a:pt x="99" y="171"/>
                  </a:lnTo>
                  <a:lnTo>
                    <a:pt x="81" y="171"/>
                  </a:lnTo>
                  <a:lnTo>
                    <a:pt x="63" y="167"/>
                  </a:lnTo>
                  <a:lnTo>
                    <a:pt x="45" y="163"/>
                  </a:lnTo>
                  <a:lnTo>
                    <a:pt x="27" y="158"/>
                  </a:lnTo>
                  <a:lnTo>
                    <a:pt x="13" y="151"/>
                  </a:lnTo>
                  <a:lnTo>
                    <a:pt x="0" y="142"/>
                  </a:lnTo>
                  <a:lnTo>
                    <a:pt x="4" y="144"/>
                  </a:lnTo>
                  <a:lnTo>
                    <a:pt x="15" y="145"/>
                  </a:lnTo>
                  <a:lnTo>
                    <a:pt x="34" y="147"/>
                  </a:lnTo>
                  <a:lnTo>
                    <a:pt x="54" y="149"/>
                  </a:lnTo>
                  <a:lnTo>
                    <a:pt x="78" y="151"/>
                  </a:lnTo>
                  <a:lnTo>
                    <a:pt x="102" y="153"/>
                  </a:lnTo>
                  <a:lnTo>
                    <a:pt x="123" y="154"/>
                  </a:lnTo>
                  <a:lnTo>
                    <a:pt x="142" y="153"/>
                  </a:lnTo>
                  <a:lnTo>
                    <a:pt x="165" y="150"/>
                  </a:lnTo>
                  <a:lnTo>
                    <a:pt x="184" y="148"/>
                  </a:lnTo>
                  <a:lnTo>
                    <a:pt x="202" y="146"/>
                  </a:lnTo>
                  <a:lnTo>
                    <a:pt x="217" y="144"/>
                  </a:lnTo>
                  <a:lnTo>
                    <a:pt x="232" y="141"/>
                  </a:lnTo>
                  <a:lnTo>
                    <a:pt x="243" y="137"/>
                  </a:lnTo>
                  <a:lnTo>
                    <a:pt x="255" y="131"/>
                  </a:lnTo>
                  <a:lnTo>
                    <a:pt x="267" y="124"/>
                  </a:lnTo>
                  <a:lnTo>
                    <a:pt x="276" y="100"/>
                  </a:lnTo>
                  <a:lnTo>
                    <a:pt x="283" y="66"/>
                  </a:lnTo>
                  <a:lnTo>
                    <a:pt x="286" y="33"/>
                  </a:lnTo>
                  <a:lnTo>
                    <a:pt x="283" y="5"/>
                  </a:lnTo>
                  <a:lnTo>
                    <a:pt x="290" y="2"/>
                  </a:lnTo>
                  <a:lnTo>
                    <a:pt x="298" y="0"/>
                  </a:lnTo>
                  <a:lnTo>
                    <a:pt x="305" y="0"/>
                  </a:lnTo>
                  <a:lnTo>
                    <a:pt x="311" y="2"/>
                  </a:lnTo>
                  <a:lnTo>
                    <a:pt x="311" y="22"/>
                  </a:lnTo>
                  <a:lnTo>
                    <a:pt x="311" y="42"/>
                  </a:lnTo>
                  <a:lnTo>
                    <a:pt x="311" y="63"/>
                  </a:lnTo>
                  <a:lnTo>
                    <a:pt x="310" y="83"/>
                  </a:lnTo>
                  <a:lnTo>
                    <a:pt x="305" y="103"/>
                  </a:lnTo>
                  <a:lnTo>
                    <a:pt x="298" y="121"/>
                  </a:lnTo>
                  <a:lnTo>
                    <a:pt x="285" y="137"/>
                  </a:lnTo>
                  <a:lnTo>
                    <a:pt x="267" y="150"/>
                  </a:lnTo>
                  <a:lnTo>
                    <a:pt x="215" y="168"/>
                  </a:lnTo>
                  <a:lnTo>
                    <a:pt x="212" y="176"/>
                  </a:lnTo>
                  <a:lnTo>
                    <a:pt x="212" y="187"/>
                  </a:lnTo>
                  <a:lnTo>
                    <a:pt x="217" y="197"/>
                  </a:lnTo>
                  <a:lnTo>
                    <a:pt x="220" y="209"/>
                  </a:lnTo>
                  <a:lnTo>
                    <a:pt x="222" y="219"/>
                  </a:lnTo>
                  <a:lnTo>
                    <a:pt x="222" y="228"/>
                  </a:lnTo>
                  <a:lnTo>
                    <a:pt x="217" y="234"/>
                  </a:lnTo>
                  <a:lnTo>
                    <a:pt x="205" y="234"/>
                  </a:lnTo>
                  <a:lnTo>
                    <a:pt x="194" y="17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1" name="Freeform 61"/>
            <p:cNvSpPr>
              <a:spLocks/>
            </p:cNvSpPr>
            <p:nvPr/>
          </p:nvSpPr>
          <p:spPr bwMode="auto">
            <a:xfrm>
              <a:off x="3218" y="3126"/>
              <a:ext cx="260" cy="39"/>
            </a:xfrm>
            <a:custGeom>
              <a:avLst/>
              <a:gdLst/>
              <a:ahLst/>
              <a:cxnLst>
                <a:cxn ang="0">
                  <a:pos x="114" y="39"/>
                </a:cxn>
                <a:cxn ang="0">
                  <a:pos x="99" y="36"/>
                </a:cxn>
                <a:cxn ang="0">
                  <a:pos x="84" y="34"/>
                </a:cxn>
                <a:cxn ang="0">
                  <a:pos x="68" y="32"/>
                </a:cxn>
                <a:cxn ang="0">
                  <a:pos x="50" y="29"/>
                </a:cxn>
                <a:cxn ang="0">
                  <a:pos x="35" y="24"/>
                </a:cxn>
                <a:cxn ang="0">
                  <a:pos x="21" y="20"/>
                </a:cxn>
                <a:cxn ang="0">
                  <a:pos x="9" y="13"/>
                </a:cxn>
                <a:cxn ang="0">
                  <a:pos x="0" y="4"/>
                </a:cxn>
                <a:cxn ang="0">
                  <a:pos x="4" y="1"/>
                </a:cxn>
                <a:cxn ang="0">
                  <a:pos x="10" y="0"/>
                </a:cxn>
                <a:cxn ang="0">
                  <a:pos x="17" y="1"/>
                </a:cxn>
                <a:cxn ang="0">
                  <a:pos x="26" y="3"/>
                </a:cxn>
                <a:cxn ang="0">
                  <a:pos x="35" y="4"/>
                </a:cxn>
                <a:cxn ang="0">
                  <a:pos x="47" y="6"/>
                </a:cxn>
                <a:cxn ang="0">
                  <a:pos x="61" y="8"/>
                </a:cxn>
                <a:cxn ang="0">
                  <a:pos x="75" y="10"/>
                </a:cxn>
                <a:cxn ang="0">
                  <a:pos x="91" y="13"/>
                </a:cxn>
                <a:cxn ang="0">
                  <a:pos x="110" y="15"/>
                </a:cxn>
                <a:cxn ang="0">
                  <a:pos x="130" y="16"/>
                </a:cxn>
                <a:cxn ang="0">
                  <a:pos x="152" y="16"/>
                </a:cxn>
                <a:cxn ang="0">
                  <a:pos x="176" y="16"/>
                </a:cxn>
                <a:cxn ang="0">
                  <a:pos x="202" y="14"/>
                </a:cxn>
                <a:cxn ang="0">
                  <a:pos x="231" y="10"/>
                </a:cxn>
                <a:cxn ang="0">
                  <a:pos x="260" y="6"/>
                </a:cxn>
                <a:cxn ang="0">
                  <a:pos x="250" y="17"/>
                </a:cxn>
                <a:cxn ang="0">
                  <a:pos x="235" y="25"/>
                </a:cxn>
                <a:cxn ang="0">
                  <a:pos x="216" y="31"/>
                </a:cxn>
                <a:cxn ang="0">
                  <a:pos x="195" y="34"/>
                </a:cxn>
                <a:cxn ang="0">
                  <a:pos x="173" y="36"/>
                </a:cxn>
                <a:cxn ang="0">
                  <a:pos x="150" y="38"/>
                </a:cxn>
                <a:cxn ang="0">
                  <a:pos x="131" y="39"/>
                </a:cxn>
                <a:cxn ang="0">
                  <a:pos x="114" y="39"/>
                </a:cxn>
              </a:cxnLst>
              <a:rect l="0" t="0" r="r" b="b"/>
              <a:pathLst>
                <a:path w="260" h="39">
                  <a:moveTo>
                    <a:pt x="114" y="39"/>
                  </a:moveTo>
                  <a:lnTo>
                    <a:pt x="99" y="36"/>
                  </a:lnTo>
                  <a:lnTo>
                    <a:pt x="84" y="34"/>
                  </a:lnTo>
                  <a:lnTo>
                    <a:pt x="68" y="32"/>
                  </a:lnTo>
                  <a:lnTo>
                    <a:pt x="50" y="29"/>
                  </a:lnTo>
                  <a:lnTo>
                    <a:pt x="35" y="24"/>
                  </a:lnTo>
                  <a:lnTo>
                    <a:pt x="21" y="20"/>
                  </a:lnTo>
                  <a:lnTo>
                    <a:pt x="9" y="13"/>
                  </a:lnTo>
                  <a:lnTo>
                    <a:pt x="0" y="4"/>
                  </a:lnTo>
                  <a:lnTo>
                    <a:pt x="4" y="1"/>
                  </a:lnTo>
                  <a:lnTo>
                    <a:pt x="10" y="0"/>
                  </a:lnTo>
                  <a:lnTo>
                    <a:pt x="17" y="1"/>
                  </a:lnTo>
                  <a:lnTo>
                    <a:pt x="26" y="3"/>
                  </a:lnTo>
                  <a:lnTo>
                    <a:pt x="35" y="4"/>
                  </a:lnTo>
                  <a:lnTo>
                    <a:pt x="47" y="6"/>
                  </a:lnTo>
                  <a:lnTo>
                    <a:pt x="61" y="8"/>
                  </a:lnTo>
                  <a:lnTo>
                    <a:pt x="75" y="10"/>
                  </a:lnTo>
                  <a:lnTo>
                    <a:pt x="91" y="13"/>
                  </a:lnTo>
                  <a:lnTo>
                    <a:pt x="110" y="15"/>
                  </a:lnTo>
                  <a:lnTo>
                    <a:pt x="130" y="16"/>
                  </a:lnTo>
                  <a:lnTo>
                    <a:pt x="152" y="16"/>
                  </a:lnTo>
                  <a:lnTo>
                    <a:pt x="176" y="16"/>
                  </a:lnTo>
                  <a:lnTo>
                    <a:pt x="202" y="14"/>
                  </a:lnTo>
                  <a:lnTo>
                    <a:pt x="231" y="10"/>
                  </a:lnTo>
                  <a:lnTo>
                    <a:pt x="260" y="6"/>
                  </a:lnTo>
                  <a:lnTo>
                    <a:pt x="250" y="17"/>
                  </a:lnTo>
                  <a:lnTo>
                    <a:pt x="235" y="25"/>
                  </a:lnTo>
                  <a:lnTo>
                    <a:pt x="216" y="31"/>
                  </a:lnTo>
                  <a:lnTo>
                    <a:pt x="195" y="34"/>
                  </a:lnTo>
                  <a:lnTo>
                    <a:pt x="173" y="36"/>
                  </a:lnTo>
                  <a:lnTo>
                    <a:pt x="150" y="38"/>
                  </a:lnTo>
                  <a:lnTo>
                    <a:pt x="131" y="39"/>
                  </a:lnTo>
                  <a:lnTo>
                    <a:pt x="114" y="3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2" name="Freeform 62"/>
            <p:cNvSpPr>
              <a:spLocks/>
            </p:cNvSpPr>
            <p:nvPr/>
          </p:nvSpPr>
          <p:spPr bwMode="auto">
            <a:xfrm>
              <a:off x="3087" y="3256"/>
              <a:ext cx="246" cy="64"/>
            </a:xfrm>
            <a:custGeom>
              <a:avLst/>
              <a:gdLst/>
              <a:ahLst/>
              <a:cxnLst>
                <a:cxn ang="0">
                  <a:pos x="244" y="21"/>
                </a:cxn>
                <a:cxn ang="0">
                  <a:pos x="216" y="19"/>
                </a:cxn>
                <a:cxn ang="0">
                  <a:pos x="190" y="19"/>
                </a:cxn>
                <a:cxn ang="0">
                  <a:pos x="162" y="19"/>
                </a:cxn>
                <a:cxn ang="0">
                  <a:pos x="134" y="19"/>
                </a:cxn>
                <a:cxn ang="0">
                  <a:pos x="106" y="19"/>
                </a:cxn>
                <a:cxn ang="0">
                  <a:pos x="79" y="19"/>
                </a:cxn>
                <a:cxn ang="0">
                  <a:pos x="51" y="19"/>
                </a:cxn>
                <a:cxn ang="0">
                  <a:pos x="24" y="19"/>
                </a:cxn>
                <a:cxn ang="0">
                  <a:pos x="22" y="21"/>
                </a:cxn>
                <a:cxn ang="0">
                  <a:pos x="22" y="25"/>
                </a:cxn>
                <a:cxn ang="0">
                  <a:pos x="24" y="30"/>
                </a:cxn>
                <a:cxn ang="0">
                  <a:pos x="24" y="33"/>
                </a:cxn>
                <a:cxn ang="0">
                  <a:pos x="45" y="33"/>
                </a:cxn>
                <a:cxn ang="0">
                  <a:pos x="67" y="35"/>
                </a:cxn>
                <a:cxn ang="0">
                  <a:pos x="90" y="35"/>
                </a:cxn>
                <a:cxn ang="0">
                  <a:pos x="112" y="38"/>
                </a:cxn>
                <a:cxn ang="0">
                  <a:pos x="133" y="40"/>
                </a:cxn>
                <a:cxn ang="0">
                  <a:pos x="154" y="42"/>
                </a:cxn>
                <a:cxn ang="0">
                  <a:pos x="176" y="44"/>
                </a:cxn>
                <a:cxn ang="0">
                  <a:pos x="199" y="47"/>
                </a:cxn>
                <a:cxn ang="0">
                  <a:pos x="240" y="64"/>
                </a:cxn>
                <a:cxn ang="0">
                  <a:pos x="228" y="64"/>
                </a:cxn>
                <a:cxn ang="0">
                  <a:pos x="215" y="62"/>
                </a:cxn>
                <a:cxn ang="0">
                  <a:pos x="200" y="62"/>
                </a:cxn>
                <a:cxn ang="0">
                  <a:pos x="187" y="61"/>
                </a:cxn>
                <a:cxn ang="0">
                  <a:pos x="171" y="60"/>
                </a:cxn>
                <a:cxn ang="0">
                  <a:pos x="156" y="59"/>
                </a:cxn>
                <a:cxn ang="0">
                  <a:pos x="140" y="58"/>
                </a:cxn>
                <a:cxn ang="0">
                  <a:pos x="123" y="57"/>
                </a:cxn>
                <a:cxn ang="0">
                  <a:pos x="107" y="54"/>
                </a:cxn>
                <a:cxn ang="0">
                  <a:pos x="91" y="53"/>
                </a:cxn>
                <a:cxn ang="0">
                  <a:pos x="75" y="52"/>
                </a:cxn>
                <a:cxn ang="0">
                  <a:pos x="60" y="51"/>
                </a:cxn>
                <a:cxn ang="0">
                  <a:pos x="44" y="49"/>
                </a:cxn>
                <a:cxn ang="0">
                  <a:pos x="29" y="49"/>
                </a:cxn>
                <a:cxn ang="0">
                  <a:pos x="16" y="48"/>
                </a:cxn>
                <a:cxn ang="0">
                  <a:pos x="3" y="47"/>
                </a:cxn>
                <a:cxn ang="0">
                  <a:pos x="3" y="38"/>
                </a:cxn>
                <a:cxn ang="0">
                  <a:pos x="3" y="27"/>
                </a:cxn>
                <a:cxn ang="0">
                  <a:pos x="3" y="16"/>
                </a:cxn>
                <a:cxn ang="0">
                  <a:pos x="0" y="6"/>
                </a:cxn>
                <a:cxn ang="0">
                  <a:pos x="15" y="6"/>
                </a:cxn>
                <a:cxn ang="0">
                  <a:pos x="31" y="6"/>
                </a:cxn>
                <a:cxn ang="0">
                  <a:pos x="45" y="5"/>
                </a:cxn>
                <a:cxn ang="0">
                  <a:pos x="62" y="5"/>
                </a:cxn>
                <a:cxn ang="0">
                  <a:pos x="78" y="4"/>
                </a:cxn>
                <a:cxn ang="0">
                  <a:pos x="94" y="3"/>
                </a:cxn>
                <a:cxn ang="0">
                  <a:pos x="109" y="2"/>
                </a:cxn>
                <a:cxn ang="0">
                  <a:pos x="125" y="2"/>
                </a:cxn>
                <a:cxn ang="0">
                  <a:pos x="141" y="1"/>
                </a:cxn>
                <a:cxn ang="0">
                  <a:pos x="156" y="1"/>
                </a:cxn>
                <a:cxn ang="0">
                  <a:pos x="172" y="0"/>
                </a:cxn>
                <a:cxn ang="0">
                  <a:pos x="187" y="0"/>
                </a:cxn>
                <a:cxn ang="0">
                  <a:pos x="202" y="1"/>
                </a:cxn>
                <a:cxn ang="0">
                  <a:pos x="216" y="1"/>
                </a:cxn>
                <a:cxn ang="0">
                  <a:pos x="231" y="2"/>
                </a:cxn>
                <a:cxn ang="0">
                  <a:pos x="246" y="4"/>
                </a:cxn>
                <a:cxn ang="0">
                  <a:pos x="244" y="21"/>
                </a:cxn>
              </a:cxnLst>
              <a:rect l="0" t="0" r="r" b="b"/>
              <a:pathLst>
                <a:path w="246" h="64">
                  <a:moveTo>
                    <a:pt x="244" y="21"/>
                  </a:moveTo>
                  <a:lnTo>
                    <a:pt x="216" y="19"/>
                  </a:lnTo>
                  <a:lnTo>
                    <a:pt x="190" y="19"/>
                  </a:lnTo>
                  <a:lnTo>
                    <a:pt x="162" y="19"/>
                  </a:lnTo>
                  <a:lnTo>
                    <a:pt x="134" y="19"/>
                  </a:lnTo>
                  <a:lnTo>
                    <a:pt x="106" y="19"/>
                  </a:lnTo>
                  <a:lnTo>
                    <a:pt x="79" y="19"/>
                  </a:lnTo>
                  <a:lnTo>
                    <a:pt x="51" y="19"/>
                  </a:lnTo>
                  <a:lnTo>
                    <a:pt x="24" y="19"/>
                  </a:lnTo>
                  <a:lnTo>
                    <a:pt x="22" y="21"/>
                  </a:lnTo>
                  <a:lnTo>
                    <a:pt x="22" y="25"/>
                  </a:lnTo>
                  <a:lnTo>
                    <a:pt x="24" y="30"/>
                  </a:lnTo>
                  <a:lnTo>
                    <a:pt x="24" y="33"/>
                  </a:lnTo>
                  <a:lnTo>
                    <a:pt x="45" y="33"/>
                  </a:lnTo>
                  <a:lnTo>
                    <a:pt x="67" y="35"/>
                  </a:lnTo>
                  <a:lnTo>
                    <a:pt x="90" y="35"/>
                  </a:lnTo>
                  <a:lnTo>
                    <a:pt x="112" y="38"/>
                  </a:lnTo>
                  <a:lnTo>
                    <a:pt x="133" y="40"/>
                  </a:lnTo>
                  <a:lnTo>
                    <a:pt x="154" y="42"/>
                  </a:lnTo>
                  <a:lnTo>
                    <a:pt x="176" y="44"/>
                  </a:lnTo>
                  <a:lnTo>
                    <a:pt x="199" y="47"/>
                  </a:lnTo>
                  <a:lnTo>
                    <a:pt x="240" y="64"/>
                  </a:lnTo>
                  <a:lnTo>
                    <a:pt x="228" y="64"/>
                  </a:lnTo>
                  <a:lnTo>
                    <a:pt x="215" y="62"/>
                  </a:lnTo>
                  <a:lnTo>
                    <a:pt x="200" y="62"/>
                  </a:lnTo>
                  <a:lnTo>
                    <a:pt x="187" y="61"/>
                  </a:lnTo>
                  <a:lnTo>
                    <a:pt x="171" y="60"/>
                  </a:lnTo>
                  <a:lnTo>
                    <a:pt x="156" y="59"/>
                  </a:lnTo>
                  <a:lnTo>
                    <a:pt x="140" y="58"/>
                  </a:lnTo>
                  <a:lnTo>
                    <a:pt x="123" y="57"/>
                  </a:lnTo>
                  <a:lnTo>
                    <a:pt x="107" y="54"/>
                  </a:lnTo>
                  <a:lnTo>
                    <a:pt x="91" y="53"/>
                  </a:lnTo>
                  <a:lnTo>
                    <a:pt x="75" y="52"/>
                  </a:lnTo>
                  <a:lnTo>
                    <a:pt x="60" y="51"/>
                  </a:lnTo>
                  <a:lnTo>
                    <a:pt x="44" y="49"/>
                  </a:lnTo>
                  <a:lnTo>
                    <a:pt x="29" y="49"/>
                  </a:lnTo>
                  <a:lnTo>
                    <a:pt x="16" y="48"/>
                  </a:lnTo>
                  <a:lnTo>
                    <a:pt x="3" y="47"/>
                  </a:lnTo>
                  <a:lnTo>
                    <a:pt x="3" y="38"/>
                  </a:lnTo>
                  <a:lnTo>
                    <a:pt x="3" y="27"/>
                  </a:lnTo>
                  <a:lnTo>
                    <a:pt x="3" y="16"/>
                  </a:lnTo>
                  <a:lnTo>
                    <a:pt x="0" y="6"/>
                  </a:lnTo>
                  <a:lnTo>
                    <a:pt x="15" y="6"/>
                  </a:lnTo>
                  <a:lnTo>
                    <a:pt x="31" y="6"/>
                  </a:lnTo>
                  <a:lnTo>
                    <a:pt x="45" y="5"/>
                  </a:lnTo>
                  <a:lnTo>
                    <a:pt x="62" y="5"/>
                  </a:lnTo>
                  <a:lnTo>
                    <a:pt x="78" y="4"/>
                  </a:lnTo>
                  <a:lnTo>
                    <a:pt x="94" y="3"/>
                  </a:lnTo>
                  <a:lnTo>
                    <a:pt x="109" y="2"/>
                  </a:lnTo>
                  <a:lnTo>
                    <a:pt x="125" y="2"/>
                  </a:lnTo>
                  <a:lnTo>
                    <a:pt x="141" y="1"/>
                  </a:lnTo>
                  <a:lnTo>
                    <a:pt x="156" y="1"/>
                  </a:lnTo>
                  <a:lnTo>
                    <a:pt x="172" y="0"/>
                  </a:lnTo>
                  <a:lnTo>
                    <a:pt x="187" y="0"/>
                  </a:lnTo>
                  <a:lnTo>
                    <a:pt x="202" y="1"/>
                  </a:lnTo>
                  <a:lnTo>
                    <a:pt x="216" y="1"/>
                  </a:lnTo>
                  <a:lnTo>
                    <a:pt x="231" y="2"/>
                  </a:lnTo>
                  <a:lnTo>
                    <a:pt x="246" y="4"/>
                  </a:lnTo>
                  <a:lnTo>
                    <a:pt x="244" y="2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3" name="Freeform 63"/>
            <p:cNvSpPr>
              <a:spLocks/>
            </p:cNvSpPr>
            <p:nvPr/>
          </p:nvSpPr>
          <p:spPr bwMode="auto">
            <a:xfrm>
              <a:off x="3005" y="2966"/>
              <a:ext cx="280" cy="105"/>
            </a:xfrm>
            <a:custGeom>
              <a:avLst/>
              <a:gdLst/>
              <a:ahLst/>
              <a:cxnLst>
                <a:cxn ang="0">
                  <a:pos x="277" y="105"/>
                </a:cxn>
                <a:cxn ang="0">
                  <a:pos x="263" y="105"/>
                </a:cxn>
                <a:cxn ang="0">
                  <a:pos x="247" y="103"/>
                </a:cxn>
                <a:cxn ang="0">
                  <a:pos x="228" y="102"/>
                </a:cxn>
                <a:cxn ang="0">
                  <a:pos x="209" y="98"/>
                </a:cxn>
                <a:cxn ang="0">
                  <a:pos x="188" y="96"/>
                </a:cxn>
                <a:cxn ang="0">
                  <a:pos x="168" y="92"/>
                </a:cxn>
                <a:cxn ang="0">
                  <a:pos x="146" y="88"/>
                </a:cxn>
                <a:cxn ang="0">
                  <a:pos x="124" y="82"/>
                </a:cxn>
                <a:cxn ang="0">
                  <a:pos x="103" y="77"/>
                </a:cxn>
                <a:cxn ang="0">
                  <a:pos x="83" y="72"/>
                </a:cxn>
                <a:cxn ang="0">
                  <a:pos x="65" y="67"/>
                </a:cxn>
                <a:cxn ang="0">
                  <a:pos x="47" y="62"/>
                </a:cxn>
                <a:cxn ang="0">
                  <a:pos x="31" y="57"/>
                </a:cxn>
                <a:cxn ang="0">
                  <a:pos x="19" y="51"/>
                </a:cxn>
                <a:cxn ang="0">
                  <a:pos x="9" y="47"/>
                </a:cxn>
                <a:cxn ang="0">
                  <a:pos x="2" y="43"/>
                </a:cxn>
                <a:cxn ang="0">
                  <a:pos x="0" y="32"/>
                </a:cxn>
                <a:cxn ang="0">
                  <a:pos x="7" y="22"/>
                </a:cxn>
                <a:cxn ang="0">
                  <a:pos x="17" y="14"/>
                </a:cxn>
                <a:cxn ang="0">
                  <a:pos x="28" y="7"/>
                </a:cxn>
                <a:cxn ang="0">
                  <a:pos x="54" y="2"/>
                </a:cxn>
                <a:cxn ang="0">
                  <a:pos x="81" y="0"/>
                </a:cxn>
                <a:cxn ang="0">
                  <a:pos x="107" y="2"/>
                </a:cxn>
                <a:cxn ang="0">
                  <a:pos x="135" y="7"/>
                </a:cxn>
                <a:cxn ang="0">
                  <a:pos x="159" y="15"/>
                </a:cxn>
                <a:cxn ang="0">
                  <a:pos x="183" y="24"/>
                </a:cxn>
                <a:cxn ang="0">
                  <a:pos x="204" y="35"/>
                </a:cxn>
                <a:cxn ang="0">
                  <a:pos x="219" y="47"/>
                </a:cxn>
                <a:cxn ang="0">
                  <a:pos x="215" y="46"/>
                </a:cxn>
                <a:cxn ang="0">
                  <a:pos x="200" y="41"/>
                </a:cxn>
                <a:cxn ang="0">
                  <a:pos x="180" y="35"/>
                </a:cxn>
                <a:cxn ang="0">
                  <a:pos x="155" y="29"/>
                </a:cxn>
                <a:cxn ang="0">
                  <a:pos x="126" y="23"/>
                </a:cxn>
                <a:cxn ang="0">
                  <a:pos x="99" y="19"/>
                </a:cxn>
                <a:cxn ang="0">
                  <a:pos x="72" y="17"/>
                </a:cxn>
                <a:cxn ang="0">
                  <a:pos x="49" y="18"/>
                </a:cxn>
                <a:cxn ang="0">
                  <a:pos x="38" y="19"/>
                </a:cxn>
                <a:cxn ang="0">
                  <a:pos x="28" y="24"/>
                </a:cxn>
                <a:cxn ang="0">
                  <a:pos x="21" y="30"/>
                </a:cxn>
                <a:cxn ang="0">
                  <a:pos x="19" y="40"/>
                </a:cxn>
                <a:cxn ang="0">
                  <a:pos x="40" y="44"/>
                </a:cxn>
                <a:cxn ang="0">
                  <a:pos x="59" y="49"/>
                </a:cxn>
                <a:cxn ang="0">
                  <a:pos x="80" y="54"/>
                </a:cxn>
                <a:cxn ang="0">
                  <a:pos x="99" y="58"/>
                </a:cxn>
                <a:cxn ang="0">
                  <a:pos x="119" y="64"/>
                </a:cxn>
                <a:cxn ang="0">
                  <a:pos x="138" y="68"/>
                </a:cxn>
                <a:cxn ang="0">
                  <a:pos x="158" y="73"/>
                </a:cxn>
                <a:cxn ang="0">
                  <a:pos x="175" y="76"/>
                </a:cxn>
                <a:cxn ang="0">
                  <a:pos x="193" y="81"/>
                </a:cxn>
                <a:cxn ang="0">
                  <a:pos x="209" y="84"/>
                </a:cxn>
                <a:cxn ang="0">
                  <a:pos x="224" y="88"/>
                </a:cxn>
                <a:cxn ang="0">
                  <a:pos x="237" y="90"/>
                </a:cxn>
                <a:cxn ang="0">
                  <a:pos x="249" y="91"/>
                </a:cxn>
                <a:cxn ang="0">
                  <a:pos x="261" y="92"/>
                </a:cxn>
                <a:cxn ang="0">
                  <a:pos x="270" y="93"/>
                </a:cxn>
                <a:cxn ang="0">
                  <a:pos x="277" y="92"/>
                </a:cxn>
                <a:cxn ang="0">
                  <a:pos x="278" y="96"/>
                </a:cxn>
                <a:cxn ang="0">
                  <a:pos x="280" y="98"/>
                </a:cxn>
                <a:cxn ang="0">
                  <a:pos x="280" y="102"/>
                </a:cxn>
                <a:cxn ang="0">
                  <a:pos x="277" y="105"/>
                </a:cxn>
              </a:cxnLst>
              <a:rect l="0" t="0" r="r" b="b"/>
              <a:pathLst>
                <a:path w="280" h="105">
                  <a:moveTo>
                    <a:pt x="277" y="105"/>
                  </a:moveTo>
                  <a:lnTo>
                    <a:pt x="263" y="105"/>
                  </a:lnTo>
                  <a:lnTo>
                    <a:pt x="247" y="103"/>
                  </a:lnTo>
                  <a:lnTo>
                    <a:pt x="228" y="102"/>
                  </a:lnTo>
                  <a:lnTo>
                    <a:pt x="209" y="98"/>
                  </a:lnTo>
                  <a:lnTo>
                    <a:pt x="188" y="96"/>
                  </a:lnTo>
                  <a:lnTo>
                    <a:pt x="168" y="92"/>
                  </a:lnTo>
                  <a:lnTo>
                    <a:pt x="146" y="88"/>
                  </a:lnTo>
                  <a:lnTo>
                    <a:pt x="124" y="82"/>
                  </a:lnTo>
                  <a:lnTo>
                    <a:pt x="103" y="77"/>
                  </a:lnTo>
                  <a:lnTo>
                    <a:pt x="83" y="72"/>
                  </a:lnTo>
                  <a:lnTo>
                    <a:pt x="65" y="67"/>
                  </a:lnTo>
                  <a:lnTo>
                    <a:pt x="47" y="62"/>
                  </a:lnTo>
                  <a:lnTo>
                    <a:pt x="31" y="57"/>
                  </a:lnTo>
                  <a:lnTo>
                    <a:pt x="19" y="51"/>
                  </a:lnTo>
                  <a:lnTo>
                    <a:pt x="9" y="47"/>
                  </a:lnTo>
                  <a:lnTo>
                    <a:pt x="2" y="43"/>
                  </a:lnTo>
                  <a:lnTo>
                    <a:pt x="0" y="32"/>
                  </a:lnTo>
                  <a:lnTo>
                    <a:pt x="7" y="22"/>
                  </a:lnTo>
                  <a:lnTo>
                    <a:pt x="17" y="14"/>
                  </a:lnTo>
                  <a:lnTo>
                    <a:pt x="28" y="7"/>
                  </a:lnTo>
                  <a:lnTo>
                    <a:pt x="54" y="2"/>
                  </a:lnTo>
                  <a:lnTo>
                    <a:pt x="81" y="0"/>
                  </a:lnTo>
                  <a:lnTo>
                    <a:pt x="107" y="2"/>
                  </a:lnTo>
                  <a:lnTo>
                    <a:pt x="135" y="7"/>
                  </a:lnTo>
                  <a:lnTo>
                    <a:pt x="159" y="15"/>
                  </a:lnTo>
                  <a:lnTo>
                    <a:pt x="183" y="24"/>
                  </a:lnTo>
                  <a:lnTo>
                    <a:pt x="204" y="35"/>
                  </a:lnTo>
                  <a:lnTo>
                    <a:pt x="219" y="47"/>
                  </a:lnTo>
                  <a:lnTo>
                    <a:pt x="215" y="46"/>
                  </a:lnTo>
                  <a:lnTo>
                    <a:pt x="200" y="41"/>
                  </a:lnTo>
                  <a:lnTo>
                    <a:pt x="180" y="35"/>
                  </a:lnTo>
                  <a:lnTo>
                    <a:pt x="155" y="29"/>
                  </a:lnTo>
                  <a:lnTo>
                    <a:pt x="126" y="23"/>
                  </a:lnTo>
                  <a:lnTo>
                    <a:pt x="99" y="19"/>
                  </a:lnTo>
                  <a:lnTo>
                    <a:pt x="72" y="17"/>
                  </a:lnTo>
                  <a:lnTo>
                    <a:pt x="49" y="18"/>
                  </a:lnTo>
                  <a:lnTo>
                    <a:pt x="38" y="19"/>
                  </a:lnTo>
                  <a:lnTo>
                    <a:pt x="28" y="24"/>
                  </a:lnTo>
                  <a:lnTo>
                    <a:pt x="21" y="30"/>
                  </a:lnTo>
                  <a:lnTo>
                    <a:pt x="19" y="40"/>
                  </a:lnTo>
                  <a:lnTo>
                    <a:pt x="40" y="44"/>
                  </a:lnTo>
                  <a:lnTo>
                    <a:pt x="59" y="49"/>
                  </a:lnTo>
                  <a:lnTo>
                    <a:pt x="80" y="54"/>
                  </a:lnTo>
                  <a:lnTo>
                    <a:pt x="99" y="58"/>
                  </a:lnTo>
                  <a:lnTo>
                    <a:pt x="119" y="64"/>
                  </a:lnTo>
                  <a:lnTo>
                    <a:pt x="138" y="68"/>
                  </a:lnTo>
                  <a:lnTo>
                    <a:pt x="158" y="73"/>
                  </a:lnTo>
                  <a:lnTo>
                    <a:pt x="175" y="76"/>
                  </a:lnTo>
                  <a:lnTo>
                    <a:pt x="193" y="81"/>
                  </a:lnTo>
                  <a:lnTo>
                    <a:pt x="209" y="84"/>
                  </a:lnTo>
                  <a:lnTo>
                    <a:pt x="224" y="88"/>
                  </a:lnTo>
                  <a:lnTo>
                    <a:pt x="237" y="90"/>
                  </a:lnTo>
                  <a:lnTo>
                    <a:pt x="249" y="91"/>
                  </a:lnTo>
                  <a:lnTo>
                    <a:pt x="261" y="92"/>
                  </a:lnTo>
                  <a:lnTo>
                    <a:pt x="270" y="93"/>
                  </a:lnTo>
                  <a:lnTo>
                    <a:pt x="277" y="92"/>
                  </a:lnTo>
                  <a:lnTo>
                    <a:pt x="278" y="96"/>
                  </a:lnTo>
                  <a:lnTo>
                    <a:pt x="280" y="98"/>
                  </a:lnTo>
                  <a:lnTo>
                    <a:pt x="280" y="102"/>
                  </a:lnTo>
                  <a:lnTo>
                    <a:pt x="277" y="10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4" name="Freeform 64"/>
            <p:cNvSpPr>
              <a:spLocks/>
            </p:cNvSpPr>
            <p:nvPr/>
          </p:nvSpPr>
          <p:spPr bwMode="auto">
            <a:xfrm>
              <a:off x="2801" y="2134"/>
              <a:ext cx="421" cy="198"/>
            </a:xfrm>
            <a:custGeom>
              <a:avLst/>
              <a:gdLst/>
              <a:ahLst/>
              <a:cxnLst>
                <a:cxn ang="0">
                  <a:pos x="390" y="190"/>
                </a:cxn>
                <a:cxn ang="0">
                  <a:pos x="385" y="152"/>
                </a:cxn>
                <a:cxn ang="0">
                  <a:pos x="385" y="108"/>
                </a:cxn>
                <a:cxn ang="0">
                  <a:pos x="365" y="83"/>
                </a:cxn>
                <a:cxn ang="0">
                  <a:pos x="336" y="64"/>
                </a:cxn>
                <a:cxn ang="0">
                  <a:pos x="301" y="50"/>
                </a:cxn>
                <a:cxn ang="0">
                  <a:pos x="268" y="40"/>
                </a:cxn>
                <a:cxn ang="0">
                  <a:pos x="237" y="36"/>
                </a:cxn>
                <a:cxn ang="0">
                  <a:pos x="204" y="33"/>
                </a:cxn>
                <a:cxn ang="0">
                  <a:pos x="172" y="31"/>
                </a:cxn>
                <a:cxn ang="0">
                  <a:pos x="139" y="33"/>
                </a:cxn>
                <a:cxn ang="0">
                  <a:pos x="108" y="36"/>
                </a:cxn>
                <a:cxn ang="0">
                  <a:pos x="78" y="44"/>
                </a:cxn>
                <a:cxn ang="0">
                  <a:pos x="53" y="56"/>
                </a:cxn>
                <a:cxn ang="0">
                  <a:pos x="31" y="75"/>
                </a:cxn>
                <a:cxn ang="0">
                  <a:pos x="10" y="95"/>
                </a:cxn>
                <a:cxn ang="0">
                  <a:pos x="3" y="98"/>
                </a:cxn>
                <a:cxn ang="0">
                  <a:pos x="19" y="61"/>
                </a:cxn>
                <a:cxn ang="0">
                  <a:pos x="44" y="31"/>
                </a:cxn>
                <a:cxn ang="0">
                  <a:pos x="73" y="17"/>
                </a:cxn>
                <a:cxn ang="0">
                  <a:pos x="102" y="8"/>
                </a:cxn>
                <a:cxn ang="0">
                  <a:pos x="133" y="2"/>
                </a:cxn>
                <a:cxn ang="0">
                  <a:pos x="167" y="0"/>
                </a:cxn>
                <a:cxn ang="0">
                  <a:pos x="200" y="1"/>
                </a:cxn>
                <a:cxn ang="0">
                  <a:pos x="233" y="5"/>
                </a:cxn>
                <a:cxn ang="0">
                  <a:pos x="266" y="9"/>
                </a:cxn>
                <a:cxn ang="0">
                  <a:pos x="306" y="20"/>
                </a:cxn>
                <a:cxn ang="0">
                  <a:pos x="350" y="37"/>
                </a:cxn>
                <a:cxn ang="0">
                  <a:pos x="386" y="60"/>
                </a:cxn>
                <a:cxn ang="0">
                  <a:pos x="411" y="90"/>
                </a:cxn>
                <a:cxn ang="0">
                  <a:pos x="421" y="131"/>
                </a:cxn>
                <a:cxn ang="0">
                  <a:pos x="414" y="181"/>
                </a:cxn>
              </a:cxnLst>
              <a:rect l="0" t="0" r="r" b="b"/>
              <a:pathLst>
                <a:path w="421" h="198">
                  <a:moveTo>
                    <a:pt x="407" y="198"/>
                  </a:moveTo>
                  <a:lnTo>
                    <a:pt x="390" y="190"/>
                  </a:lnTo>
                  <a:lnTo>
                    <a:pt x="383" y="173"/>
                  </a:lnTo>
                  <a:lnTo>
                    <a:pt x="385" y="152"/>
                  </a:lnTo>
                  <a:lnTo>
                    <a:pt x="388" y="127"/>
                  </a:lnTo>
                  <a:lnTo>
                    <a:pt x="385" y="108"/>
                  </a:lnTo>
                  <a:lnTo>
                    <a:pt x="377" y="94"/>
                  </a:lnTo>
                  <a:lnTo>
                    <a:pt x="365" y="83"/>
                  </a:lnTo>
                  <a:lnTo>
                    <a:pt x="352" y="72"/>
                  </a:lnTo>
                  <a:lnTo>
                    <a:pt x="336" y="64"/>
                  </a:lnTo>
                  <a:lnTo>
                    <a:pt x="318" y="56"/>
                  </a:lnTo>
                  <a:lnTo>
                    <a:pt x="301" y="50"/>
                  </a:lnTo>
                  <a:lnTo>
                    <a:pt x="281" y="44"/>
                  </a:lnTo>
                  <a:lnTo>
                    <a:pt x="268" y="40"/>
                  </a:lnTo>
                  <a:lnTo>
                    <a:pt x="253" y="38"/>
                  </a:lnTo>
                  <a:lnTo>
                    <a:pt x="237" y="36"/>
                  </a:lnTo>
                  <a:lnTo>
                    <a:pt x="221" y="34"/>
                  </a:lnTo>
                  <a:lnTo>
                    <a:pt x="204" y="33"/>
                  </a:lnTo>
                  <a:lnTo>
                    <a:pt x="188" y="31"/>
                  </a:lnTo>
                  <a:lnTo>
                    <a:pt x="172" y="31"/>
                  </a:lnTo>
                  <a:lnTo>
                    <a:pt x="155" y="31"/>
                  </a:lnTo>
                  <a:lnTo>
                    <a:pt x="139" y="33"/>
                  </a:lnTo>
                  <a:lnTo>
                    <a:pt x="122" y="34"/>
                  </a:lnTo>
                  <a:lnTo>
                    <a:pt x="108" y="36"/>
                  </a:lnTo>
                  <a:lnTo>
                    <a:pt x="93" y="39"/>
                  </a:lnTo>
                  <a:lnTo>
                    <a:pt x="78" y="44"/>
                  </a:lnTo>
                  <a:lnTo>
                    <a:pt x="66" y="50"/>
                  </a:lnTo>
                  <a:lnTo>
                    <a:pt x="53" y="56"/>
                  </a:lnTo>
                  <a:lnTo>
                    <a:pt x="43" y="64"/>
                  </a:lnTo>
                  <a:lnTo>
                    <a:pt x="31" y="75"/>
                  </a:lnTo>
                  <a:lnTo>
                    <a:pt x="21" y="85"/>
                  </a:lnTo>
                  <a:lnTo>
                    <a:pt x="10" y="95"/>
                  </a:lnTo>
                  <a:lnTo>
                    <a:pt x="0" y="104"/>
                  </a:lnTo>
                  <a:lnTo>
                    <a:pt x="3" y="98"/>
                  </a:lnTo>
                  <a:lnTo>
                    <a:pt x="9" y="82"/>
                  </a:lnTo>
                  <a:lnTo>
                    <a:pt x="19" y="61"/>
                  </a:lnTo>
                  <a:lnTo>
                    <a:pt x="32" y="40"/>
                  </a:lnTo>
                  <a:lnTo>
                    <a:pt x="44" y="31"/>
                  </a:lnTo>
                  <a:lnTo>
                    <a:pt x="57" y="24"/>
                  </a:lnTo>
                  <a:lnTo>
                    <a:pt x="73" y="17"/>
                  </a:lnTo>
                  <a:lnTo>
                    <a:pt x="87" y="13"/>
                  </a:lnTo>
                  <a:lnTo>
                    <a:pt x="102" y="8"/>
                  </a:lnTo>
                  <a:lnTo>
                    <a:pt x="118" y="5"/>
                  </a:lnTo>
                  <a:lnTo>
                    <a:pt x="133" y="2"/>
                  </a:lnTo>
                  <a:lnTo>
                    <a:pt x="151" y="1"/>
                  </a:lnTo>
                  <a:lnTo>
                    <a:pt x="167" y="0"/>
                  </a:lnTo>
                  <a:lnTo>
                    <a:pt x="183" y="1"/>
                  </a:lnTo>
                  <a:lnTo>
                    <a:pt x="200" y="1"/>
                  </a:lnTo>
                  <a:lnTo>
                    <a:pt x="218" y="4"/>
                  </a:lnTo>
                  <a:lnTo>
                    <a:pt x="233" y="5"/>
                  </a:lnTo>
                  <a:lnTo>
                    <a:pt x="250" y="7"/>
                  </a:lnTo>
                  <a:lnTo>
                    <a:pt x="266" y="9"/>
                  </a:lnTo>
                  <a:lnTo>
                    <a:pt x="281" y="13"/>
                  </a:lnTo>
                  <a:lnTo>
                    <a:pt x="306" y="20"/>
                  </a:lnTo>
                  <a:lnTo>
                    <a:pt x="330" y="28"/>
                  </a:lnTo>
                  <a:lnTo>
                    <a:pt x="350" y="37"/>
                  </a:lnTo>
                  <a:lnTo>
                    <a:pt x="369" y="47"/>
                  </a:lnTo>
                  <a:lnTo>
                    <a:pt x="386" y="60"/>
                  </a:lnTo>
                  <a:lnTo>
                    <a:pt x="401" y="73"/>
                  </a:lnTo>
                  <a:lnTo>
                    <a:pt x="411" y="90"/>
                  </a:lnTo>
                  <a:lnTo>
                    <a:pt x="420" y="110"/>
                  </a:lnTo>
                  <a:lnTo>
                    <a:pt x="421" y="131"/>
                  </a:lnTo>
                  <a:lnTo>
                    <a:pt x="419" y="157"/>
                  </a:lnTo>
                  <a:lnTo>
                    <a:pt x="414" y="181"/>
                  </a:lnTo>
                  <a:lnTo>
                    <a:pt x="407" y="19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5" name="Freeform 65"/>
            <p:cNvSpPr>
              <a:spLocks/>
            </p:cNvSpPr>
            <p:nvPr/>
          </p:nvSpPr>
          <p:spPr bwMode="auto">
            <a:xfrm>
              <a:off x="3165" y="3069"/>
              <a:ext cx="65" cy="110"/>
            </a:xfrm>
            <a:custGeom>
              <a:avLst/>
              <a:gdLst/>
              <a:ahLst/>
              <a:cxnLst>
                <a:cxn ang="0">
                  <a:pos x="50" y="110"/>
                </a:cxn>
                <a:cxn ang="0">
                  <a:pos x="35" y="100"/>
                </a:cxn>
                <a:cxn ang="0">
                  <a:pos x="24" y="89"/>
                </a:cxn>
                <a:cxn ang="0">
                  <a:pos x="15" y="75"/>
                </a:cxn>
                <a:cxn ang="0">
                  <a:pos x="9" y="62"/>
                </a:cxn>
                <a:cxn ang="0">
                  <a:pos x="5" y="46"/>
                </a:cxn>
                <a:cxn ang="0">
                  <a:pos x="3" y="31"/>
                </a:cxn>
                <a:cxn ang="0">
                  <a:pos x="2" y="15"/>
                </a:cxn>
                <a:cxn ang="0">
                  <a:pos x="0" y="0"/>
                </a:cxn>
                <a:cxn ang="0">
                  <a:pos x="9" y="2"/>
                </a:cxn>
                <a:cxn ang="0">
                  <a:pos x="16" y="7"/>
                </a:cxn>
                <a:cxn ang="0">
                  <a:pos x="19" y="16"/>
                </a:cxn>
                <a:cxn ang="0">
                  <a:pos x="19" y="25"/>
                </a:cxn>
                <a:cxn ang="0">
                  <a:pos x="21" y="36"/>
                </a:cxn>
                <a:cxn ang="0">
                  <a:pos x="24" y="46"/>
                </a:cxn>
                <a:cxn ang="0">
                  <a:pos x="28" y="57"/>
                </a:cxn>
                <a:cxn ang="0">
                  <a:pos x="32" y="66"/>
                </a:cxn>
                <a:cxn ang="0">
                  <a:pos x="40" y="75"/>
                </a:cxn>
                <a:cxn ang="0">
                  <a:pos x="46" y="84"/>
                </a:cxn>
                <a:cxn ang="0">
                  <a:pos x="55" y="92"/>
                </a:cxn>
                <a:cxn ang="0">
                  <a:pos x="65" y="99"/>
                </a:cxn>
                <a:cxn ang="0">
                  <a:pos x="63" y="102"/>
                </a:cxn>
                <a:cxn ang="0">
                  <a:pos x="58" y="106"/>
                </a:cxn>
                <a:cxn ang="0">
                  <a:pos x="53" y="109"/>
                </a:cxn>
                <a:cxn ang="0">
                  <a:pos x="50" y="110"/>
                </a:cxn>
              </a:cxnLst>
              <a:rect l="0" t="0" r="r" b="b"/>
              <a:pathLst>
                <a:path w="65" h="110">
                  <a:moveTo>
                    <a:pt x="50" y="110"/>
                  </a:moveTo>
                  <a:lnTo>
                    <a:pt x="35" y="100"/>
                  </a:lnTo>
                  <a:lnTo>
                    <a:pt x="24" y="89"/>
                  </a:lnTo>
                  <a:lnTo>
                    <a:pt x="15" y="75"/>
                  </a:lnTo>
                  <a:lnTo>
                    <a:pt x="9" y="62"/>
                  </a:lnTo>
                  <a:lnTo>
                    <a:pt x="5" y="46"/>
                  </a:lnTo>
                  <a:lnTo>
                    <a:pt x="3" y="31"/>
                  </a:lnTo>
                  <a:lnTo>
                    <a:pt x="2" y="15"/>
                  </a:lnTo>
                  <a:lnTo>
                    <a:pt x="0" y="0"/>
                  </a:lnTo>
                  <a:lnTo>
                    <a:pt x="9" y="2"/>
                  </a:lnTo>
                  <a:lnTo>
                    <a:pt x="16" y="7"/>
                  </a:lnTo>
                  <a:lnTo>
                    <a:pt x="19" y="16"/>
                  </a:lnTo>
                  <a:lnTo>
                    <a:pt x="19" y="25"/>
                  </a:lnTo>
                  <a:lnTo>
                    <a:pt x="21" y="36"/>
                  </a:lnTo>
                  <a:lnTo>
                    <a:pt x="24" y="46"/>
                  </a:lnTo>
                  <a:lnTo>
                    <a:pt x="28" y="57"/>
                  </a:lnTo>
                  <a:lnTo>
                    <a:pt x="32" y="66"/>
                  </a:lnTo>
                  <a:lnTo>
                    <a:pt x="40" y="75"/>
                  </a:lnTo>
                  <a:lnTo>
                    <a:pt x="46" y="84"/>
                  </a:lnTo>
                  <a:lnTo>
                    <a:pt x="55" y="92"/>
                  </a:lnTo>
                  <a:lnTo>
                    <a:pt x="65" y="99"/>
                  </a:lnTo>
                  <a:lnTo>
                    <a:pt x="63" y="102"/>
                  </a:lnTo>
                  <a:lnTo>
                    <a:pt x="58" y="106"/>
                  </a:lnTo>
                  <a:lnTo>
                    <a:pt x="53" y="109"/>
                  </a:lnTo>
                  <a:lnTo>
                    <a:pt x="50" y="11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6" name="Freeform 66"/>
            <p:cNvSpPr>
              <a:spLocks/>
            </p:cNvSpPr>
            <p:nvPr/>
          </p:nvSpPr>
          <p:spPr bwMode="auto">
            <a:xfrm>
              <a:off x="3061" y="3310"/>
              <a:ext cx="101" cy="77"/>
            </a:xfrm>
            <a:custGeom>
              <a:avLst/>
              <a:gdLst/>
              <a:ahLst/>
              <a:cxnLst>
                <a:cxn ang="0">
                  <a:pos x="37" y="17"/>
                </a:cxn>
                <a:cxn ang="0">
                  <a:pos x="30" y="22"/>
                </a:cxn>
                <a:cxn ang="0">
                  <a:pos x="23" y="29"/>
                </a:cxn>
                <a:cxn ang="0">
                  <a:pos x="20" y="36"/>
                </a:cxn>
                <a:cxn ang="0">
                  <a:pos x="23" y="44"/>
                </a:cxn>
                <a:cxn ang="0">
                  <a:pos x="32" y="49"/>
                </a:cxn>
                <a:cxn ang="0">
                  <a:pos x="40" y="52"/>
                </a:cxn>
                <a:cxn ang="0">
                  <a:pos x="49" y="54"/>
                </a:cxn>
                <a:cxn ang="0">
                  <a:pos x="58" y="54"/>
                </a:cxn>
                <a:cxn ang="0">
                  <a:pos x="67" y="52"/>
                </a:cxn>
                <a:cxn ang="0">
                  <a:pos x="74" y="49"/>
                </a:cxn>
                <a:cxn ang="0">
                  <a:pos x="79" y="48"/>
                </a:cxn>
                <a:cxn ang="0">
                  <a:pos x="83" y="47"/>
                </a:cxn>
                <a:cxn ang="0">
                  <a:pos x="90" y="56"/>
                </a:cxn>
                <a:cxn ang="0">
                  <a:pos x="90" y="65"/>
                </a:cxn>
                <a:cxn ang="0">
                  <a:pos x="83" y="72"/>
                </a:cxn>
                <a:cxn ang="0">
                  <a:pos x="71" y="76"/>
                </a:cxn>
                <a:cxn ang="0">
                  <a:pos x="60" y="77"/>
                </a:cxn>
                <a:cxn ang="0">
                  <a:pos x="48" y="77"/>
                </a:cxn>
                <a:cxn ang="0">
                  <a:pos x="36" y="75"/>
                </a:cxn>
                <a:cxn ang="0">
                  <a:pos x="25" y="73"/>
                </a:cxn>
                <a:cxn ang="0">
                  <a:pos x="16" y="68"/>
                </a:cxn>
                <a:cxn ang="0">
                  <a:pos x="9" y="63"/>
                </a:cxn>
                <a:cxn ang="0">
                  <a:pos x="3" y="56"/>
                </a:cxn>
                <a:cxn ang="0">
                  <a:pos x="0" y="48"/>
                </a:cxn>
                <a:cxn ang="0">
                  <a:pos x="0" y="33"/>
                </a:cxn>
                <a:cxn ang="0">
                  <a:pos x="6" y="19"/>
                </a:cxn>
                <a:cxn ang="0">
                  <a:pos x="18" y="8"/>
                </a:cxn>
                <a:cxn ang="0">
                  <a:pos x="34" y="0"/>
                </a:cxn>
                <a:cxn ang="0">
                  <a:pos x="45" y="0"/>
                </a:cxn>
                <a:cxn ang="0">
                  <a:pos x="53" y="0"/>
                </a:cxn>
                <a:cxn ang="0">
                  <a:pos x="64" y="1"/>
                </a:cxn>
                <a:cxn ang="0">
                  <a:pos x="73" y="4"/>
                </a:cxn>
                <a:cxn ang="0">
                  <a:pos x="81" y="6"/>
                </a:cxn>
                <a:cxn ang="0">
                  <a:pos x="90" y="10"/>
                </a:cxn>
                <a:cxn ang="0">
                  <a:pos x="95" y="16"/>
                </a:cxn>
                <a:cxn ang="0">
                  <a:pos x="101" y="21"/>
                </a:cxn>
                <a:cxn ang="0">
                  <a:pos x="94" y="22"/>
                </a:cxn>
                <a:cxn ang="0">
                  <a:pos x="86" y="21"/>
                </a:cxn>
                <a:cxn ang="0">
                  <a:pos x="79" y="20"/>
                </a:cxn>
                <a:cxn ang="0">
                  <a:pos x="71" y="18"/>
                </a:cxn>
                <a:cxn ang="0">
                  <a:pos x="62" y="17"/>
                </a:cxn>
                <a:cxn ang="0">
                  <a:pos x="55" y="14"/>
                </a:cxn>
                <a:cxn ang="0">
                  <a:pos x="46" y="14"/>
                </a:cxn>
                <a:cxn ang="0">
                  <a:pos x="37" y="17"/>
                </a:cxn>
              </a:cxnLst>
              <a:rect l="0" t="0" r="r" b="b"/>
              <a:pathLst>
                <a:path w="101" h="77">
                  <a:moveTo>
                    <a:pt x="37" y="17"/>
                  </a:moveTo>
                  <a:lnTo>
                    <a:pt x="30" y="22"/>
                  </a:lnTo>
                  <a:lnTo>
                    <a:pt x="23" y="29"/>
                  </a:lnTo>
                  <a:lnTo>
                    <a:pt x="20" y="36"/>
                  </a:lnTo>
                  <a:lnTo>
                    <a:pt x="23" y="44"/>
                  </a:lnTo>
                  <a:lnTo>
                    <a:pt x="32" y="49"/>
                  </a:lnTo>
                  <a:lnTo>
                    <a:pt x="40" y="52"/>
                  </a:lnTo>
                  <a:lnTo>
                    <a:pt x="49" y="54"/>
                  </a:lnTo>
                  <a:lnTo>
                    <a:pt x="58" y="54"/>
                  </a:lnTo>
                  <a:lnTo>
                    <a:pt x="67" y="52"/>
                  </a:lnTo>
                  <a:lnTo>
                    <a:pt x="74" y="49"/>
                  </a:lnTo>
                  <a:lnTo>
                    <a:pt x="79" y="48"/>
                  </a:lnTo>
                  <a:lnTo>
                    <a:pt x="83" y="47"/>
                  </a:lnTo>
                  <a:lnTo>
                    <a:pt x="90" y="56"/>
                  </a:lnTo>
                  <a:lnTo>
                    <a:pt x="90" y="65"/>
                  </a:lnTo>
                  <a:lnTo>
                    <a:pt x="83" y="72"/>
                  </a:lnTo>
                  <a:lnTo>
                    <a:pt x="71" y="76"/>
                  </a:lnTo>
                  <a:lnTo>
                    <a:pt x="60" y="77"/>
                  </a:lnTo>
                  <a:lnTo>
                    <a:pt x="48" y="77"/>
                  </a:lnTo>
                  <a:lnTo>
                    <a:pt x="36" y="75"/>
                  </a:lnTo>
                  <a:lnTo>
                    <a:pt x="25" y="73"/>
                  </a:lnTo>
                  <a:lnTo>
                    <a:pt x="16" y="68"/>
                  </a:lnTo>
                  <a:lnTo>
                    <a:pt x="9" y="63"/>
                  </a:lnTo>
                  <a:lnTo>
                    <a:pt x="3" y="56"/>
                  </a:lnTo>
                  <a:lnTo>
                    <a:pt x="0" y="48"/>
                  </a:lnTo>
                  <a:lnTo>
                    <a:pt x="0" y="33"/>
                  </a:lnTo>
                  <a:lnTo>
                    <a:pt x="6" y="19"/>
                  </a:lnTo>
                  <a:lnTo>
                    <a:pt x="18" y="8"/>
                  </a:lnTo>
                  <a:lnTo>
                    <a:pt x="34" y="0"/>
                  </a:lnTo>
                  <a:lnTo>
                    <a:pt x="45" y="0"/>
                  </a:lnTo>
                  <a:lnTo>
                    <a:pt x="53" y="0"/>
                  </a:lnTo>
                  <a:lnTo>
                    <a:pt x="64" y="1"/>
                  </a:lnTo>
                  <a:lnTo>
                    <a:pt x="73" y="4"/>
                  </a:lnTo>
                  <a:lnTo>
                    <a:pt x="81" y="6"/>
                  </a:lnTo>
                  <a:lnTo>
                    <a:pt x="90" y="10"/>
                  </a:lnTo>
                  <a:lnTo>
                    <a:pt x="95" y="16"/>
                  </a:lnTo>
                  <a:lnTo>
                    <a:pt x="101" y="21"/>
                  </a:lnTo>
                  <a:lnTo>
                    <a:pt x="94" y="22"/>
                  </a:lnTo>
                  <a:lnTo>
                    <a:pt x="86" y="21"/>
                  </a:lnTo>
                  <a:lnTo>
                    <a:pt x="79" y="20"/>
                  </a:lnTo>
                  <a:lnTo>
                    <a:pt x="71" y="18"/>
                  </a:lnTo>
                  <a:lnTo>
                    <a:pt x="62" y="17"/>
                  </a:lnTo>
                  <a:lnTo>
                    <a:pt x="55" y="14"/>
                  </a:lnTo>
                  <a:lnTo>
                    <a:pt x="46" y="14"/>
                  </a:lnTo>
                  <a:lnTo>
                    <a:pt x="37"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7" name="Freeform 67"/>
            <p:cNvSpPr>
              <a:spLocks/>
            </p:cNvSpPr>
            <p:nvPr/>
          </p:nvSpPr>
          <p:spPr bwMode="auto">
            <a:xfrm>
              <a:off x="2612" y="3489"/>
              <a:ext cx="99" cy="77"/>
            </a:xfrm>
            <a:custGeom>
              <a:avLst/>
              <a:gdLst/>
              <a:ahLst/>
              <a:cxnLst>
                <a:cxn ang="0">
                  <a:pos x="34" y="18"/>
                </a:cxn>
                <a:cxn ang="0">
                  <a:pos x="26" y="23"/>
                </a:cxn>
                <a:cxn ang="0">
                  <a:pos x="23" y="30"/>
                </a:cxn>
                <a:cxn ang="0">
                  <a:pos x="19" y="37"/>
                </a:cxn>
                <a:cxn ang="0">
                  <a:pos x="24" y="44"/>
                </a:cxn>
                <a:cxn ang="0">
                  <a:pos x="33" y="50"/>
                </a:cxn>
                <a:cxn ang="0">
                  <a:pos x="42" y="52"/>
                </a:cxn>
                <a:cxn ang="0">
                  <a:pos x="52" y="53"/>
                </a:cxn>
                <a:cxn ang="0">
                  <a:pos x="61" y="52"/>
                </a:cxn>
                <a:cxn ang="0">
                  <a:pos x="68" y="50"/>
                </a:cxn>
                <a:cxn ang="0">
                  <a:pos x="75" y="48"/>
                </a:cxn>
                <a:cxn ang="0">
                  <a:pos x="80" y="46"/>
                </a:cxn>
                <a:cxn ang="0">
                  <a:pos x="84" y="44"/>
                </a:cxn>
                <a:cxn ang="0">
                  <a:pos x="92" y="53"/>
                </a:cxn>
                <a:cxn ang="0">
                  <a:pos x="92" y="63"/>
                </a:cxn>
                <a:cxn ang="0">
                  <a:pos x="86" y="69"/>
                </a:cxn>
                <a:cxn ang="0">
                  <a:pos x="74" y="75"/>
                </a:cxn>
                <a:cxn ang="0">
                  <a:pos x="62" y="76"/>
                </a:cxn>
                <a:cxn ang="0">
                  <a:pos x="50" y="77"/>
                </a:cxn>
                <a:cxn ang="0">
                  <a:pos x="40" y="76"/>
                </a:cxn>
                <a:cxn ang="0">
                  <a:pos x="30" y="74"/>
                </a:cxn>
                <a:cxn ang="0">
                  <a:pos x="19" y="70"/>
                </a:cxn>
                <a:cxn ang="0">
                  <a:pos x="12" y="65"/>
                </a:cxn>
                <a:cxn ang="0">
                  <a:pos x="6" y="58"/>
                </a:cxn>
                <a:cxn ang="0">
                  <a:pos x="2" y="50"/>
                </a:cxn>
                <a:cxn ang="0">
                  <a:pos x="0" y="35"/>
                </a:cxn>
                <a:cxn ang="0">
                  <a:pos x="4" y="21"/>
                </a:cxn>
                <a:cxn ang="0">
                  <a:pos x="14" y="10"/>
                </a:cxn>
                <a:cxn ang="0">
                  <a:pos x="30" y="1"/>
                </a:cxn>
                <a:cxn ang="0">
                  <a:pos x="40" y="0"/>
                </a:cxn>
                <a:cxn ang="0">
                  <a:pos x="50" y="0"/>
                </a:cxn>
                <a:cxn ang="0">
                  <a:pos x="59" y="1"/>
                </a:cxn>
                <a:cxn ang="0">
                  <a:pos x="70" y="2"/>
                </a:cxn>
                <a:cxn ang="0">
                  <a:pos x="77" y="5"/>
                </a:cxn>
                <a:cxn ang="0">
                  <a:pos x="86" y="9"/>
                </a:cxn>
                <a:cxn ang="0">
                  <a:pos x="93" y="13"/>
                </a:cxn>
                <a:cxn ang="0">
                  <a:pos x="99" y="19"/>
                </a:cxn>
                <a:cxn ang="0">
                  <a:pos x="92" y="20"/>
                </a:cxn>
                <a:cxn ang="0">
                  <a:pos x="84" y="20"/>
                </a:cxn>
                <a:cxn ang="0">
                  <a:pos x="77" y="19"/>
                </a:cxn>
                <a:cxn ang="0">
                  <a:pos x="70" y="17"/>
                </a:cxn>
                <a:cxn ang="0">
                  <a:pos x="61" y="15"/>
                </a:cxn>
                <a:cxn ang="0">
                  <a:pos x="52" y="14"/>
                </a:cxn>
                <a:cxn ang="0">
                  <a:pos x="43" y="15"/>
                </a:cxn>
                <a:cxn ang="0">
                  <a:pos x="34" y="18"/>
                </a:cxn>
              </a:cxnLst>
              <a:rect l="0" t="0" r="r" b="b"/>
              <a:pathLst>
                <a:path w="99" h="77">
                  <a:moveTo>
                    <a:pt x="34" y="18"/>
                  </a:moveTo>
                  <a:lnTo>
                    <a:pt x="26" y="23"/>
                  </a:lnTo>
                  <a:lnTo>
                    <a:pt x="23" y="30"/>
                  </a:lnTo>
                  <a:lnTo>
                    <a:pt x="19" y="37"/>
                  </a:lnTo>
                  <a:lnTo>
                    <a:pt x="24" y="44"/>
                  </a:lnTo>
                  <a:lnTo>
                    <a:pt x="33" y="50"/>
                  </a:lnTo>
                  <a:lnTo>
                    <a:pt x="42" y="52"/>
                  </a:lnTo>
                  <a:lnTo>
                    <a:pt x="52" y="53"/>
                  </a:lnTo>
                  <a:lnTo>
                    <a:pt x="61" y="52"/>
                  </a:lnTo>
                  <a:lnTo>
                    <a:pt x="68" y="50"/>
                  </a:lnTo>
                  <a:lnTo>
                    <a:pt x="75" y="48"/>
                  </a:lnTo>
                  <a:lnTo>
                    <a:pt x="80" y="46"/>
                  </a:lnTo>
                  <a:lnTo>
                    <a:pt x="84" y="44"/>
                  </a:lnTo>
                  <a:lnTo>
                    <a:pt x="92" y="53"/>
                  </a:lnTo>
                  <a:lnTo>
                    <a:pt x="92" y="63"/>
                  </a:lnTo>
                  <a:lnTo>
                    <a:pt x="86" y="69"/>
                  </a:lnTo>
                  <a:lnTo>
                    <a:pt x="74" y="75"/>
                  </a:lnTo>
                  <a:lnTo>
                    <a:pt x="62" y="76"/>
                  </a:lnTo>
                  <a:lnTo>
                    <a:pt x="50" y="77"/>
                  </a:lnTo>
                  <a:lnTo>
                    <a:pt x="40" y="76"/>
                  </a:lnTo>
                  <a:lnTo>
                    <a:pt x="30" y="74"/>
                  </a:lnTo>
                  <a:lnTo>
                    <a:pt x="19" y="70"/>
                  </a:lnTo>
                  <a:lnTo>
                    <a:pt x="12" y="65"/>
                  </a:lnTo>
                  <a:lnTo>
                    <a:pt x="6" y="58"/>
                  </a:lnTo>
                  <a:lnTo>
                    <a:pt x="2" y="50"/>
                  </a:lnTo>
                  <a:lnTo>
                    <a:pt x="0" y="35"/>
                  </a:lnTo>
                  <a:lnTo>
                    <a:pt x="4" y="21"/>
                  </a:lnTo>
                  <a:lnTo>
                    <a:pt x="14" y="10"/>
                  </a:lnTo>
                  <a:lnTo>
                    <a:pt x="30" y="1"/>
                  </a:lnTo>
                  <a:lnTo>
                    <a:pt x="40" y="0"/>
                  </a:lnTo>
                  <a:lnTo>
                    <a:pt x="50" y="0"/>
                  </a:lnTo>
                  <a:lnTo>
                    <a:pt x="59" y="1"/>
                  </a:lnTo>
                  <a:lnTo>
                    <a:pt x="70" y="2"/>
                  </a:lnTo>
                  <a:lnTo>
                    <a:pt x="77" y="5"/>
                  </a:lnTo>
                  <a:lnTo>
                    <a:pt x="86" y="9"/>
                  </a:lnTo>
                  <a:lnTo>
                    <a:pt x="93" y="13"/>
                  </a:lnTo>
                  <a:lnTo>
                    <a:pt x="99" y="19"/>
                  </a:lnTo>
                  <a:lnTo>
                    <a:pt x="92" y="20"/>
                  </a:lnTo>
                  <a:lnTo>
                    <a:pt x="84" y="20"/>
                  </a:lnTo>
                  <a:lnTo>
                    <a:pt x="77" y="19"/>
                  </a:lnTo>
                  <a:lnTo>
                    <a:pt x="70" y="17"/>
                  </a:lnTo>
                  <a:lnTo>
                    <a:pt x="61" y="15"/>
                  </a:lnTo>
                  <a:lnTo>
                    <a:pt x="52" y="14"/>
                  </a:lnTo>
                  <a:lnTo>
                    <a:pt x="43" y="15"/>
                  </a:lnTo>
                  <a:lnTo>
                    <a:pt x="34" y="1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8" name="Freeform 68"/>
            <p:cNvSpPr>
              <a:spLocks/>
            </p:cNvSpPr>
            <p:nvPr/>
          </p:nvSpPr>
          <p:spPr bwMode="auto">
            <a:xfrm>
              <a:off x="2275" y="3457"/>
              <a:ext cx="99" cy="76"/>
            </a:xfrm>
            <a:custGeom>
              <a:avLst/>
              <a:gdLst/>
              <a:ahLst/>
              <a:cxnLst>
                <a:cxn ang="0">
                  <a:pos x="36" y="17"/>
                </a:cxn>
                <a:cxn ang="0">
                  <a:pos x="28" y="24"/>
                </a:cxn>
                <a:cxn ang="0">
                  <a:pos x="24" y="31"/>
                </a:cxn>
                <a:cxn ang="0">
                  <a:pos x="21" y="37"/>
                </a:cxn>
                <a:cxn ang="0">
                  <a:pos x="25" y="45"/>
                </a:cxn>
                <a:cxn ang="0">
                  <a:pos x="34" y="51"/>
                </a:cxn>
                <a:cxn ang="0">
                  <a:pos x="43" y="53"/>
                </a:cxn>
                <a:cxn ang="0">
                  <a:pos x="52" y="54"/>
                </a:cxn>
                <a:cxn ang="0">
                  <a:pos x="61" y="53"/>
                </a:cxn>
                <a:cxn ang="0">
                  <a:pos x="70" y="51"/>
                </a:cxn>
                <a:cxn ang="0">
                  <a:pos x="76" y="47"/>
                </a:cxn>
                <a:cxn ang="0">
                  <a:pos x="82" y="45"/>
                </a:cxn>
                <a:cxn ang="0">
                  <a:pos x="86" y="44"/>
                </a:cxn>
                <a:cxn ang="0">
                  <a:pos x="92" y="54"/>
                </a:cxn>
                <a:cxn ang="0">
                  <a:pos x="92" y="62"/>
                </a:cxn>
                <a:cxn ang="0">
                  <a:pos x="87" y="70"/>
                </a:cxn>
                <a:cxn ang="0">
                  <a:pos x="76" y="76"/>
                </a:cxn>
                <a:cxn ang="0">
                  <a:pos x="64" y="76"/>
                </a:cxn>
                <a:cxn ang="0">
                  <a:pos x="52" y="76"/>
                </a:cxn>
                <a:cxn ang="0">
                  <a:pos x="40" y="76"/>
                </a:cxn>
                <a:cxn ang="0">
                  <a:pos x="30" y="73"/>
                </a:cxn>
                <a:cxn ang="0">
                  <a:pos x="19" y="70"/>
                </a:cxn>
                <a:cxn ang="0">
                  <a:pos x="12" y="66"/>
                </a:cxn>
                <a:cxn ang="0">
                  <a:pos x="6" y="59"/>
                </a:cxn>
                <a:cxn ang="0">
                  <a:pos x="1" y="51"/>
                </a:cxn>
                <a:cxn ang="0">
                  <a:pos x="0" y="35"/>
                </a:cxn>
                <a:cxn ang="0">
                  <a:pos x="6" y="21"/>
                </a:cxn>
                <a:cxn ang="0">
                  <a:pos x="15" y="9"/>
                </a:cxn>
                <a:cxn ang="0">
                  <a:pos x="31" y="2"/>
                </a:cxn>
                <a:cxn ang="0">
                  <a:pos x="42" y="0"/>
                </a:cxn>
                <a:cxn ang="0">
                  <a:pos x="50" y="0"/>
                </a:cxn>
                <a:cxn ang="0">
                  <a:pos x="61" y="0"/>
                </a:cxn>
                <a:cxn ang="0">
                  <a:pos x="70" y="2"/>
                </a:cxn>
                <a:cxn ang="0">
                  <a:pos x="78" y="5"/>
                </a:cxn>
                <a:cxn ang="0">
                  <a:pos x="86" y="8"/>
                </a:cxn>
                <a:cxn ang="0">
                  <a:pos x="94" y="13"/>
                </a:cxn>
                <a:cxn ang="0">
                  <a:pos x="99" y="18"/>
                </a:cxn>
                <a:cxn ang="0">
                  <a:pos x="94" y="20"/>
                </a:cxn>
                <a:cxn ang="0">
                  <a:pos x="86" y="20"/>
                </a:cxn>
                <a:cxn ang="0">
                  <a:pos x="78" y="18"/>
                </a:cxn>
                <a:cxn ang="0">
                  <a:pos x="70" y="16"/>
                </a:cxn>
                <a:cxn ang="0">
                  <a:pos x="62" y="15"/>
                </a:cxn>
                <a:cxn ang="0">
                  <a:pos x="54" y="14"/>
                </a:cxn>
                <a:cxn ang="0">
                  <a:pos x="45" y="15"/>
                </a:cxn>
                <a:cxn ang="0">
                  <a:pos x="36" y="17"/>
                </a:cxn>
              </a:cxnLst>
              <a:rect l="0" t="0" r="r" b="b"/>
              <a:pathLst>
                <a:path w="99" h="76">
                  <a:moveTo>
                    <a:pt x="36" y="17"/>
                  </a:moveTo>
                  <a:lnTo>
                    <a:pt x="28" y="24"/>
                  </a:lnTo>
                  <a:lnTo>
                    <a:pt x="24" y="31"/>
                  </a:lnTo>
                  <a:lnTo>
                    <a:pt x="21" y="37"/>
                  </a:lnTo>
                  <a:lnTo>
                    <a:pt x="25" y="45"/>
                  </a:lnTo>
                  <a:lnTo>
                    <a:pt x="34" y="51"/>
                  </a:lnTo>
                  <a:lnTo>
                    <a:pt x="43" y="53"/>
                  </a:lnTo>
                  <a:lnTo>
                    <a:pt x="52" y="54"/>
                  </a:lnTo>
                  <a:lnTo>
                    <a:pt x="61" y="53"/>
                  </a:lnTo>
                  <a:lnTo>
                    <a:pt x="70" y="51"/>
                  </a:lnTo>
                  <a:lnTo>
                    <a:pt x="76" y="47"/>
                  </a:lnTo>
                  <a:lnTo>
                    <a:pt x="82" y="45"/>
                  </a:lnTo>
                  <a:lnTo>
                    <a:pt x="86" y="44"/>
                  </a:lnTo>
                  <a:lnTo>
                    <a:pt x="92" y="54"/>
                  </a:lnTo>
                  <a:lnTo>
                    <a:pt x="92" y="62"/>
                  </a:lnTo>
                  <a:lnTo>
                    <a:pt x="87" y="70"/>
                  </a:lnTo>
                  <a:lnTo>
                    <a:pt x="76" y="76"/>
                  </a:lnTo>
                  <a:lnTo>
                    <a:pt x="64" y="76"/>
                  </a:lnTo>
                  <a:lnTo>
                    <a:pt x="52" y="76"/>
                  </a:lnTo>
                  <a:lnTo>
                    <a:pt x="40" y="76"/>
                  </a:lnTo>
                  <a:lnTo>
                    <a:pt x="30" y="73"/>
                  </a:lnTo>
                  <a:lnTo>
                    <a:pt x="19" y="70"/>
                  </a:lnTo>
                  <a:lnTo>
                    <a:pt x="12" y="66"/>
                  </a:lnTo>
                  <a:lnTo>
                    <a:pt x="6" y="59"/>
                  </a:lnTo>
                  <a:lnTo>
                    <a:pt x="1" y="51"/>
                  </a:lnTo>
                  <a:lnTo>
                    <a:pt x="0" y="35"/>
                  </a:lnTo>
                  <a:lnTo>
                    <a:pt x="6" y="21"/>
                  </a:lnTo>
                  <a:lnTo>
                    <a:pt x="15" y="9"/>
                  </a:lnTo>
                  <a:lnTo>
                    <a:pt x="31" y="2"/>
                  </a:lnTo>
                  <a:lnTo>
                    <a:pt x="42" y="0"/>
                  </a:lnTo>
                  <a:lnTo>
                    <a:pt x="50" y="0"/>
                  </a:lnTo>
                  <a:lnTo>
                    <a:pt x="61" y="0"/>
                  </a:lnTo>
                  <a:lnTo>
                    <a:pt x="70" y="2"/>
                  </a:lnTo>
                  <a:lnTo>
                    <a:pt x="78" y="5"/>
                  </a:lnTo>
                  <a:lnTo>
                    <a:pt x="86" y="8"/>
                  </a:lnTo>
                  <a:lnTo>
                    <a:pt x="94" y="13"/>
                  </a:lnTo>
                  <a:lnTo>
                    <a:pt x="99" y="18"/>
                  </a:lnTo>
                  <a:lnTo>
                    <a:pt x="94" y="20"/>
                  </a:lnTo>
                  <a:lnTo>
                    <a:pt x="86" y="20"/>
                  </a:lnTo>
                  <a:lnTo>
                    <a:pt x="78" y="18"/>
                  </a:lnTo>
                  <a:lnTo>
                    <a:pt x="70" y="16"/>
                  </a:lnTo>
                  <a:lnTo>
                    <a:pt x="62" y="15"/>
                  </a:lnTo>
                  <a:lnTo>
                    <a:pt x="54" y="14"/>
                  </a:lnTo>
                  <a:lnTo>
                    <a:pt x="45" y="15"/>
                  </a:lnTo>
                  <a:lnTo>
                    <a:pt x="36"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 name="Freeform 69"/>
            <p:cNvSpPr>
              <a:spLocks/>
            </p:cNvSpPr>
            <p:nvPr/>
          </p:nvSpPr>
          <p:spPr bwMode="auto">
            <a:xfrm>
              <a:off x="2722" y="3382"/>
              <a:ext cx="82" cy="63"/>
            </a:xfrm>
            <a:custGeom>
              <a:avLst/>
              <a:gdLst/>
              <a:ahLst/>
              <a:cxnLst>
                <a:cxn ang="0">
                  <a:pos x="30" y="15"/>
                </a:cxn>
                <a:cxn ang="0">
                  <a:pos x="24" y="20"/>
                </a:cxn>
                <a:cxn ang="0">
                  <a:pos x="19" y="26"/>
                </a:cxn>
                <a:cxn ang="0">
                  <a:pos x="18" y="32"/>
                </a:cxn>
                <a:cxn ang="0">
                  <a:pos x="21" y="37"/>
                </a:cxn>
                <a:cxn ang="0">
                  <a:pos x="28" y="42"/>
                </a:cxn>
                <a:cxn ang="0">
                  <a:pos x="36" y="44"/>
                </a:cxn>
                <a:cxn ang="0">
                  <a:pos x="43" y="44"/>
                </a:cxn>
                <a:cxn ang="0">
                  <a:pos x="51" y="43"/>
                </a:cxn>
                <a:cxn ang="0">
                  <a:pos x="56" y="42"/>
                </a:cxn>
                <a:cxn ang="0">
                  <a:pos x="63" y="40"/>
                </a:cxn>
                <a:cxn ang="0">
                  <a:pos x="67" y="37"/>
                </a:cxn>
                <a:cxn ang="0">
                  <a:pos x="70" y="36"/>
                </a:cxn>
                <a:cxn ang="0">
                  <a:pos x="76" y="44"/>
                </a:cxn>
                <a:cxn ang="0">
                  <a:pos x="76" y="50"/>
                </a:cxn>
                <a:cxn ang="0">
                  <a:pos x="71" y="57"/>
                </a:cxn>
                <a:cxn ang="0">
                  <a:pos x="61" y="62"/>
                </a:cxn>
                <a:cxn ang="0">
                  <a:pos x="52" y="63"/>
                </a:cxn>
                <a:cxn ang="0">
                  <a:pos x="42" y="63"/>
                </a:cxn>
                <a:cxn ang="0">
                  <a:pos x="33" y="63"/>
                </a:cxn>
                <a:cxn ang="0">
                  <a:pos x="24" y="61"/>
                </a:cxn>
                <a:cxn ang="0">
                  <a:pos x="16" y="57"/>
                </a:cxn>
                <a:cxn ang="0">
                  <a:pos x="11" y="54"/>
                </a:cxn>
                <a:cxn ang="0">
                  <a:pos x="4" y="49"/>
                </a:cxn>
                <a:cxn ang="0">
                  <a:pos x="2" y="42"/>
                </a:cxn>
                <a:cxn ang="0">
                  <a:pos x="0" y="29"/>
                </a:cxn>
                <a:cxn ang="0">
                  <a:pos x="4" y="19"/>
                </a:cxn>
                <a:cxn ang="0">
                  <a:pos x="12" y="8"/>
                </a:cxn>
                <a:cxn ang="0">
                  <a:pos x="25" y="2"/>
                </a:cxn>
                <a:cxn ang="0">
                  <a:pos x="34" y="0"/>
                </a:cxn>
                <a:cxn ang="0">
                  <a:pos x="42" y="0"/>
                </a:cxn>
                <a:cxn ang="0">
                  <a:pos x="49" y="2"/>
                </a:cxn>
                <a:cxn ang="0">
                  <a:pos x="56" y="3"/>
                </a:cxn>
                <a:cxn ang="0">
                  <a:pos x="64" y="5"/>
                </a:cxn>
                <a:cxn ang="0">
                  <a:pos x="70" y="7"/>
                </a:cxn>
                <a:cxn ang="0">
                  <a:pos x="76" y="11"/>
                </a:cxn>
                <a:cxn ang="0">
                  <a:pos x="82" y="15"/>
                </a:cxn>
                <a:cxn ang="0">
                  <a:pos x="76" y="16"/>
                </a:cxn>
                <a:cxn ang="0">
                  <a:pos x="70" y="16"/>
                </a:cxn>
                <a:cxn ang="0">
                  <a:pos x="64" y="15"/>
                </a:cxn>
                <a:cxn ang="0">
                  <a:pos x="56" y="14"/>
                </a:cxn>
                <a:cxn ang="0">
                  <a:pos x="51" y="12"/>
                </a:cxn>
                <a:cxn ang="0">
                  <a:pos x="43" y="12"/>
                </a:cxn>
                <a:cxn ang="0">
                  <a:pos x="37" y="12"/>
                </a:cxn>
                <a:cxn ang="0">
                  <a:pos x="30" y="15"/>
                </a:cxn>
              </a:cxnLst>
              <a:rect l="0" t="0" r="r" b="b"/>
              <a:pathLst>
                <a:path w="82" h="63">
                  <a:moveTo>
                    <a:pt x="30" y="15"/>
                  </a:moveTo>
                  <a:lnTo>
                    <a:pt x="24" y="20"/>
                  </a:lnTo>
                  <a:lnTo>
                    <a:pt x="19" y="26"/>
                  </a:lnTo>
                  <a:lnTo>
                    <a:pt x="18" y="32"/>
                  </a:lnTo>
                  <a:lnTo>
                    <a:pt x="21" y="37"/>
                  </a:lnTo>
                  <a:lnTo>
                    <a:pt x="28" y="42"/>
                  </a:lnTo>
                  <a:lnTo>
                    <a:pt x="36" y="44"/>
                  </a:lnTo>
                  <a:lnTo>
                    <a:pt x="43" y="44"/>
                  </a:lnTo>
                  <a:lnTo>
                    <a:pt x="51" y="43"/>
                  </a:lnTo>
                  <a:lnTo>
                    <a:pt x="56" y="42"/>
                  </a:lnTo>
                  <a:lnTo>
                    <a:pt x="63" y="40"/>
                  </a:lnTo>
                  <a:lnTo>
                    <a:pt x="67" y="37"/>
                  </a:lnTo>
                  <a:lnTo>
                    <a:pt x="70" y="36"/>
                  </a:lnTo>
                  <a:lnTo>
                    <a:pt x="76" y="44"/>
                  </a:lnTo>
                  <a:lnTo>
                    <a:pt x="76" y="50"/>
                  </a:lnTo>
                  <a:lnTo>
                    <a:pt x="71" y="57"/>
                  </a:lnTo>
                  <a:lnTo>
                    <a:pt x="61" y="62"/>
                  </a:lnTo>
                  <a:lnTo>
                    <a:pt x="52" y="63"/>
                  </a:lnTo>
                  <a:lnTo>
                    <a:pt x="42" y="63"/>
                  </a:lnTo>
                  <a:lnTo>
                    <a:pt x="33" y="63"/>
                  </a:lnTo>
                  <a:lnTo>
                    <a:pt x="24" y="61"/>
                  </a:lnTo>
                  <a:lnTo>
                    <a:pt x="16" y="57"/>
                  </a:lnTo>
                  <a:lnTo>
                    <a:pt x="11" y="54"/>
                  </a:lnTo>
                  <a:lnTo>
                    <a:pt x="4" y="49"/>
                  </a:lnTo>
                  <a:lnTo>
                    <a:pt x="2" y="42"/>
                  </a:lnTo>
                  <a:lnTo>
                    <a:pt x="0" y="29"/>
                  </a:lnTo>
                  <a:lnTo>
                    <a:pt x="4" y="19"/>
                  </a:lnTo>
                  <a:lnTo>
                    <a:pt x="12" y="8"/>
                  </a:lnTo>
                  <a:lnTo>
                    <a:pt x="25" y="2"/>
                  </a:lnTo>
                  <a:lnTo>
                    <a:pt x="34" y="0"/>
                  </a:lnTo>
                  <a:lnTo>
                    <a:pt x="42" y="0"/>
                  </a:lnTo>
                  <a:lnTo>
                    <a:pt x="49" y="2"/>
                  </a:lnTo>
                  <a:lnTo>
                    <a:pt x="56" y="3"/>
                  </a:lnTo>
                  <a:lnTo>
                    <a:pt x="64" y="5"/>
                  </a:lnTo>
                  <a:lnTo>
                    <a:pt x="70" y="7"/>
                  </a:lnTo>
                  <a:lnTo>
                    <a:pt x="76" y="11"/>
                  </a:lnTo>
                  <a:lnTo>
                    <a:pt x="82" y="15"/>
                  </a:lnTo>
                  <a:lnTo>
                    <a:pt x="76" y="16"/>
                  </a:lnTo>
                  <a:lnTo>
                    <a:pt x="70" y="16"/>
                  </a:lnTo>
                  <a:lnTo>
                    <a:pt x="64" y="15"/>
                  </a:lnTo>
                  <a:lnTo>
                    <a:pt x="56" y="14"/>
                  </a:lnTo>
                  <a:lnTo>
                    <a:pt x="51" y="12"/>
                  </a:lnTo>
                  <a:lnTo>
                    <a:pt x="43" y="12"/>
                  </a:lnTo>
                  <a:lnTo>
                    <a:pt x="37" y="12"/>
                  </a:lnTo>
                  <a:lnTo>
                    <a:pt x="30" y="1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0" name="Freeform 70"/>
            <p:cNvSpPr>
              <a:spLocks/>
            </p:cNvSpPr>
            <p:nvPr/>
          </p:nvSpPr>
          <p:spPr bwMode="auto">
            <a:xfrm>
              <a:off x="2291" y="3265"/>
              <a:ext cx="80" cy="63"/>
            </a:xfrm>
            <a:custGeom>
              <a:avLst/>
              <a:gdLst/>
              <a:ahLst/>
              <a:cxnLst>
                <a:cxn ang="0">
                  <a:pos x="28" y="15"/>
                </a:cxn>
                <a:cxn ang="0">
                  <a:pos x="22" y="20"/>
                </a:cxn>
                <a:cxn ang="0">
                  <a:pos x="18" y="26"/>
                </a:cxn>
                <a:cxn ang="0">
                  <a:pos x="18" y="32"/>
                </a:cxn>
                <a:cxn ang="0">
                  <a:pos x="20" y="37"/>
                </a:cxn>
                <a:cxn ang="0">
                  <a:pos x="28" y="41"/>
                </a:cxn>
                <a:cxn ang="0">
                  <a:pos x="36" y="44"/>
                </a:cxn>
                <a:cxn ang="0">
                  <a:pos x="43" y="44"/>
                </a:cxn>
                <a:cxn ang="0">
                  <a:pos x="50" y="44"/>
                </a:cxn>
                <a:cxn ang="0">
                  <a:pos x="56" y="41"/>
                </a:cxn>
                <a:cxn ang="0">
                  <a:pos x="62" y="39"/>
                </a:cxn>
                <a:cxn ang="0">
                  <a:pos x="67" y="38"/>
                </a:cxn>
                <a:cxn ang="0">
                  <a:pos x="70" y="37"/>
                </a:cxn>
                <a:cxn ang="0">
                  <a:pos x="76" y="45"/>
                </a:cxn>
                <a:cxn ang="0">
                  <a:pos x="76" y="50"/>
                </a:cxn>
                <a:cxn ang="0">
                  <a:pos x="71" y="57"/>
                </a:cxn>
                <a:cxn ang="0">
                  <a:pos x="61" y="62"/>
                </a:cxn>
                <a:cxn ang="0">
                  <a:pos x="52" y="63"/>
                </a:cxn>
                <a:cxn ang="0">
                  <a:pos x="41" y="63"/>
                </a:cxn>
                <a:cxn ang="0">
                  <a:pos x="32" y="63"/>
                </a:cxn>
                <a:cxn ang="0">
                  <a:pos x="23" y="61"/>
                </a:cxn>
                <a:cxn ang="0">
                  <a:pos x="16" y="57"/>
                </a:cxn>
                <a:cxn ang="0">
                  <a:pos x="10" y="54"/>
                </a:cxn>
                <a:cxn ang="0">
                  <a:pos x="4" y="49"/>
                </a:cxn>
                <a:cxn ang="0">
                  <a:pos x="1" y="41"/>
                </a:cxn>
                <a:cxn ang="0">
                  <a:pos x="0" y="29"/>
                </a:cxn>
                <a:cxn ang="0">
                  <a:pos x="4" y="18"/>
                </a:cxn>
                <a:cxn ang="0">
                  <a:pos x="11" y="9"/>
                </a:cxn>
                <a:cxn ang="0">
                  <a:pos x="25" y="1"/>
                </a:cxn>
                <a:cxn ang="0">
                  <a:pos x="34" y="0"/>
                </a:cxn>
                <a:cxn ang="0">
                  <a:pos x="41" y="0"/>
                </a:cxn>
                <a:cxn ang="0">
                  <a:pos x="49" y="1"/>
                </a:cxn>
                <a:cxn ang="0">
                  <a:pos x="56" y="2"/>
                </a:cxn>
                <a:cxn ang="0">
                  <a:pos x="64" y="4"/>
                </a:cxn>
                <a:cxn ang="0">
                  <a:pos x="70" y="8"/>
                </a:cxn>
                <a:cxn ang="0">
                  <a:pos x="76" y="11"/>
                </a:cxn>
                <a:cxn ang="0">
                  <a:pos x="80" y="16"/>
                </a:cxn>
                <a:cxn ang="0">
                  <a:pos x="74" y="17"/>
                </a:cxn>
                <a:cxn ang="0">
                  <a:pos x="70" y="17"/>
                </a:cxn>
                <a:cxn ang="0">
                  <a:pos x="62" y="16"/>
                </a:cxn>
                <a:cxn ang="0">
                  <a:pos x="56" y="15"/>
                </a:cxn>
                <a:cxn ang="0">
                  <a:pos x="49" y="13"/>
                </a:cxn>
                <a:cxn ang="0">
                  <a:pos x="43" y="12"/>
                </a:cxn>
                <a:cxn ang="0">
                  <a:pos x="36" y="12"/>
                </a:cxn>
                <a:cxn ang="0">
                  <a:pos x="28" y="15"/>
                </a:cxn>
              </a:cxnLst>
              <a:rect l="0" t="0" r="r" b="b"/>
              <a:pathLst>
                <a:path w="80" h="63">
                  <a:moveTo>
                    <a:pt x="28" y="15"/>
                  </a:moveTo>
                  <a:lnTo>
                    <a:pt x="22" y="20"/>
                  </a:lnTo>
                  <a:lnTo>
                    <a:pt x="18" y="26"/>
                  </a:lnTo>
                  <a:lnTo>
                    <a:pt x="18" y="32"/>
                  </a:lnTo>
                  <a:lnTo>
                    <a:pt x="20" y="37"/>
                  </a:lnTo>
                  <a:lnTo>
                    <a:pt x="28" y="41"/>
                  </a:lnTo>
                  <a:lnTo>
                    <a:pt x="36" y="44"/>
                  </a:lnTo>
                  <a:lnTo>
                    <a:pt x="43" y="44"/>
                  </a:lnTo>
                  <a:lnTo>
                    <a:pt x="50" y="44"/>
                  </a:lnTo>
                  <a:lnTo>
                    <a:pt x="56" y="41"/>
                  </a:lnTo>
                  <a:lnTo>
                    <a:pt x="62" y="39"/>
                  </a:lnTo>
                  <a:lnTo>
                    <a:pt x="67" y="38"/>
                  </a:lnTo>
                  <a:lnTo>
                    <a:pt x="70" y="37"/>
                  </a:lnTo>
                  <a:lnTo>
                    <a:pt x="76" y="45"/>
                  </a:lnTo>
                  <a:lnTo>
                    <a:pt x="76" y="50"/>
                  </a:lnTo>
                  <a:lnTo>
                    <a:pt x="71" y="57"/>
                  </a:lnTo>
                  <a:lnTo>
                    <a:pt x="61" y="62"/>
                  </a:lnTo>
                  <a:lnTo>
                    <a:pt x="52" y="63"/>
                  </a:lnTo>
                  <a:lnTo>
                    <a:pt x="41" y="63"/>
                  </a:lnTo>
                  <a:lnTo>
                    <a:pt x="32" y="63"/>
                  </a:lnTo>
                  <a:lnTo>
                    <a:pt x="23" y="61"/>
                  </a:lnTo>
                  <a:lnTo>
                    <a:pt x="16" y="57"/>
                  </a:lnTo>
                  <a:lnTo>
                    <a:pt x="10" y="54"/>
                  </a:lnTo>
                  <a:lnTo>
                    <a:pt x="4" y="49"/>
                  </a:lnTo>
                  <a:lnTo>
                    <a:pt x="1" y="41"/>
                  </a:lnTo>
                  <a:lnTo>
                    <a:pt x="0" y="29"/>
                  </a:lnTo>
                  <a:lnTo>
                    <a:pt x="4" y="18"/>
                  </a:lnTo>
                  <a:lnTo>
                    <a:pt x="11" y="9"/>
                  </a:lnTo>
                  <a:lnTo>
                    <a:pt x="25" y="1"/>
                  </a:lnTo>
                  <a:lnTo>
                    <a:pt x="34" y="0"/>
                  </a:lnTo>
                  <a:lnTo>
                    <a:pt x="41" y="0"/>
                  </a:lnTo>
                  <a:lnTo>
                    <a:pt x="49" y="1"/>
                  </a:lnTo>
                  <a:lnTo>
                    <a:pt x="56" y="2"/>
                  </a:lnTo>
                  <a:lnTo>
                    <a:pt x="64" y="4"/>
                  </a:lnTo>
                  <a:lnTo>
                    <a:pt x="70" y="8"/>
                  </a:lnTo>
                  <a:lnTo>
                    <a:pt x="76" y="11"/>
                  </a:lnTo>
                  <a:lnTo>
                    <a:pt x="80" y="16"/>
                  </a:lnTo>
                  <a:lnTo>
                    <a:pt x="74" y="17"/>
                  </a:lnTo>
                  <a:lnTo>
                    <a:pt x="70" y="17"/>
                  </a:lnTo>
                  <a:lnTo>
                    <a:pt x="62" y="16"/>
                  </a:lnTo>
                  <a:lnTo>
                    <a:pt x="56" y="15"/>
                  </a:lnTo>
                  <a:lnTo>
                    <a:pt x="49" y="13"/>
                  </a:lnTo>
                  <a:lnTo>
                    <a:pt x="43" y="12"/>
                  </a:lnTo>
                  <a:lnTo>
                    <a:pt x="36" y="12"/>
                  </a:lnTo>
                  <a:lnTo>
                    <a:pt x="28" y="1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1" name="Freeform 71"/>
            <p:cNvSpPr>
              <a:spLocks/>
            </p:cNvSpPr>
            <p:nvPr/>
          </p:nvSpPr>
          <p:spPr bwMode="auto">
            <a:xfrm>
              <a:off x="1936" y="3345"/>
              <a:ext cx="80" cy="63"/>
            </a:xfrm>
            <a:custGeom>
              <a:avLst/>
              <a:gdLst/>
              <a:ahLst/>
              <a:cxnLst>
                <a:cxn ang="0">
                  <a:pos x="29" y="14"/>
                </a:cxn>
                <a:cxn ang="0">
                  <a:pos x="23" y="20"/>
                </a:cxn>
                <a:cxn ang="0">
                  <a:pos x="19" y="24"/>
                </a:cxn>
                <a:cxn ang="0">
                  <a:pos x="19" y="30"/>
                </a:cxn>
                <a:cxn ang="0">
                  <a:pos x="21" y="37"/>
                </a:cxn>
                <a:cxn ang="0">
                  <a:pos x="29" y="41"/>
                </a:cxn>
                <a:cxn ang="0">
                  <a:pos x="36" y="43"/>
                </a:cxn>
                <a:cxn ang="0">
                  <a:pos x="42" y="43"/>
                </a:cxn>
                <a:cxn ang="0">
                  <a:pos x="50" y="42"/>
                </a:cxn>
                <a:cxn ang="0">
                  <a:pos x="55" y="41"/>
                </a:cxn>
                <a:cxn ang="0">
                  <a:pos x="61" y="39"/>
                </a:cxn>
                <a:cxn ang="0">
                  <a:pos x="66" y="37"/>
                </a:cxn>
                <a:cxn ang="0">
                  <a:pos x="69" y="36"/>
                </a:cxn>
                <a:cxn ang="0">
                  <a:pos x="74" y="43"/>
                </a:cxn>
                <a:cxn ang="0">
                  <a:pos x="74" y="50"/>
                </a:cxn>
                <a:cxn ang="0">
                  <a:pos x="70" y="56"/>
                </a:cxn>
                <a:cxn ang="0">
                  <a:pos x="61" y="60"/>
                </a:cxn>
                <a:cxn ang="0">
                  <a:pos x="52" y="62"/>
                </a:cxn>
                <a:cxn ang="0">
                  <a:pos x="42" y="63"/>
                </a:cxn>
                <a:cxn ang="0">
                  <a:pos x="33" y="62"/>
                </a:cxn>
                <a:cxn ang="0">
                  <a:pos x="24" y="60"/>
                </a:cxn>
                <a:cxn ang="0">
                  <a:pos x="17" y="57"/>
                </a:cxn>
                <a:cxn ang="0">
                  <a:pos x="11" y="54"/>
                </a:cxn>
                <a:cxn ang="0">
                  <a:pos x="5" y="48"/>
                </a:cxn>
                <a:cxn ang="0">
                  <a:pos x="2" y="41"/>
                </a:cxn>
                <a:cxn ang="0">
                  <a:pos x="0" y="28"/>
                </a:cxn>
                <a:cxn ang="0">
                  <a:pos x="5" y="16"/>
                </a:cxn>
                <a:cxn ang="0">
                  <a:pos x="12" y="8"/>
                </a:cxn>
                <a:cxn ang="0">
                  <a:pos x="24" y="0"/>
                </a:cxn>
                <a:cxn ang="0">
                  <a:pos x="33" y="0"/>
                </a:cxn>
                <a:cxn ang="0">
                  <a:pos x="42" y="0"/>
                </a:cxn>
                <a:cxn ang="0">
                  <a:pos x="50" y="0"/>
                </a:cxn>
                <a:cxn ang="0">
                  <a:pos x="57" y="2"/>
                </a:cxn>
                <a:cxn ang="0">
                  <a:pos x="64" y="4"/>
                </a:cxn>
                <a:cxn ang="0">
                  <a:pos x="70" y="7"/>
                </a:cxn>
                <a:cxn ang="0">
                  <a:pos x="76" y="10"/>
                </a:cxn>
                <a:cxn ang="0">
                  <a:pos x="80" y="14"/>
                </a:cxn>
                <a:cxn ang="0">
                  <a:pos x="74" y="16"/>
                </a:cxn>
                <a:cxn ang="0">
                  <a:pos x="70" y="16"/>
                </a:cxn>
                <a:cxn ang="0">
                  <a:pos x="62" y="14"/>
                </a:cxn>
                <a:cxn ang="0">
                  <a:pos x="57" y="13"/>
                </a:cxn>
                <a:cxn ang="0">
                  <a:pos x="50" y="12"/>
                </a:cxn>
                <a:cxn ang="0">
                  <a:pos x="43" y="12"/>
                </a:cxn>
                <a:cxn ang="0">
                  <a:pos x="36" y="12"/>
                </a:cxn>
                <a:cxn ang="0">
                  <a:pos x="29" y="14"/>
                </a:cxn>
              </a:cxnLst>
              <a:rect l="0" t="0" r="r" b="b"/>
              <a:pathLst>
                <a:path w="80" h="63">
                  <a:moveTo>
                    <a:pt x="29" y="14"/>
                  </a:moveTo>
                  <a:lnTo>
                    <a:pt x="23" y="20"/>
                  </a:lnTo>
                  <a:lnTo>
                    <a:pt x="19" y="24"/>
                  </a:lnTo>
                  <a:lnTo>
                    <a:pt x="19" y="30"/>
                  </a:lnTo>
                  <a:lnTo>
                    <a:pt x="21" y="37"/>
                  </a:lnTo>
                  <a:lnTo>
                    <a:pt x="29" y="41"/>
                  </a:lnTo>
                  <a:lnTo>
                    <a:pt x="36" y="43"/>
                  </a:lnTo>
                  <a:lnTo>
                    <a:pt x="42" y="43"/>
                  </a:lnTo>
                  <a:lnTo>
                    <a:pt x="50" y="42"/>
                  </a:lnTo>
                  <a:lnTo>
                    <a:pt x="55" y="41"/>
                  </a:lnTo>
                  <a:lnTo>
                    <a:pt x="61" y="39"/>
                  </a:lnTo>
                  <a:lnTo>
                    <a:pt x="66" y="37"/>
                  </a:lnTo>
                  <a:lnTo>
                    <a:pt x="69" y="36"/>
                  </a:lnTo>
                  <a:lnTo>
                    <a:pt x="74" y="43"/>
                  </a:lnTo>
                  <a:lnTo>
                    <a:pt x="74" y="50"/>
                  </a:lnTo>
                  <a:lnTo>
                    <a:pt x="70" y="56"/>
                  </a:lnTo>
                  <a:lnTo>
                    <a:pt x="61" y="60"/>
                  </a:lnTo>
                  <a:lnTo>
                    <a:pt x="52" y="62"/>
                  </a:lnTo>
                  <a:lnTo>
                    <a:pt x="42" y="63"/>
                  </a:lnTo>
                  <a:lnTo>
                    <a:pt x="33" y="62"/>
                  </a:lnTo>
                  <a:lnTo>
                    <a:pt x="24" y="60"/>
                  </a:lnTo>
                  <a:lnTo>
                    <a:pt x="17" y="57"/>
                  </a:lnTo>
                  <a:lnTo>
                    <a:pt x="11" y="54"/>
                  </a:lnTo>
                  <a:lnTo>
                    <a:pt x="5" y="48"/>
                  </a:lnTo>
                  <a:lnTo>
                    <a:pt x="2" y="41"/>
                  </a:lnTo>
                  <a:lnTo>
                    <a:pt x="0" y="28"/>
                  </a:lnTo>
                  <a:lnTo>
                    <a:pt x="5" y="16"/>
                  </a:lnTo>
                  <a:lnTo>
                    <a:pt x="12" y="8"/>
                  </a:lnTo>
                  <a:lnTo>
                    <a:pt x="24" y="0"/>
                  </a:lnTo>
                  <a:lnTo>
                    <a:pt x="33" y="0"/>
                  </a:lnTo>
                  <a:lnTo>
                    <a:pt x="42" y="0"/>
                  </a:lnTo>
                  <a:lnTo>
                    <a:pt x="50" y="0"/>
                  </a:lnTo>
                  <a:lnTo>
                    <a:pt x="57" y="2"/>
                  </a:lnTo>
                  <a:lnTo>
                    <a:pt x="64" y="4"/>
                  </a:lnTo>
                  <a:lnTo>
                    <a:pt x="70" y="7"/>
                  </a:lnTo>
                  <a:lnTo>
                    <a:pt x="76" y="10"/>
                  </a:lnTo>
                  <a:lnTo>
                    <a:pt x="80" y="14"/>
                  </a:lnTo>
                  <a:lnTo>
                    <a:pt x="74" y="16"/>
                  </a:lnTo>
                  <a:lnTo>
                    <a:pt x="70" y="16"/>
                  </a:lnTo>
                  <a:lnTo>
                    <a:pt x="62" y="14"/>
                  </a:lnTo>
                  <a:lnTo>
                    <a:pt x="57" y="13"/>
                  </a:lnTo>
                  <a:lnTo>
                    <a:pt x="50" y="12"/>
                  </a:lnTo>
                  <a:lnTo>
                    <a:pt x="43" y="12"/>
                  </a:lnTo>
                  <a:lnTo>
                    <a:pt x="36" y="12"/>
                  </a:lnTo>
                  <a:lnTo>
                    <a:pt x="29"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 name="Freeform 72"/>
            <p:cNvSpPr>
              <a:spLocks/>
            </p:cNvSpPr>
            <p:nvPr/>
          </p:nvSpPr>
          <p:spPr bwMode="auto">
            <a:xfrm>
              <a:off x="2141" y="3298"/>
              <a:ext cx="80" cy="63"/>
            </a:xfrm>
            <a:custGeom>
              <a:avLst/>
              <a:gdLst/>
              <a:ahLst/>
              <a:cxnLst>
                <a:cxn ang="0">
                  <a:pos x="28" y="14"/>
                </a:cxn>
                <a:cxn ang="0">
                  <a:pos x="21" y="20"/>
                </a:cxn>
                <a:cxn ang="0">
                  <a:pos x="17" y="25"/>
                </a:cxn>
                <a:cxn ang="0">
                  <a:pos x="16" y="31"/>
                </a:cxn>
                <a:cxn ang="0">
                  <a:pos x="19" y="37"/>
                </a:cxn>
                <a:cxn ang="0">
                  <a:pos x="26" y="41"/>
                </a:cxn>
                <a:cxn ang="0">
                  <a:pos x="33" y="43"/>
                </a:cxn>
                <a:cxn ang="0">
                  <a:pos x="41" y="43"/>
                </a:cxn>
                <a:cxn ang="0">
                  <a:pos x="48" y="42"/>
                </a:cxn>
                <a:cxn ang="0">
                  <a:pos x="54" y="41"/>
                </a:cxn>
                <a:cxn ang="0">
                  <a:pos x="60" y="39"/>
                </a:cxn>
                <a:cxn ang="0">
                  <a:pos x="65" y="37"/>
                </a:cxn>
                <a:cxn ang="0">
                  <a:pos x="68" y="35"/>
                </a:cxn>
                <a:cxn ang="0">
                  <a:pos x="73" y="43"/>
                </a:cxn>
                <a:cxn ang="0">
                  <a:pos x="73" y="50"/>
                </a:cxn>
                <a:cxn ang="0">
                  <a:pos x="69" y="57"/>
                </a:cxn>
                <a:cxn ang="0">
                  <a:pos x="60" y="61"/>
                </a:cxn>
                <a:cxn ang="0">
                  <a:pos x="50" y="63"/>
                </a:cxn>
                <a:cxn ang="0">
                  <a:pos x="41" y="63"/>
                </a:cxn>
                <a:cxn ang="0">
                  <a:pos x="31" y="63"/>
                </a:cxn>
                <a:cxn ang="0">
                  <a:pos x="23" y="60"/>
                </a:cxn>
                <a:cxn ang="0">
                  <a:pos x="16" y="57"/>
                </a:cxn>
                <a:cxn ang="0">
                  <a:pos x="8" y="54"/>
                </a:cxn>
                <a:cxn ang="0">
                  <a:pos x="4" y="47"/>
                </a:cxn>
                <a:cxn ang="0">
                  <a:pos x="1" y="41"/>
                </a:cxn>
                <a:cxn ang="0">
                  <a:pos x="0" y="29"/>
                </a:cxn>
                <a:cxn ang="0">
                  <a:pos x="2" y="17"/>
                </a:cxn>
                <a:cxn ang="0">
                  <a:pos x="10" y="8"/>
                </a:cxn>
                <a:cxn ang="0">
                  <a:pos x="23" y="0"/>
                </a:cxn>
                <a:cxn ang="0">
                  <a:pos x="32" y="0"/>
                </a:cxn>
                <a:cxn ang="0">
                  <a:pos x="40" y="0"/>
                </a:cxn>
                <a:cxn ang="0">
                  <a:pos x="48" y="0"/>
                </a:cxn>
                <a:cxn ang="0">
                  <a:pos x="56" y="2"/>
                </a:cxn>
                <a:cxn ang="0">
                  <a:pos x="61" y="4"/>
                </a:cxn>
                <a:cxn ang="0">
                  <a:pos x="69" y="6"/>
                </a:cxn>
                <a:cxn ang="0">
                  <a:pos x="75" y="11"/>
                </a:cxn>
                <a:cxn ang="0">
                  <a:pos x="80" y="16"/>
                </a:cxn>
                <a:cxn ang="0">
                  <a:pos x="73" y="16"/>
                </a:cxn>
                <a:cxn ang="0">
                  <a:pos x="69" y="16"/>
                </a:cxn>
                <a:cxn ang="0">
                  <a:pos x="61" y="16"/>
                </a:cxn>
                <a:cxn ang="0">
                  <a:pos x="56" y="13"/>
                </a:cxn>
                <a:cxn ang="0">
                  <a:pos x="48" y="12"/>
                </a:cxn>
                <a:cxn ang="0">
                  <a:pos x="42" y="12"/>
                </a:cxn>
                <a:cxn ang="0">
                  <a:pos x="35" y="12"/>
                </a:cxn>
                <a:cxn ang="0">
                  <a:pos x="28" y="14"/>
                </a:cxn>
              </a:cxnLst>
              <a:rect l="0" t="0" r="r" b="b"/>
              <a:pathLst>
                <a:path w="80" h="63">
                  <a:moveTo>
                    <a:pt x="28" y="14"/>
                  </a:moveTo>
                  <a:lnTo>
                    <a:pt x="21" y="20"/>
                  </a:lnTo>
                  <a:lnTo>
                    <a:pt x="17" y="25"/>
                  </a:lnTo>
                  <a:lnTo>
                    <a:pt x="16" y="31"/>
                  </a:lnTo>
                  <a:lnTo>
                    <a:pt x="19" y="37"/>
                  </a:lnTo>
                  <a:lnTo>
                    <a:pt x="26" y="41"/>
                  </a:lnTo>
                  <a:lnTo>
                    <a:pt x="33" y="43"/>
                  </a:lnTo>
                  <a:lnTo>
                    <a:pt x="41" y="43"/>
                  </a:lnTo>
                  <a:lnTo>
                    <a:pt x="48" y="42"/>
                  </a:lnTo>
                  <a:lnTo>
                    <a:pt x="54" y="41"/>
                  </a:lnTo>
                  <a:lnTo>
                    <a:pt x="60" y="39"/>
                  </a:lnTo>
                  <a:lnTo>
                    <a:pt x="65" y="37"/>
                  </a:lnTo>
                  <a:lnTo>
                    <a:pt x="68" y="35"/>
                  </a:lnTo>
                  <a:lnTo>
                    <a:pt x="73" y="43"/>
                  </a:lnTo>
                  <a:lnTo>
                    <a:pt x="73" y="50"/>
                  </a:lnTo>
                  <a:lnTo>
                    <a:pt x="69" y="57"/>
                  </a:lnTo>
                  <a:lnTo>
                    <a:pt x="60" y="61"/>
                  </a:lnTo>
                  <a:lnTo>
                    <a:pt x="50" y="63"/>
                  </a:lnTo>
                  <a:lnTo>
                    <a:pt x="41" y="63"/>
                  </a:lnTo>
                  <a:lnTo>
                    <a:pt x="31" y="63"/>
                  </a:lnTo>
                  <a:lnTo>
                    <a:pt x="23" y="60"/>
                  </a:lnTo>
                  <a:lnTo>
                    <a:pt x="16" y="57"/>
                  </a:lnTo>
                  <a:lnTo>
                    <a:pt x="8" y="54"/>
                  </a:lnTo>
                  <a:lnTo>
                    <a:pt x="4" y="47"/>
                  </a:lnTo>
                  <a:lnTo>
                    <a:pt x="1" y="41"/>
                  </a:lnTo>
                  <a:lnTo>
                    <a:pt x="0" y="29"/>
                  </a:lnTo>
                  <a:lnTo>
                    <a:pt x="2" y="17"/>
                  </a:lnTo>
                  <a:lnTo>
                    <a:pt x="10" y="8"/>
                  </a:lnTo>
                  <a:lnTo>
                    <a:pt x="23" y="0"/>
                  </a:lnTo>
                  <a:lnTo>
                    <a:pt x="32" y="0"/>
                  </a:lnTo>
                  <a:lnTo>
                    <a:pt x="40" y="0"/>
                  </a:lnTo>
                  <a:lnTo>
                    <a:pt x="48" y="0"/>
                  </a:lnTo>
                  <a:lnTo>
                    <a:pt x="56" y="2"/>
                  </a:lnTo>
                  <a:lnTo>
                    <a:pt x="61" y="4"/>
                  </a:lnTo>
                  <a:lnTo>
                    <a:pt x="69" y="6"/>
                  </a:lnTo>
                  <a:lnTo>
                    <a:pt x="75" y="11"/>
                  </a:lnTo>
                  <a:lnTo>
                    <a:pt x="80" y="16"/>
                  </a:lnTo>
                  <a:lnTo>
                    <a:pt x="73" y="16"/>
                  </a:lnTo>
                  <a:lnTo>
                    <a:pt x="69" y="16"/>
                  </a:lnTo>
                  <a:lnTo>
                    <a:pt x="61" y="16"/>
                  </a:lnTo>
                  <a:lnTo>
                    <a:pt x="56" y="13"/>
                  </a:lnTo>
                  <a:lnTo>
                    <a:pt x="48" y="12"/>
                  </a:lnTo>
                  <a:lnTo>
                    <a:pt x="42" y="12"/>
                  </a:lnTo>
                  <a:lnTo>
                    <a:pt x="35" y="12"/>
                  </a:lnTo>
                  <a:lnTo>
                    <a:pt x="28"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3" name="Freeform 73"/>
            <p:cNvSpPr>
              <a:spLocks/>
            </p:cNvSpPr>
            <p:nvPr/>
          </p:nvSpPr>
          <p:spPr bwMode="auto">
            <a:xfrm>
              <a:off x="1829" y="3263"/>
              <a:ext cx="72" cy="55"/>
            </a:xfrm>
            <a:custGeom>
              <a:avLst/>
              <a:gdLst/>
              <a:ahLst/>
              <a:cxnLst>
                <a:cxn ang="0">
                  <a:pos x="25" y="12"/>
                </a:cxn>
                <a:cxn ang="0">
                  <a:pos x="19" y="16"/>
                </a:cxn>
                <a:cxn ang="0">
                  <a:pos x="17" y="22"/>
                </a:cxn>
                <a:cxn ang="0">
                  <a:pos x="15" y="27"/>
                </a:cxn>
                <a:cxn ang="0">
                  <a:pos x="18" y="32"/>
                </a:cxn>
                <a:cxn ang="0">
                  <a:pos x="24" y="36"/>
                </a:cxn>
                <a:cxn ang="0">
                  <a:pos x="31" y="37"/>
                </a:cxn>
                <a:cxn ang="0">
                  <a:pos x="36" y="39"/>
                </a:cxn>
                <a:cxn ang="0">
                  <a:pos x="44" y="37"/>
                </a:cxn>
                <a:cxn ang="0">
                  <a:pos x="50" y="36"/>
                </a:cxn>
                <a:cxn ang="0">
                  <a:pos x="55" y="34"/>
                </a:cxn>
                <a:cxn ang="0">
                  <a:pos x="59" y="33"/>
                </a:cxn>
                <a:cxn ang="0">
                  <a:pos x="62" y="32"/>
                </a:cxn>
                <a:cxn ang="0">
                  <a:pos x="66" y="39"/>
                </a:cxn>
                <a:cxn ang="0">
                  <a:pos x="66" y="44"/>
                </a:cxn>
                <a:cxn ang="0">
                  <a:pos x="62" y="50"/>
                </a:cxn>
                <a:cxn ang="0">
                  <a:pos x="55" y="54"/>
                </a:cxn>
                <a:cxn ang="0">
                  <a:pos x="46" y="55"/>
                </a:cxn>
                <a:cxn ang="0">
                  <a:pos x="36" y="55"/>
                </a:cxn>
                <a:cxn ang="0">
                  <a:pos x="28" y="54"/>
                </a:cxn>
                <a:cxn ang="0">
                  <a:pos x="21" y="53"/>
                </a:cxn>
                <a:cxn ang="0">
                  <a:pos x="14" y="50"/>
                </a:cxn>
                <a:cxn ang="0">
                  <a:pos x="7" y="46"/>
                </a:cxn>
                <a:cxn ang="0">
                  <a:pos x="3" y="42"/>
                </a:cxn>
                <a:cxn ang="0">
                  <a:pos x="0" y="36"/>
                </a:cxn>
                <a:cxn ang="0">
                  <a:pos x="0" y="26"/>
                </a:cxn>
                <a:cxn ang="0">
                  <a:pos x="3" y="15"/>
                </a:cxn>
                <a:cxn ang="0">
                  <a:pos x="11" y="6"/>
                </a:cxn>
                <a:cxn ang="0">
                  <a:pos x="22" y="1"/>
                </a:cxn>
                <a:cxn ang="0">
                  <a:pos x="29" y="0"/>
                </a:cxn>
                <a:cxn ang="0">
                  <a:pos x="36" y="0"/>
                </a:cxn>
                <a:cxn ang="0">
                  <a:pos x="43" y="0"/>
                </a:cxn>
                <a:cxn ang="0">
                  <a:pos x="50" y="1"/>
                </a:cxn>
                <a:cxn ang="0">
                  <a:pos x="56" y="3"/>
                </a:cxn>
                <a:cxn ang="0">
                  <a:pos x="62" y="5"/>
                </a:cxn>
                <a:cxn ang="0">
                  <a:pos x="67" y="9"/>
                </a:cxn>
                <a:cxn ang="0">
                  <a:pos x="72" y="13"/>
                </a:cxn>
                <a:cxn ang="0">
                  <a:pos x="67" y="14"/>
                </a:cxn>
                <a:cxn ang="0">
                  <a:pos x="62" y="14"/>
                </a:cxn>
                <a:cxn ang="0">
                  <a:pos x="56" y="13"/>
                </a:cxn>
                <a:cxn ang="0">
                  <a:pos x="50" y="12"/>
                </a:cxn>
                <a:cxn ang="0">
                  <a:pos x="44" y="11"/>
                </a:cxn>
                <a:cxn ang="0">
                  <a:pos x="38" y="10"/>
                </a:cxn>
                <a:cxn ang="0">
                  <a:pos x="31" y="10"/>
                </a:cxn>
                <a:cxn ang="0">
                  <a:pos x="25" y="12"/>
                </a:cxn>
              </a:cxnLst>
              <a:rect l="0" t="0" r="r" b="b"/>
              <a:pathLst>
                <a:path w="72" h="55">
                  <a:moveTo>
                    <a:pt x="25" y="12"/>
                  </a:moveTo>
                  <a:lnTo>
                    <a:pt x="19" y="16"/>
                  </a:lnTo>
                  <a:lnTo>
                    <a:pt x="17" y="22"/>
                  </a:lnTo>
                  <a:lnTo>
                    <a:pt x="15" y="27"/>
                  </a:lnTo>
                  <a:lnTo>
                    <a:pt x="18" y="32"/>
                  </a:lnTo>
                  <a:lnTo>
                    <a:pt x="24" y="36"/>
                  </a:lnTo>
                  <a:lnTo>
                    <a:pt x="31" y="37"/>
                  </a:lnTo>
                  <a:lnTo>
                    <a:pt x="36" y="39"/>
                  </a:lnTo>
                  <a:lnTo>
                    <a:pt x="44" y="37"/>
                  </a:lnTo>
                  <a:lnTo>
                    <a:pt x="50" y="36"/>
                  </a:lnTo>
                  <a:lnTo>
                    <a:pt x="55" y="34"/>
                  </a:lnTo>
                  <a:lnTo>
                    <a:pt x="59" y="33"/>
                  </a:lnTo>
                  <a:lnTo>
                    <a:pt x="62" y="32"/>
                  </a:lnTo>
                  <a:lnTo>
                    <a:pt x="66" y="39"/>
                  </a:lnTo>
                  <a:lnTo>
                    <a:pt x="66" y="44"/>
                  </a:lnTo>
                  <a:lnTo>
                    <a:pt x="62" y="50"/>
                  </a:lnTo>
                  <a:lnTo>
                    <a:pt x="55" y="54"/>
                  </a:lnTo>
                  <a:lnTo>
                    <a:pt x="46" y="55"/>
                  </a:lnTo>
                  <a:lnTo>
                    <a:pt x="36" y="55"/>
                  </a:lnTo>
                  <a:lnTo>
                    <a:pt x="28" y="54"/>
                  </a:lnTo>
                  <a:lnTo>
                    <a:pt x="21" y="53"/>
                  </a:lnTo>
                  <a:lnTo>
                    <a:pt x="14" y="50"/>
                  </a:lnTo>
                  <a:lnTo>
                    <a:pt x="7" y="46"/>
                  </a:lnTo>
                  <a:lnTo>
                    <a:pt x="3" y="42"/>
                  </a:lnTo>
                  <a:lnTo>
                    <a:pt x="0" y="36"/>
                  </a:lnTo>
                  <a:lnTo>
                    <a:pt x="0" y="26"/>
                  </a:lnTo>
                  <a:lnTo>
                    <a:pt x="3" y="15"/>
                  </a:lnTo>
                  <a:lnTo>
                    <a:pt x="11" y="6"/>
                  </a:lnTo>
                  <a:lnTo>
                    <a:pt x="22" y="1"/>
                  </a:lnTo>
                  <a:lnTo>
                    <a:pt x="29" y="0"/>
                  </a:lnTo>
                  <a:lnTo>
                    <a:pt x="36" y="0"/>
                  </a:lnTo>
                  <a:lnTo>
                    <a:pt x="43" y="0"/>
                  </a:lnTo>
                  <a:lnTo>
                    <a:pt x="50" y="1"/>
                  </a:lnTo>
                  <a:lnTo>
                    <a:pt x="56" y="3"/>
                  </a:lnTo>
                  <a:lnTo>
                    <a:pt x="62" y="5"/>
                  </a:lnTo>
                  <a:lnTo>
                    <a:pt x="67" y="9"/>
                  </a:lnTo>
                  <a:lnTo>
                    <a:pt x="72" y="13"/>
                  </a:lnTo>
                  <a:lnTo>
                    <a:pt x="67" y="14"/>
                  </a:lnTo>
                  <a:lnTo>
                    <a:pt x="62" y="14"/>
                  </a:lnTo>
                  <a:lnTo>
                    <a:pt x="56" y="13"/>
                  </a:lnTo>
                  <a:lnTo>
                    <a:pt x="50" y="12"/>
                  </a:lnTo>
                  <a:lnTo>
                    <a:pt x="44" y="11"/>
                  </a:lnTo>
                  <a:lnTo>
                    <a:pt x="38" y="10"/>
                  </a:lnTo>
                  <a:lnTo>
                    <a:pt x="31" y="10"/>
                  </a:lnTo>
                  <a:lnTo>
                    <a:pt x="25"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4" name="Freeform 74"/>
            <p:cNvSpPr>
              <a:spLocks/>
            </p:cNvSpPr>
            <p:nvPr/>
          </p:nvSpPr>
          <p:spPr bwMode="auto">
            <a:xfrm>
              <a:off x="1856" y="3122"/>
              <a:ext cx="64" cy="53"/>
            </a:xfrm>
            <a:custGeom>
              <a:avLst/>
              <a:gdLst/>
              <a:ahLst/>
              <a:cxnLst>
                <a:cxn ang="0">
                  <a:pos x="22" y="13"/>
                </a:cxn>
                <a:cxn ang="0">
                  <a:pos x="18" y="18"/>
                </a:cxn>
                <a:cxn ang="0">
                  <a:pos x="14" y="22"/>
                </a:cxn>
                <a:cxn ang="0">
                  <a:pos x="13" y="27"/>
                </a:cxn>
                <a:cxn ang="0">
                  <a:pos x="16" y="31"/>
                </a:cxn>
                <a:cxn ang="0">
                  <a:pos x="28" y="37"/>
                </a:cxn>
                <a:cxn ang="0">
                  <a:pos x="39" y="35"/>
                </a:cxn>
                <a:cxn ang="0">
                  <a:pos x="49" y="34"/>
                </a:cxn>
                <a:cxn ang="0">
                  <a:pos x="54" y="31"/>
                </a:cxn>
                <a:cxn ang="0">
                  <a:pos x="59" y="37"/>
                </a:cxn>
                <a:cxn ang="0">
                  <a:pos x="59" y="43"/>
                </a:cxn>
                <a:cxn ang="0">
                  <a:pos x="56" y="47"/>
                </a:cxn>
                <a:cxn ang="0">
                  <a:pos x="49" y="51"/>
                </a:cxn>
                <a:cxn ang="0">
                  <a:pos x="41" y="53"/>
                </a:cxn>
                <a:cxn ang="0">
                  <a:pos x="33" y="53"/>
                </a:cxn>
                <a:cxn ang="0">
                  <a:pos x="25" y="51"/>
                </a:cxn>
                <a:cxn ang="0">
                  <a:pos x="19" y="51"/>
                </a:cxn>
                <a:cxn ang="0">
                  <a:pos x="13" y="48"/>
                </a:cxn>
                <a:cxn ang="0">
                  <a:pos x="8" y="45"/>
                </a:cxn>
                <a:cxn ang="0">
                  <a:pos x="3" y="40"/>
                </a:cxn>
                <a:cxn ang="0">
                  <a:pos x="0" y="35"/>
                </a:cxn>
                <a:cxn ang="0">
                  <a:pos x="0" y="24"/>
                </a:cxn>
                <a:cxn ang="0">
                  <a:pos x="3" y="15"/>
                </a:cxn>
                <a:cxn ang="0">
                  <a:pos x="9" y="7"/>
                </a:cxn>
                <a:cxn ang="0">
                  <a:pos x="19" y="2"/>
                </a:cxn>
                <a:cxn ang="0">
                  <a:pos x="25" y="0"/>
                </a:cxn>
                <a:cxn ang="0">
                  <a:pos x="32" y="0"/>
                </a:cxn>
                <a:cxn ang="0">
                  <a:pos x="38" y="2"/>
                </a:cxn>
                <a:cxn ang="0">
                  <a:pos x="44" y="3"/>
                </a:cxn>
                <a:cxn ang="0">
                  <a:pos x="49" y="4"/>
                </a:cxn>
                <a:cxn ang="0">
                  <a:pos x="56" y="6"/>
                </a:cxn>
                <a:cxn ang="0">
                  <a:pos x="60" y="10"/>
                </a:cxn>
                <a:cxn ang="0">
                  <a:pos x="64" y="13"/>
                </a:cxn>
                <a:cxn ang="0">
                  <a:pos x="56" y="14"/>
                </a:cxn>
                <a:cxn ang="0">
                  <a:pos x="45" y="12"/>
                </a:cxn>
                <a:cxn ang="0">
                  <a:pos x="33" y="11"/>
                </a:cxn>
                <a:cxn ang="0">
                  <a:pos x="22" y="13"/>
                </a:cxn>
              </a:cxnLst>
              <a:rect l="0" t="0" r="r" b="b"/>
              <a:pathLst>
                <a:path w="64" h="53">
                  <a:moveTo>
                    <a:pt x="22" y="13"/>
                  </a:moveTo>
                  <a:lnTo>
                    <a:pt x="18" y="18"/>
                  </a:lnTo>
                  <a:lnTo>
                    <a:pt x="14" y="22"/>
                  </a:lnTo>
                  <a:lnTo>
                    <a:pt x="13" y="27"/>
                  </a:lnTo>
                  <a:lnTo>
                    <a:pt x="16" y="31"/>
                  </a:lnTo>
                  <a:lnTo>
                    <a:pt x="28" y="37"/>
                  </a:lnTo>
                  <a:lnTo>
                    <a:pt x="39" y="35"/>
                  </a:lnTo>
                  <a:lnTo>
                    <a:pt x="49" y="34"/>
                  </a:lnTo>
                  <a:lnTo>
                    <a:pt x="54" y="31"/>
                  </a:lnTo>
                  <a:lnTo>
                    <a:pt x="59" y="37"/>
                  </a:lnTo>
                  <a:lnTo>
                    <a:pt x="59" y="43"/>
                  </a:lnTo>
                  <a:lnTo>
                    <a:pt x="56" y="47"/>
                  </a:lnTo>
                  <a:lnTo>
                    <a:pt x="49" y="51"/>
                  </a:lnTo>
                  <a:lnTo>
                    <a:pt x="41" y="53"/>
                  </a:lnTo>
                  <a:lnTo>
                    <a:pt x="33" y="53"/>
                  </a:lnTo>
                  <a:lnTo>
                    <a:pt x="25" y="51"/>
                  </a:lnTo>
                  <a:lnTo>
                    <a:pt x="19" y="51"/>
                  </a:lnTo>
                  <a:lnTo>
                    <a:pt x="13" y="48"/>
                  </a:lnTo>
                  <a:lnTo>
                    <a:pt x="8" y="45"/>
                  </a:lnTo>
                  <a:lnTo>
                    <a:pt x="3" y="40"/>
                  </a:lnTo>
                  <a:lnTo>
                    <a:pt x="0" y="35"/>
                  </a:lnTo>
                  <a:lnTo>
                    <a:pt x="0" y="24"/>
                  </a:lnTo>
                  <a:lnTo>
                    <a:pt x="3" y="15"/>
                  </a:lnTo>
                  <a:lnTo>
                    <a:pt x="9" y="7"/>
                  </a:lnTo>
                  <a:lnTo>
                    <a:pt x="19" y="2"/>
                  </a:lnTo>
                  <a:lnTo>
                    <a:pt x="25" y="0"/>
                  </a:lnTo>
                  <a:lnTo>
                    <a:pt x="32" y="0"/>
                  </a:lnTo>
                  <a:lnTo>
                    <a:pt x="38" y="2"/>
                  </a:lnTo>
                  <a:lnTo>
                    <a:pt x="44" y="3"/>
                  </a:lnTo>
                  <a:lnTo>
                    <a:pt x="49" y="4"/>
                  </a:lnTo>
                  <a:lnTo>
                    <a:pt x="56" y="6"/>
                  </a:lnTo>
                  <a:lnTo>
                    <a:pt x="60" y="10"/>
                  </a:lnTo>
                  <a:lnTo>
                    <a:pt x="64" y="13"/>
                  </a:lnTo>
                  <a:lnTo>
                    <a:pt x="56" y="14"/>
                  </a:lnTo>
                  <a:lnTo>
                    <a:pt x="45" y="12"/>
                  </a:lnTo>
                  <a:lnTo>
                    <a:pt x="33" y="11"/>
                  </a:lnTo>
                  <a:lnTo>
                    <a:pt x="22" y="1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5" name="Freeform 75"/>
            <p:cNvSpPr>
              <a:spLocks/>
            </p:cNvSpPr>
            <p:nvPr/>
          </p:nvSpPr>
          <p:spPr bwMode="auto">
            <a:xfrm>
              <a:off x="1588" y="3198"/>
              <a:ext cx="65" cy="50"/>
            </a:xfrm>
            <a:custGeom>
              <a:avLst/>
              <a:gdLst/>
              <a:ahLst/>
              <a:cxnLst>
                <a:cxn ang="0">
                  <a:pos x="23" y="12"/>
                </a:cxn>
                <a:cxn ang="0">
                  <a:pos x="18" y="16"/>
                </a:cxn>
                <a:cxn ang="0">
                  <a:pos x="15" y="21"/>
                </a:cxn>
                <a:cxn ang="0">
                  <a:pos x="13" y="25"/>
                </a:cxn>
                <a:cxn ang="0">
                  <a:pos x="16" y="30"/>
                </a:cxn>
                <a:cxn ang="0">
                  <a:pos x="28" y="35"/>
                </a:cxn>
                <a:cxn ang="0">
                  <a:pos x="40" y="34"/>
                </a:cxn>
                <a:cxn ang="0">
                  <a:pos x="51" y="31"/>
                </a:cxn>
                <a:cxn ang="0">
                  <a:pos x="56" y="30"/>
                </a:cxn>
                <a:cxn ang="0">
                  <a:pos x="61" y="36"/>
                </a:cxn>
                <a:cxn ang="0">
                  <a:pos x="61" y="40"/>
                </a:cxn>
                <a:cxn ang="0">
                  <a:pos x="56" y="46"/>
                </a:cxn>
                <a:cxn ang="0">
                  <a:pos x="49" y="49"/>
                </a:cxn>
                <a:cxn ang="0">
                  <a:pos x="41" y="50"/>
                </a:cxn>
                <a:cxn ang="0">
                  <a:pos x="34" y="50"/>
                </a:cxn>
                <a:cxn ang="0">
                  <a:pos x="27" y="49"/>
                </a:cxn>
                <a:cxn ang="0">
                  <a:pos x="19" y="48"/>
                </a:cxn>
                <a:cxn ang="0">
                  <a:pos x="13" y="46"/>
                </a:cxn>
                <a:cxn ang="0">
                  <a:pos x="7" y="42"/>
                </a:cxn>
                <a:cxn ang="0">
                  <a:pos x="4" y="38"/>
                </a:cxn>
                <a:cxn ang="0">
                  <a:pos x="1" y="33"/>
                </a:cxn>
                <a:cxn ang="0">
                  <a:pos x="0" y="23"/>
                </a:cxn>
                <a:cxn ang="0">
                  <a:pos x="2" y="14"/>
                </a:cxn>
                <a:cxn ang="0">
                  <a:pos x="9" y="7"/>
                </a:cxn>
                <a:cxn ang="0">
                  <a:pos x="19" y="1"/>
                </a:cxn>
                <a:cxn ang="0">
                  <a:pos x="27" y="0"/>
                </a:cxn>
                <a:cxn ang="0">
                  <a:pos x="32" y="0"/>
                </a:cxn>
                <a:cxn ang="0">
                  <a:pos x="40" y="1"/>
                </a:cxn>
                <a:cxn ang="0">
                  <a:pos x="46" y="2"/>
                </a:cxn>
                <a:cxn ang="0">
                  <a:pos x="52" y="3"/>
                </a:cxn>
                <a:cxn ang="0">
                  <a:pos x="56" y="5"/>
                </a:cxn>
                <a:cxn ang="0">
                  <a:pos x="61" y="8"/>
                </a:cxn>
                <a:cxn ang="0">
                  <a:pos x="65" y="12"/>
                </a:cxn>
                <a:cxn ang="0">
                  <a:pos x="56" y="13"/>
                </a:cxn>
                <a:cxn ang="0">
                  <a:pos x="46" y="11"/>
                </a:cxn>
                <a:cxn ang="0">
                  <a:pos x="34" y="10"/>
                </a:cxn>
                <a:cxn ang="0">
                  <a:pos x="23" y="12"/>
                </a:cxn>
              </a:cxnLst>
              <a:rect l="0" t="0" r="r" b="b"/>
              <a:pathLst>
                <a:path w="65" h="50">
                  <a:moveTo>
                    <a:pt x="23" y="12"/>
                  </a:moveTo>
                  <a:lnTo>
                    <a:pt x="18" y="16"/>
                  </a:lnTo>
                  <a:lnTo>
                    <a:pt x="15" y="21"/>
                  </a:lnTo>
                  <a:lnTo>
                    <a:pt x="13" y="25"/>
                  </a:lnTo>
                  <a:lnTo>
                    <a:pt x="16" y="30"/>
                  </a:lnTo>
                  <a:lnTo>
                    <a:pt x="28" y="35"/>
                  </a:lnTo>
                  <a:lnTo>
                    <a:pt x="40" y="34"/>
                  </a:lnTo>
                  <a:lnTo>
                    <a:pt x="51" y="31"/>
                  </a:lnTo>
                  <a:lnTo>
                    <a:pt x="56" y="30"/>
                  </a:lnTo>
                  <a:lnTo>
                    <a:pt x="61" y="36"/>
                  </a:lnTo>
                  <a:lnTo>
                    <a:pt x="61" y="40"/>
                  </a:lnTo>
                  <a:lnTo>
                    <a:pt x="56" y="46"/>
                  </a:lnTo>
                  <a:lnTo>
                    <a:pt x="49" y="49"/>
                  </a:lnTo>
                  <a:lnTo>
                    <a:pt x="41" y="50"/>
                  </a:lnTo>
                  <a:lnTo>
                    <a:pt x="34" y="50"/>
                  </a:lnTo>
                  <a:lnTo>
                    <a:pt x="27" y="49"/>
                  </a:lnTo>
                  <a:lnTo>
                    <a:pt x="19" y="48"/>
                  </a:lnTo>
                  <a:lnTo>
                    <a:pt x="13" y="46"/>
                  </a:lnTo>
                  <a:lnTo>
                    <a:pt x="7" y="42"/>
                  </a:lnTo>
                  <a:lnTo>
                    <a:pt x="4" y="38"/>
                  </a:lnTo>
                  <a:lnTo>
                    <a:pt x="1" y="33"/>
                  </a:lnTo>
                  <a:lnTo>
                    <a:pt x="0" y="23"/>
                  </a:lnTo>
                  <a:lnTo>
                    <a:pt x="2" y="14"/>
                  </a:lnTo>
                  <a:lnTo>
                    <a:pt x="9" y="7"/>
                  </a:lnTo>
                  <a:lnTo>
                    <a:pt x="19" y="1"/>
                  </a:lnTo>
                  <a:lnTo>
                    <a:pt x="27" y="0"/>
                  </a:lnTo>
                  <a:lnTo>
                    <a:pt x="32" y="0"/>
                  </a:lnTo>
                  <a:lnTo>
                    <a:pt x="40" y="1"/>
                  </a:lnTo>
                  <a:lnTo>
                    <a:pt x="46" y="2"/>
                  </a:lnTo>
                  <a:lnTo>
                    <a:pt x="52" y="3"/>
                  </a:lnTo>
                  <a:lnTo>
                    <a:pt x="56" y="5"/>
                  </a:lnTo>
                  <a:lnTo>
                    <a:pt x="61" y="8"/>
                  </a:lnTo>
                  <a:lnTo>
                    <a:pt x="65" y="12"/>
                  </a:lnTo>
                  <a:lnTo>
                    <a:pt x="56" y="13"/>
                  </a:lnTo>
                  <a:lnTo>
                    <a:pt x="46" y="11"/>
                  </a:lnTo>
                  <a:lnTo>
                    <a:pt x="34" y="10"/>
                  </a:lnTo>
                  <a:lnTo>
                    <a:pt x="23" y="1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6" name="Freeform 76"/>
            <p:cNvSpPr>
              <a:spLocks/>
            </p:cNvSpPr>
            <p:nvPr/>
          </p:nvSpPr>
          <p:spPr bwMode="auto">
            <a:xfrm>
              <a:off x="1513" y="3107"/>
              <a:ext cx="59" cy="46"/>
            </a:xfrm>
            <a:custGeom>
              <a:avLst/>
              <a:gdLst/>
              <a:ahLst/>
              <a:cxnLst>
                <a:cxn ang="0">
                  <a:pos x="20" y="11"/>
                </a:cxn>
                <a:cxn ang="0">
                  <a:pos x="17" y="14"/>
                </a:cxn>
                <a:cxn ang="0">
                  <a:pos x="13" y="19"/>
                </a:cxn>
                <a:cxn ang="0">
                  <a:pos x="13" y="22"/>
                </a:cxn>
                <a:cxn ang="0">
                  <a:pos x="15" y="27"/>
                </a:cxn>
                <a:cxn ang="0">
                  <a:pos x="25" y="31"/>
                </a:cxn>
                <a:cxn ang="0">
                  <a:pos x="36" y="31"/>
                </a:cxn>
                <a:cxn ang="0">
                  <a:pos x="44" y="29"/>
                </a:cxn>
                <a:cxn ang="0">
                  <a:pos x="50" y="27"/>
                </a:cxn>
                <a:cxn ang="0">
                  <a:pos x="55" y="33"/>
                </a:cxn>
                <a:cxn ang="0">
                  <a:pos x="55" y="37"/>
                </a:cxn>
                <a:cxn ang="0">
                  <a:pos x="52" y="42"/>
                </a:cxn>
                <a:cxn ang="0">
                  <a:pos x="44" y="44"/>
                </a:cxn>
                <a:cxn ang="0">
                  <a:pos x="31" y="46"/>
                </a:cxn>
                <a:cxn ang="0">
                  <a:pos x="17" y="43"/>
                </a:cxn>
                <a:cxn ang="0">
                  <a:pos x="8" y="39"/>
                </a:cxn>
                <a:cxn ang="0">
                  <a:pos x="1" y="30"/>
                </a:cxn>
                <a:cxn ang="0">
                  <a:pos x="0" y="21"/>
                </a:cxn>
                <a:cxn ang="0">
                  <a:pos x="3" y="12"/>
                </a:cxn>
                <a:cxn ang="0">
                  <a:pos x="9" y="5"/>
                </a:cxn>
                <a:cxn ang="0">
                  <a:pos x="17" y="1"/>
                </a:cxn>
                <a:cxn ang="0">
                  <a:pos x="29" y="0"/>
                </a:cxn>
                <a:cxn ang="0">
                  <a:pos x="41" y="1"/>
                </a:cxn>
                <a:cxn ang="0">
                  <a:pos x="52" y="5"/>
                </a:cxn>
                <a:cxn ang="0">
                  <a:pos x="59" y="11"/>
                </a:cxn>
                <a:cxn ang="0">
                  <a:pos x="50" y="11"/>
                </a:cxn>
                <a:cxn ang="0">
                  <a:pos x="41" y="10"/>
                </a:cxn>
                <a:cxn ang="0">
                  <a:pos x="31" y="9"/>
                </a:cxn>
                <a:cxn ang="0">
                  <a:pos x="20" y="11"/>
                </a:cxn>
              </a:cxnLst>
              <a:rect l="0" t="0" r="r" b="b"/>
              <a:pathLst>
                <a:path w="59" h="46">
                  <a:moveTo>
                    <a:pt x="20" y="11"/>
                  </a:moveTo>
                  <a:lnTo>
                    <a:pt x="17" y="14"/>
                  </a:lnTo>
                  <a:lnTo>
                    <a:pt x="13" y="19"/>
                  </a:lnTo>
                  <a:lnTo>
                    <a:pt x="13" y="22"/>
                  </a:lnTo>
                  <a:lnTo>
                    <a:pt x="15" y="27"/>
                  </a:lnTo>
                  <a:lnTo>
                    <a:pt x="25" y="31"/>
                  </a:lnTo>
                  <a:lnTo>
                    <a:pt x="36" y="31"/>
                  </a:lnTo>
                  <a:lnTo>
                    <a:pt x="44" y="29"/>
                  </a:lnTo>
                  <a:lnTo>
                    <a:pt x="50" y="27"/>
                  </a:lnTo>
                  <a:lnTo>
                    <a:pt x="55" y="33"/>
                  </a:lnTo>
                  <a:lnTo>
                    <a:pt x="55" y="37"/>
                  </a:lnTo>
                  <a:lnTo>
                    <a:pt x="52" y="42"/>
                  </a:lnTo>
                  <a:lnTo>
                    <a:pt x="44" y="44"/>
                  </a:lnTo>
                  <a:lnTo>
                    <a:pt x="31" y="46"/>
                  </a:lnTo>
                  <a:lnTo>
                    <a:pt x="17" y="43"/>
                  </a:lnTo>
                  <a:lnTo>
                    <a:pt x="8" y="39"/>
                  </a:lnTo>
                  <a:lnTo>
                    <a:pt x="1" y="30"/>
                  </a:lnTo>
                  <a:lnTo>
                    <a:pt x="0" y="21"/>
                  </a:lnTo>
                  <a:lnTo>
                    <a:pt x="3" y="12"/>
                  </a:lnTo>
                  <a:lnTo>
                    <a:pt x="9" y="5"/>
                  </a:lnTo>
                  <a:lnTo>
                    <a:pt x="17" y="1"/>
                  </a:lnTo>
                  <a:lnTo>
                    <a:pt x="29" y="0"/>
                  </a:lnTo>
                  <a:lnTo>
                    <a:pt x="41" y="1"/>
                  </a:lnTo>
                  <a:lnTo>
                    <a:pt x="52" y="5"/>
                  </a:lnTo>
                  <a:lnTo>
                    <a:pt x="59" y="11"/>
                  </a:lnTo>
                  <a:lnTo>
                    <a:pt x="50" y="11"/>
                  </a:lnTo>
                  <a:lnTo>
                    <a:pt x="41" y="10"/>
                  </a:lnTo>
                  <a:lnTo>
                    <a:pt x="31" y="9"/>
                  </a:lnTo>
                  <a:lnTo>
                    <a:pt x="20" y="1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7" name="Freeform 77"/>
            <p:cNvSpPr>
              <a:spLocks/>
            </p:cNvSpPr>
            <p:nvPr/>
          </p:nvSpPr>
          <p:spPr bwMode="auto">
            <a:xfrm>
              <a:off x="3211" y="3437"/>
              <a:ext cx="101" cy="77"/>
            </a:xfrm>
            <a:custGeom>
              <a:avLst/>
              <a:gdLst/>
              <a:ahLst/>
              <a:cxnLst>
                <a:cxn ang="0">
                  <a:pos x="38" y="17"/>
                </a:cxn>
                <a:cxn ang="0">
                  <a:pos x="30" y="22"/>
                </a:cxn>
                <a:cxn ang="0">
                  <a:pos x="23" y="29"/>
                </a:cxn>
                <a:cxn ang="0">
                  <a:pos x="19" y="35"/>
                </a:cxn>
                <a:cxn ang="0">
                  <a:pos x="24" y="43"/>
                </a:cxn>
                <a:cxn ang="0">
                  <a:pos x="33" y="49"/>
                </a:cxn>
                <a:cxn ang="0">
                  <a:pos x="40" y="52"/>
                </a:cxn>
                <a:cxn ang="0">
                  <a:pos x="49" y="53"/>
                </a:cxn>
                <a:cxn ang="0">
                  <a:pos x="58" y="53"/>
                </a:cxn>
                <a:cxn ang="0">
                  <a:pos x="67" y="51"/>
                </a:cxn>
                <a:cxn ang="0">
                  <a:pos x="75" y="49"/>
                </a:cxn>
                <a:cxn ang="0">
                  <a:pos x="79" y="48"/>
                </a:cxn>
                <a:cxn ang="0">
                  <a:pos x="83" y="47"/>
                </a:cxn>
                <a:cxn ang="0">
                  <a:pos x="89" y="56"/>
                </a:cxn>
                <a:cxn ang="0">
                  <a:pos x="89" y="64"/>
                </a:cxn>
                <a:cxn ang="0">
                  <a:pos x="82" y="72"/>
                </a:cxn>
                <a:cxn ang="0">
                  <a:pos x="70" y="76"/>
                </a:cxn>
                <a:cxn ang="0">
                  <a:pos x="58" y="77"/>
                </a:cxn>
                <a:cxn ang="0">
                  <a:pos x="47" y="77"/>
                </a:cxn>
                <a:cxn ang="0">
                  <a:pos x="36" y="75"/>
                </a:cxn>
                <a:cxn ang="0">
                  <a:pos x="26" y="72"/>
                </a:cxn>
                <a:cxn ang="0">
                  <a:pos x="17" y="68"/>
                </a:cxn>
                <a:cxn ang="0">
                  <a:pos x="9" y="63"/>
                </a:cxn>
                <a:cxn ang="0">
                  <a:pos x="4" y="56"/>
                </a:cxn>
                <a:cxn ang="0">
                  <a:pos x="0" y="48"/>
                </a:cxn>
                <a:cxn ang="0">
                  <a:pos x="0" y="32"/>
                </a:cxn>
                <a:cxn ang="0">
                  <a:pos x="7" y="18"/>
                </a:cxn>
                <a:cxn ang="0">
                  <a:pos x="17" y="8"/>
                </a:cxn>
                <a:cxn ang="0">
                  <a:pos x="33" y="0"/>
                </a:cxn>
                <a:cxn ang="0">
                  <a:pos x="43" y="0"/>
                </a:cxn>
                <a:cxn ang="0">
                  <a:pos x="54" y="0"/>
                </a:cxn>
                <a:cxn ang="0">
                  <a:pos x="64" y="1"/>
                </a:cxn>
                <a:cxn ang="0">
                  <a:pos x="73" y="3"/>
                </a:cxn>
                <a:cxn ang="0">
                  <a:pos x="82" y="6"/>
                </a:cxn>
                <a:cxn ang="0">
                  <a:pos x="89" y="9"/>
                </a:cxn>
                <a:cxn ang="0">
                  <a:pos x="95" y="15"/>
                </a:cxn>
                <a:cxn ang="0">
                  <a:pos x="101" y="21"/>
                </a:cxn>
                <a:cxn ang="0">
                  <a:pos x="94" y="22"/>
                </a:cxn>
                <a:cxn ang="0">
                  <a:pos x="87" y="21"/>
                </a:cxn>
                <a:cxn ang="0">
                  <a:pos x="79" y="20"/>
                </a:cxn>
                <a:cxn ang="0">
                  <a:pos x="71" y="17"/>
                </a:cxn>
                <a:cxn ang="0">
                  <a:pos x="63" y="15"/>
                </a:cxn>
                <a:cxn ang="0">
                  <a:pos x="55" y="14"/>
                </a:cxn>
                <a:cxn ang="0">
                  <a:pos x="47" y="14"/>
                </a:cxn>
                <a:cxn ang="0">
                  <a:pos x="38" y="17"/>
                </a:cxn>
              </a:cxnLst>
              <a:rect l="0" t="0" r="r" b="b"/>
              <a:pathLst>
                <a:path w="101" h="77">
                  <a:moveTo>
                    <a:pt x="38" y="17"/>
                  </a:moveTo>
                  <a:lnTo>
                    <a:pt x="30" y="22"/>
                  </a:lnTo>
                  <a:lnTo>
                    <a:pt x="23" y="29"/>
                  </a:lnTo>
                  <a:lnTo>
                    <a:pt x="19" y="35"/>
                  </a:lnTo>
                  <a:lnTo>
                    <a:pt x="24" y="43"/>
                  </a:lnTo>
                  <a:lnTo>
                    <a:pt x="33" y="49"/>
                  </a:lnTo>
                  <a:lnTo>
                    <a:pt x="40" y="52"/>
                  </a:lnTo>
                  <a:lnTo>
                    <a:pt x="49" y="53"/>
                  </a:lnTo>
                  <a:lnTo>
                    <a:pt x="58" y="53"/>
                  </a:lnTo>
                  <a:lnTo>
                    <a:pt x="67" y="51"/>
                  </a:lnTo>
                  <a:lnTo>
                    <a:pt x="75" y="49"/>
                  </a:lnTo>
                  <a:lnTo>
                    <a:pt x="79" y="48"/>
                  </a:lnTo>
                  <a:lnTo>
                    <a:pt x="83" y="47"/>
                  </a:lnTo>
                  <a:lnTo>
                    <a:pt x="89" y="56"/>
                  </a:lnTo>
                  <a:lnTo>
                    <a:pt x="89" y="64"/>
                  </a:lnTo>
                  <a:lnTo>
                    <a:pt x="82" y="72"/>
                  </a:lnTo>
                  <a:lnTo>
                    <a:pt x="70" y="76"/>
                  </a:lnTo>
                  <a:lnTo>
                    <a:pt x="58" y="77"/>
                  </a:lnTo>
                  <a:lnTo>
                    <a:pt x="47" y="77"/>
                  </a:lnTo>
                  <a:lnTo>
                    <a:pt x="36" y="75"/>
                  </a:lnTo>
                  <a:lnTo>
                    <a:pt x="26" y="72"/>
                  </a:lnTo>
                  <a:lnTo>
                    <a:pt x="17" y="68"/>
                  </a:lnTo>
                  <a:lnTo>
                    <a:pt x="9" y="63"/>
                  </a:lnTo>
                  <a:lnTo>
                    <a:pt x="4" y="56"/>
                  </a:lnTo>
                  <a:lnTo>
                    <a:pt x="0" y="48"/>
                  </a:lnTo>
                  <a:lnTo>
                    <a:pt x="0" y="32"/>
                  </a:lnTo>
                  <a:lnTo>
                    <a:pt x="7" y="18"/>
                  </a:lnTo>
                  <a:lnTo>
                    <a:pt x="17" y="8"/>
                  </a:lnTo>
                  <a:lnTo>
                    <a:pt x="33" y="0"/>
                  </a:lnTo>
                  <a:lnTo>
                    <a:pt x="43" y="0"/>
                  </a:lnTo>
                  <a:lnTo>
                    <a:pt x="54" y="0"/>
                  </a:lnTo>
                  <a:lnTo>
                    <a:pt x="64" y="1"/>
                  </a:lnTo>
                  <a:lnTo>
                    <a:pt x="73" y="3"/>
                  </a:lnTo>
                  <a:lnTo>
                    <a:pt x="82" y="6"/>
                  </a:lnTo>
                  <a:lnTo>
                    <a:pt x="89" y="9"/>
                  </a:lnTo>
                  <a:lnTo>
                    <a:pt x="95" y="15"/>
                  </a:lnTo>
                  <a:lnTo>
                    <a:pt x="101" y="21"/>
                  </a:lnTo>
                  <a:lnTo>
                    <a:pt x="94" y="22"/>
                  </a:lnTo>
                  <a:lnTo>
                    <a:pt x="87" y="21"/>
                  </a:lnTo>
                  <a:lnTo>
                    <a:pt x="79" y="20"/>
                  </a:lnTo>
                  <a:lnTo>
                    <a:pt x="71" y="17"/>
                  </a:lnTo>
                  <a:lnTo>
                    <a:pt x="63" y="15"/>
                  </a:lnTo>
                  <a:lnTo>
                    <a:pt x="55" y="14"/>
                  </a:lnTo>
                  <a:lnTo>
                    <a:pt x="47" y="14"/>
                  </a:lnTo>
                  <a:lnTo>
                    <a:pt x="38"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8" name="Freeform 78"/>
            <p:cNvSpPr>
              <a:spLocks/>
            </p:cNvSpPr>
            <p:nvPr/>
          </p:nvSpPr>
          <p:spPr bwMode="auto">
            <a:xfrm>
              <a:off x="3534" y="3411"/>
              <a:ext cx="101" cy="78"/>
            </a:xfrm>
            <a:custGeom>
              <a:avLst/>
              <a:gdLst/>
              <a:ahLst/>
              <a:cxnLst>
                <a:cxn ang="0">
                  <a:pos x="37" y="17"/>
                </a:cxn>
                <a:cxn ang="0">
                  <a:pos x="30" y="23"/>
                </a:cxn>
                <a:cxn ang="0">
                  <a:pos x="23" y="28"/>
                </a:cxn>
                <a:cxn ang="0">
                  <a:pos x="21" y="36"/>
                </a:cxn>
                <a:cxn ang="0">
                  <a:pos x="23" y="44"/>
                </a:cxn>
                <a:cxn ang="0">
                  <a:pos x="32" y="50"/>
                </a:cxn>
                <a:cxn ang="0">
                  <a:pos x="41" y="53"/>
                </a:cxn>
                <a:cxn ang="0">
                  <a:pos x="50" y="54"/>
                </a:cxn>
                <a:cxn ang="0">
                  <a:pos x="59" y="53"/>
                </a:cxn>
                <a:cxn ang="0">
                  <a:pos x="66" y="52"/>
                </a:cxn>
                <a:cxn ang="0">
                  <a:pos x="74" y="50"/>
                </a:cxn>
                <a:cxn ang="0">
                  <a:pos x="80" y="48"/>
                </a:cxn>
                <a:cxn ang="0">
                  <a:pos x="84" y="46"/>
                </a:cxn>
                <a:cxn ang="0">
                  <a:pos x="90" y="57"/>
                </a:cxn>
                <a:cxn ang="0">
                  <a:pos x="89" y="64"/>
                </a:cxn>
                <a:cxn ang="0">
                  <a:pos x="82" y="71"/>
                </a:cxn>
                <a:cxn ang="0">
                  <a:pos x="70" y="77"/>
                </a:cxn>
                <a:cxn ang="0">
                  <a:pos x="59" y="78"/>
                </a:cxn>
                <a:cxn ang="0">
                  <a:pos x="47" y="77"/>
                </a:cxn>
                <a:cxn ang="0">
                  <a:pos x="35" y="75"/>
                </a:cxn>
                <a:cxn ang="0">
                  <a:pos x="25" y="72"/>
                </a:cxn>
                <a:cxn ang="0">
                  <a:pos x="16" y="68"/>
                </a:cxn>
                <a:cxn ang="0">
                  <a:pos x="9" y="62"/>
                </a:cxn>
                <a:cxn ang="0">
                  <a:pos x="2" y="55"/>
                </a:cxn>
                <a:cxn ang="0">
                  <a:pos x="0" y="48"/>
                </a:cxn>
                <a:cxn ang="0">
                  <a:pos x="0" y="32"/>
                </a:cxn>
                <a:cxn ang="0">
                  <a:pos x="6" y="19"/>
                </a:cxn>
                <a:cxn ang="0">
                  <a:pos x="18" y="8"/>
                </a:cxn>
                <a:cxn ang="0">
                  <a:pos x="34" y="0"/>
                </a:cxn>
                <a:cxn ang="0">
                  <a:pos x="44" y="0"/>
                </a:cxn>
                <a:cxn ang="0">
                  <a:pos x="54" y="0"/>
                </a:cxn>
                <a:cxn ang="0">
                  <a:pos x="63" y="2"/>
                </a:cxn>
                <a:cxn ang="0">
                  <a:pos x="72" y="4"/>
                </a:cxn>
                <a:cxn ang="0">
                  <a:pos x="81" y="7"/>
                </a:cxn>
                <a:cxn ang="0">
                  <a:pos x="89" y="11"/>
                </a:cxn>
                <a:cxn ang="0">
                  <a:pos x="94" y="16"/>
                </a:cxn>
                <a:cxn ang="0">
                  <a:pos x="101" y="21"/>
                </a:cxn>
                <a:cxn ang="0">
                  <a:pos x="93" y="23"/>
                </a:cxn>
                <a:cxn ang="0">
                  <a:pos x="86" y="21"/>
                </a:cxn>
                <a:cxn ang="0">
                  <a:pos x="78" y="20"/>
                </a:cxn>
                <a:cxn ang="0">
                  <a:pos x="70" y="19"/>
                </a:cxn>
                <a:cxn ang="0">
                  <a:pos x="62" y="16"/>
                </a:cxn>
                <a:cxn ang="0">
                  <a:pos x="54" y="15"/>
                </a:cxn>
                <a:cxn ang="0">
                  <a:pos x="46" y="15"/>
                </a:cxn>
                <a:cxn ang="0">
                  <a:pos x="37" y="17"/>
                </a:cxn>
              </a:cxnLst>
              <a:rect l="0" t="0" r="r" b="b"/>
              <a:pathLst>
                <a:path w="101" h="78">
                  <a:moveTo>
                    <a:pt x="37" y="17"/>
                  </a:moveTo>
                  <a:lnTo>
                    <a:pt x="30" y="23"/>
                  </a:lnTo>
                  <a:lnTo>
                    <a:pt x="23" y="28"/>
                  </a:lnTo>
                  <a:lnTo>
                    <a:pt x="21" y="36"/>
                  </a:lnTo>
                  <a:lnTo>
                    <a:pt x="23" y="44"/>
                  </a:lnTo>
                  <a:lnTo>
                    <a:pt x="32" y="50"/>
                  </a:lnTo>
                  <a:lnTo>
                    <a:pt x="41" y="53"/>
                  </a:lnTo>
                  <a:lnTo>
                    <a:pt x="50" y="54"/>
                  </a:lnTo>
                  <a:lnTo>
                    <a:pt x="59" y="53"/>
                  </a:lnTo>
                  <a:lnTo>
                    <a:pt x="66" y="52"/>
                  </a:lnTo>
                  <a:lnTo>
                    <a:pt x="74" y="50"/>
                  </a:lnTo>
                  <a:lnTo>
                    <a:pt x="80" y="48"/>
                  </a:lnTo>
                  <a:lnTo>
                    <a:pt x="84" y="46"/>
                  </a:lnTo>
                  <a:lnTo>
                    <a:pt x="90" y="57"/>
                  </a:lnTo>
                  <a:lnTo>
                    <a:pt x="89" y="64"/>
                  </a:lnTo>
                  <a:lnTo>
                    <a:pt x="82" y="71"/>
                  </a:lnTo>
                  <a:lnTo>
                    <a:pt x="70" y="77"/>
                  </a:lnTo>
                  <a:lnTo>
                    <a:pt x="59" y="78"/>
                  </a:lnTo>
                  <a:lnTo>
                    <a:pt x="47" y="77"/>
                  </a:lnTo>
                  <a:lnTo>
                    <a:pt x="35" y="75"/>
                  </a:lnTo>
                  <a:lnTo>
                    <a:pt x="25" y="72"/>
                  </a:lnTo>
                  <a:lnTo>
                    <a:pt x="16" y="68"/>
                  </a:lnTo>
                  <a:lnTo>
                    <a:pt x="9" y="62"/>
                  </a:lnTo>
                  <a:lnTo>
                    <a:pt x="2" y="55"/>
                  </a:lnTo>
                  <a:lnTo>
                    <a:pt x="0" y="48"/>
                  </a:lnTo>
                  <a:lnTo>
                    <a:pt x="0" y="32"/>
                  </a:lnTo>
                  <a:lnTo>
                    <a:pt x="6" y="19"/>
                  </a:lnTo>
                  <a:lnTo>
                    <a:pt x="18" y="8"/>
                  </a:lnTo>
                  <a:lnTo>
                    <a:pt x="34" y="0"/>
                  </a:lnTo>
                  <a:lnTo>
                    <a:pt x="44" y="0"/>
                  </a:lnTo>
                  <a:lnTo>
                    <a:pt x="54" y="0"/>
                  </a:lnTo>
                  <a:lnTo>
                    <a:pt x="63" y="2"/>
                  </a:lnTo>
                  <a:lnTo>
                    <a:pt x="72" y="4"/>
                  </a:lnTo>
                  <a:lnTo>
                    <a:pt x="81" y="7"/>
                  </a:lnTo>
                  <a:lnTo>
                    <a:pt x="89" y="11"/>
                  </a:lnTo>
                  <a:lnTo>
                    <a:pt x="94" y="16"/>
                  </a:lnTo>
                  <a:lnTo>
                    <a:pt x="101" y="21"/>
                  </a:lnTo>
                  <a:lnTo>
                    <a:pt x="93" y="23"/>
                  </a:lnTo>
                  <a:lnTo>
                    <a:pt x="86" y="21"/>
                  </a:lnTo>
                  <a:lnTo>
                    <a:pt x="78" y="20"/>
                  </a:lnTo>
                  <a:lnTo>
                    <a:pt x="70" y="19"/>
                  </a:lnTo>
                  <a:lnTo>
                    <a:pt x="62" y="16"/>
                  </a:lnTo>
                  <a:lnTo>
                    <a:pt x="54" y="15"/>
                  </a:lnTo>
                  <a:lnTo>
                    <a:pt x="46" y="15"/>
                  </a:lnTo>
                  <a:lnTo>
                    <a:pt x="37" y="1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9" name="Freeform 79"/>
            <p:cNvSpPr>
              <a:spLocks/>
            </p:cNvSpPr>
            <p:nvPr/>
          </p:nvSpPr>
          <p:spPr bwMode="auto">
            <a:xfrm>
              <a:off x="3031" y="3048"/>
              <a:ext cx="139" cy="125"/>
            </a:xfrm>
            <a:custGeom>
              <a:avLst/>
              <a:gdLst/>
              <a:ahLst/>
              <a:cxnLst>
                <a:cxn ang="0">
                  <a:pos x="139" y="125"/>
                </a:cxn>
                <a:cxn ang="0">
                  <a:pos x="121" y="125"/>
                </a:cxn>
                <a:cxn ang="0">
                  <a:pos x="105" y="125"/>
                </a:cxn>
                <a:cxn ang="0">
                  <a:pos x="87" y="122"/>
                </a:cxn>
                <a:cxn ang="0">
                  <a:pos x="70" y="119"/>
                </a:cxn>
                <a:cxn ang="0">
                  <a:pos x="54" y="113"/>
                </a:cxn>
                <a:cxn ang="0">
                  <a:pos x="40" y="107"/>
                </a:cxn>
                <a:cxn ang="0">
                  <a:pos x="23" y="96"/>
                </a:cxn>
                <a:cxn ang="0">
                  <a:pos x="9" y="83"/>
                </a:cxn>
                <a:cxn ang="0">
                  <a:pos x="0" y="63"/>
                </a:cxn>
                <a:cxn ang="0">
                  <a:pos x="0" y="46"/>
                </a:cxn>
                <a:cxn ang="0">
                  <a:pos x="4" y="26"/>
                </a:cxn>
                <a:cxn ang="0">
                  <a:pos x="16" y="9"/>
                </a:cxn>
                <a:cxn ang="0">
                  <a:pos x="20" y="13"/>
                </a:cxn>
                <a:cxn ang="0">
                  <a:pos x="20" y="25"/>
                </a:cxn>
                <a:cxn ang="0">
                  <a:pos x="20" y="40"/>
                </a:cxn>
                <a:cxn ang="0">
                  <a:pos x="19" y="51"/>
                </a:cxn>
                <a:cxn ang="0">
                  <a:pos x="22" y="62"/>
                </a:cxn>
                <a:cxn ang="0">
                  <a:pos x="26" y="70"/>
                </a:cxn>
                <a:cxn ang="0">
                  <a:pos x="32" y="78"/>
                </a:cxn>
                <a:cxn ang="0">
                  <a:pos x="41" y="84"/>
                </a:cxn>
                <a:cxn ang="0">
                  <a:pos x="50" y="88"/>
                </a:cxn>
                <a:cxn ang="0">
                  <a:pos x="59" y="92"/>
                </a:cxn>
                <a:cxn ang="0">
                  <a:pos x="70" y="95"/>
                </a:cxn>
                <a:cxn ang="0">
                  <a:pos x="79" y="96"/>
                </a:cxn>
                <a:cxn ang="0">
                  <a:pos x="70" y="74"/>
                </a:cxn>
                <a:cxn ang="0">
                  <a:pos x="70" y="48"/>
                </a:cxn>
                <a:cxn ang="0">
                  <a:pos x="79" y="22"/>
                </a:cxn>
                <a:cxn ang="0">
                  <a:pos x="90" y="0"/>
                </a:cxn>
                <a:cxn ang="0">
                  <a:pos x="98" y="12"/>
                </a:cxn>
                <a:cxn ang="0">
                  <a:pos x="96" y="26"/>
                </a:cxn>
                <a:cxn ang="0">
                  <a:pos x="93" y="42"/>
                </a:cxn>
                <a:cxn ang="0">
                  <a:pos x="93" y="59"/>
                </a:cxn>
                <a:cxn ang="0">
                  <a:pos x="96" y="71"/>
                </a:cxn>
                <a:cxn ang="0">
                  <a:pos x="102" y="84"/>
                </a:cxn>
                <a:cxn ang="0">
                  <a:pos x="109" y="95"/>
                </a:cxn>
                <a:cxn ang="0">
                  <a:pos x="119" y="105"/>
                </a:cxn>
                <a:cxn ang="0">
                  <a:pos x="126" y="114"/>
                </a:cxn>
                <a:cxn ang="0">
                  <a:pos x="133" y="120"/>
                </a:cxn>
                <a:cxn ang="0">
                  <a:pos x="138" y="125"/>
                </a:cxn>
                <a:cxn ang="0">
                  <a:pos x="139" y="125"/>
                </a:cxn>
              </a:cxnLst>
              <a:rect l="0" t="0" r="r" b="b"/>
              <a:pathLst>
                <a:path w="139" h="125">
                  <a:moveTo>
                    <a:pt x="139" y="125"/>
                  </a:moveTo>
                  <a:lnTo>
                    <a:pt x="121" y="125"/>
                  </a:lnTo>
                  <a:lnTo>
                    <a:pt x="105" y="125"/>
                  </a:lnTo>
                  <a:lnTo>
                    <a:pt x="87" y="122"/>
                  </a:lnTo>
                  <a:lnTo>
                    <a:pt x="70" y="119"/>
                  </a:lnTo>
                  <a:lnTo>
                    <a:pt x="54" y="113"/>
                  </a:lnTo>
                  <a:lnTo>
                    <a:pt x="40" y="107"/>
                  </a:lnTo>
                  <a:lnTo>
                    <a:pt x="23" y="96"/>
                  </a:lnTo>
                  <a:lnTo>
                    <a:pt x="9" y="83"/>
                  </a:lnTo>
                  <a:lnTo>
                    <a:pt x="0" y="63"/>
                  </a:lnTo>
                  <a:lnTo>
                    <a:pt x="0" y="46"/>
                  </a:lnTo>
                  <a:lnTo>
                    <a:pt x="4" y="26"/>
                  </a:lnTo>
                  <a:lnTo>
                    <a:pt x="16" y="9"/>
                  </a:lnTo>
                  <a:lnTo>
                    <a:pt x="20" y="13"/>
                  </a:lnTo>
                  <a:lnTo>
                    <a:pt x="20" y="25"/>
                  </a:lnTo>
                  <a:lnTo>
                    <a:pt x="20" y="40"/>
                  </a:lnTo>
                  <a:lnTo>
                    <a:pt x="19" y="51"/>
                  </a:lnTo>
                  <a:lnTo>
                    <a:pt x="22" y="62"/>
                  </a:lnTo>
                  <a:lnTo>
                    <a:pt x="26" y="70"/>
                  </a:lnTo>
                  <a:lnTo>
                    <a:pt x="32" y="78"/>
                  </a:lnTo>
                  <a:lnTo>
                    <a:pt x="41" y="84"/>
                  </a:lnTo>
                  <a:lnTo>
                    <a:pt x="50" y="88"/>
                  </a:lnTo>
                  <a:lnTo>
                    <a:pt x="59" y="92"/>
                  </a:lnTo>
                  <a:lnTo>
                    <a:pt x="70" y="95"/>
                  </a:lnTo>
                  <a:lnTo>
                    <a:pt x="79" y="96"/>
                  </a:lnTo>
                  <a:lnTo>
                    <a:pt x="70" y="74"/>
                  </a:lnTo>
                  <a:lnTo>
                    <a:pt x="70" y="48"/>
                  </a:lnTo>
                  <a:lnTo>
                    <a:pt x="79" y="22"/>
                  </a:lnTo>
                  <a:lnTo>
                    <a:pt x="90" y="0"/>
                  </a:lnTo>
                  <a:lnTo>
                    <a:pt x="98" y="12"/>
                  </a:lnTo>
                  <a:lnTo>
                    <a:pt x="96" y="26"/>
                  </a:lnTo>
                  <a:lnTo>
                    <a:pt x="93" y="42"/>
                  </a:lnTo>
                  <a:lnTo>
                    <a:pt x="93" y="59"/>
                  </a:lnTo>
                  <a:lnTo>
                    <a:pt x="96" y="71"/>
                  </a:lnTo>
                  <a:lnTo>
                    <a:pt x="102" y="84"/>
                  </a:lnTo>
                  <a:lnTo>
                    <a:pt x="109" y="95"/>
                  </a:lnTo>
                  <a:lnTo>
                    <a:pt x="119" y="105"/>
                  </a:lnTo>
                  <a:lnTo>
                    <a:pt x="126" y="114"/>
                  </a:lnTo>
                  <a:lnTo>
                    <a:pt x="133" y="120"/>
                  </a:lnTo>
                  <a:lnTo>
                    <a:pt x="138" y="125"/>
                  </a:lnTo>
                  <a:lnTo>
                    <a:pt x="139" y="12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0" name="Freeform 80"/>
            <p:cNvSpPr>
              <a:spLocks/>
            </p:cNvSpPr>
            <p:nvPr/>
          </p:nvSpPr>
          <p:spPr bwMode="auto">
            <a:xfrm>
              <a:off x="2831" y="2836"/>
              <a:ext cx="315" cy="56"/>
            </a:xfrm>
            <a:custGeom>
              <a:avLst/>
              <a:gdLst/>
              <a:ahLst/>
              <a:cxnLst>
                <a:cxn ang="0">
                  <a:pos x="113" y="55"/>
                </a:cxn>
                <a:cxn ang="0">
                  <a:pos x="98" y="56"/>
                </a:cxn>
                <a:cxn ang="0">
                  <a:pos x="83" y="56"/>
                </a:cxn>
                <a:cxn ang="0">
                  <a:pos x="68" y="55"/>
                </a:cxn>
                <a:cxn ang="0">
                  <a:pos x="53" y="55"/>
                </a:cxn>
                <a:cxn ang="0">
                  <a:pos x="40" y="54"/>
                </a:cxn>
                <a:cxn ang="0">
                  <a:pos x="26" y="52"/>
                </a:cxn>
                <a:cxn ang="0">
                  <a:pos x="13" y="49"/>
                </a:cxn>
                <a:cxn ang="0">
                  <a:pos x="2" y="46"/>
                </a:cxn>
                <a:cxn ang="0">
                  <a:pos x="0" y="24"/>
                </a:cxn>
                <a:cxn ang="0">
                  <a:pos x="13" y="27"/>
                </a:cxn>
                <a:cxn ang="0">
                  <a:pos x="28" y="29"/>
                </a:cxn>
                <a:cxn ang="0">
                  <a:pos x="43" y="30"/>
                </a:cxn>
                <a:cxn ang="0">
                  <a:pos x="58" y="30"/>
                </a:cxn>
                <a:cxn ang="0">
                  <a:pos x="72" y="32"/>
                </a:cxn>
                <a:cxn ang="0">
                  <a:pos x="88" y="32"/>
                </a:cxn>
                <a:cxn ang="0">
                  <a:pos x="102" y="32"/>
                </a:cxn>
                <a:cxn ang="0">
                  <a:pos x="117" y="30"/>
                </a:cxn>
                <a:cxn ang="0">
                  <a:pos x="141" y="28"/>
                </a:cxn>
                <a:cxn ang="0">
                  <a:pos x="165" y="25"/>
                </a:cxn>
                <a:cxn ang="0">
                  <a:pos x="189" y="23"/>
                </a:cxn>
                <a:cxn ang="0">
                  <a:pos x="211" y="18"/>
                </a:cxn>
                <a:cxn ang="0">
                  <a:pos x="233" y="15"/>
                </a:cxn>
                <a:cxn ang="0">
                  <a:pos x="255" y="10"/>
                </a:cxn>
                <a:cxn ang="0">
                  <a:pos x="276" y="4"/>
                </a:cxn>
                <a:cxn ang="0">
                  <a:pos x="296" y="0"/>
                </a:cxn>
                <a:cxn ang="0">
                  <a:pos x="301" y="0"/>
                </a:cxn>
                <a:cxn ang="0">
                  <a:pos x="308" y="3"/>
                </a:cxn>
                <a:cxn ang="0">
                  <a:pos x="312" y="9"/>
                </a:cxn>
                <a:cxn ang="0">
                  <a:pos x="315" y="12"/>
                </a:cxn>
                <a:cxn ang="0">
                  <a:pos x="299" y="21"/>
                </a:cxn>
                <a:cxn ang="0">
                  <a:pos x="275" y="29"/>
                </a:cxn>
                <a:cxn ang="0">
                  <a:pos x="246" y="36"/>
                </a:cxn>
                <a:cxn ang="0">
                  <a:pos x="214" y="41"/>
                </a:cxn>
                <a:cxn ang="0">
                  <a:pos x="182" y="47"/>
                </a:cxn>
                <a:cxn ang="0">
                  <a:pos x="153" y="52"/>
                </a:cxn>
                <a:cxn ang="0">
                  <a:pos x="129" y="54"/>
                </a:cxn>
                <a:cxn ang="0">
                  <a:pos x="113" y="55"/>
                </a:cxn>
              </a:cxnLst>
              <a:rect l="0" t="0" r="r" b="b"/>
              <a:pathLst>
                <a:path w="315" h="56">
                  <a:moveTo>
                    <a:pt x="113" y="55"/>
                  </a:moveTo>
                  <a:lnTo>
                    <a:pt x="98" y="56"/>
                  </a:lnTo>
                  <a:lnTo>
                    <a:pt x="83" y="56"/>
                  </a:lnTo>
                  <a:lnTo>
                    <a:pt x="68" y="55"/>
                  </a:lnTo>
                  <a:lnTo>
                    <a:pt x="53" y="55"/>
                  </a:lnTo>
                  <a:lnTo>
                    <a:pt x="40" y="54"/>
                  </a:lnTo>
                  <a:lnTo>
                    <a:pt x="26" y="52"/>
                  </a:lnTo>
                  <a:lnTo>
                    <a:pt x="13" y="49"/>
                  </a:lnTo>
                  <a:lnTo>
                    <a:pt x="2" y="46"/>
                  </a:lnTo>
                  <a:lnTo>
                    <a:pt x="0" y="24"/>
                  </a:lnTo>
                  <a:lnTo>
                    <a:pt x="13" y="27"/>
                  </a:lnTo>
                  <a:lnTo>
                    <a:pt x="28" y="29"/>
                  </a:lnTo>
                  <a:lnTo>
                    <a:pt x="43" y="30"/>
                  </a:lnTo>
                  <a:lnTo>
                    <a:pt x="58" y="30"/>
                  </a:lnTo>
                  <a:lnTo>
                    <a:pt x="72" y="32"/>
                  </a:lnTo>
                  <a:lnTo>
                    <a:pt x="88" y="32"/>
                  </a:lnTo>
                  <a:lnTo>
                    <a:pt x="102" y="32"/>
                  </a:lnTo>
                  <a:lnTo>
                    <a:pt x="117" y="30"/>
                  </a:lnTo>
                  <a:lnTo>
                    <a:pt x="141" y="28"/>
                  </a:lnTo>
                  <a:lnTo>
                    <a:pt x="165" y="25"/>
                  </a:lnTo>
                  <a:lnTo>
                    <a:pt x="189" y="23"/>
                  </a:lnTo>
                  <a:lnTo>
                    <a:pt x="211" y="18"/>
                  </a:lnTo>
                  <a:lnTo>
                    <a:pt x="233" y="15"/>
                  </a:lnTo>
                  <a:lnTo>
                    <a:pt x="255" y="10"/>
                  </a:lnTo>
                  <a:lnTo>
                    <a:pt x="276" y="4"/>
                  </a:lnTo>
                  <a:lnTo>
                    <a:pt x="296" y="0"/>
                  </a:lnTo>
                  <a:lnTo>
                    <a:pt x="301" y="0"/>
                  </a:lnTo>
                  <a:lnTo>
                    <a:pt x="308" y="3"/>
                  </a:lnTo>
                  <a:lnTo>
                    <a:pt x="312" y="9"/>
                  </a:lnTo>
                  <a:lnTo>
                    <a:pt x="315" y="12"/>
                  </a:lnTo>
                  <a:lnTo>
                    <a:pt x="299" y="21"/>
                  </a:lnTo>
                  <a:lnTo>
                    <a:pt x="275" y="29"/>
                  </a:lnTo>
                  <a:lnTo>
                    <a:pt x="246" y="36"/>
                  </a:lnTo>
                  <a:lnTo>
                    <a:pt x="214" y="41"/>
                  </a:lnTo>
                  <a:lnTo>
                    <a:pt x="182" y="47"/>
                  </a:lnTo>
                  <a:lnTo>
                    <a:pt x="153" y="52"/>
                  </a:lnTo>
                  <a:lnTo>
                    <a:pt x="129" y="54"/>
                  </a:lnTo>
                  <a:lnTo>
                    <a:pt x="113"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1" name="Freeform 81"/>
            <p:cNvSpPr>
              <a:spLocks/>
            </p:cNvSpPr>
            <p:nvPr/>
          </p:nvSpPr>
          <p:spPr bwMode="auto">
            <a:xfrm>
              <a:off x="2869" y="2897"/>
              <a:ext cx="275" cy="464"/>
            </a:xfrm>
            <a:custGeom>
              <a:avLst/>
              <a:gdLst/>
              <a:ahLst/>
              <a:cxnLst>
                <a:cxn ang="0">
                  <a:pos x="82" y="60"/>
                </a:cxn>
                <a:cxn ang="0">
                  <a:pos x="75" y="61"/>
                </a:cxn>
                <a:cxn ang="0">
                  <a:pos x="67" y="62"/>
                </a:cxn>
                <a:cxn ang="0">
                  <a:pos x="59" y="62"/>
                </a:cxn>
                <a:cxn ang="0">
                  <a:pos x="52" y="62"/>
                </a:cxn>
                <a:cxn ang="0">
                  <a:pos x="45" y="61"/>
                </a:cxn>
                <a:cxn ang="0">
                  <a:pos x="39" y="61"/>
                </a:cxn>
                <a:cxn ang="0">
                  <a:pos x="35" y="60"/>
                </a:cxn>
                <a:cxn ang="0">
                  <a:pos x="30" y="59"/>
                </a:cxn>
                <a:cxn ang="0">
                  <a:pos x="33" y="458"/>
                </a:cxn>
                <a:cxn ang="0">
                  <a:pos x="18" y="464"/>
                </a:cxn>
                <a:cxn ang="0">
                  <a:pos x="8" y="464"/>
                </a:cxn>
                <a:cxn ang="0">
                  <a:pos x="2" y="461"/>
                </a:cxn>
                <a:cxn ang="0">
                  <a:pos x="0" y="459"/>
                </a:cxn>
                <a:cxn ang="0">
                  <a:pos x="0" y="23"/>
                </a:cxn>
                <a:cxn ang="0">
                  <a:pos x="11" y="27"/>
                </a:cxn>
                <a:cxn ang="0">
                  <a:pos x="23" y="30"/>
                </a:cxn>
                <a:cxn ang="0">
                  <a:pos x="35" y="32"/>
                </a:cxn>
                <a:cxn ang="0">
                  <a:pos x="49" y="32"/>
                </a:cxn>
                <a:cxn ang="0">
                  <a:pos x="64" y="32"/>
                </a:cxn>
                <a:cxn ang="0">
                  <a:pos x="79" y="31"/>
                </a:cxn>
                <a:cxn ang="0">
                  <a:pos x="94" y="30"/>
                </a:cxn>
                <a:cxn ang="0">
                  <a:pos x="110" y="27"/>
                </a:cxn>
                <a:cxn ang="0">
                  <a:pos x="131" y="24"/>
                </a:cxn>
                <a:cxn ang="0">
                  <a:pos x="150" y="21"/>
                </a:cxn>
                <a:cxn ang="0">
                  <a:pos x="171" y="16"/>
                </a:cxn>
                <a:cxn ang="0">
                  <a:pos x="191" y="13"/>
                </a:cxn>
                <a:cxn ang="0">
                  <a:pos x="210" y="9"/>
                </a:cxn>
                <a:cxn ang="0">
                  <a:pos x="231" y="5"/>
                </a:cxn>
                <a:cxn ang="0">
                  <a:pos x="250" y="2"/>
                </a:cxn>
                <a:cxn ang="0">
                  <a:pos x="270" y="0"/>
                </a:cxn>
                <a:cxn ang="0">
                  <a:pos x="270" y="3"/>
                </a:cxn>
                <a:cxn ang="0">
                  <a:pos x="272" y="5"/>
                </a:cxn>
                <a:cxn ang="0">
                  <a:pos x="275" y="7"/>
                </a:cxn>
                <a:cxn ang="0">
                  <a:pos x="275" y="10"/>
                </a:cxn>
                <a:cxn ang="0">
                  <a:pos x="266" y="16"/>
                </a:cxn>
                <a:cxn ang="0">
                  <a:pos x="250" y="23"/>
                </a:cxn>
                <a:cxn ang="0">
                  <a:pos x="230" y="30"/>
                </a:cxn>
                <a:cxn ang="0">
                  <a:pos x="204" y="36"/>
                </a:cxn>
                <a:cxn ang="0">
                  <a:pos x="179" y="42"/>
                </a:cxn>
                <a:cxn ang="0">
                  <a:pos x="154" y="48"/>
                </a:cxn>
                <a:cxn ang="0">
                  <a:pos x="131" y="53"/>
                </a:cxn>
                <a:cxn ang="0">
                  <a:pos x="110" y="57"/>
                </a:cxn>
                <a:cxn ang="0">
                  <a:pos x="110" y="450"/>
                </a:cxn>
                <a:cxn ang="0">
                  <a:pos x="104" y="459"/>
                </a:cxn>
                <a:cxn ang="0">
                  <a:pos x="94" y="461"/>
                </a:cxn>
                <a:cxn ang="0">
                  <a:pos x="86" y="460"/>
                </a:cxn>
                <a:cxn ang="0">
                  <a:pos x="82" y="459"/>
                </a:cxn>
                <a:cxn ang="0">
                  <a:pos x="82" y="60"/>
                </a:cxn>
              </a:cxnLst>
              <a:rect l="0" t="0" r="r" b="b"/>
              <a:pathLst>
                <a:path w="275" h="464">
                  <a:moveTo>
                    <a:pt x="82" y="60"/>
                  </a:moveTo>
                  <a:lnTo>
                    <a:pt x="75" y="61"/>
                  </a:lnTo>
                  <a:lnTo>
                    <a:pt x="67" y="62"/>
                  </a:lnTo>
                  <a:lnTo>
                    <a:pt x="59" y="62"/>
                  </a:lnTo>
                  <a:lnTo>
                    <a:pt x="52" y="62"/>
                  </a:lnTo>
                  <a:lnTo>
                    <a:pt x="45" y="61"/>
                  </a:lnTo>
                  <a:lnTo>
                    <a:pt x="39" y="61"/>
                  </a:lnTo>
                  <a:lnTo>
                    <a:pt x="35" y="60"/>
                  </a:lnTo>
                  <a:lnTo>
                    <a:pt x="30" y="59"/>
                  </a:lnTo>
                  <a:lnTo>
                    <a:pt x="33" y="458"/>
                  </a:lnTo>
                  <a:lnTo>
                    <a:pt x="18" y="464"/>
                  </a:lnTo>
                  <a:lnTo>
                    <a:pt x="8" y="464"/>
                  </a:lnTo>
                  <a:lnTo>
                    <a:pt x="2" y="461"/>
                  </a:lnTo>
                  <a:lnTo>
                    <a:pt x="0" y="459"/>
                  </a:lnTo>
                  <a:lnTo>
                    <a:pt x="0" y="23"/>
                  </a:lnTo>
                  <a:lnTo>
                    <a:pt x="11" y="27"/>
                  </a:lnTo>
                  <a:lnTo>
                    <a:pt x="23" y="30"/>
                  </a:lnTo>
                  <a:lnTo>
                    <a:pt x="35" y="32"/>
                  </a:lnTo>
                  <a:lnTo>
                    <a:pt x="49" y="32"/>
                  </a:lnTo>
                  <a:lnTo>
                    <a:pt x="64" y="32"/>
                  </a:lnTo>
                  <a:lnTo>
                    <a:pt x="79" y="31"/>
                  </a:lnTo>
                  <a:lnTo>
                    <a:pt x="94" y="30"/>
                  </a:lnTo>
                  <a:lnTo>
                    <a:pt x="110" y="27"/>
                  </a:lnTo>
                  <a:lnTo>
                    <a:pt x="131" y="24"/>
                  </a:lnTo>
                  <a:lnTo>
                    <a:pt x="150" y="21"/>
                  </a:lnTo>
                  <a:lnTo>
                    <a:pt x="171" y="16"/>
                  </a:lnTo>
                  <a:lnTo>
                    <a:pt x="191" y="13"/>
                  </a:lnTo>
                  <a:lnTo>
                    <a:pt x="210" y="9"/>
                  </a:lnTo>
                  <a:lnTo>
                    <a:pt x="231" y="5"/>
                  </a:lnTo>
                  <a:lnTo>
                    <a:pt x="250" y="2"/>
                  </a:lnTo>
                  <a:lnTo>
                    <a:pt x="270" y="0"/>
                  </a:lnTo>
                  <a:lnTo>
                    <a:pt x="270" y="3"/>
                  </a:lnTo>
                  <a:lnTo>
                    <a:pt x="272" y="5"/>
                  </a:lnTo>
                  <a:lnTo>
                    <a:pt x="275" y="7"/>
                  </a:lnTo>
                  <a:lnTo>
                    <a:pt x="275" y="10"/>
                  </a:lnTo>
                  <a:lnTo>
                    <a:pt x="266" y="16"/>
                  </a:lnTo>
                  <a:lnTo>
                    <a:pt x="250" y="23"/>
                  </a:lnTo>
                  <a:lnTo>
                    <a:pt x="230" y="30"/>
                  </a:lnTo>
                  <a:lnTo>
                    <a:pt x="204" y="36"/>
                  </a:lnTo>
                  <a:lnTo>
                    <a:pt x="179" y="42"/>
                  </a:lnTo>
                  <a:lnTo>
                    <a:pt x="154" y="48"/>
                  </a:lnTo>
                  <a:lnTo>
                    <a:pt x="131" y="53"/>
                  </a:lnTo>
                  <a:lnTo>
                    <a:pt x="110" y="57"/>
                  </a:lnTo>
                  <a:lnTo>
                    <a:pt x="110" y="450"/>
                  </a:lnTo>
                  <a:lnTo>
                    <a:pt x="104" y="459"/>
                  </a:lnTo>
                  <a:lnTo>
                    <a:pt x="94" y="461"/>
                  </a:lnTo>
                  <a:lnTo>
                    <a:pt x="86" y="460"/>
                  </a:lnTo>
                  <a:lnTo>
                    <a:pt x="82" y="459"/>
                  </a:lnTo>
                  <a:lnTo>
                    <a:pt x="82" y="6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2" name="Freeform 82"/>
            <p:cNvSpPr>
              <a:spLocks/>
            </p:cNvSpPr>
            <p:nvPr/>
          </p:nvSpPr>
          <p:spPr bwMode="auto">
            <a:xfrm>
              <a:off x="2631" y="2320"/>
              <a:ext cx="403" cy="169"/>
            </a:xfrm>
            <a:custGeom>
              <a:avLst/>
              <a:gdLst/>
              <a:ahLst/>
              <a:cxnLst>
                <a:cxn ang="0">
                  <a:pos x="210" y="169"/>
                </a:cxn>
                <a:cxn ang="0">
                  <a:pos x="201" y="159"/>
                </a:cxn>
                <a:cxn ang="0">
                  <a:pos x="180" y="149"/>
                </a:cxn>
                <a:cxn ang="0">
                  <a:pos x="153" y="138"/>
                </a:cxn>
                <a:cxn ang="0">
                  <a:pos x="118" y="126"/>
                </a:cxn>
                <a:cxn ang="0">
                  <a:pos x="83" y="117"/>
                </a:cxn>
                <a:cxn ang="0">
                  <a:pos x="49" y="109"/>
                </a:cxn>
                <a:cxn ang="0">
                  <a:pos x="21" y="104"/>
                </a:cxn>
                <a:cxn ang="0">
                  <a:pos x="0" y="102"/>
                </a:cxn>
                <a:cxn ang="0">
                  <a:pos x="7" y="90"/>
                </a:cxn>
                <a:cxn ang="0">
                  <a:pos x="27" y="76"/>
                </a:cxn>
                <a:cxn ang="0">
                  <a:pos x="54" y="62"/>
                </a:cxn>
                <a:cxn ang="0">
                  <a:pos x="86" y="46"/>
                </a:cxn>
                <a:cxn ang="0">
                  <a:pos x="120" y="32"/>
                </a:cxn>
                <a:cxn ang="0">
                  <a:pos x="154" y="18"/>
                </a:cxn>
                <a:cxn ang="0">
                  <a:pos x="182" y="8"/>
                </a:cxn>
                <a:cxn ang="0">
                  <a:pos x="204" y="0"/>
                </a:cxn>
                <a:cxn ang="0">
                  <a:pos x="200" y="2"/>
                </a:cxn>
                <a:cxn ang="0">
                  <a:pos x="186" y="10"/>
                </a:cxn>
                <a:cxn ang="0">
                  <a:pos x="167" y="20"/>
                </a:cxn>
                <a:cxn ang="0">
                  <a:pos x="144" y="33"/>
                </a:cxn>
                <a:cxn ang="0">
                  <a:pos x="118" y="48"/>
                </a:cxn>
                <a:cxn ang="0">
                  <a:pos x="92" y="64"/>
                </a:cxn>
                <a:cxn ang="0">
                  <a:pos x="67" y="77"/>
                </a:cxn>
                <a:cxn ang="0">
                  <a:pos x="45" y="90"/>
                </a:cxn>
                <a:cxn ang="0">
                  <a:pos x="68" y="95"/>
                </a:cxn>
                <a:cxn ang="0">
                  <a:pos x="96" y="103"/>
                </a:cxn>
                <a:cxn ang="0">
                  <a:pos x="125" y="112"/>
                </a:cxn>
                <a:cxn ang="0">
                  <a:pos x="154" y="120"/>
                </a:cxn>
                <a:cxn ang="0">
                  <a:pos x="179" y="129"/>
                </a:cxn>
                <a:cxn ang="0">
                  <a:pos x="200" y="134"/>
                </a:cxn>
                <a:cxn ang="0">
                  <a:pos x="214" y="140"/>
                </a:cxn>
                <a:cxn ang="0">
                  <a:pos x="219" y="141"/>
                </a:cxn>
                <a:cxn ang="0">
                  <a:pos x="239" y="131"/>
                </a:cxn>
                <a:cxn ang="0">
                  <a:pos x="262" y="121"/>
                </a:cxn>
                <a:cxn ang="0">
                  <a:pos x="283" y="112"/>
                </a:cxn>
                <a:cxn ang="0">
                  <a:pos x="307" y="103"/>
                </a:cxn>
                <a:cxn ang="0">
                  <a:pos x="330" y="95"/>
                </a:cxn>
                <a:cxn ang="0">
                  <a:pos x="353" y="88"/>
                </a:cxn>
                <a:cxn ang="0">
                  <a:pos x="378" y="83"/>
                </a:cxn>
                <a:cxn ang="0">
                  <a:pos x="403" y="78"/>
                </a:cxn>
                <a:cxn ang="0">
                  <a:pos x="391" y="85"/>
                </a:cxn>
                <a:cxn ang="0">
                  <a:pos x="370" y="93"/>
                </a:cxn>
                <a:cxn ang="0">
                  <a:pos x="342" y="104"/>
                </a:cxn>
                <a:cxn ang="0">
                  <a:pos x="312" y="117"/>
                </a:cxn>
                <a:cxn ang="0">
                  <a:pos x="279" y="130"/>
                </a:cxn>
                <a:cxn ang="0">
                  <a:pos x="250" y="143"/>
                </a:cxn>
                <a:cxn ang="0">
                  <a:pos x="226" y="157"/>
                </a:cxn>
                <a:cxn ang="0">
                  <a:pos x="210" y="169"/>
                </a:cxn>
              </a:cxnLst>
              <a:rect l="0" t="0" r="r" b="b"/>
              <a:pathLst>
                <a:path w="403" h="169">
                  <a:moveTo>
                    <a:pt x="210" y="169"/>
                  </a:moveTo>
                  <a:lnTo>
                    <a:pt x="201" y="159"/>
                  </a:lnTo>
                  <a:lnTo>
                    <a:pt x="180" y="149"/>
                  </a:lnTo>
                  <a:lnTo>
                    <a:pt x="153" y="138"/>
                  </a:lnTo>
                  <a:lnTo>
                    <a:pt x="118" y="126"/>
                  </a:lnTo>
                  <a:lnTo>
                    <a:pt x="83" y="117"/>
                  </a:lnTo>
                  <a:lnTo>
                    <a:pt x="49" y="109"/>
                  </a:lnTo>
                  <a:lnTo>
                    <a:pt x="21" y="104"/>
                  </a:lnTo>
                  <a:lnTo>
                    <a:pt x="0" y="102"/>
                  </a:lnTo>
                  <a:lnTo>
                    <a:pt x="7" y="90"/>
                  </a:lnTo>
                  <a:lnTo>
                    <a:pt x="27" y="76"/>
                  </a:lnTo>
                  <a:lnTo>
                    <a:pt x="54" y="62"/>
                  </a:lnTo>
                  <a:lnTo>
                    <a:pt x="86" y="46"/>
                  </a:lnTo>
                  <a:lnTo>
                    <a:pt x="120" y="32"/>
                  </a:lnTo>
                  <a:lnTo>
                    <a:pt x="154" y="18"/>
                  </a:lnTo>
                  <a:lnTo>
                    <a:pt x="182" y="8"/>
                  </a:lnTo>
                  <a:lnTo>
                    <a:pt x="204" y="0"/>
                  </a:lnTo>
                  <a:lnTo>
                    <a:pt x="200" y="2"/>
                  </a:lnTo>
                  <a:lnTo>
                    <a:pt x="186" y="10"/>
                  </a:lnTo>
                  <a:lnTo>
                    <a:pt x="167" y="20"/>
                  </a:lnTo>
                  <a:lnTo>
                    <a:pt x="144" y="33"/>
                  </a:lnTo>
                  <a:lnTo>
                    <a:pt x="118" y="48"/>
                  </a:lnTo>
                  <a:lnTo>
                    <a:pt x="92" y="64"/>
                  </a:lnTo>
                  <a:lnTo>
                    <a:pt x="67" y="77"/>
                  </a:lnTo>
                  <a:lnTo>
                    <a:pt x="45" y="90"/>
                  </a:lnTo>
                  <a:lnTo>
                    <a:pt x="68" y="95"/>
                  </a:lnTo>
                  <a:lnTo>
                    <a:pt x="96" y="103"/>
                  </a:lnTo>
                  <a:lnTo>
                    <a:pt x="125" y="112"/>
                  </a:lnTo>
                  <a:lnTo>
                    <a:pt x="154" y="120"/>
                  </a:lnTo>
                  <a:lnTo>
                    <a:pt x="179" y="129"/>
                  </a:lnTo>
                  <a:lnTo>
                    <a:pt x="200" y="134"/>
                  </a:lnTo>
                  <a:lnTo>
                    <a:pt x="214" y="140"/>
                  </a:lnTo>
                  <a:lnTo>
                    <a:pt x="219" y="141"/>
                  </a:lnTo>
                  <a:lnTo>
                    <a:pt x="239" y="131"/>
                  </a:lnTo>
                  <a:lnTo>
                    <a:pt x="262" y="121"/>
                  </a:lnTo>
                  <a:lnTo>
                    <a:pt x="283" y="112"/>
                  </a:lnTo>
                  <a:lnTo>
                    <a:pt x="307" y="103"/>
                  </a:lnTo>
                  <a:lnTo>
                    <a:pt x="330" y="95"/>
                  </a:lnTo>
                  <a:lnTo>
                    <a:pt x="353" y="88"/>
                  </a:lnTo>
                  <a:lnTo>
                    <a:pt x="378" y="83"/>
                  </a:lnTo>
                  <a:lnTo>
                    <a:pt x="403" y="78"/>
                  </a:lnTo>
                  <a:lnTo>
                    <a:pt x="391" y="85"/>
                  </a:lnTo>
                  <a:lnTo>
                    <a:pt x="370" y="93"/>
                  </a:lnTo>
                  <a:lnTo>
                    <a:pt x="342" y="104"/>
                  </a:lnTo>
                  <a:lnTo>
                    <a:pt x="312" y="117"/>
                  </a:lnTo>
                  <a:lnTo>
                    <a:pt x="279" y="130"/>
                  </a:lnTo>
                  <a:lnTo>
                    <a:pt x="250" y="143"/>
                  </a:lnTo>
                  <a:lnTo>
                    <a:pt x="226" y="157"/>
                  </a:lnTo>
                  <a:lnTo>
                    <a:pt x="210" y="16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 name="Freeform 83"/>
            <p:cNvSpPr>
              <a:spLocks/>
            </p:cNvSpPr>
            <p:nvPr/>
          </p:nvSpPr>
          <p:spPr bwMode="auto">
            <a:xfrm>
              <a:off x="2847" y="2323"/>
              <a:ext cx="192" cy="56"/>
            </a:xfrm>
            <a:custGeom>
              <a:avLst/>
              <a:gdLst/>
              <a:ahLst/>
              <a:cxnLst>
                <a:cxn ang="0">
                  <a:pos x="192" y="56"/>
                </a:cxn>
                <a:cxn ang="0">
                  <a:pos x="174" y="55"/>
                </a:cxn>
                <a:cxn ang="0">
                  <a:pos x="150" y="51"/>
                </a:cxn>
                <a:cxn ang="0">
                  <a:pos x="124" y="44"/>
                </a:cxn>
                <a:cxn ang="0">
                  <a:pos x="96" y="37"/>
                </a:cxn>
                <a:cxn ang="0">
                  <a:pos x="68" y="29"/>
                </a:cxn>
                <a:cxn ang="0">
                  <a:pos x="41" y="22"/>
                </a:cxn>
                <a:cxn ang="0">
                  <a:pos x="17" y="15"/>
                </a:cxn>
                <a:cxn ang="0">
                  <a:pos x="0" y="12"/>
                </a:cxn>
                <a:cxn ang="0">
                  <a:pos x="0" y="0"/>
                </a:cxn>
                <a:cxn ang="0">
                  <a:pos x="19" y="2"/>
                </a:cxn>
                <a:cxn ang="0">
                  <a:pos x="43" y="6"/>
                </a:cxn>
                <a:cxn ang="0">
                  <a:pos x="71" y="13"/>
                </a:cxn>
                <a:cxn ang="0">
                  <a:pos x="100" y="21"/>
                </a:cxn>
                <a:cxn ang="0">
                  <a:pos x="128" y="29"/>
                </a:cxn>
                <a:cxn ang="0">
                  <a:pos x="155" y="40"/>
                </a:cxn>
                <a:cxn ang="0">
                  <a:pos x="177" y="49"/>
                </a:cxn>
                <a:cxn ang="0">
                  <a:pos x="192" y="56"/>
                </a:cxn>
              </a:cxnLst>
              <a:rect l="0" t="0" r="r" b="b"/>
              <a:pathLst>
                <a:path w="192" h="56">
                  <a:moveTo>
                    <a:pt x="192" y="56"/>
                  </a:moveTo>
                  <a:lnTo>
                    <a:pt x="174" y="55"/>
                  </a:lnTo>
                  <a:lnTo>
                    <a:pt x="150" y="51"/>
                  </a:lnTo>
                  <a:lnTo>
                    <a:pt x="124" y="44"/>
                  </a:lnTo>
                  <a:lnTo>
                    <a:pt x="96" y="37"/>
                  </a:lnTo>
                  <a:lnTo>
                    <a:pt x="68" y="29"/>
                  </a:lnTo>
                  <a:lnTo>
                    <a:pt x="41" y="22"/>
                  </a:lnTo>
                  <a:lnTo>
                    <a:pt x="17" y="15"/>
                  </a:lnTo>
                  <a:lnTo>
                    <a:pt x="0" y="12"/>
                  </a:lnTo>
                  <a:lnTo>
                    <a:pt x="0" y="0"/>
                  </a:lnTo>
                  <a:lnTo>
                    <a:pt x="19" y="2"/>
                  </a:lnTo>
                  <a:lnTo>
                    <a:pt x="43" y="6"/>
                  </a:lnTo>
                  <a:lnTo>
                    <a:pt x="71" y="13"/>
                  </a:lnTo>
                  <a:lnTo>
                    <a:pt x="100" y="21"/>
                  </a:lnTo>
                  <a:lnTo>
                    <a:pt x="128" y="29"/>
                  </a:lnTo>
                  <a:lnTo>
                    <a:pt x="155" y="40"/>
                  </a:lnTo>
                  <a:lnTo>
                    <a:pt x="177" y="49"/>
                  </a:lnTo>
                  <a:lnTo>
                    <a:pt x="192" y="5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4" name="Freeform 84"/>
            <p:cNvSpPr>
              <a:spLocks/>
            </p:cNvSpPr>
            <p:nvPr/>
          </p:nvSpPr>
          <p:spPr bwMode="auto">
            <a:xfrm>
              <a:off x="2860" y="3373"/>
              <a:ext cx="124" cy="28"/>
            </a:xfrm>
            <a:custGeom>
              <a:avLst/>
              <a:gdLst/>
              <a:ahLst/>
              <a:cxnLst>
                <a:cxn ang="0">
                  <a:pos x="63" y="28"/>
                </a:cxn>
                <a:cxn ang="0">
                  <a:pos x="46" y="28"/>
                </a:cxn>
                <a:cxn ang="0">
                  <a:pos x="33" y="26"/>
                </a:cxn>
                <a:cxn ang="0">
                  <a:pos x="21" y="25"/>
                </a:cxn>
                <a:cxn ang="0">
                  <a:pos x="14" y="21"/>
                </a:cxn>
                <a:cxn ang="0">
                  <a:pos x="7" y="18"/>
                </a:cxn>
                <a:cxn ang="0">
                  <a:pos x="3" y="15"/>
                </a:cxn>
                <a:cxn ang="0">
                  <a:pos x="0" y="11"/>
                </a:cxn>
                <a:cxn ang="0">
                  <a:pos x="0" y="8"/>
                </a:cxn>
                <a:cxn ang="0">
                  <a:pos x="2" y="8"/>
                </a:cxn>
                <a:cxn ang="0">
                  <a:pos x="4" y="9"/>
                </a:cxn>
                <a:cxn ang="0">
                  <a:pos x="12" y="10"/>
                </a:cxn>
                <a:cxn ang="0">
                  <a:pos x="19" y="11"/>
                </a:cxn>
                <a:cxn ang="0">
                  <a:pos x="28" y="12"/>
                </a:cxn>
                <a:cxn ang="0">
                  <a:pos x="40" y="12"/>
                </a:cxn>
                <a:cxn ang="0">
                  <a:pos x="52" y="12"/>
                </a:cxn>
                <a:cxn ang="0">
                  <a:pos x="63" y="12"/>
                </a:cxn>
                <a:cxn ang="0">
                  <a:pos x="71" y="11"/>
                </a:cxn>
                <a:cxn ang="0">
                  <a:pos x="79" y="10"/>
                </a:cxn>
                <a:cxn ang="0">
                  <a:pos x="86" y="9"/>
                </a:cxn>
                <a:cxn ang="0">
                  <a:pos x="93" y="8"/>
                </a:cxn>
                <a:cxn ang="0">
                  <a:pos x="101" y="7"/>
                </a:cxn>
                <a:cxn ang="0">
                  <a:pos x="110" y="4"/>
                </a:cxn>
                <a:cxn ang="0">
                  <a:pos x="117" y="2"/>
                </a:cxn>
                <a:cxn ang="0">
                  <a:pos x="124" y="0"/>
                </a:cxn>
                <a:cxn ang="0">
                  <a:pos x="124" y="1"/>
                </a:cxn>
                <a:cxn ang="0">
                  <a:pos x="124" y="4"/>
                </a:cxn>
                <a:cxn ang="0">
                  <a:pos x="122" y="8"/>
                </a:cxn>
                <a:cxn ang="0">
                  <a:pos x="117" y="13"/>
                </a:cxn>
                <a:cxn ang="0">
                  <a:pos x="110" y="18"/>
                </a:cxn>
                <a:cxn ang="0">
                  <a:pos x="98" y="23"/>
                </a:cxn>
                <a:cxn ang="0">
                  <a:pos x="84" y="26"/>
                </a:cxn>
                <a:cxn ang="0">
                  <a:pos x="63" y="28"/>
                </a:cxn>
              </a:cxnLst>
              <a:rect l="0" t="0" r="r" b="b"/>
              <a:pathLst>
                <a:path w="124" h="28">
                  <a:moveTo>
                    <a:pt x="63" y="28"/>
                  </a:moveTo>
                  <a:lnTo>
                    <a:pt x="46" y="28"/>
                  </a:lnTo>
                  <a:lnTo>
                    <a:pt x="33" y="26"/>
                  </a:lnTo>
                  <a:lnTo>
                    <a:pt x="21" y="25"/>
                  </a:lnTo>
                  <a:lnTo>
                    <a:pt x="14" y="21"/>
                  </a:lnTo>
                  <a:lnTo>
                    <a:pt x="7" y="18"/>
                  </a:lnTo>
                  <a:lnTo>
                    <a:pt x="3" y="15"/>
                  </a:lnTo>
                  <a:lnTo>
                    <a:pt x="0" y="11"/>
                  </a:lnTo>
                  <a:lnTo>
                    <a:pt x="0" y="8"/>
                  </a:lnTo>
                  <a:lnTo>
                    <a:pt x="2" y="8"/>
                  </a:lnTo>
                  <a:lnTo>
                    <a:pt x="4" y="9"/>
                  </a:lnTo>
                  <a:lnTo>
                    <a:pt x="12" y="10"/>
                  </a:lnTo>
                  <a:lnTo>
                    <a:pt x="19" y="11"/>
                  </a:lnTo>
                  <a:lnTo>
                    <a:pt x="28" y="12"/>
                  </a:lnTo>
                  <a:lnTo>
                    <a:pt x="40" y="12"/>
                  </a:lnTo>
                  <a:lnTo>
                    <a:pt x="52" y="12"/>
                  </a:lnTo>
                  <a:lnTo>
                    <a:pt x="63" y="12"/>
                  </a:lnTo>
                  <a:lnTo>
                    <a:pt x="71" y="11"/>
                  </a:lnTo>
                  <a:lnTo>
                    <a:pt x="79" y="10"/>
                  </a:lnTo>
                  <a:lnTo>
                    <a:pt x="86" y="9"/>
                  </a:lnTo>
                  <a:lnTo>
                    <a:pt x="93" y="8"/>
                  </a:lnTo>
                  <a:lnTo>
                    <a:pt x="101" y="7"/>
                  </a:lnTo>
                  <a:lnTo>
                    <a:pt x="110" y="4"/>
                  </a:lnTo>
                  <a:lnTo>
                    <a:pt x="117" y="2"/>
                  </a:lnTo>
                  <a:lnTo>
                    <a:pt x="124" y="0"/>
                  </a:lnTo>
                  <a:lnTo>
                    <a:pt x="124" y="1"/>
                  </a:lnTo>
                  <a:lnTo>
                    <a:pt x="124" y="4"/>
                  </a:lnTo>
                  <a:lnTo>
                    <a:pt x="122" y="8"/>
                  </a:lnTo>
                  <a:lnTo>
                    <a:pt x="117" y="13"/>
                  </a:lnTo>
                  <a:lnTo>
                    <a:pt x="110" y="18"/>
                  </a:lnTo>
                  <a:lnTo>
                    <a:pt x="98" y="23"/>
                  </a:lnTo>
                  <a:lnTo>
                    <a:pt x="84" y="26"/>
                  </a:lnTo>
                  <a:lnTo>
                    <a:pt x="63"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 name="Freeform 85"/>
            <p:cNvSpPr>
              <a:spLocks/>
            </p:cNvSpPr>
            <p:nvPr/>
          </p:nvSpPr>
          <p:spPr bwMode="auto">
            <a:xfrm>
              <a:off x="2726" y="2662"/>
              <a:ext cx="143" cy="106"/>
            </a:xfrm>
            <a:custGeom>
              <a:avLst/>
              <a:gdLst/>
              <a:ahLst/>
              <a:cxnLst>
                <a:cxn ang="0">
                  <a:pos x="0" y="106"/>
                </a:cxn>
                <a:cxn ang="0">
                  <a:pos x="0" y="104"/>
                </a:cxn>
                <a:cxn ang="0">
                  <a:pos x="0" y="99"/>
                </a:cxn>
                <a:cxn ang="0">
                  <a:pos x="5" y="91"/>
                </a:cxn>
                <a:cxn ang="0">
                  <a:pos x="12" y="80"/>
                </a:cxn>
                <a:cxn ang="0">
                  <a:pos x="20" y="70"/>
                </a:cxn>
                <a:cxn ang="0">
                  <a:pos x="29" y="59"/>
                </a:cxn>
                <a:cxn ang="0">
                  <a:pos x="39" y="50"/>
                </a:cxn>
                <a:cxn ang="0">
                  <a:pos x="49" y="44"/>
                </a:cxn>
                <a:cxn ang="0">
                  <a:pos x="59" y="38"/>
                </a:cxn>
                <a:cxn ang="0">
                  <a:pos x="70" y="33"/>
                </a:cxn>
                <a:cxn ang="0">
                  <a:pos x="81" y="25"/>
                </a:cxn>
                <a:cxn ang="0">
                  <a:pos x="91" y="18"/>
                </a:cxn>
                <a:cxn ang="0">
                  <a:pos x="103" y="11"/>
                </a:cxn>
                <a:cxn ang="0">
                  <a:pos x="115" y="5"/>
                </a:cxn>
                <a:cxn ang="0">
                  <a:pos x="129" y="3"/>
                </a:cxn>
                <a:cxn ang="0">
                  <a:pos x="143" y="0"/>
                </a:cxn>
                <a:cxn ang="0">
                  <a:pos x="139" y="3"/>
                </a:cxn>
                <a:cxn ang="0">
                  <a:pos x="126" y="12"/>
                </a:cxn>
                <a:cxn ang="0">
                  <a:pos x="108" y="26"/>
                </a:cxn>
                <a:cxn ang="0">
                  <a:pos x="85" y="42"/>
                </a:cxn>
                <a:cxn ang="0">
                  <a:pos x="60" y="59"/>
                </a:cxn>
                <a:cxn ang="0">
                  <a:pos x="37" y="76"/>
                </a:cxn>
                <a:cxn ang="0">
                  <a:pos x="16" y="93"/>
                </a:cxn>
                <a:cxn ang="0">
                  <a:pos x="0" y="106"/>
                </a:cxn>
              </a:cxnLst>
              <a:rect l="0" t="0" r="r" b="b"/>
              <a:pathLst>
                <a:path w="143" h="106">
                  <a:moveTo>
                    <a:pt x="0" y="106"/>
                  </a:moveTo>
                  <a:lnTo>
                    <a:pt x="0" y="104"/>
                  </a:lnTo>
                  <a:lnTo>
                    <a:pt x="0" y="99"/>
                  </a:lnTo>
                  <a:lnTo>
                    <a:pt x="5" y="91"/>
                  </a:lnTo>
                  <a:lnTo>
                    <a:pt x="12" y="80"/>
                  </a:lnTo>
                  <a:lnTo>
                    <a:pt x="20" y="70"/>
                  </a:lnTo>
                  <a:lnTo>
                    <a:pt x="29" y="59"/>
                  </a:lnTo>
                  <a:lnTo>
                    <a:pt x="39" y="50"/>
                  </a:lnTo>
                  <a:lnTo>
                    <a:pt x="49" y="44"/>
                  </a:lnTo>
                  <a:lnTo>
                    <a:pt x="59" y="38"/>
                  </a:lnTo>
                  <a:lnTo>
                    <a:pt x="70" y="33"/>
                  </a:lnTo>
                  <a:lnTo>
                    <a:pt x="81" y="25"/>
                  </a:lnTo>
                  <a:lnTo>
                    <a:pt x="91" y="18"/>
                  </a:lnTo>
                  <a:lnTo>
                    <a:pt x="103" y="11"/>
                  </a:lnTo>
                  <a:lnTo>
                    <a:pt x="115" y="5"/>
                  </a:lnTo>
                  <a:lnTo>
                    <a:pt x="129" y="3"/>
                  </a:lnTo>
                  <a:lnTo>
                    <a:pt x="143" y="0"/>
                  </a:lnTo>
                  <a:lnTo>
                    <a:pt x="139" y="3"/>
                  </a:lnTo>
                  <a:lnTo>
                    <a:pt x="126" y="12"/>
                  </a:lnTo>
                  <a:lnTo>
                    <a:pt x="108" y="26"/>
                  </a:lnTo>
                  <a:lnTo>
                    <a:pt x="85" y="42"/>
                  </a:lnTo>
                  <a:lnTo>
                    <a:pt x="60" y="59"/>
                  </a:lnTo>
                  <a:lnTo>
                    <a:pt x="37" y="76"/>
                  </a:lnTo>
                  <a:lnTo>
                    <a:pt x="16" y="93"/>
                  </a:lnTo>
                  <a:lnTo>
                    <a:pt x="0" y="10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6" name="Freeform 86"/>
            <p:cNvSpPr>
              <a:spLocks/>
            </p:cNvSpPr>
            <p:nvPr/>
          </p:nvSpPr>
          <p:spPr bwMode="auto">
            <a:xfrm>
              <a:off x="2716" y="2621"/>
              <a:ext cx="147" cy="37"/>
            </a:xfrm>
            <a:custGeom>
              <a:avLst/>
              <a:gdLst/>
              <a:ahLst/>
              <a:cxnLst>
                <a:cxn ang="0">
                  <a:pos x="46" y="23"/>
                </a:cxn>
                <a:cxn ang="0">
                  <a:pos x="0" y="1"/>
                </a:cxn>
                <a:cxn ang="0">
                  <a:pos x="13" y="0"/>
                </a:cxn>
                <a:cxn ang="0">
                  <a:pos x="31" y="2"/>
                </a:cxn>
                <a:cxn ang="0">
                  <a:pos x="52" y="7"/>
                </a:cxn>
                <a:cxn ang="0">
                  <a:pos x="74" y="13"/>
                </a:cxn>
                <a:cxn ang="0">
                  <a:pos x="97" y="20"/>
                </a:cxn>
                <a:cxn ang="0">
                  <a:pos x="117" y="27"/>
                </a:cxn>
                <a:cxn ang="0">
                  <a:pos x="135" y="32"/>
                </a:cxn>
                <a:cxn ang="0">
                  <a:pos x="147" y="36"/>
                </a:cxn>
                <a:cxn ang="0">
                  <a:pos x="137" y="37"/>
                </a:cxn>
                <a:cxn ang="0">
                  <a:pos x="125" y="37"/>
                </a:cxn>
                <a:cxn ang="0">
                  <a:pos x="111" y="36"/>
                </a:cxn>
                <a:cxn ang="0">
                  <a:pos x="97" y="33"/>
                </a:cxn>
                <a:cxn ang="0">
                  <a:pos x="83" y="30"/>
                </a:cxn>
                <a:cxn ang="0">
                  <a:pos x="70" y="27"/>
                </a:cxn>
                <a:cxn ang="0">
                  <a:pos x="57" y="24"/>
                </a:cxn>
                <a:cxn ang="0">
                  <a:pos x="46" y="23"/>
                </a:cxn>
              </a:cxnLst>
              <a:rect l="0" t="0" r="r" b="b"/>
              <a:pathLst>
                <a:path w="147" h="37">
                  <a:moveTo>
                    <a:pt x="46" y="23"/>
                  </a:moveTo>
                  <a:lnTo>
                    <a:pt x="0" y="1"/>
                  </a:lnTo>
                  <a:lnTo>
                    <a:pt x="13" y="0"/>
                  </a:lnTo>
                  <a:lnTo>
                    <a:pt x="31" y="2"/>
                  </a:lnTo>
                  <a:lnTo>
                    <a:pt x="52" y="7"/>
                  </a:lnTo>
                  <a:lnTo>
                    <a:pt x="74" y="13"/>
                  </a:lnTo>
                  <a:lnTo>
                    <a:pt x="97" y="20"/>
                  </a:lnTo>
                  <a:lnTo>
                    <a:pt x="117" y="27"/>
                  </a:lnTo>
                  <a:lnTo>
                    <a:pt x="135" y="32"/>
                  </a:lnTo>
                  <a:lnTo>
                    <a:pt x="147" y="36"/>
                  </a:lnTo>
                  <a:lnTo>
                    <a:pt x="137" y="37"/>
                  </a:lnTo>
                  <a:lnTo>
                    <a:pt x="125" y="37"/>
                  </a:lnTo>
                  <a:lnTo>
                    <a:pt x="111" y="36"/>
                  </a:lnTo>
                  <a:lnTo>
                    <a:pt x="97" y="33"/>
                  </a:lnTo>
                  <a:lnTo>
                    <a:pt x="83" y="30"/>
                  </a:lnTo>
                  <a:lnTo>
                    <a:pt x="70" y="27"/>
                  </a:lnTo>
                  <a:lnTo>
                    <a:pt x="57" y="24"/>
                  </a:lnTo>
                  <a:lnTo>
                    <a:pt x="46" y="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7" name="Freeform 87"/>
            <p:cNvSpPr>
              <a:spLocks/>
            </p:cNvSpPr>
            <p:nvPr/>
          </p:nvSpPr>
          <p:spPr bwMode="auto">
            <a:xfrm>
              <a:off x="2622" y="3106"/>
              <a:ext cx="228" cy="135"/>
            </a:xfrm>
            <a:custGeom>
              <a:avLst/>
              <a:gdLst/>
              <a:ahLst/>
              <a:cxnLst>
                <a:cxn ang="0">
                  <a:pos x="202" y="101"/>
                </a:cxn>
                <a:cxn ang="0">
                  <a:pos x="180" y="111"/>
                </a:cxn>
                <a:cxn ang="0">
                  <a:pos x="156" y="121"/>
                </a:cxn>
                <a:cxn ang="0">
                  <a:pos x="131" y="128"/>
                </a:cxn>
                <a:cxn ang="0">
                  <a:pos x="104" y="133"/>
                </a:cxn>
                <a:cxn ang="0">
                  <a:pos x="76" y="135"/>
                </a:cxn>
                <a:cxn ang="0">
                  <a:pos x="50" y="135"/>
                </a:cxn>
                <a:cxn ang="0">
                  <a:pos x="24" y="131"/>
                </a:cxn>
                <a:cxn ang="0">
                  <a:pos x="0" y="124"/>
                </a:cxn>
                <a:cxn ang="0">
                  <a:pos x="0" y="116"/>
                </a:cxn>
                <a:cxn ang="0">
                  <a:pos x="28" y="116"/>
                </a:cxn>
                <a:cxn ang="0">
                  <a:pos x="55" y="115"/>
                </a:cxn>
                <a:cxn ang="0">
                  <a:pos x="83" y="111"/>
                </a:cxn>
                <a:cxn ang="0">
                  <a:pos x="112" y="107"/>
                </a:cxn>
                <a:cxn ang="0">
                  <a:pos x="138" y="99"/>
                </a:cxn>
                <a:cxn ang="0">
                  <a:pos x="163" y="89"/>
                </a:cxn>
                <a:cxn ang="0">
                  <a:pos x="184" y="75"/>
                </a:cxn>
                <a:cxn ang="0">
                  <a:pos x="202" y="57"/>
                </a:cxn>
                <a:cxn ang="0">
                  <a:pos x="206" y="50"/>
                </a:cxn>
                <a:cxn ang="0">
                  <a:pos x="209" y="33"/>
                </a:cxn>
                <a:cxn ang="0">
                  <a:pos x="211" y="13"/>
                </a:cxn>
                <a:cxn ang="0">
                  <a:pos x="215" y="0"/>
                </a:cxn>
                <a:cxn ang="0">
                  <a:pos x="218" y="3"/>
                </a:cxn>
                <a:cxn ang="0">
                  <a:pos x="222" y="13"/>
                </a:cxn>
                <a:cxn ang="0">
                  <a:pos x="227" y="26"/>
                </a:cxn>
                <a:cxn ang="0">
                  <a:pos x="228" y="42"/>
                </a:cxn>
                <a:cxn ang="0">
                  <a:pos x="228" y="59"/>
                </a:cxn>
                <a:cxn ang="0">
                  <a:pos x="225" y="75"/>
                </a:cxn>
                <a:cxn ang="0">
                  <a:pos x="216" y="90"/>
                </a:cxn>
                <a:cxn ang="0">
                  <a:pos x="202" y="101"/>
                </a:cxn>
              </a:cxnLst>
              <a:rect l="0" t="0" r="r" b="b"/>
              <a:pathLst>
                <a:path w="228" h="135">
                  <a:moveTo>
                    <a:pt x="202" y="101"/>
                  </a:moveTo>
                  <a:lnTo>
                    <a:pt x="180" y="111"/>
                  </a:lnTo>
                  <a:lnTo>
                    <a:pt x="156" y="121"/>
                  </a:lnTo>
                  <a:lnTo>
                    <a:pt x="131" y="128"/>
                  </a:lnTo>
                  <a:lnTo>
                    <a:pt x="104" y="133"/>
                  </a:lnTo>
                  <a:lnTo>
                    <a:pt x="76" y="135"/>
                  </a:lnTo>
                  <a:lnTo>
                    <a:pt x="50" y="135"/>
                  </a:lnTo>
                  <a:lnTo>
                    <a:pt x="24" y="131"/>
                  </a:lnTo>
                  <a:lnTo>
                    <a:pt x="0" y="124"/>
                  </a:lnTo>
                  <a:lnTo>
                    <a:pt x="0" y="116"/>
                  </a:lnTo>
                  <a:lnTo>
                    <a:pt x="28" y="116"/>
                  </a:lnTo>
                  <a:lnTo>
                    <a:pt x="55" y="115"/>
                  </a:lnTo>
                  <a:lnTo>
                    <a:pt x="83" y="111"/>
                  </a:lnTo>
                  <a:lnTo>
                    <a:pt x="112" y="107"/>
                  </a:lnTo>
                  <a:lnTo>
                    <a:pt x="138" y="99"/>
                  </a:lnTo>
                  <a:lnTo>
                    <a:pt x="163" y="89"/>
                  </a:lnTo>
                  <a:lnTo>
                    <a:pt x="184" y="75"/>
                  </a:lnTo>
                  <a:lnTo>
                    <a:pt x="202" y="57"/>
                  </a:lnTo>
                  <a:lnTo>
                    <a:pt x="206" y="50"/>
                  </a:lnTo>
                  <a:lnTo>
                    <a:pt x="209" y="33"/>
                  </a:lnTo>
                  <a:lnTo>
                    <a:pt x="211" y="13"/>
                  </a:lnTo>
                  <a:lnTo>
                    <a:pt x="215" y="0"/>
                  </a:lnTo>
                  <a:lnTo>
                    <a:pt x="218" y="3"/>
                  </a:lnTo>
                  <a:lnTo>
                    <a:pt x="222" y="13"/>
                  </a:lnTo>
                  <a:lnTo>
                    <a:pt x="227" y="26"/>
                  </a:lnTo>
                  <a:lnTo>
                    <a:pt x="228" y="42"/>
                  </a:lnTo>
                  <a:lnTo>
                    <a:pt x="228" y="59"/>
                  </a:lnTo>
                  <a:lnTo>
                    <a:pt x="225" y="75"/>
                  </a:lnTo>
                  <a:lnTo>
                    <a:pt x="216" y="90"/>
                  </a:lnTo>
                  <a:lnTo>
                    <a:pt x="202" y="10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 name="Freeform 88"/>
            <p:cNvSpPr>
              <a:spLocks/>
            </p:cNvSpPr>
            <p:nvPr/>
          </p:nvSpPr>
          <p:spPr bwMode="auto">
            <a:xfrm>
              <a:off x="2296" y="2762"/>
              <a:ext cx="511" cy="342"/>
            </a:xfrm>
            <a:custGeom>
              <a:avLst/>
              <a:gdLst/>
              <a:ahLst/>
              <a:cxnLst>
                <a:cxn ang="0">
                  <a:pos x="372" y="333"/>
                </a:cxn>
                <a:cxn ang="0">
                  <a:pos x="321" y="341"/>
                </a:cxn>
                <a:cxn ang="0">
                  <a:pos x="269" y="342"/>
                </a:cxn>
                <a:cxn ang="0">
                  <a:pos x="219" y="339"/>
                </a:cxn>
                <a:cxn ang="0">
                  <a:pos x="170" y="329"/>
                </a:cxn>
                <a:cxn ang="0">
                  <a:pos x="124" y="312"/>
                </a:cxn>
                <a:cxn ang="0">
                  <a:pos x="85" y="290"/>
                </a:cxn>
                <a:cxn ang="0">
                  <a:pos x="50" y="262"/>
                </a:cxn>
                <a:cxn ang="0">
                  <a:pos x="24" y="223"/>
                </a:cxn>
                <a:cxn ang="0">
                  <a:pos x="4" y="170"/>
                </a:cxn>
                <a:cxn ang="0">
                  <a:pos x="0" y="110"/>
                </a:cxn>
                <a:cxn ang="0">
                  <a:pos x="12" y="53"/>
                </a:cxn>
                <a:cxn ang="0">
                  <a:pos x="37" y="19"/>
                </a:cxn>
                <a:cxn ang="0">
                  <a:pos x="57" y="6"/>
                </a:cxn>
                <a:cxn ang="0">
                  <a:pos x="76" y="0"/>
                </a:cxn>
                <a:cxn ang="0">
                  <a:pos x="97" y="0"/>
                </a:cxn>
                <a:cxn ang="0">
                  <a:pos x="131" y="6"/>
                </a:cxn>
                <a:cxn ang="0">
                  <a:pos x="176" y="15"/>
                </a:cxn>
                <a:cxn ang="0">
                  <a:pos x="214" y="28"/>
                </a:cxn>
                <a:cxn ang="0">
                  <a:pos x="250" y="43"/>
                </a:cxn>
                <a:cxn ang="0">
                  <a:pos x="243" y="52"/>
                </a:cxn>
                <a:cxn ang="0">
                  <a:pos x="198" y="44"/>
                </a:cxn>
                <a:cxn ang="0">
                  <a:pos x="152" y="32"/>
                </a:cxn>
                <a:cxn ang="0">
                  <a:pos x="104" y="28"/>
                </a:cxn>
                <a:cxn ang="0">
                  <a:pos x="59" y="48"/>
                </a:cxn>
                <a:cxn ang="0">
                  <a:pos x="43" y="86"/>
                </a:cxn>
                <a:cxn ang="0">
                  <a:pos x="41" y="128"/>
                </a:cxn>
                <a:cxn ang="0">
                  <a:pos x="45" y="172"/>
                </a:cxn>
                <a:cxn ang="0">
                  <a:pos x="61" y="216"/>
                </a:cxn>
                <a:cxn ang="0">
                  <a:pos x="92" y="257"/>
                </a:cxn>
                <a:cxn ang="0">
                  <a:pos x="136" y="289"/>
                </a:cxn>
                <a:cxn ang="0">
                  <a:pos x="192" y="310"/>
                </a:cxn>
                <a:cxn ang="0">
                  <a:pos x="252" y="319"/>
                </a:cxn>
                <a:cxn ang="0">
                  <a:pos x="311" y="320"/>
                </a:cxn>
                <a:cxn ang="0">
                  <a:pos x="365" y="311"/>
                </a:cxn>
                <a:cxn ang="0">
                  <a:pos x="412" y="289"/>
                </a:cxn>
                <a:cxn ang="0">
                  <a:pos x="445" y="255"/>
                </a:cxn>
                <a:cxn ang="0">
                  <a:pos x="466" y="218"/>
                </a:cxn>
                <a:cxn ang="0">
                  <a:pos x="473" y="179"/>
                </a:cxn>
                <a:cxn ang="0">
                  <a:pos x="469" y="138"/>
                </a:cxn>
                <a:cxn ang="0">
                  <a:pos x="454" y="103"/>
                </a:cxn>
                <a:cxn ang="0">
                  <a:pos x="421" y="79"/>
                </a:cxn>
                <a:cxn ang="0">
                  <a:pos x="378" y="66"/>
                </a:cxn>
                <a:cxn ang="0">
                  <a:pos x="332" y="58"/>
                </a:cxn>
                <a:cxn ang="0">
                  <a:pos x="311" y="50"/>
                </a:cxn>
                <a:cxn ang="0">
                  <a:pos x="311" y="42"/>
                </a:cxn>
                <a:cxn ang="0">
                  <a:pos x="339" y="41"/>
                </a:cxn>
                <a:cxn ang="0">
                  <a:pos x="387" y="48"/>
                </a:cxn>
                <a:cxn ang="0">
                  <a:pos x="433" y="59"/>
                </a:cxn>
                <a:cxn ang="0">
                  <a:pos x="471" y="78"/>
                </a:cxn>
                <a:cxn ang="0">
                  <a:pos x="504" y="122"/>
                </a:cxn>
                <a:cxn ang="0">
                  <a:pos x="509" y="189"/>
                </a:cxn>
                <a:cxn ang="0">
                  <a:pos x="480" y="252"/>
                </a:cxn>
                <a:cxn ang="0">
                  <a:pos x="430" y="306"/>
                </a:cxn>
              </a:cxnLst>
              <a:rect l="0" t="0" r="r" b="b"/>
              <a:pathLst>
                <a:path w="511" h="342">
                  <a:moveTo>
                    <a:pt x="398" y="327"/>
                  </a:moveTo>
                  <a:lnTo>
                    <a:pt x="372" y="333"/>
                  </a:lnTo>
                  <a:lnTo>
                    <a:pt x="347" y="338"/>
                  </a:lnTo>
                  <a:lnTo>
                    <a:pt x="321" y="341"/>
                  </a:lnTo>
                  <a:lnTo>
                    <a:pt x="295" y="342"/>
                  </a:lnTo>
                  <a:lnTo>
                    <a:pt x="269" y="342"/>
                  </a:lnTo>
                  <a:lnTo>
                    <a:pt x="243" y="341"/>
                  </a:lnTo>
                  <a:lnTo>
                    <a:pt x="219" y="339"/>
                  </a:lnTo>
                  <a:lnTo>
                    <a:pt x="193" y="335"/>
                  </a:lnTo>
                  <a:lnTo>
                    <a:pt x="170" y="329"/>
                  </a:lnTo>
                  <a:lnTo>
                    <a:pt x="146" y="321"/>
                  </a:lnTo>
                  <a:lnTo>
                    <a:pt x="124" y="312"/>
                  </a:lnTo>
                  <a:lnTo>
                    <a:pt x="104" y="302"/>
                  </a:lnTo>
                  <a:lnTo>
                    <a:pt x="85" y="290"/>
                  </a:lnTo>
                  <a:lnTo>
                    <a:pt x="66" y="277"/>
                  </a:lnTo>
                  <a:lnTo>
                    <a:pt x="50" y="262"/>
                  </a:lnTo>
                  <a:lnTo>
                    <a:pt x="37" y="245"/>
                  </a:lnTo>
                  <a:lnTo>
                    <a:pt x="24" y="223"/>
                  </a:lnTo>
                  <a:lnTo>
                    <a:pt x="12" y="197"/>
                  </a:lnTo>
                  <a:lnTo>
                    <a:pt x="4" y="170"/>
                  </a:lnTo>
                  <a:lnTo>
                    <a:pt x="0" y="141"/>
                  </a:lnTo>
                  <a:lnTo>
                    <a:pt x="0" y="110"/>
                  </a:lnTo>
                  <a:lnTo>
                    <a:pt x="3" y="81"/>
                  </a:lnTo>
                  <a:lnTo>
                    <a:pt x="12" y="53"/>
                  </a:lnTo>
                  <a:lnTo>
                    <a:pt x="25" y="28"/>
                  </a:lnTo>
                  <a:lnTo>
                    <a:pt x="37" y="19"/>
                  </a:lnTo>
                  <a:lnTo>
                    <a:pt x="49" y="11"/>
                  </a:lnTo>
                  <a:lnTo>
                    <a:pt x="57" y="6"/>
                  </a:lnTo>
                  <a:lnTo>
                    <a:pt x="68" y="3"/>
                  </a:lnTo>
                  <a:lnTo>
                    <a:pt x="76" y="0"/>
                  </a:lnTo>
                  <a:lnTo>
                    <a:pt x="87" y="0"/>
                  </a:lnTo>
                  <a:lnTo>
                    <a:pt x="97" y="0"/>
                  </a:lnTo>
                  <a:lnTo>
                    <a:pt x="109" y="2"/>
                  </a:lnTo>
                  <a:lnTo>
                    <a:pt x="131" y="6"/>
                  </a:lnTo>
                  <a:lnTo>
                    <a:pt x="154" y="11"/>
                  </a:lnTo>
                  <a:lnTo>
                    <a:pt x="176" y="15"/>
                  </a:lnTo>
                  <a:lnTo>
                    <a:pt x="195" y="20"/>
                  </a:lnTo>
                  <a:lnTo>
                    <a:pt x="214" y="28"/>
                  </a:lnTo>
                  <a:lnTo>
                    <a:pt x="233" y="34"/>
                  </a:lnTo>
                  <a:lnTo>
                    <a:pt x="250" y="43"/>
                  </a:lnTo>
                  <a:lnTo>
                    <a:pt x="266" y="53"/>
                  </a:lnTo>
                  <a:lnTo>
                    <a:pt x="243" y="52"/>
                  </a:lnTo>
                  <a:lnTo>
                    <a:pt x="220" y="49"/>
                  </a:lnTo>
                  <a:lnTo>
                    <a:pt x="198" y="44"/>
                  </a:lnTo>
                  <a:lnTo>
                    <a:pt x="174" y="37"/>
                  </a:lnTo>
                  <a:lnTo>
                    <a:pt x="152" y="32"/>
                  </a:lnTo>
                  <a:lnTo>
                    <a:pt x="128" y="28"/>
                  </a:lnTo>
                  <a:lnTo>
                    <a:pt x="104" y="28"/>
                  </a:lnTo>
                  <a:lnTo>
                    <a:pt x="76" y="31"/>
                  </a:lnTo>
                  <a:lnTo>
                    <a:pt x="59" y="48"/>
                  </a:lnTo>
                  <a:lnTo>
                    <a:pt x="49" y="66"/>
                  </a:lnTo>
                  <a:lnTo>
                    <a:pt x="43" y="86"/>
                  </a:lnTo>
                  <a:lnTo>
                    <a:pt x="41" y="107"/>
                  </a:lnTo>
                  <a:lnTo>
                    <a:pt x="41" y="128"/>
                  </a:lnTo>
                  <a:lnTo>
                    <a:pt x="44" y="150"/>
                  </a:lnTo>
                  <a:lnTo>
                    <a:pt x="45" y="172"/>
                  </a:lnTo>
                  <a:lnTo>
                    <a:pt x="49" y="193"/>
                  </a:lnTo>
                  <a:lnTo>
                    <a:pt x="61" y="216"/>
                  </a:lnTo>
                  <a:lnTo>
                    <a:pt x="74" y="238"/>
                  </a:lnTo>
                  <a:lnTo>
                    <a:pt x="92" y="257"/>
                  </a:lnTo>
                  <a:lnTo>
                    <a:pt x="112" y="274"/>
                  </a:lnTo>
                  <a:lnTo>
                    <a:pt x="136" y="289"/>
                  </a:lnTo>
                  <a:lnTo>
                    <a:pt x="163" y="300"/>
                  </a:lnTo>
                  <a:lnTo>
                    <a:pt x="192" y="310"/>
                  </a:lnTo>
                  <a:lnTo>
                    <a:pt x="224" y="316"/>
                  </a:lnTo>
                  <a:lnTo>
                    <a:pt x="252" y="319"/>
                  </a:lnTo>
                  <a:lnTo>
                    <a:pt x="281" y="320"/>
                  </a:lnTo>
                  <a:lnTo>
                    <a:pt x="311" y="320"/>
                  </a:lnTo>
                  <a:lnTo>
                    <a:pt x="339" y="317"/>
                  </a:lnTo>
                  <a:lnTo>
                    <a:pt x="365" y="311"/>
                  </a:lnTo>
                  <a:lnTo>
                    <a:pt x="390" y="301"/>
                  </a:lnTo>
                  <a:lnTo>
                    <a:pt x="412" y="289"/>
                  </a:lnTo>
                  <a:lnTo>
                    <a:pt x="431" y="272"/>
                  </a:lnTo>
                  <a:lnTo>
                    <a:pt x="445" y="255"/>
                  </a:lnTo>
                  <a:lnTo>
                    <a:pt x="457" y="237"/>
                  </a:lnTo>
                  <a:lnTo>
                    <a:pt x="466" y="218"/>
                  </a:lnTo>
                  <a:lnTo>
                    <a:pt x="469" y="198"/>
                  </a:lnTo>
                  <a:lnTo>
                    <a:pt x="473" y="179"/>
                  </a:lnTo>
                  <a:lnTo>
                    <a:pt x="473" y="159"/>
                  </a:lnTo>
                  <a:lnTo>
                    <a:pt x="469" y="138"/>
                  </a:lnTo>
                  <a:lnTo>
                    <a:pt x="464" y="118"/>
                  </a:lnTo>
                  <a:lnTo>
                    <a:pt x="454" y="103"/>
                  </a:lnTo>
                  <a:lnTo>
                    <a:pt x="440" y="89"/>
                  </a:lnTo>
                  <a:lnTo>
                    <a:pt x="421" y="79"/>
                  </a:lnTo>
                  <a:lnTo>
                    <a:pt x="401" y="71"/>
                  </a:lnTo>
                  <a:lnTo>
                    <a:pt x="378" y="66"/>
                  </a:lnTo>
                  <a:lnTo>
                    <a:pt x="354" y="61"/>
                  </a:lnTo>
                  <a:lnTo>
                    <a:pt x="332" y="58"/>
                  </a:lnTo>
                  <a:lnTo>
                    <a:pt x="311" y="54"/>
                  </a:lnTo>
                  <a:lnTo>
                    <a:pt x="311" y="50"/>
                  </a:lnTo>
                  <a:lnTo>
                    <a:pt x="311" y="45"/>
                  </a:lnTo>
                  <a:lnTo>
                    <a:pt x="311" y="42"/>
                  </a:lnTo>
                  <a:lnTo>
                    <a:pt x="315" y="39"/>
                  </a:lnTo>
                  <a:lnTo>
                    <a:pt x="339" y="41"/>
                  </a:lnTo>
                  <a:lnTo>
                    <a:pt x="362" y="44"/>
                  </a:lnTo>
                  <a:lnTo>
                    <a:pt x="387" y="48"/>
                  </a:lnTo>
                  <a:lnTo>
                    <a:pt x="410" y="53"/>
                  </a:lnTo>
                  <a:lnTo>
                    <a:pt x="433" y="59"/>
                  </a:lnTo>
                  <a:lnTo>
                    <a:pt x="454" y="68"/>
                  </a:lnTo>
                  <a:lnTo>
                    <a:pt x="471" y="78"/>
                  </a:lnTo>
                  <a:lnTo>
                    <a:pt x="488" y="91"/>
                  </a:lnTo>
                  <a:lnTo>
                    <a:pt x="504" y="122"/>
                  </a:lnTo>
                  <a:lnTo>
                    <a:pt x="511" y="155"/>
                  </a:lnTo>
                  <a:lnTo>
                    <a:pt x="509" y="189"/>
                  </a:lnTo>
                  <a:lnTo>
                    <a:pt x="498" y="222"/>
                  </a:lnTo>
                  <a:lnTo>
                    <a:pt x="480" y="252"/>
                  </a:lnTo>
                  <a:lnTo>
                    <a:pt x="458" y="281"/>
                  </a:lnTo>
                  <a:lnTo>
                    <a:pt x="430" y="306"/>
                  </a:lnTo>
                  <a:lnTo>
                    <a:pt x="398" y="32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9" name="Freeform 89"/>
            <p:cNvSpPr>
              <a:spLocks/>
            </p:cNvSpPr>
            <p:nvPr/>
          </p:nvSpPr>
          <p:spPr bwMode="auto">
            <a:xfrm>
              <a:off x="2352" y="2060"/>
              <a:ext cx="398" cy="159"/>
            </a:xfrm>
            <a:custGeom>
              <a:avLst/>
              <a:gdLst/>
              <a:ahLst/>
              <a:cxnLst>
                <a:cxn ang="0">
                  <a:pos x="374" y="159"/>
                </a:cxn>
                <a:cxn ang="0">
                  <a:pos x="371" y="149"/>
                </a:cxn>
                <a:cxn ang="0">
                  <a:pos x="370" y="120"/>
                </a:cxn>
                <a:cxn ang="0">
                  <a:pos x="365" y="88"/>
                </a:cxn>
                <a:cxn ang="0">
                  <a:pos x="352" y="62"/>
                </a:cxn>
                <a:cxn ang="0">
                  <a:pos x="337" y="54"/>
                </a:cxn>
                <a:cxn ang="0">
                  <a:pos x="319" y="48"/>
                </a:cxn>
                <a:cxn ang="0">
                  <a:pos x="304" y="40"/>
                </a:cxn>
                <a:cxn ang="0">
                  <a:pos x="285" y="35"/>
                </a:cxn>
                <a:cxn ang="0">
                  <a:pos x="266" y="31"/>
                </a:cxn>
                <a:cxn ang="0">
                  <a:pos x="249" y="27"/>
                </a:cxn>
                <a:cxn ang="0">
                  <a:pos x="230" y="25"/>
                </a:cxn>
                <a:cxn ang="0">
                  <a:pos x="211" y="23"/>
                </a:cxn>
                <a:cxn ang="0">
                  <a:pos x="191" y="23"/>
                </a:cxn>
                <a:cxn ang="0">
                  <a:pos x="172" y="23"/>
                </a:cxn>
                <a:cxn ang="0">
                  <a:pos x="153" y="24"/>
                </a:cxn>
                <a:cxn ang="0">
                  <a:pos x="134" y="26"/>
                </a:cxn>
                <a:cxn ang="0">
                  <a:pos x="115" y="29"/>
                </a:cxn>
                <a:cxn ang="0">
                  <a:pos x="98" y="35"/>
                </a:cxn>
                <a:cxn ang="0">
                  <a:pos x="79" y="40"/>
                </a:cxn>
                <a:cxn ang="0">
                  <a:pos x="63" y="48"/>
                </a:cxn>
                <a:cxn ang="0">
                  <a:pos x="53" y="53"/>
                </a:cxn>
                <a:cxn ang="0">
                  <a:pos x="44" y="60"/>
                </a:cxn>
                <a:cxn ang="0">
                  <a:pos x="37" y="69"/>
                </a:cxn>
                <a:cxn ang="0">
                  <a:pos x="29" y="78"/>
                </a:cxn>
                <a:cxn ang="0">
                  <a:pos x="25" y="88"/>
                </a:cxn>
                <a:cxn ang="0">
                  <a:pos x="20" y="98"/>
                </a:cxn>
                <a:cxn ang="0">
                  <a:pos x="17" y="107"/>
                </a:cxn>
                <a:cxn ang="0">
                  <a:pos x="13" y="116"/>
                </a:cxn>
                <a:cxn ang="0">
                  <a:pos x="0" y="116"/>
                </a:cxn>
                <a:cxn ang="0">
                  <a:pos x="0" y="100"/>
                </a:cxn>
                <a:cxn ang="0">
                  <a:pos x="0" y="86"/>
                </a:cxn>
                <a:cxn ang="0">
                  <a:pos x="3" y="71"/>
                </a:cxn>
                <a:cxn ang="0">
                  <a:pos x="9" y="57"/>
                </a:cxn>
                <a:cxn ang="0">
                  <a:pos x="17" y="46"/>
                </a:cxn>
                <a:cxn ang="0">
                  <a:pos x="27" y="35"/>
                </a:cxn>
                <a:cxn ang="0">
                  <a:pos x="41" y="26"/>
                </a:cxn>
                <a:cxn ang="0">
                  <a:pos x="58" y="19"/>
                </a:cxn>
                <a:cxn ang="0">
                  <a:pos x="82" y="14"/>
                </a:cxn>
                <a:cxn ang="0">
                  <a:pos x="109" y="8"/>
                </a:cxn>
                <a:cxn ang="0">
                  <a:pos x="136" y="3"/>
                </a:cxn>
                <a:cxn ang="0">
                  <a:pos x="165" y="1"/>
                </a:cxn>
                <a:cxn ang="0">
                  <a:pos x="195" y="0"/>
                </a:cxn>
                <a:cxn ang="0">
                  <a:pos x="224" y="0"/>
                </a:cxn>
                <a:cxn ang="0">
                  <a:pos x="252" y="2"/>
                </a:cxn>
                <a:cxn ang="0">
                  <a:pos x="278" y="7"/>
                </a:cxn>
                <a:cxn ang="0">
                  <a:pos x="299" y="11"/>
                </a:cxn>
                <a:cxn ang="0">
                  <a:pos x="316" y="16"/>
                </a:cxn>
                <a:cxn ang="0">
                  <a:pos x="331" y="23"/>
                </a:cxn>
                <a:cxn ang="0">
                  <a:pos x="346" y="28"/>
                </a:cxn>
                <a:cxn ang="0">
                  <a:pos x="359" y="36"/>
                </a:cxn>
                <a:cxn ang="0">
                  <a:pos x="370" y="43"/>
                </a:cxn>
                <a:cxn ang="0">
                  <a:pos x="380" y="51"/>
                </a:cxn>
                <a:cxn ang="0">
                  <a:pos x="389" y="57"/>
                </a:cxn>
                <a:cxn ang="0">
                  <a:pos x="398" y="91"/>
                </a:cxn>
                <a:cxn ang="0">
                  <a:pos x="394" y="122"/>
                </a:cxn>
                <a:cxn ang="0">
                  <a:pos x="384" y="145"/>
                </a:cxn>
                <a:cxn ang="0">
                  <a:pos x="374" y="159"/>
                </a:cxn>
              </a:cxnLst>
              <a:rect l="0" t="0" r="r" b="b"/>
              <a:pathLst>
                <a:path w="398" h="159">
                  <a:moveTo>
                    <a:pt x="374" y="159"/>
                  </a:moveTo>
                  <a:lnTo>
                    <a:pt x="371" y="149"/>
                  </a:lnTo>
                  <a:lnTo>
                    <a:pt x="370" y="120"/>
                  </a:lnTo>
                  <a:lnTo>
                    <a:pt x="365" y="88"/>
                  </a:lnTo>
                  <a:lnTo>
                    <a:pt x="352" y="62"/>
                  </a:lnTo>
                  <a:lnTo>
                    <a:pt x="337" y="54"/>
                  </a:lnTo>
                  <a:lnTo>
                    <a:pt x="319" y="48"/>
                  </a:lnTo>
                  <a:lnTo>
                    <a:pt x="304" y="40"/>
                  </a:lnTo>
                  <a:lnTo>
                    <a:pt x="285" y="35"/>
                  </a:lnTo>
                  <a:lnTo>
                    <a:pt x="266" y="31"/>
                  </a:lnTo>
                  <a:lnTo>
                    <a:pt x="249" y="27"/>
                  </a:lnTo>
                  <a:lnTo>
                    <a:pt x="230" y="25"/>
                  </a:lnTo>
                  <a:lnTo>
                    <a:pt x="211" y="23"/>
                  </a:lnTo>
                  <a:lnTo>
                    <a:pt x="191" y="23"/>
                  </a:lnTo>
                  <a:lnTo>
                    <a:pt x="172" y="23"/>
                  </a:lnTo>
                  <a:lnTo>
                    <a:pt x="153" y="24"/>
                  </a:lnTo>
                  <a:lnTo>
                    <a:pt x="134" y="26"/>
                  </a:lnTo>
                  <a:lnTo>
                    <a:pt x="115" y="29"/>
                  </a:lnTo>
                  <a:lnTo>
                    <a:pt x="98" y="35"/>
                  </a:lnTo>
                  <a:lnTo>
                    <a:pt x="79" y="40"/>
                  </a:lnTo>
                  <a:lnTo>
                    <a:pt x="63" y="48"/>
                  </a:lnTo>
                  <a:lnTo>
                    <a:pt x="53" y="53"/>
                  </a:lnTo>
                  <a:lnTo>
                    <a:pt x="44" y="60"/>
                  </a:lnTo>
                  <a:lnTo>
                    <a:pt x="37" y="69"/>
                  </a:lnTo>
                  <a:lnTo>
                    <a:pt x="29" y="78"/>
                  </a:lnTo>
                  <a:lnTo>
                    <a:pt x="25" y="88"/>
                  </a:lnTo>
                  <a:lnTo>
                    <a:pt x="20" y="98"/>
                  </a:lnTo>
                  <a:lnTo>
                    <a:pt x="17" y="107"/>
                  </a:lnTo>
                  <a:lnTo>
                    <a:pt x="13" y="116"/>
                  </a:lnTo>
                  <a:lnTo>
                    <a:pt x="0" y="116"/>
                  </a:lnTo>
                  <a:lnTo>
                    <a:pt x="0" y="100"/>
                  </a:lnTo>
                  <a:lnTo>
                    <a:pt x="0" y="86"/>
                  </a:lnTo>
                  <a:lnTo>
                    <a:pt x="3" y="71"/>
                  </a:lnTo>
                  <a:lnTo>
                    <a:pt x="9" y="57"/>
                  </a:lnTo>
                  <a:lnTo>
                    <a:pt x="17" y="46"/>
                  </a:lnTo>
                  <a:lnTo>
                    <a:pt x="27" y="35"/>
                  </a:lnTo>
                  <a:lnTo>
                    <a:pt x="41" y="26"/>
                  </a:lnTo>
                  <a:lnTo>
                    <a:pt x="58" y="19"/>
                  </a:lnTo>
                  <a:lnTo>
                    <a:pt x="82" y="14"/>
                  </a:lnTo>
                  <a:lnTo>
                    <a:pt x="109" y="8"/>
                  </a:lnTo>
                  <a:lnTo>
                    <a:pt x="136" y="3"/>
                  </a:lnTo>
                  <a:lnTo>
                    <a:pt x="165" y="1"/>
                  </a:lnTo>
                  <a:lnTo>
                    <a:pt x="195" y="0"/>
                  </a:lnTo>
                  <a:lnTo>
                    <a:pt x="224" y="0"/>
                  </a:lnTo>
                  <a:lnTo>
                    <a:pt x="252" y="2"/>
                  </a:lnTo>
                  <a:lnTo>
                    <a:pt x="278" y="7"/>
                  </a:lnTo>
                  <a:lnTo>
                    <a:pt x="299" y="11"/>
                  </a:lnTo>
                  <a:lnTo>
                    <a:pt x="316" y="16"/>
                  </a:lnTo>
                  <a:lnTo>
                    <a:pt x="331" y="23"/>
                  </a:lnTo>
                  <a:lnTo>
                    <a:pt x="346" y="28"/>
                  </a:lnTo>
                  <a:lnTo>
                    <a:pt x="359" y="36"/>
                  </a:lnTo>
                  <a:lnTo>
                    <a:pt x="370" y="43"/>
                  </a:lnTo>
                  <a:lnTo>
                    <a:pt x="380" y="51"/>
                  </a:lnTo>
                  <a:lnTo>
                    <a:pt x="389" y="57"/>
                  </a:lnTo>
                  <a:lnTo>
                    <a:pt x="398" y="91"/>
                  </a:lnTo>
                  <a:lnTo>
                    <a:pt x="394" y="122"/>
                  </a:lnTo>
                  <a:lnTo>
                    <a:pt x="384" y="145"/>
                  </a:lnTo>
                  <a:lnTo>
                    <a:pt x="374" y="15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0" name="Freeform 90"/>
            <p:cNvSpPr>
              <a:spLocks/>
            </p:cNvSpPr>
            <p:nvPr/>
          </p:nvSpPr>
          <p:spPr bwMode="auto">
            <a:xfrm>
              <a:off x="2593" y="3143"/>
              <a:ext cx="196" cy="36"/>
            </a:xfrm>
            <a:custGeom>
              <a:avLst/>
              <a:gdLst/>
              <a:ahLst/>
              <a:cxnLst>
                <a:cxn ang="0">
                  <a:pos x="0" y="28"/>
                </a:cxn>
                <a:cxn ang="0">
                  <a:pos x="3" y="28"/>
                </a:cxn>
                <a:cxn ang="0">
                  <a:pos x="18" y="27"/>
                </a:cxn>
                <a:cxn ang="0">
                  <a:pos x="38" y="25"/>
                </a:cxn>
                <a:cxn ang="0">
                  <a:pos x="66" y="22"/>
                </a:cxn>
                <a:cxn ang="0">
                  <a:pos x="96" y="19"/>
                </a:cxn>
                <a:cxn ang="0">
                  <a:pos x="125" y="15"/>
                </a:cxn>
                <a:cxn ang="0">
                  <a:pos x="153" y="9"/>
                </a:cxn>
                <a:cxn ang="0">
                  <a:pos x="177" y="1"/>
                </a:cxn>
                <a:cxn ang="0">
                  <a:pos x="183" y="0"/>
                </a:cxn>
                <a:cxn ang="0">
                  <a:pos x="189" y="1"/>
                </a:cxn>
                <a:cxn ang="0">
                  <a:pos x="193" y="5"/>
                </a:cxn>
                <a:cxn ang="0">
                  <a:pos x="196" y="8"/>
                </a:cxn>
                <a:cxn ang="0">
                  <a:pos x="189" y="15"/>
                </a:cxn>
                <a:cxn ang="0">
                  <a:pos x="170" y="22"/>
                </a:cxn>
                <a:cxn ang="0">
                  <a:pos x="143" y="27"/>
                </a:cxn>
                <a:cxn ang="0">
                  <a:pos x="113" y="33"/>
                </a:cxn>
                <a:cxn ang="0">
                  <a:pos x="78" y="35"/>
                </a:cxn>
                <a:cxn ang="0">
                  <a:pos x="47" y="36"/>
                </a:cxn>
                <a:cxn ang="0">
                  <a:pos x="19" y="34"/>
                </a:cxn>
                <a:cxn ang="0">
                  <a:pos x="0" y="28"/>
                </a:cxn>
              </a:cxnLst>
              <a:rect l="0" t="0" r="r" b="b"/>
              <a:pathLst>
                <a:path w="196" h="36">
                  <a:moveTo>
                    <a:pt x="0" y="28"/>
                  </a:moveTo>
                  <a:lnTo>
                    <a:pt x="3" y="28"/>
                  </a:lnTo>
                  <a:lnTo>
                    <a:pt x="18" y="27"/>
                  </a:lnTo>
                  <a:lnTo>
                    <a:pt x="38" y="25"/>
                  </a:lnTo>
                  <a:lnTo>
                    <a:pt x="66" y="22"/>
                  </a:lnTo>
                  <a:lnTo>
                    <a:pt x="96" y="19"/>
                  </a:lnTo>
                  <a:lnTo>
                    <a:pt x="125" y="15"/>
                  </a:lnTo>
                  <a:lnTo>
                    <a:pt x="153" y="9"/>
                  </a:lnTo>
                  <a:lnTo>
                    <a:pt x="177" y="1"/>
                  </a:lnTo>
                  <a:lnTo>
                    <a:pt x="183" y="0"/>
                  </a:lnTo>
                  <a:lnTo>
                    <a:pt x="189" y="1"/>
                  </a:lnTo>
                  <a:lnTo>
                    <a:pt x="193" y="5"/>
                  </a:lnTo>
                  <a:lnTo>
                    <a:pt x="196" y="8"/>
                  </a:lnTo>
                  <a:lnTo>
                    <a:pt x="189" y="15"/>
                  </a:lnTo>
                  <a:lnTo>
                    <a:pt x="170" y="22"/>
                  </a:lnTo>
                  <a:lnTo>
                    <a:pt x="143" y="27"/>
                  </a:lnTo>
                  <a:lnTo>
                    <a:pt x="113" y="33"/>
                  </a:lnTo>
                  <a:lnTo>
                    <a:pt x="78" y="35"/>
                  </a:lnTo>
                  <a:lnTo>
                    <a:pt x="47" y="36"/>
                  </a:lnTo>
                  <a:lnTo>
                    <a:pt x="19" y="34"/>
                  </a:lnTo>
                  <a:lnTo>
                    <a:pt x="0"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1" name="Freeform 91"/>
            <p:cNvSpPr>
              <a:spLocks/>
            </p:cNvSpPr>
            <p:nvPr/>
          </p:nvSpPr>
          <p:spPr bwMode="auto">
            <a:xfrm>
              <a:off x="2596" y="3295"/>
              <a:ext cx="187" cy="55"/>
            </a:xfrm>
            <a:custGeom>
              <a:avLst/>
              <a:gdLst/>
              <a:ahLst/>
              <a:cxnLst>
                <a:cxn ang="0">
                  <a:pos x="187" y="55"/>
                </a:cxn>
                <a:cxn ang="0">
                  <a:pos x="163" y="50"/>
                </a:cxn>
                <a:cxn ang="0">
                  <a:pos x="139" y="44"/>
                </a:cxn>
                <a:cxn ang="0">
                  <a:pos x="116" y="40"/>
                </a:cxn>
                <a:cxn ang="0">
                  <a:pos x="92" y="35"/>
                </a:cxn>
                <a:cxn ang="0">
                  <a:pos x="68" y="30"/>
                </a:cxn>
                <a:cxn ang="0">
                  <a:pos x="46" y="24"/>
                </a:cxn>
                <a:cxn ang="0">
                  <a:pos x="22" y="17"/>
                </a:cxn>
                <a:cxn ang="0">
                  <a:pos x="0" y="9"/>
                </a:cxn>
                <a:cxn ang="0">
                  <a:pos x="0" y="0"/>
                </a:cxn>
                <a:cxn ang="0">
                  <a:pos x="27" y="6"/>
                </a:cxn>
                <a:cxn ang="0">
                  <a:pos x="58" y="13"/>
                </a:cxn>
                <a:cxn ang="0">
                  <a:pos x="89" y="21"/>
                </a:cxn>
                <a:cxn ang="0">
                  <a:pos x="120" y="30"/>
                </a:cxn>
                <a:cxn ang="0">
                  <a:pos x="149" y="39"/>
                </a:cxn>
                <a:cxn ang="0">
                  <a:pos x="169" y="46"/>
                </a:cxn>
                <a:cxn ang="0">
                  <a:pos x="184" y="51"/>
                </a:cxn>
                <a:cxn ang="0">
                  <a:pos x="187" y="55"/>
                </a:cxn>
              </a:cxnLst>
              <a:rect l="0" t="0" r="r" b="b"/>
              <a:pathLst>
                <a:path w="187" h="55">
                  <a:moveTo>
                    <a:pt x="187" y="55"/>
                  </a:moveTo>
                  <a:lnTo>
                    <a:pt x="163" y="50"/>
                  </a:lnTo>
                  <a:lnTo>
                    <a:pt x="139" y="44"/>
                  </a:lnTo>
                  <a:lnTo>
                    <a:pt x="116" y="40"/>
                  </a:lnTo>
                  <a:lnTo>
                    <a:pt x="92" y="35"/>
                  </a:lnTo>
                  <a:lnTo>
                    <a:pt x="68" y="30"/>
                  </a:lnTo>
                  <a:lnTo>
                    <a:pt x="46" y="24"/>
                  </a:lnTo>
                  <a:lnTo>
                    <a:pt x="22" y="17"/>
                  </a:lnTo>
                  <a:lnTo>
                    <a:pt x="0" y="9"/>
                  </a:lnTo>
                  <a:lnTo>
                    <a:pt x="0" y="0"/>
                  </a:lnTo>
                  <a:lnTo>
                    <a:pt x="27" y="6"/>
                  </a:lnTo>
                  <a:lnTo>
                    <a:pt x="58" y="13"/>
                  </a:lnTo>
                  <a:lnTo>
                    <a:pt x="89" y="21"/>
                  </a:lnTo>
                  <a:lnTo>
                    <a:pt x="120" y="30"/>
                  </a:lnTo>
                  <a:lnTo>
                    <a:pt x="149" y="39"/>
                  </a:lnTo>
                  <a:lnTo>
                    <a:pt x="169" y="46"/>
                  </a:lnTo>
                  <a:lnTo>
                    <a:pt x="184" y="51"/>
                  </a:lnTo>
                  <a:lnTo>
                    <a:pt x="187"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2" name="Freeform 92"/>
            <p:cNvSpPr>
              <a:spLocks/>
            </p:cNvSpPr>
            <p:nvPr/>
          </p:nvSpPr>
          <p:spPr bwMode="auto">
            <a:xfrm>
              <a:off x="2572" y="3341"/>
              <a:ext cx="198" cy="127"/>
            </a:xfrm>
            <a:custGeom>
              <a:avLst/>
              <a:gdLst/>
              <a:ahLst/>
              <a:cxnLst>
                <a:cxn ang="0">
                  <a:pos x="198" y="33"/>
                </a:cxn>
                <a:cxn ang="0">
                  <a:pos x="178" y="33"/>
                </a:cxn>
                <a:cxn ang="0">
                  <a:pos x="157" y="32"/>
                </a:cxn>
                <a:cxn ang="0">
                  <a:pos x="136" y="31"/>
                </a:cxn>
                <a:cxn ang="0">
                  <a:pos x="115" y="27"/>
                </a:cxn>
                <a:cxn ang="0">
                  <a:pos x="94" y="25"/>
                </a:cxn>
                <a:cxn ang="0">
                  <a:pos x="73" y="21"/>
                </a:cxn>
                <a:cxn ang="0">
                  <a:pos x="51" y="20"/>
                </a:cxn>
                <a:cxn ang="0">
                  <a:pos x="27" y="16"/>
                </a:cxn>
                <a:cxn ang="0">
                  <a:pos x="35" y="27"/>
                </a:cxn>
                <a:cxn ang="0">
                  <a:pos x="47" y="42"/>
                </a:cxn>
                <a:cxn ang="0">
                  <a:pos x="64" y="59"/>
                </a:cxn>
                <a:cxn ang="0">
                  <a:pos x="83" y="75"/>
                </a:cxn>
                <a:cxn ang="0">
                  <a:pos x="102" y="92"/>
                </a:cxn>
                <a:cxn ang="0">
                  <a:pos x="120" y="107"/>
                </a:cxn>
                <a:cxn ang="0">
                  <a:pos x="133" y="119"/>
                </a:cxn>
                <a:cxn ang="0">
                  <a:pos x="141" y="127"/>
                </a:cxn>
                <a:cxn ang="0">
                  <a:pos x="122" y="121"/>
                </a:cxn>
                <a:cxn ang="0">
                  <a:pos x="102" y="113"/>
                </a:cxn>
                <a:cxn ang="0">
                  <a:pos x="84" y="102"/>
                </a:cxn>
                <a:cxn ang="0">
                  <a:pos x="68" y="90"/>
                </a:cxn>
                <a:cxn ang="0">
                  <a:pos x="52" y="76"/>
                </a:cxn>
                <a:cxn ang="0">
                  <a:pos x="39" y="62"/>
                </a:cxn>
                <a:cxn ang="0">
                  <a:pos x="25" y="49"/>
                </a:cxn>
                <a:cxn ang="0">
                  <a:pos x="16" y="35"/>
                </a:cxn>
                <a:cxn ang="0">
                  <a:pos x="11" y="27"/>
                </a:cxn>
                <a:cxn ang="0">
                  <a:pos x="2" y="17"/>
                </a:cxn>
                <a:cxn ang="0">
                  <a:pos x="0" y="7"/>
                </a:cxn>
                <a:cxn ang="0">
                  <a:pos x="14" y="0"/>
                </a:cxn>
                <a:cxn ang="0">
                  <a:pos x="43" y="2"/>
                </a:cxn>
                <a:cxn ang="0">
                  <a:pos x="74" y="4"/>
                </a:cxn>
                <a:cxn ang="0">
                  <a:pos x="105" y="11"/>
                </a:cxn>
                <a:cxn ang="0">
                  <a:pos x="133" y="16"/>
                </a:cxn>
                <a:cxn ang="0">
                  <a:pos x="160" y="23"/>
                </a:cxn>
                <a:cxn ang="0">
                  <a:pos x="181" y="27"/>
                </a:cxn>
                <a:cxn ang="0">
                  <a:pos x="193" y="32"/>
                </a:cxn>
                <a:cxn ang="0">
                  <a:pos x="198" y="33"/>
                </a:cxn>
              </a:cxnLst>
              <a:rect l="0" t="0" r="r" b="b"/>
              <a:pathLst>
                <a:path w="198" h="127">
                  <a:moveTo>
                    <a:pt x="198" y="33"/>
                  </a:moveTo>
                  <a:lnTo>
                    <a:pt x="178" y="33"/>
                  </a:lnTo>
                  <a:lnTo>
                    <a:pt x="157" y="32"/>
                  </a:lnTo>
                  <a:lnTo>
                    <a:pt x="136" y="31"/>
                  </a:lnTo>
                  <a:lnTo>
                    <a:pt x="115" y="27"/>
                  </a:lnTo>
                  <a:lnTo>
                    <a:pt x="94" y="25"/>
                  </a:lnTo>
                  <a:lnTo>
                    <a:pt x="73" y="21"/>
                  </a:lnTo>
                  <a:lnTo>
                    <a:pt x="51" y="20"/>
                  </a:lnTo>
                  <a:lnTo>
                    <a:pt x="27" y="16"/>
                  </a:lnTo>
                  <a:lnTo>
                    <a:pt x="35" y="27"/>
                  </a:lnTo>
                  <a:lnTo>
                    <a:pt x="47" y="42"/>
                  </a:lnTo>
                  <a:lnTo>
                    <a:pt x="64" y="59"/>
                  </a:lnTo>
                  <a:lnTo>
                    <a:pt x="83" y="75"/>
                  </a:lnTo>
                  <a:lnTo>
                    <a:pt x="102" y="92"/>
                  </a:lnTo>
                  <a:lnTo>
                    <a:pt x="120" y="107"/>
                  </a:lnTo>
                  <a:lnTo>
                    <a:pt x="133" y="119"/>
                  </a:lnTo>
                  <a:lnTo>
                    <a:pt x="141" y="127"/>
                  </a:lnTo>
                  <a:lnTo>
                    <a:pt x="122" y="121"/>
                  </a:lnTo>
                  <a:lnTo>
                    <a:pt x="102" y="113"/>
                  </a:lnTo>
                  <a:lnTo>
                    <a:pt x="84" y="102"/>
                  </a:lnTo>
                  <a:lnTo>
                    <a:pt x="68" y="90"/>
                  </a:lnTo>
                  <a:lnTo>
                    <a:pt x="52" y="76"/>
                  </a:lnTo>
                  <a:lnTo>
                    <a:pt x="39" y="62"/>
                  </a:lnTo>
                  <a:lnTo>
                    <a:pt x="25" y="49"/>
                  </a:lnTo>
                  <a:lnTo>
                    <a:pt x="16" y="35"/>
                  </a:lnTo>
                  <a:lnTo>
                    <a:pt x="11" y="27"/>
                  </a:lnTo>
                  <a:lnTo>
                    <a:pt x="2" y="17"/>
                  </a:lnTo>
                  <a:lnTo>
                    <a:pt x="0" y="7"/>
                  </a:lnTo>
                  <a:lnTo>
                    <a:pt x="14" y="0"/>
                  </a:lnTo>
                  <a:lnTo>
                    <a:pt x="43" y="2"/>
                  </a:lnTo>
                  <a:lnTo>
                    <a:pt x="74" y="4"/>
                  </a:lnTo>
                  <a:lnTo>
                    <a:pt x="105" y="11"/>
                  </a:lnTo>
                  <a:lnTo>
                    <a:pt x="133" y="16"/>
                  </a:lnTo>
                  <a:lnTo>
                    <a:pt x="160" y="23"/>
                  </a:lnTo>
                  <a:lnTo>
                    <a:pt x="181" y="27"/>
                  </a:lnTo>
                  <a:lnTo>
                    <a:pt x="193" y="32"/>
                  </a:lnTo>
                  <a:lnTo>
                    <a:pt x="198" y="3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3" name="Freeform 93"/>
            <p:cNvSpPr>
              <a:spLocks/>
            </p:cNvSpPr>
            <p:nvPr/>
          </p:nvSpPr>
          <p:spPr bwMode="auto">
            <a:xfrm>
              <a:off x="2502" y="2707"/>
              <a:ext cx="208" cy="52"/>
            </a:xfrm>
            <a:custGeom>
              <a:avLst/>
              <a:gdLst/>
              <a:ahLst/>
              <a:cxnLst>
                <a:cxn ang="0">
                  <a:pos x="208" y="52"/>
                </a:cxn>
                <a:cxn ang="0">
                  <a:pos x="187" y="48"/>
                </a:cxn>
                <a:cxn ang="0">
                  <a:pos x="162" y="42"/>
                </a:cxn>
                <a:cxn ang="0">
                  <a:pos x="134" y="36"/>
                </a:cxn>
                <a:cxn ang="0">
                  <a:pos x="104" y="29"/>
                </a:cxn>
                <a:cxn ang="0">
                  <a:pos x="76" y="22"/>
                </a:cxn>
                <a:cxn ang="0">
                  <a:pos x="47" y="15"/>
                </a:cxn>
                <a:cxn ang="0">
                  <a:pos x="22" y="8"/>
                </a:cxn>
                <a:cxn ang="0">
                  <a:pos x="0" y="1"/>
                </a:cxn>
                <a:cxn ang="0">
                  <a:pos x="21" y="0"/>
                </a:cxn>
                <a:cxn ang="0">
                  <a:pos x="41" y="1"/>
                </a:cxn>
                <a:cxn ang="0">
                  <a:pos x="62" y="2"/>
                </a:cxn>
                <a:cxn ang="0">
                  <a:pos x="85" y="5"/>
                </a:cxn>
                <a:cxn ang="0">
                  <a:pos x="107" y="9"/>
                </a:cxn>
                <a:cxn ang="0">
                  <a:pos x="129" y="15"/>
                </a:cxn>
                <a:cxn ang="0">
                  <a:pos x="150" y="21"/>
                </a:cxn>
                <a:cxn ang="0">
                  <a:pos x="171" y="27"/>
                </a:cxn>
                <a:cxn ang="0">
                  <a:pos x="184" y="32"/>
                </a:cxn>
                <a:cxn ang="0">
                  <a:pos x="197" y="37"/>
                </a:cxn>
                <a:cxn ang="0">
                  <a:pos x="206" y="44"/>
                </a:cxn>
                <a:cxn ang="0">
                  <a:pos x="208" y="52"/>
                </a:cxn>
              </a:cxnLst>
              <a:rect l="0" t="0" r="r" b="b"/>
              <a:pathLst>
                <a:path w="208" h="52">
                  <a:moveTo>
                    <a:pt x="208" y="52"/>
                  </a:moveTo>
                  <a:lnTo>
                    <a:pt x="187" y="48"/>
                  </a:lnTo>
                  <a:lnTo>
                    <a:pt x="162" y="42"/>
                  </a:lnTo>
                  <a:lnTo>
                    <a:pt x="134" y="36"/>
                  </a:lnTo>
                  <a:lnTo>
                    <a:pt x="104" y="29"/>
                  </a:lnTo>
                  <a:lnTo>
                    <a:pt x="76" y="22"/>
                  </a:lnTo>
                  <a:lnTo>
                    <a:pt x="47" y="15"/>
                  </a:lnTo>
                  <a:lnTo>
                    <a:pt x="22" y="8"/>
                  </a:lnTo>
                  <a:lnTo>
                    <a:pt x="0" y="1"/>
                  </a:lnTo>
                  <a:lnTo>
                    <a:pt x="21" y="0"/>
                  </a:lnTo>
                  <a:lnTo>
                    <a:pt x="41" y="1"/>
                  </a:lnTo>
                  <a:lnTo>
                    <a:pt x="62" y="2"/>
                  </a:lnTo>
                  <a:lnTo>
                    <a:pt x="85" y="5"/>
                  </a:lnTo>
                  <a:lnTo>
                    <a:pt x="107" y="9"/>
                  </a:lnTo>
                  <a:lnTo>
                    <a:pt x="129" y="15"/>
                  </a:lnTo>
                  <a:lnTo>
                    <a:pt x="150" y="21"/>
                  </a:lnTo>
                  <a:lnTo>
                    <a:pt x="171" y="27"/>
                  </a:lnTo>
                  <a:lnTo>
                    <a:pt x="184" y="32"/>
                  </a:lnTo>
                  <a:lnTo>
                    <a:pt x="197" y="37"/>
                  </a:lnTo>
                  <a:lnTo>
                    <a:pt x="206" y="44"/>
                  </a:lnTo>
                  <a:lnTo>
                    <a:pt x="208" y="5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4" name="Freeform 94"/>
            <p:cNvSpPr>
              <a:spLocks/>
            </p:cNvSpPr>
            <p:nvPr/>
          </p:nvSpPr>
          <p:spPr bwMode="auto">
            <a:xfrm>
              <a:off x="2650" y="3265"/>
              <a:ext cx="33" cy="26"/>
            </a:xfrm>
            <a:custGeom>
              <a:avLst/>
              <a:gdLst/>
              <a:ahLst/>
              <a:cxnLst>
                <a:cxn ang="0">
                  <a:pos x="14" y="26"/>
                </a:cxn>
                <a:cxn ang="0">
                  <a:pos x="4" y="26"/>
                </a:cxn>
                <a:cxn ang="0">
                  <a:pos x="0" y="18"/>
                </a:cxn>
                <a:cxn ang="0">
                  <a:pos x="5" y="9"/>
                </a:cxn>
                <a:cxn ang="0">
                  <a:pos x="14" y="3"/>
                </a:cxn>
                <a:cxn ang="0">
                  <a:pos x="24" y="0"/>
                </a:cxn>
                <a:cxn ang="0">
                  <a:pos x="33" y="3"/>
                </a:cxn>
                <a:cxn ang="0">
                  <a:pos x="31" y="10"/>
                </a:cxn>
                <a:cxn ang="0">
                  <a:pos x="26" y="15"/>
                </a:cxn>
                <a:cxn ang="0">
                  <a:pos x="18" y="19"/>
                </a:cxn>
                <a:cxn ang="0">
                  <a:pos x="14" y="26"/>
                </a:cxn>
              </a:cxnLst>
              <a:rect l="0" t="0" r="r" b="b"/>
              <a:pathLst>
                <a:path w="33" h="26">
                  <a:moveTo>
                    <a:pt x="14" y="26"/>
                  </a:moveTo>
                  <a:lnTo>
                    <a:pt x="4" y="26"/>
                  </a:lnTo>
                  <a:lnTo>
                    <a:pt x="0" y="18"/>
                  </a:lnTo>
                  <a:lnTo>
                    <a:pt x="5" y="9"/>
                  </a:lnTo>
                  <a:lnTo>
                    <a:pt x="14" y="3"/>
                  </a:lnTo>
                  <a:lnTo>
                    <a:pt x="24" y="0"/>
                  </a:lnTo>
                  <a:lnTo>
                    <a:pt x="33" y="3"/>
                  </a:lnTo>
                  <a:lnTo>
                    <a:pt x="31" y="10"/>
                  </a:lnTo>
                  <a:lnTo>
                    <a:pt x="26" y="15"/>
                  </a:lnTo>
                  <a:lnTo>
                    <a:pt x="18" y="19"/>
                  </a:lnTo>
                  <a:lnTo>
                    <a:pt x="14" y="2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 name="Freeform 95"/>
            <p:cNvSpPr>
              <a:spLocks/>
            </p:cNvSpPr>
            <p:nvPr/>
          </p:nvSpPr>
          <p:spPr bwMode="auto">
            <a:xfrm>
              <a:off x="2315" y="3382"/>
              <a:ext cx="326" cy="99"/>
            </a:xfrm>
            <a:custGeom>
              <a:avLst/>
              <a:gdLst/>
              <a:ahLst/>
              <a:cxnLst>
                <a:cxn ang="0">
                  <a:pos x="210" y="20"/>
                </a:cxn>
                <a:cxn ang="0">
                  <a:pos x="198" y="27"/>
                </a:cxn>
                <a:cxn ang="0">
                  <a:pos x="177" y="35"/>
                </a:cxn>
                <a:cxn ang="0">
                  <a:pos x="149" y="43"/>
                </a:cxn>
                <a:cxn ang="0">
                  <a:pos x="116" y="50"/>
                </a:cxn>
                <a:cxn ang="0">
                  <a:pos x="84" y="58"/>
                </a:cxn>
                <a:cxn ang="0">
                  <a:pos x="52" y="64"/>
                </a:cxn>
                <a:cxn ang="0">
                  <a:pos x="25" y="68"/>
                </a:cxn>
                <a:cxn ang="0">
                  <a:pos x="5" y="70"/>
                </a:cxn>
                <a:cxn ang="0">
                  <a:pos x="0" y="67"/>
                </a:cxn>
                <a:cxn ang="0">
                  <a:pos x="2" y="62"/>
                </a:cxn>
                <a:cxn ang="0">
                  <a:pos x="5" y="59"/>
                </a:cxn>
                <a:cxn ang="0">
                  <a:pos x="9" y="58"/>
                </a:cxn>
                <a:cxn ang="0">
                  <a:pos x="36" y="53"/>
                </a:cxn>
                <a:cxn ang="0">
                  <a:pos x="68" y="45"/>
                </a:cxn>
                <a:cxn ang="0">
                  <a:pos x="100" y="35"/>
                </a:cxn>
                <a:cxn ang="0">
                  <a:pos x="135" y="25"/>
                </a:cxn>
                <a:cxn ang="0">
                  <a:pos x="164" y="15"/>
                </a:cxn>
                <a:cxn ang="0">
                  <a:pos x="190" y="7"/>
                </a:cxn>
                <a:cxn ang="0">
                  <a:pos x="208" y="2"/>
                </a:cxn>
                <a:cxn ang="0">
                  <a:pos x="217" y="0"/>
                </a:cxn>
                <a:cxn ang="0">
                  <a:pos x="230" y="6"/>
                </a:cxn>
                <a:cxn ang="0">
                  <a:pos x="243" y="15"/>
                </a:cxn>
                <a:cxn ang="0">
                  <a:pos x="258" y="27"/>
                </a:cxn>
                <a:cxn ang="0">
                  <a:pos x="274" y="39"/>
                </a:cxn>
                <a:cxn ang="0">
                  <a:pos x="289" y="52"/>
                </a:cxn>
                <a:cxn ang="0">
                  <a:pos x="302" y="64"/>
                </a:cxn>
                <a:cxn ang="0">
                  <a:pos x="315" y="73"/>
                </a:cxn>
                <a:cxn ang="0">
                  <a:pos x="326" y="81"/>
                </a:cxn>
                <a:cxn ang="0">
                  <a:pos x="312" y="99"/>
                </a:cxn>
                <a:cxn ang="0">
                  <a:pos x="310" y="97"/>
                </a:cxn>
                <a:cxn ang="0">
                  <a:pos x="301" y="89"/>
                </a:cxn>
                <a:cxn ang="0">
                  <a:pos x="289" y="76"/>
                </a:cxn>
                <a:cxn ang="0">
                  <a:pos x="273" y="62"/>
                </a:cxn>
                <a:cxn ang="0">
                  <a:pos x="257" y="49"/>
                </a:cxn>
                <a:cxn ang="0">
                  <a:pos x="239" y="35"/>
                </a:cxn>
                <a:cxn ang="0">
                  <a:pos x="223" y="27"/>
                </a:cxn>
                <a:cxn ang="0">
                  <a:pos x="210" y="20"/>
                </a:cxn>
              </a:cxnLst>
              <a:rect l="0" t="0" r="r" b="b"/>
              <a:pathLst>
                <a:path w="326" h="99">
                  <a:moveTo>
                    <a:pt x="210" y="20"/>
                  </a:moveTo>
                  <a:lnTo>
                    <a:pt x="198" y="27"/>
                  </a:lnTo>
                  <a:lnTo>
                    <a:pt x="177" y="35"/>
                  </a:lnTo>
                  <a:lnTo>
                    <a:pt x="149" y="43"/>
                  </a:lnTo>
                  <a:lnTo>
                    <a:pt x="116" y="50"/>
                  </a:lnTo>
                  <a:lnTo>
                    <a:pt x="84" y="58"/>
                  </a:lnTo>
                  <a:lnTo>
                    <a:pt x="52" y="64"/>
                  </a:lnTo>
                  <a:lnTo>
                    <a:pt x="25" y="68"/>
                  </a:lnTo>
                  <a:lnTo>
                    <a:pt x="5" y="70"/>
                  </a:lnTo>
                  <a:lnTo>
                    <a:pt x="0" y="67"/>
                  </a:lnTo>
                  <a:lnTo>
                    <a:pt x="2" y="62"/>
                  </a:lnTo>
                  <a:lnTo>
                    <a:pt x="5" y="59"/>
                  </a:lnTo>
                  <a:lnTo>
                    <a:pt x="9" y="58"/>
                  </a:lnTo>
                  <a:lnTo>
                    <a:pt x="36" y="53"/>
                  </a:lnTo>
                  <a:lnTo>
                    <a:pt x="68" y="45"/>
                  </a:lnTo>
                  <a:lnTo>
                    <a:pt x="100" y="35"/>
                  </a:lnTo>
                  <a:lnTo>
                    <a:pt x="135" y="25"/>
                  </a:lnTo>
                  <a:lnTo>
                    <a:pt x="164" y="15"/>
                  </a:lnTo>
                  <a:lnTo>
                    <a:pt x="190" y="7"/>
                  </a:lnTo>
                  <a:lnTo>
                    <a:pt x="208" y="2"/>
                  </a:lnTo>
                  <a:lnTo>
                    <a:pt x="217" y="0"/>
                  </a:lnTo>
                  <a:lnTo>
                    <a:pt x="230" y="6"/>
                  </a:lnTo>
                  <a:lnTo>
                    <a:pt x="243" y="15"/>
                  </a:lnTo>
                  <a:lnTo>
                    <a:pt x="258" y="27"/>
                  </a:lnTo>
                  <a:lnTo>
                    <a:pt x="274" y="39"/>
                  </a:lnTo>
                  <a:lnTo>
                    <a:pt x="289" y="52"/>
                  </a:lnTo>
                  <a:lnTo>
                    <a:pt x="302" y="64"/>
                  </a:lnTo>
                  <a:lnTo>
                    <a:pt x="315" y="73"/>
                  </a:lnTo>
                  <a:lnTo>
                    <a:pt x="326" y="81"/>
                  </a:lnTo>
                  <a:lnTo>
                    <a:pt x="312" y="99"/>
                  </a:lnTo>
                  <a:lnTo>
                    <a:pt x="310" y="97"/>
                  </a:lnTo>
                  <a:lnTo>
                    <a:pt x="301" y="89"/>
                  </a:lnTo>
                  <a:lnTo>
                    <a:pt x="289" y="76"/>
                  </a:lnTo>
                  <a:lnTo>
                    <a:pt x="273" y="62"/>
                  </a:lnTo>
                  <a:lnTo>
                    <a:pt x="257" y="49"/>
                  </a:lnTo>
                  <a:lnTo>
                    <a:pt x="239" y="35"/>
                  </a:lnTo>
                  <a:lnTo>
                    <a:pt x="223" y="27"/>
                  </a:lnTo>
                  <a:lnTo>
                    <a:pt x="210" y="2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6" name="Freeform 96"/>
            <p:cNvSpPr>
              <a:spLocks/>
            </p:cNvSpPr>
            <p:nvPr/>
          </p:nvSpPr>
          <p:spPr bwMode="auto">
            <a:xfrm>
              <a:off x="2558" y="3129"/>
              <a:ext cx="25" cy="93"/>
            </a:xfrm>
            <a:custGeom>
              <a:avLst/>
              <a:gdLst/>
              <a:ahLst/>
              <a:cxnLst>
                <a:cxn ang="0">
                  <a:pos x="6" y="78"/>
                </a:cxn>
                <a:cxn ang="0">
                  <a:pos x="1" y="59"/>
                </a:cxn>
                <a:cxn ang="0">
                  <a:pos x="0" y="36"/>
                </a:cxn>
                <a:cxn ang="0">
                  <a:pos x="3" y="15"/>
                </a:cxn>
                <a:cxn ang="0">
                  <a:pos x="10" y="0"/>
                </a:cxn>
                <a:cxn ang="0">
                  <a:pos x="17" y="21"/>
                </a:cxn>
                <a:cxn ang="0">
                  <a:pos x="20" y="47"/>
                </a:cxn>
                <a:cxn ang="0">
                  <a:pos x="24" y="73"/>
                </a:cxn>
                <a:cxn ang="0">
                  <a:pos x="25" y="93"/>
                </a:cxn>
                <a:cxn ang="0">
                  <a:pos x="6" y="78"/>
                </a:cxn>
              </a:cxnLst>
              <a:rect l="0" t="0" r="r" b="b"/>
              <a:pathLst>
                <a:path w="25" h="93">
                  <a:moveTo>
                    <a:pt x="6" y="78"/>
                  </a:moveTo>
                  <a:lnTo>
                    <a:pt x="1" y="59"/>
                  </a:lnTo>
                  <a:lnTo>
                    <a:pt x="0" y="36"/>
                  </a:lnTo>
                  <a:lnTo>
                    <a:pt x="3" y="15"/>
                  </a:lnTo>
                  <a:lnTo>
                    <a:pt x="10" y="0"/>
                  </a:lnTo>
                  <a:lnTo>
                    <a:pt x="17" y="21"/>
                  </a:lnTo>
                  <a:lnTo>
                    <a:pt x="20" y="47"/>
                  </a:lnTo>
                  <a:lnTo>
                    <a:pt x="24" y="73"/>
                  </a:lnTo>
                  <a:lnTo>
                    <a:pt x="25" y="93"/>
                  </a:lnTo>
                  <a:lnTo>
                    <a:pt x="6" y="7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7" name="Freeform 97"/>
            <p:cNvSpPr>
              <a:spLocks/>
            </p:cNvSpPr>
            <p:nvPr/>
          </p:nvSpPr>
          <p:spPr bwMode="auto">
            <a:xfrm>
              <a:off x="2479" y="3109"/>
              <a:ext cx="93" cy="185"/>
            </a:xfrm>
            <a:custGeom>
              <a:avLst/>
              <a:gdLst/>
              <a:ahLst/>
              <a:cxnLst>
                <a:cxn ang="0">
                  <a:pos x="86" y="184"/>
                </a:cxn>
                <a:cxn ang="0">
                  <a:pos x="81" y="185"/>
                </a:cxn>
                <a:cxn ang="0">
                  <a:pos x="78" y="183"/>
                </a:cxn>
                <a:cxn ang="0">
                  <a:pos x="76" y="181"/>
                </a:cxn>
                <a:cxn ang="0">
                  <a:pos x="74" y="177"/>
                </a:cxn>
                <a:cxn ang="0">
                  <a:pos x="74" y="167"/>
                </a:cxn>
                <a:cxn ang="0">
                  <a:pos x="76" y="157"/>
                </a:cxn>
                <a:cxn ang="0">
                  <a:pos x="74" y="148"/>
                </a:cxn>
                <a:cxn ang="0">
                  <a:pos x="67" y="139"/>
                </a:cxn>
                <a:cxn ang="0">
                  <a:pos x="59" y="139"/>
                </a:cxn>
                <a:cxn ang="0">
                  <a:pos x="54" y="140"/>
                </a:cxn>
                <a:cxn ang="0">
                  <a:pos x="47" y="140"/>
                </a:cxn>
                <a:cxn ang="0">
                  <a:pos x="40" y="139"/>
                </a:cxn>
                <a:cxn ang="0">
                  <a:pos x="35" y="138"/>
                </a:cxn>
                <a:cxn ang="0">
                  <a:pos x="28" y="137"/>
                </a:cxn>
                <a:cxn ang="0">
                  <a:pos x="23" y="134"/>
                </a:cxn>
                <a:cxn ang="0">
                  <a:pos x="17" y="131"/>
                </a:cxn>
                <a:cxn ang="0">
                  <a:pos x="7" y="116"/>
                </a:cxn>
                <a:cxn ang="0">
                  <a:pos x="2" y="101"/>
                </a:cxn>
                <a:cxn ang="0">
                  <a:pos x="0" y="85"/>
                </a:cxn>
                <a:cxn ang="0">
                  <a:pos x="4" y="70"/>
                </a:cxn>
                <a:cxn ang="0">
                  <a:pos x="7" y="54"/>
                </a:cxn>
                <a:cxn ang="0">
                  <a:pos x="9" y="37"/>
                </a:cxn>
                <a:cxn ang="0">
                  <a:pos x="9" y="19"/>
                </a:cxn>
                <a:cxn ang="0">
                  <a:pos x="5" y="1"/>
                </a:cxn>
                <a:cxn ang="0">
                  <a:pos x="24" y="0"/>
                </a:cxn>
                <a:cxn ang="0">
                  <a:pos x="26" y="107"/>
                </a:cxn>
                <a:cxn ang="0">
                  <a:pos x="31" y="114"/>
                </a:cxn>
                <a:cxn ang="0">
                  <a:pos x="39" y="119"/>
                </a:cxn>
                <a:cxn ang="0">
                  <a:pos x="48" y="121"/>
                </a:cxn>
                <a:cxn ang="0">
                  <a:pos x="58" y="122"/>
                </a:cxn>
                <a:cxn ang="0">
                  <a:pos x="67" y="122"/>
                </a:cxn>
                <a:cxn ang="0">
                  <a:pos x="77" y="124"/>
                </a:cxn>
                <a:cxn ang="0">
                  <a:pos x="84" y="126"/>
                </a:cxn>
                <a:cxn ang="0">
                  <a:pos x="92" y="131"/>
                </a:cxn>
                <a:cxn ang="0">
                  <a:pos x="93" y="143"/>
                </a:cxn>
                <a:cxn ang="0">
                  <a:pos x="92" y="157"/>
                </a:cxn>
                <a:cxn ang="0">
                  <a:pos x="88" y="171"/>
                </a:cxn>
                <a:cxn ang="0">
                  <a:pos x="86" y="184"/>
                </a:cxn>
              </a:cxnLst>
              <a:rect l="0" t="0" r="r" b="b"/>
              <a:pathLst>
                <a:path w="93" h="185">
                  <a:moveTo>
                    <a:pt x="86" y="184"/>
                  </a:moveTo>
                  <a:lnTo>
                    <a:pt x="81" y="185"/>
                  </a:lnTo>
                  <a:lnTo>
                    <a:pt x="78" y="183"/>
                  </a:lnTo>
                  <a:lnTo>
                    <a:pt x="76" y="181"/>
                  </a:lnTo>
                  <a:lnTo>
                    <a:pt x="74" y="177"/>
                  </a:lnTo>
                  <a:lnTo>
                    <a:pt x="74" y="167"/>
                  </a:lnTo>
                  <a:lnTo>
                    <a:pt x="76" y="157"/>
                  </a:lnTo>
                  <a:lnTo>
                    <a:pt x="74" y="148"/>
                  </a:lnTo>
                  <a:lnTo>
                    <a:pt x="67" y="139"/>
                  </a:lnTo>
                  <a:lnTo>
                    <a:pt x="59" y="139"/>
                  </a:lnTo>
                  <a:lnTo>
                    <a:pt x="54" y="140"/>
                  </a:lnTo>
                  <a:lnTo>
                    <a:pt x="47" y="140"/>
                  </a:lnTo>
                  <a:lnTo>
                    <a:pt x="40" y="139"/>
                  </a:lnTo>
                  <a:lnTo>
                    <a:pt x="35" y="138"/>
                  </a:lnTo>
                  <a:lnTo>
                    <a:pt x="28" y="137"/>
                  </a:lnTo>
                  <a:lnTo>
                    <a:pt x="23" y="134"/>
                  </a:lnTo>
                  <a:lnTo>
                    <a:pt x="17" y="131"/>
                  </a:lnTo>
                  <a:lnTo>
                    <a:pt x="7" y="116"/>
                  </a:lnTo>
                  <a:lnTo>
                    <a:pt x="2" y="101"/>
                  </a:lnTo>
                  <a:lnTo>
                    <a:pt x="0" y="85"/>
                  </a:lnTo>
                  <a:lnTo>
                    <a:pt x="4" y="70"/>
                  </a:lnTo>
                  <a:lnTo>
                    <a:pt x="7" y="54"/>
                  </a:lnTo>
                  <a:lnTo>
                    <a:pt x="9" y="37"/>
                  </a:lnTo>
                  <a:lnTo>
                    <a:pt x="9" y="19"/>
                  </a:lnTo>
                  <a:lnTo>
                    <a:pt x="5" y="1"/>
                  </a:lnTo>
                  <a:lnTo>
                    <a:pt x="24" y="0"/>
                  </a:lnTo>
                  <a:lnTo>
                    <a:pt x="26" y="107"/>
                  </a:lnTo>
                  <a:lnTo>
                    <a:pt x="31" y="114"/>
                  </a:lnTo>
                  <a:lnTo>
                    <a:pt x="39" y="119"/>
                  </a:lnTo>
                  <a:lnTo>
                    <a:pt x="48" y="121"/>
                  </a:lnTo>
                  <a:lnTo>
                    <a:pt x="58" y="122"/>
                  </a:lnTo>
                  <a:lnTo>
                    <a:pt x="67" y="122"/>
                  </a:lnTo>
                  <a:lnTo>
                    <a:pt x="77" y="124"/>
                  </a:lnTo>
                  <a:lnTo>
                    <a:pt x="84" y="126"/>
                  </a:lnTo>
                  <a:lnTo>
                    <a:pt x="92" y="131"/>
                  </a:lnTo>
                  <a:lnTo>
                    <a:pt x="93" y="143"/>
                  </a:lnTo>
                  <a:lnTo>
                    <a:pt x="92" y="157"/>
                  </a:lnTo>
                  <a:lnTo>
                    <a:pt x="88" y="171"/>
                  </a:lnTo>
                  <a:lnTo>
                    <a:pt x="86" y="18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8" name="Freeform 98"/>
            <p:cNvSpPr>
              <a:spLocks/>
            </p:cNvSpPr>
            <p:nvPr/>
          </p:nvSpPr>
          <p:spPr bwMode="auto">
            <a:xfrm>
              <a:off x="2281" y="3270"/>
              <a:ext cx="262" cy="179"/>
            </a:xfrm>
            <a:custGeom>
              <a:avLst/>
              <a:gdLst/>
              <a:ahLst/>
              <a:cxnLst>
                <a:cxn ang="0">
                  <a:pos x="215" y="55"/>
                </a:cxn>
                <a:cxn ang="0">
                  <a:pos x="217" y="41"/>
                </a:cxn>
                <a:cxn ang="0">
                  <a:pos x="217" y="24"/>
                </a:cxn>
                <a:cxn ang="0">
                  <a:pos x="219" y="10"/>
                </a:cxn>
                <a:cxn ang="0">
                  <a:pos x="233" y="0"/>
                </a:cxn>
                <a:cxn ang="0">
                  <a:pos x="240" y="17"/>
                </a:cxn>
                <a:cxn ang="0">
                  <a:pos x="242" y="37"/>
                </a:cxn>
                <a:cxn ang="0">
                  <a:pos x="245" y="55"/>
                </a:cxn>
                <a:cxn ang="0">
                  <a:pos x="262" y="64"/>
                </a:cxn>
                <a:cxn ang="0">
                  <a:pos x="261" y="71"/>
                </a:cxn>
                <a:cxn ang="0">
                  <a:pos x="259" y="78"/>
                </a:cxn>
                <a:cxn ang="0">
                  <a:pos x="255" y="83"/>
                </a:cxn>
                <a:cxn ang="0">
                  <a:pos x="245" y="83"/>
                </a:cxn>
                <a:cxn ang="0">
                  <a:pos x="233" y="81"/>
                </a:cxn>
                <a:cxn ang="0">
                  <a:pos x="224" y="76"/>
                </a:cxn>
                <a:cxn ang="0">
                  <a:pos x="214" y="71"/>
                </a:cxn>
                <a:cxn ang="0">
                  <a:pos x="202" y="76"/>
                </a:cxn>
                <a:cxn ang="0">
                  <a:pos x="182" y="89"/>
                </a:cxn>
                <a:cxn ang="0">
                  <a:pos x="162" y="100"/>
                </a:cxn>
                <a:cxn ang="0">
                  <a:pos x="139" y="110"/>
                </a:cxn>
                <a:cxn ang="0">
                  <a:pos x="119" y="119"/>
                </a:cxn>
                <a:cxn ang="0">
                  <a:pos x="99" y="129"/>
                </a:cxn>
                <a:cxn ang="0">
                  <a:pos x="76" y="138"/>
                </a:cxn>
                <a:cxn ang="0">
                  <a:pos x="55" y="147"/>
                </a:cxn>
                <a:cxn ang="0">
                  <a:pos x="36" y="159"/>
                </a:cxn>
                <a:cxn ang="0">
                  <a:pos x="28" y="166"/>
                </a:cxn>
                <a:cxn ang="0">
                  <a:pos x="24" y="173"/>
                </a:cxn>
                <a:cxn ang="0">
                  <a:pos x="19" y="179"/>
                </a:cxn>
                <a:cxn ang="0">
                  <a:pos x="7" y="179"/>
                </a:cxn>
                <a:cxn ang="0">
                  <a:pos x="2" y="172"/>
                </a:cxn>
                <a:cxn ang="0">
                  <a:pos x="0" y="163"/>
                </a:cxn>
                <a:cxn ang="0">
                  <a:pos x="0" y="155"/>
                </a:cxn>
                <a:cxn ang="0">
                  <a:pos x="5" y="149"/>
                </a:cxn>
                <a:cxn ang="0">
                  <a:pos x="215" y="55"/>
                </a:cxn>
              </a:cxnLst>
              <a:rect l="0" t="0" r="r" b="b"/>
              <a:pathLst>
                <a:path w="262" h="179">
                  <a:moveTo>
                    <a:pt x="215" y="55"/>
                  </a:moveTo>
                  <a:lnTo>
                    <a:pt x="217" y="41"/>
                  </a:lnTo>
                  <a:lnTo>
                    <a:pt x="217" y="24"/>
                  </a:lnTo>
                  <a:lnTo>
                    <a:pt x="219" y="10"/>
                  </a:lnTo>
                  <a:lnTo>
                    <a:pt x="233" y="0"/>
                  </a:lnTo>
                  <a:lnTo>
                    <a:pt x="240" y="17"/>
                  </a:lnTo>
                  <a:lnTo>
                    <a:pt x="242" y="37"/>
                  </a:lnTo>
                  <a:lnTo>
                    <a:pt x="245" y="55"/>
                  </a:lnTo>
                  <a:lnTo>
                    <a:pt x="262" y="64"/>
                  </a:lnTo>
                  <a:lnTo>
                    <a:pt x="261" y="71"/>
                  </a:lnTo>
                  <a:lnTo>
                    <a:pt x="259" y="78"/>
                  </a:lnTo>
                  <a:lnTo>
                    <a:pt x="255" y="83"/>
                  </a:lnTo>
                  <a:lnTo>
                    <a:pt x="245" y="83"/>
                  </a:lnTo>
                  <a:lnTo>
                    <a:pt x="233" y="81"/>
                  </a:lnTo>
                  <a:lnTo>
                    <a:pt x="224" y="76"/>
                  </a:lnTo>
                  <a:lnTo>
                    <a:pt x="214" y="71"/>
                  </a:lnTo>
                  <a:lnTo>
                    <a:pt x="202" y="76"/>
                  </a:lnTo>
                  <a:lnTo>
                    <a:pt x="182" y="89"/>
                  </a:lnTo>
                  <a:lnTo>
                    <a:pt x="162" y="100"/>
                  </a:lnTo>
                  <a:lnTo>
                    <a:pt x="139" y="110"/>
                  </a:lnTo>
                  <a:lnTo>
                    <a:pt x="119" y="119"/>
                  </a:lnTo>
                  <a:lnTo>
                    <a:pt x="99" y="129"/>
                  </a:lnTo>
                  <a:lnTo>
                    <a:pt x="76" y="138"/>
                  </a:lnTo>
                  <a:lnTo>
                    <a:pt x="55" y="147"/>
                  </a:lnTo>
                  <a:lnTo>
                    <a:pt x="36" y="159"/>
                  </a:lnTo>
                  <a:lnTo>
                    <a:pt x="28" y="166"/>
                  </a:lnTo>
                  <a:lnTo>
                    <a:pt x="24" y="173"/>
                  </a:lnTo>
                  <a:lnTo>
                    <a:pt x="19" y="179"/>
                  </a:lnTo>
                  <a:lnTo>
                    <a:pt x="7" y="179"/>
                  </a:lnTo>
                  <a:lnTo>
                    <a:pt x="2" y="172"/>
                  </a:lnTo>
                  <a:lnTo>
                    <a:pt x="0" y="163"/>
                  </a:lnTo>
                  <a:lnTo>
                    <a:pt x="0" y="155"/>
                  </a:lnTo>
                  <a:lnTo>
                    <a:pt x="5" y="149"/>
                  </a:lnTo>
                  <a:lnTo>
                    <a:pt x="215" y="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 name="Freeform 99"/>
            <p:cNvSpPr>
              <a:spLocks/>
            </p:cNvSpPr>
            <p:nvPr/>
          </p:nvSpPr>
          <p:spPr bwMode="auto">
            <a:xfrm>
              <a:off x="2320" y="2509"/>
              <a:ext cx="153" cy="44"/>
            </a:xfrm>
            <a:custGeom>
              <a:avLst/>
              <a:gdLst/>
              <a:ahLst/>
              <a:cxnLst>
                <a:cxn ang="0">
                  <a:pos x="0" y="0"/>
                </a:cxn>
                <a:cxn ang="0">
                  <a:pos x="13" y="2"/>
                </a:cxn>
                <a:cxn ang="0">
                  <a:pos x="32" y="7"/>
                </a:cxn>
                <a:cxn ang="0">
                  <a:pos x="53" y="12"/>
                </a:cxn>
                <a:cxn ang="0">
                  <a:pos x="77" y="19"/>
                </a:cxn>
                <a:cxn ang="0">
                  <a:pos x="100" y="27"/>
                </a:cxn>
                <a:cxn ang="0">
                  <a:pos x="120" y="33"/>
                </a:cxn>
                <a:cxn ang="0">
                  <a:pos x="139" y="38"/>
                </a:cxn>
                <a:cxn ang="0">
                  <a:pos x="153" y="43"/>
                </a:cxn>
                <a:cxn ang="0">
                  <a:pos x="139" y="44"/>
                </a:cxn>
                <a:cxn ang="0">
                  <a:pos x="118" y="43"/>
                </a:cxn>
                <a:cxn ang="0">
                  <a:pos x="93" y="38"/>
                </a:cxn>
                <a:cxn ang="0">
                  <a:pos x="68" y="33"/>
                </a:cxn>
                <a:cxn ang="0">
                  <a:pos x="44" y="27"/>
                </a:cxn>
                <a:cxn ang="0">
                  <a:pos x="23" y="17"/>
                </a:cxn>
                <a:cxn ang="0">
                  <a:pos x="7" y="9"/>
                </a:cxn>
                <a:cxn ang="0">
                  <a:pos x="0" y="0"/>
                </a:cxn>
              </a:cxnLst>
              <a:rect l="0" t="0" r="r" b="b"/>
              <a:pathLst>
                <a:path w="153" h="44">
                  <a:moveTo>
                    <a:pt x="0" y="0"/>
                  </a:moveTo>
                  <a:lnTo>
                    <a:pt x="13" y="2"/>
                  </a:lnTo>
                  <a:lnTo>
                    <a:pt x="32" y="7"/>
                  </a:lnTo>
                  <a:lnTo>
                    <a:pt x="53" y="12"/>
                  </a:lnTo>
                  <a:lnTo>
                    <a:pt x="77" y="19"/>
                  </a:lnTo>
                  <a:lnTo>
                    <a:pt x="100" y="27"/>
                  </a:lnTo>
                  <a:lnTo>
                    <a:pt x="120" y="33"/>
                  </a:lnTo>
                  <a:lnTo>
                    <a:pt x="139" y="38"/>
                  </a:lnTo>
                  <a:lnTo>
                    <a:pt x="153" y="43"/>
                  </a:lnTo>
                  <a:lnTo>
                    <a:pt x="139" y="44"/>
                  </a:lnTo>
                  <a:lnTo>
                    <a:pt x="118" y="43"/>
                  </a:lnTo>
                  <a:lnTo>
                    <a:pt x="93" y="38"/>
                  </a:lnTo>
                  <a:lnTo>
                    <a:pt x="68" y="33"/>
                  </a:lnTo>
                  <a:lnTo>
                    <a:pt x="44" y="27"/>
                  </a:lnTo>
                  <a:lnTo>
                    <a:pt x="23" y="17"/>
                  </a:lnTo>
                  <a:lnTo>
                    <a:pt x="7" y="9"/>
                  </a:lnTo>
                  <a:lnTo>
                    <a:pt x="0" y="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0" name="Freeform 100"/>
            <p:cNvSpPr>
              <a:spLocks/>
            </p:cNvSpPr>
            <p:nvPr/>
          </p:nvSpPr>
          <p:spPr bwMode="auto">
            <a:xfrm>
              <a:off x="2340" y="3140"/>
              <a:ext cx="119" cy="50"/>
            </a:xfrm>
            <a:custGeom>
              <a:avLst/>
              <a:gdLst/>
              <a:ahLst/>
              <a:cxnLst>
                <a:cxn ang="0">
                  <a:pos x="109" y="50"/>
                </a:cxn>
                <a:cxn ang="0">
                  <a:pos x="88" y="46"/>
                </a:cxn>
                <a:cxn ang="0">
                  <a:pos x="70" y="41"/>
                </a:cxn>
                <a:cxn ang="0">
                  <a:pos x="52" y="37"/>
                </a:cxn>
                <a:cxn ang="0">
                  <a:pos x="38" y="31"/>
                </a:cxn>
                <a:cxn ang="0">
                  <a:pos x="24" y="25"/>
                </a:cxn>
                <a:cxn ang="0">
                  <a:pos x="14" y="18"/>
                </a:cxn>
                <a:cxn ang="0">
                  <a:pos x="5" y="9"/>
                </a:cxn>
                <a:cxn ang="0">
                  <a:pos x="0" y="0"/>
                </a:cxn>
                <a:cxn ang="0">
                  <a:pos x="12" y="1"/>
                </a:cxn>
                <a:cxn ang="0">
                  <a:pos x="24" y="3"/>
                </a:cxn>
                <a:cxn ang="0">
                  <a:pos x="36" y="8"/>
                </a:cxn>
                <a:cxn ang="0">
                  <a:pos x="50" y="12"/>
                </a:cxn>
                <a:cxn ang="0">
                  <a:pos x="64" y="17"/>
                </a:cxn>
                <a:cxn ang="0">
                  <a:pos x="80" y="21"/>
                </a:cxn>
                <a:cxn ang="0">
                  <a:pos x="99" y="25"/>
                </a:cxn>
                <a:cxn ang="0">
                  <a:pos x="119" y="25"/>
                </a:cxn>
                <a:cxn ang="0">
                  <a:pos x="109" y="50"/>
                </a:cxn>
              </a:cxnLst>
              <a:rect l="0" t="0" r="r" b="b"/>
              <a:pathLst>
                <a:path w="119" h="50">
                  <a:moveTo>
                    <a:pt x="109" y="50"/>
                  </a:moveTo>
                  <a:lnTo>
                    <a:pt x="88" y="46"/>
                  </a:lnTo>
                  <a:lnTo>
                    <a:pt x="70" y="41"/>
                  </a:lnTo>
                  <a:lnTo>
                    <a:pt x="52" y="37"/>
                  </a:lnTo>
                  <a:lnTo>
                    <a:pt x="38" y="31"/>
                  </a:lnTo>
                  <a:lnTo>
                    <a:pt x="24" y="25"/>
                  </a:lnTo>
                  <a:lnTo>
                    <a:pt x="14" y="18"/>
                  </a:lnTo>
                  <a:lnTo>
                    <a:pt x="5" y="9"/>
                  </a:lnTo>
                  <a:lnTo>
                    <a:pt x="0" y="0"/>
                  </a:lnTo>
                  <a:lnTo>
                    <a:pt x="12" y="1"/>
                  </a:lnTo>
                  <a:lnTo>
                    <a:pt x="24" y="3"/>
                  </a:lnTo>
                  <a:lnTo>
                    <a:pt x="36" y="8"/>
                  </a:lnTo>
                  <a:lnTo>
                    <a:pt x="50" y="12"/>
                  </a:lnTo>
                  <a:lnTo>
                    <a:pt x="64" y="17"/>
                  </a:lnTo>
                  <a:lnTo>
                    <a:pt x="80" y="21"/>
                  </a:lnTo>
                  <a:lnTo>
                    <a:pt x="99" y="25"/>
                  </a:lnTo>
                  <a:lnTo>
                    <a:pt x="119" y="25"/>
                  </a:lnTo>
                  <a:lnTo>
                    <a:pt x="109" y="50"/>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 name="Freeform 101"/>
            <p:cNvSpPr>
              <a:spLocks/>
            </p:cNvSpPr>
            <p:nvPr/>
          </p:nvSpPr>
          <p:spPr bwMode="auto">
            <a:xfrm>
              <a:off x="2305" y="3242"/>
              <a:ext cx="165" cy="35"/>
            </a:xfrm>
            <a:custGeom>
              <a:avLst/>
              <a:gdLst/>
              <a:ahLst/>
              <a:cxnLst>
                <a:cxn ang="0">
                  <a:pos x="156" y="35"/>
                </a:cxn>
                <a:cxn ang="0">
                  <a:pos x="135" y="33"/>
                </a:cxn>
                <a:cxn ang="0">
                  <a:pos x="116" y="31"/>
                </a:cxn>
                <a:cxn ang="0">
                  <a:pos x="95" y="27"/>
                </a:cxn>
                <a:cxn ang="0">
                  <a:pos x="76" y="24"/>
                </a:cxn>
                <a:cxn ang="0">
                  <a:pos x="57" y="20"/>
                </a:cxn>
                <a:cxn ang="0">
                  <a:pos x="37" y="16"/>
                </a:cxn>
                <a:cxn ang="0">
                  <a:pos x="18" y="11"/>
                </a:cxn>
                <a:cxn ang="0">
                  <a:pos x="0" y="6"/>
                </a:cxn>
                <a:cxn ang="0">
                  <a:pos x="0" y="1"/>
                </a:cxn>
                <a:cxn ang="0">
                  <a:pos x="21" y="0"/>
                </a:cxn>
                <a:cxn ang="0">
                  <a:pos x="41" y="1"/>
                </a:cxn>
                <a:cxn ang="0">
                  <a:pos x="61" y="3"/>
                </a:cxn>
                <a:cxn ang="0">
                  <a:pos x="82" y="6"/>
                </a:cxn>
                <a:cxn ang="0">
                  <a:pos x="103" y="9"/>
                </a:cxn>
                <a:cxn ang="0">
                  <a:pos x="124" y="14"/>
                </a:cxn>
                <a:cxn ang="0">
                  <a:pos x="145" y="17"/>
                </a:cxn>
                <a:cxn ang="0">
                  <a:pos x="165" y="19"/>
                </a:cxn>
                <a:cxn ang="0">
                  <a:pos x="156" y="35"/>
                </a:cxn>
              </a:cxnLst>
              <a:rect l="0" t="0" r="r" b="b"/>
              <a:pathLst>
                <a:path w="165" h="35">
                  <a:moveTo>
                    <a:pt x="156" y="35"/>
                  </a:moveTo>
                  <a:lnTo>
                    <a:pt x="135" y="33"/>
                  </a:lnTo>
                  <a:lnTo>
                    <a:pt x="116" y="31"/>
                  </a:lnTo>
                  <a:lnTo>
                    <a:pt x="95" y="27"/>
                  </a:lnTo>
                  <a:lnTo>
                    <a:pt x="76" y="24"/>
                  </a:lnTo>
                  <a:lnTo>
                    <a:pt x="57" y="20"/>
                  </a:lnTo>
                  <a:lnTo>
                    <a:pt x="37" y="16"/>
                  </a:lnTo>
                  <a:lnTo>
                    <a:pt x="18" y="11"/>
                  </a:lnTo>
                  <a:lnTo>
                    <a:pt x="0" y="6"/>
                  </a:lnTo>
                  <a:lnTo>
                    <a:pt x="0" y="1"/>
                  </a:lnTo>
                  <a:lnTo>
                    <a:pt x="21" y="0"/>
                  </a:lnTo>
                  <a:lnTo>
                    <a:pt x="41" y="1"/>
                  </a:lnTo>
                  <a:lnTo>
                    <a:pt x="61" y="3"/>
                  </a:lnTo>
                  <a:lnTo>
                    <a:pt x="82" y="6"/>
                  </a:lnTo>
                  <a:lnTo>
                    <a:pt x="103" y="9"/>
                  </a:lnTo>
                  <a:lnTo>
                    <a:pt x="124" y="14"/>
                  </a:lnTo>
                  <a:lnTo>
                    <a:pt x="145" y="17"/>
                  </a:lnTo>
                  <a:lnTo>
                    <a:pt x="165" y="19"/>
                  </a:lnTo>
                  <a:lnTo>
                    <a:pt x="156" y="3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2" name="Freeform 102"/>
            <p:cNvSpPr>
              <a:spLocks/>
            </p:cNvSpPr>
            <p:nvPr/>
          </p:nvSpPr>
          <p:spPr bwMode="auto">
            <a:xfrm>
              <a:off x="2293" y="3086"/>
              <a:ext cx="167" cy="155"/>
            </a:xfrm>
            <a:custGeom>
              <a:avLst/>
              <a:gdLst/>
              <a:ahLst/>
              <a:cxnLst>
                <a:cxn ang="0">
                  <a:pos x="160" y="155"/>
                </a:cxn>
                <a:cxn ang="0">
                  <a:pos x="135" y="150"/>
                </a:cxn>
                <a:cxn ang="0">
                  <a:pos x="112" y="146"/>
                </a:cxn>
                <a:cxn ang="0">
                  <a:pos x="89" y="141"/>
                </a:cxn>
                <a:cxn ang="0">
                  <a:pos x="69" y="134"/>
                </a:cxn>
                <a:cxn ang="0">
                  <a:pos x="50" y="128"/>
                </a:cxn>
                <a:cxn ang="0">
                  <a:pos x="32" y="119"/>
                </a:cxn>
                <a:cxn ang="0">
                  <a:pos x="19" y="110"/>
                </a:cxn>
                <a:cxn ang="0">
                  <a:pos x="7" y="99"/>
                </a:cxn>
                <a:cxn ang="0">
                  <a:pos x="0" y="81"/>
                </a:cxn>
                <a:cxn ang="0">
                  <a:pos x="1" y="63"/>
                </a:cxn>
                <a:cxn ang="0">
                  <a:pos x="7" y="46"/>
                </a:cxn>
                <a:cxn ang="0">
                  <a:pos x="18" y="31"/>
                </a:cxn>
                <a:cxn ang="0">
                  <a:pos x="31" y="17"/>
                </a:cxn>
                <a:cxn ang="0">
                  <a:pos x="44" y="7"/>
                </a:cxn>
                <a:cxn ang="0">
                  <a:pos x="58" y="1"/>
                </a:cxn>
                <a:cxn ang="0">
                  <a:pos x="68" y="0"/>
                </a:cxn>
                <a:cxn ang="0">
                  <a:pos x="59" y="11"/>
                </a:cxn>
                <a:cxn ang="0">
                  <a:pos x="50" y="21"/>
                </a:cxn>
                <a:cxn ang="0">
                  <a:pos x="42" y="32"/>
                </a:cxn>
                <a:cxn ang="0">
                  <a:pos x="37" y="43"/>
                </a:cxn>
                <a:cxn ang="0">
                  <a:pos x="31" y="53"/>
                </a:cxn>
                <a:cxn ang="0">
                  <a:pos x="27" y="61"/>
                </a:cxn>
                <a:cxn ang="0">
                  <a:pos x="24" y="69"/>
                </a:cxn>
                <a:cxn ang="0">
                  <a:pos x="24" y="75"/>
                </a:cxn>
                <a:cxn ang="0">
                  <a:pos x="28" y="84"/>
                </a:cxn>
                <a:cxn ang="0">
                  <a:pos x="38" y="93"/>
                </a:cxn>
                <a:cxn ang="0">
                  <a:pos x="53" y="103"/>
                </a:cxn>
                <a:cxn ang="0">
                  <a:pos x="72" y="112"/>
                </a:cxn>
                <a:cxn ang="0">
                  <a:pos x="94" y="121"/>
                </a:cxn>
                <a:cxn ang="0">
                  <a:pos x="117" y="128"/>
                </a:cxn>
                <a:cxn ang="0">
                  <a:pos x="141" y="134"/>
                </a:cxn>
                <a:cxn ang="0">
                  <a:pos x="166" y="136"/>
                </a:cxn>
                <a:cxn ang="0">
                  <a:pos x="167" y="145"/>
                </a:cxn>
                <a:cxn ang="0">
                  <a:pos x="167" y="151"/>
                </a:cxn>
                <a:cxn ang="0">
                  <a:pos x="165" y="155"/>
                </a:cxn>
                <a:cxn ang="0">
                  <a:pos x="160" y="155"/>
                </a:cxn>
              </a:cxnLst>
              <a:rect l="0" t="0" r="r" b="b"/>
              <a:pathLst>
                <a:path w="167" h="155">
                  <a:moveTo>
                    <a:pt x="160" y="155"/>
                  </a:moveTo>
                  <a:lnTo>
                    <a:pt x="135" y="150"/>
                  </a:lnTo>
                  <a:lnTo>
                    <a:pt x="112" y="146"/>
                  </a:lnTo>
                  <a:lnTo>
                    <a:pt x="89" y="141"/>
                  </a:lnTo>
                  <a:lnTo>
                    <a:pt x="69" y="134"/>
                  </a:lnTo>
                  <a:lnTo>
                    <a:pt x="50" y="128"/>
                  </a:lnTo>
                  <a:lnTo>
                    <a:pt x="32" y="119"/>
                  </a:lnTo>
                  <a:lnTo>
                    <a:pt x="19" y="110"/>
                  </a:lnTo>
                  <a:lnTo>
                    <a:pt x="7" y="99"/>
                  </a:lnTo>
                  <a:lnTo>
                    <a:pt x="0" y="81"/>
                  </a:lnTo>
                  <a:lnTo>
                    <a:pt x="1" y="63"/>
                  </a:lnTo>
                  <a:lnTo>
                    <a:pt x="7" y="46"/>
                  </a:lnTo>
                  <a:lnTo>
                    <a:pt x="18" y="31"/>
                  </a:lnTo>
                  <a:lnTo>
                    <a:pt x="31" y="17"/>
                  </a:lnTo>
                  <a:lnTo>
                    <a:pt x="44" y="7"/>
                  </a:lnTo>
                  <a:lnTo>
                    <a:pt x="58" y="1"/>
                  </a:lnTo>
                  <a:lnTo>
                    <a:pt x="68" y="0"/>
                  </a:lnTo>
                  <a:lnTo>
                    <a:pt x="59" y="11"/>
                  </a:lnTo>
                  <a:lnTo>
                    <a:pt x="50" y="21"/>
                  </a:lnTo>
                  <a:lnTo>
                    <a:pt x="42" y="32"/>
                  </a:lnTo>
                  <a:lnTo>
                    <a:pt x="37" y="43"/>
                  </a:lnTo>
                  <a:lnTo>
                    <a:pt x="31" y="53"/>
                  </a:lnTo>
                  <a:lnTo>
                    <a:pt x="27" y="61"/>
                  </a:lnTo>
                  <a:lnTo>
                    <a:pt x="24" y="69"/>
                  </a:lnTo>
                  <a:lnTo>
                    <a:pt x="24" y="75"/>
                  </a:lnTo>
                  <a:lnTo>
                    <a:pt x="28" y="84"/>
                  </a:lnTo>
                  <a:lnTo>
                    <a:pt x="38" y="93"/>
                  </a:lnTo>
                  <a:lnTo>
                    <a:pt x="53" y="103"/>
                  </a:lnTo>
                  <a:lnTo>
                    <a:pt x="72" y="112"/>
                  </a:lnTo>
                  <a:lnTo>
                    <a:pt x="94" y="121"/>
                  </a:lnTo>
                  <a:lnTo>
                    <a:pt x="117" y="128"/>
                  </a:lnTo>
                  <a:lnTo>
                    <a:pt x="141" y="134"/>
                  </a:lnTo>
                  <a:lnTo>
                    <a:pt x="166" y="136"/>
                  </a:lnTo>
                  <a:lnTo>
                    <a:pt x="167" y="145"/>
                  </a:lnTo>
                  <a:lnTo>
                    <a:pt x="167" y="151"/>
                  </a:lnTo>
                  <a:lnTo>
                    <a:pt x="165" y="155"/>
                  </a:lnTo>
                  <a:lnTo>
                    <a:pt x="160" y="15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3" name="Freeform 103"/>
            <p:cNvSpPr>
              <a:spLocks/>
            </p:cNvSpPr>
            <p:nvPr/>
          </p:nvSpPr>
          <p:spPr bwMode="auto">
            <a:xfrm>
              <a:off x="1935" y="2318"/>
              <a:ext cx="298" cy="111"/>
            </a:xfrm>
            <a:custGeom>
              <a:avLst/>
              <a:gdLst/>
              <a:ahLst/>
              <a:cxnLst>
                <a:cxn ang="0">
                  <a:pos x="0" y="108"/>
                </a:cxn>
                <a:cxn ang="0">
                  <a:pos x="16" y="101"/>
                </a:cxn>
                <a:cxn ang="0">
                  <a:pos x="32" y="92"/>
                </a:cxn>
                <a:cxn ang="0">
                  <a:pos x="50" y="84"/>
                </a:cxn>
                <a:cxn ang="0">
                  <a:pos x="68" y="76"/>
                </a:cxn>
                <a:cxn ang="0">
                  <a:pos x="85" y="68"/>
                </a:cxn>
                <a:cxn ang="0">
                  <a:pos x="103" y="61"/>
                </a:cxn>
                <a:cxn ang="0">
                  <a:pos x="122" y="53"/>
                </a:cxn>
                <a:cxn ang="0">
                  <a:pos x="141" y="47"/>
                </a:cxn>
                <a:cxn ang="0">
                  <a:pos x="159" y="40"/>
                </a:cxn>
                <a:cxn ang="0">
                  <a:pos x="178" y="34"/>
                </a:cxn>
                <a:cxn ang="0">
                  <a:pos x="198" y="28"/>
                </a:cxn>
                <a:cxn ang="0">
                  <a:pos x="218" y="21"/>
                </a:cxn>
                <a:cxn ang="0">
                  <a:pos x="238" y="15"/>
                </a:cxn>
                <a:cxn ang="0">
                  <a:pos x="258" y="10"/>
                </a:cxn>
                <a:cxn ang="0">
                  <a:pos x="277" y="4"/>
                </a:cxn>
                <a:cxn ang="0">
                  <a:pos x="296" y="0"/>
                </a:cxn>
                <a:cxn ang="0">
                  <a:pos x="298" y="3"/>
                </a:cxn>
                <a:cxn ang="0">
                  <a:pos x="295" y="8"/>
                </a:cxn>
                <a:cxn ang="0">
                  <a:pos x="283" y="14"/>
                </a:cxn>
                <a:cxn ang="0">
                  <a:pos x="266" y="23"/>
                </a:cxn>
                <a:cxn ang="0">
                  <a:pos x="244" y="34"/>
                </a:cxn>
                <a:cxn ang="0">
                  <a:pos x="218" y="43"/>
                </a:cxn>
                <a:cxn ang="0">
                  <a:pos x="192" y="55"/>
                </a:cxn>
                <a:cxn ang="0">
                  <a:pos x="164" y="65"/>
                </a:cxn>
                <a:cxn ang="0">
                  <a:pos x="134" y="76"/>
                </a:cxn>
                <a:cxn ang="0">
                  <a:pos x="105" y="85"/>
                </a:cxn>
                <a:cxn ang="0">
                  <a:pos x="78" y="94"/>
                </a:cxn>
                <a:cxn ang="0">
                  <a:pos x="52" y="102"/>
                </a:cxn>
                <a:cxn ang="0">
                  <a:pos x="32" y="106"/>
                </a:cxn>
                <a:cxn ang="0">
                  <a:pos x="14" y="110"/>
                </a:cxn>
                <a:cxn ang="0">
                  <a:pos x="4" y="111"/>
                </a:cxn>
                <a:cxn ang="0">
                  <a:pos x="0" y="108"/>
                </a:cxn>
              </a:cxnLst>
              <a:rect l="0" t="0" r="r" b="b"/>
              <a:pathLst>
                <a:path w="298" h="111">
                  <a:moveTo>
                    <a:pt x="0" y="108"/>
                  </a:moveTo>
                  <a:lnTo>
                    <a:pt x="16" y="101"/>
                  </a:lnTo>
                  <a:lnTo>
                    <a:pt x="32" y="92"/>
                  </a:lnTo>
                  <a:lnTo>
                    <a:pt x="50" y="84"/>
                  </a:lnTo>
                  <a:lnTo>
                    <a:pt x="68" y="76"/>
                  </a:lnTo>
                  <a:lnTo>
                    <a:pt x="85" y="68"/>
                  </a:lnTo>
                  <a:lnTo>
                    <a:pt x="103" y="61"/>
                  </a:lnTo>
                  <a:lnTo>
                    <a:pt x="122" y="53"/>
                  </a:lnTo>
                  <a:lnTo>
                    <a:pt x="141" y="47"/>
                  </a:lnTo>
                  <a:lnTo>
                    <a:pt x="159" y="40"/>
                  </a:lnTo>
                  <a:lnTo>
                    <a:pt x="178" y="34"/>
                  </a:lnTo>
                  <a:lnTo>
                    <a:pt x="198" y="28"/>
                  </a:lnTo>
                  <a:lnTo>
                    <a:pt x="218" y="21"/>
                  </a:lnTo>
                  <a:lnTo>
                    <a:pt x="238" y="15"/>
                  </a:lnTo>
                  <a:lnTo>
                    <a:pt x="258" y="10"/>
                  </a:lnTo>
                  <a:lnTo>
                    <a:pt x="277" y="4"/>
                  </a:lnTo>
                  <a:lnTo>
                    <a:pt x="296" y="0"/>
                  </a:lnTo>
                  <a:lnTo>
                    <a:pt x="298" y="3"/>
                  </a:lnTo>
                  <a:lnTo>
                    <a:pt x="295" y="8"/>
                  </a:lnTo>
                  <a:lnTo>
                    <a:pt x="283" y="14"/>
                  </a:lnTo>
                  <a:lnTo>
                    <a:pt x="266" y="23"/>
                  </a:lnTo>
                  <a:lnTo>
                    <a:pt x="244" y="34"/>
                  </a:lnTo>
                  <a:lnTo>
                    <a:pt x="218" y="43"/>
                  </a:lnTo>
                  <a:lnTo>
                    <a:pt x="192" y="55"/>
                  </a:lnTo>
                  <a:lnTo>
                    <a:pt x="164" y="65"/>
                  </a:lnTo>
                  <a:lnTo>
                    <a:pt x="134" y="76"/>
                  </a:lnTo>
                  <a:lnTo>
                    <a:pt x="105" y="85"/>
                  </a:lnTo>
                  <a:lnTo>
                    <a:pt x="78" y="94"/>
                  </a:lnTo>
                  <a:lnTo>
                    <a:pt x="52" y="102"/>
                  </a:lnTo>
                  <a:lnTo>
                    <a:pt x="32" y="106"/>
                  </a:lnTo>
                  <a:lnTo>
                    <a:pt x="14" y="110"/>
                  </a:lnTo>
                  <a:lnTo>
                    <a:pt x="4" y="111"/>
                  </a:lnTo>
                  <a:lnTo>
                    <a:pt x="0" y="10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4" name="Freeform 104"/>
            <p:cNvSpPr>
              <a:spLocks/>
            </p:cNvSpPr>
            <p:nvPr/>
          </p:nvSpPr>
          <p:spPr bwMode="auto">
            <a:xfrm>
              <a:off x="1920" y="2977"/>
              <a:ext cx="384" cy="185"/>
            </a:xfrm>
            <a:custGeom>
              <a:avLst/>
              <a:gdLst/>
              <a:ahLst/>
              <a:cxnLst>
                <a:cxn ang="0">
                  <a:pos x="354" y="103"/>
                </a:cxn>
                <a:cxn ang="0">
                  <a:pos x="335" y="114"/>
                </a:cxn>
                <a:cxn ang="0">
                  <a:pos x="313" y="123"/>
                </a:cxn>
                <a:cxn ang="0">
                  <a:pos x="291" y="129"/>
                </a:cxn>
                <a:cxn ang="0">
                  <a:pos x="265" y="135"/>
                </a:cxn>
                <a:cxn ang="0">
                  <a:pos x="237" y="140"/>
                </a:cxn>
                <a:cxn ang="0">
                  <a:pos x="209" y="141"/>
                </a:cxn>
                <a:cxn ang="0">
                  <a:pos x="180" y="138"/>
                </a:cxn>
                <a:cxn ang="0">
                  <a:pos x="148" y="134"/>
                </a:cxn>
                <a:cxn ang="0">
                  <a:pos x="148" y="140"/>
                </a:cxn>
                <a:cxn ang="0">
                  <a:pos x="147" y="154"/>
                </a:cxn>
                <a:cxn ang="0">
                  <a:pos x="144" y="172"/>
                </a:cxn>
                <a:cxn ang="0">
                  <a:pos x="136" y="185"/>
                </a:cxn>
                <a:cxn ang="0">
                  <a:pos x="124" y="176"/>
                </a:cxn>
                <a:cxn ang="0">
                  <a:pos x="119" y="163"/>
                </a:cxn>
                <a:cxn ang="0">
                  <a:pos x="117" y="146"/>
                </a:cxn>
                <a:cxn ang="0">
                  <a:pos x="116" y="130"/>
                </a:cxn>
                <a:cxn ang="0">
                  <a:pos x="91" y="127"/>
                </a:cxn>
                <a:cxn ang="0">
                  <a:pos x="68" y="121"/>
                </a:cxn>
                <a:cxn ang="0">
                  <a:pos x="48" y="115"/>
                </a:cxn>
                <a:cxn ang="0">
                  <a:pos x="30" y="107"/>
                </a:cxn>
                <a:cxn ang="0">
                  <a:pos x="16" y="95"/>
                </a:cxn>
                <a:cxn ang="0">
                  <a:pos x="6" y="83"/>
                </a:cxn>
                <a:cxn ang="0">
                  <a:pos x="0" y="69"/>
                </a:cxn>
                <a:cxn ang="0">
                  <a:pos x="0" y="53"/>
                </a:cxn>
                <a:cxn ang="0">
                  <a:pos x="2" y="37"/>
                </a:cxn>
                <a:cxn ang="0">
                  <a:pos x="6" y="24"/>
                </a:cxn>
                <a:cxn ang="0">
                  <a:pos x="14" y="11"/>
                </a:cxn>
                <a:cxn ang="0">
                  <a:pos x="23" y="0"/>
                </a:cxn>
                <a:cxn ang="0">
                  <a:pos x="25" y="7"/>
                </a:cxn>
                <a:cxn ang="0">
                  <a:pos x="24" y="27"/>
                </a:cxn>
                <a:cxn ang="0">
                  <a:pos x="21" y="52"/>
                </a:cxn>
                <a:cxn ang="0">
                  <a:pos x="23" y="72"/>
                </a:cxn>
                <a:cxn ang="0">
                  <a:pos x="43" y="87"/>
                </a:cxn>
                <a:cxn ang="0">
                  <a:pos x="67" y="99"/>
                </a:cxn>
                <a:cxn ang="0">
                  <a:pos x="92" y="108"/>
                </a:cxn>
                <a:cxn ang="0">
                  <a:pos x="122" y="114"/>
                </a:cxn>
                <a:cxn ang="0">
                  <a:pos x="152" y="118"/>
                </a:cxn>
                <a:cxn ang="0">
                  <a:pos x="183" y="120"/>
                </a:cxn>
                <a:cxn ang="0">
                  <a:pos x="212" y="121"/>
                </a:cxn>
                <a:cxn ang="0">
                  <a:pos x="243" y="121"/>
                </a:cxn>
                <a:cxn ang="0">
                  <a:pos x="260" y="118"/>
                </a:cxn>
                <a:cxn ang="0">
                  <a:pos x="277" y="112"/>
                </a:cxn>
                <a:cxn ang="0">
                  <a:pos x="297" y="105"/>
                </a:cxn>
                <a:cxn ang="0">
                  <a:pos x="316" y="97"/>
                </a:cxn>
                <a:cxn ang="0">
                  <a:pos x="333" y="87"/>
                </a:cxn>
                <a:cxn ang="0">
                  <a:pos x="351" y="79"/>
                </a:cxn>
                <a:cxn ang="0">
                  <a:pos x="366" y="69"/>
                </a:cxn>
                <a:cxn ang="0">
                  <a:pos x="380" y="60"/>
                </a:cxn>
                <a:cxn ang="0">
                  <a:pos x="384" y="63"/>
                </a:cxn>
                <a:cxn ang="0">
                  <a:pos x="380" y="74"/>
                </a:cxn>
                <a:cxn ang="0">
                  <a:pos x="369" y="90"/>
                </a:cxn>
                <a:cxn ang="0">
                  <a:pos x="354" y="103"/>
                </a:cxn>
              </a:cxnLst>
              <a:rect l="0" t="0" r="r" b="b"/>
              <a:pathLst>
                <a:path w="384" h="185">
                  <a:moveTo>
                    <a:pt x="354" y="103"/>
                  </a:moveTo>
                  <a:lnTo>
                    <a:pt x="335" y="114"/>
                  </a:lnTo>
                  <a:lnTo>
                    <a:pt x="313" y="123"/>
                  </a:lnTo>
                  <a:lnTo>
                    <a:pt x="291" y="129"/>
                  </a:lnTo>
                  <a:lnTo>
                    <a:pt x="265" y="135"/>
                  </a:lnTo>
                  <a:lnTo>
                    <a:pt x="237" y="140"/>
                  </a:lnTo>
                  <a:lnTo>
                    <a:pt x="209" y="141"/>
                  </a:lnTo>
                  <a:lnTo>
                    <a:pt x="180" y="138"/>
                  </a:lnTo>
                  <a:lnTo>
                    <a:pt x="148" y="134"/>
                  </a:lnTo>
                  <a:lnTo>
                    <a:pt x="148" y="140"/>
                  </a:lnTo>
                  <a:lnTo>
                    <a:pt x="147" y="154"/>
                  </a:lnTo>
                  <a:lnTo>
                    <a:pt x="144" y="172"/>
                  </a:lnTo>
                  <a:lnTo>
                    <a:pt x="136" y="185"/>
                  </a:lnTo>
                  <a:lnTo>
                    <a:pt x="124" y="176"/>
                  </a:lnTo>
                  <a:lnTo>
                    <a:pt x="119" y="163"/>
                  </a:lnTo>
                  <a:lnTo>
                    <a:pt x="117" y="146"/>
                  </a:lnTo>
                  <a:lnTo>
                    <a:pt x="116" y="130"/>
                  </a:lnTo>
                  <a:lnTo>
                    <a:pt x="91" y="127"/>
                  </a:lnTo>
                  <a:lnTo>
                    <a:pt x="68" y="121"/>
                  </a:lnTo>
                  <a:lnTo>
                    <a:pt x="48" y="115"/>
                  </a:lnTo>
                  <a:lnTo>
                    <a:pt x="30" y="107"/>
                  </a:lnTo>
                  <a:lnTo>
                    <a:pt x="16" y="95"/>
                  </a:lnTo>
                  <a:lnTo>
                    <a:pt x="6" y="83"/>
                  </a:lnTo>
                  <a:lnTo>
                    <a:pt x="0" y="69"/>
                  </a:lnTo>
                  <a:lnTo>
                    <a:pt x="0" y="53"/>
                  </a:lnTo>
                  <a:lnTo>
                    <a:pt x="2" y="37"/>
                  </a:lnTo>
                  <a:lnTo>
                    <a:pt x="6" y="24"/>
                  </a:lnTo>
                  <a:lnTo>
                    <a:pt x="14" y="11"/>
                  </a:lnTo>
                  <a:lnTo>
                    <a:pt x="23" y="0"/>
                  </a:lnTo>
                  <a:lnTo>
                    <a:pt x="25" y="7"/>
                  </a:lnTo>
                  <a:lnTo>
                    <a:pt x="24" y="27"/>
                  </a:lnTo>
                  <a:lnTo>
                    <a:pt x="21" y="52"/>
                  </a:lnTo>
                  <a:lnTo>
                    <a:pt x="23" y="72"/>
                  </a:lnTo>
                  <a:lnTo>
                    <a:pt x="43" y="87"/>
                  </a:lnTo>
                  <a:lnTo>
                    <a:pt x="67" y="99"/>
                  </a:lnTo>
                  <a:lnTo>
                    <a:pt x="92" y="108"/>
                  </a:lnTo>
                  <a:lnTo>
                    <a:pt x="122" y="114"/>
                  </a:lnTo>
                  <a:lnTo>
                    <a:pt x="152" y="118"/>
                  </a:lnTo>
                  <a:lnTo>
                    <a:pt x="183" y="120"/>
                  </a:lnTo>
                  <a:lnTo>
                    <a:pt x="212" y="121"/>
                  </a:lnTo>
                  <a:lnTo>
                    <a:pt x="243" y="121"/>
                  </a:lnTo>
                  <a:lnTo>
                    <a:pt x="260" y="118"/>
                  </a:lnTo>
                  <a:lnTo>
                    <a:pt x="277" y="112"/>
                  </a:lnTo>
                  <a:lnTo>
                    <a:pt x="297" y="105"/>
                  </a:lnTo>
                  <a:lnTo>
                    <a:pt x="316" y="97"/>
                  </a:lnTo>
                  <a:lnTo>
                    <a:pt x="333" y="87"/>
                  </a:lnTo>
                  <a:lnTo>
                    <a:pt x="351" y="79"/>
                  </a:lnTo>
                  <a:lnTo>
                    <a:pt x="366" y="69"/>
                  </a:lnTo>
                  <a:lnTo>
                    <a:pt x="380" y="60"/>
                  </a:lnTo>
                  <a:lnTo>
                    <a:pt x="384" y="63"/>
                  </a:lnTo>
                  <a:lnTo>
                    <a:pt x="380" y="74"/>
                  </a:lnTo>
                  <a:lnTo>
                    <a:pt x="369" y="90"/>
                  </a:lnTo>
                  <a:lnTo>
                    <a:pt x="354" y="10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5" name="Freeform 105"/>
            <p:cNvSpPr>
              <a:spLocks/>
            </p:cNvSpPr>
            <p:nvPr/>
          </p:nvSpPr>
          <p:spPr bwMode="auto">
            <a:xfrm>
              <a:off x="1859" y="2623"/>
              <a:ext cx="424" cy="449"/>
            </a:xfrm>
            <a:custGeom>
              <a:avLst/>
              <a:gdLst/>
              <a:ahLst/>
              <a:cxnLst>
                <a:cxn ang="0">
                  <a:pos x="374" y="174"/>
                </a:cxn>
                <a:cxn ang="0">
                  <a:pos x="356" y="116"/>
                </a:cxn>
                <a:cxn ang="0">
                  <a:pos x="309" y="88"/>
                </a:cxn>
                <a:cxn ang="0">
                  <a:pos x="245" y="62"/>
                </a:cxn>
                <a:cxn ang="0">
                  <a:pos x="176" y="42"/>
                </a:cxn>
                <a:cxn ang="0">
                  <a:pos x="119" y="28"/>
                </a:cxn>
                <a:cxn ang="0">
                  <a:pos x="85" y="24"/>
                </a:cxn>
                <a:cxn ang="0">
                  <a:pos x="44" y="89"/>
                </a:cxn>
                <a:cxn ang="0">
                  <a:pos x="44" y="167"/>
                </a:cxn>
                <a:cxn ang="0">
                  <a:pos x="72" y="235"/>
                </a:cxn>
                <a:cxn ang="0">
                  <a:pos x="143" y="276"/>
                </a:cxn>
                <a:cxn ang="0">
                  <a:pos x="203" y="299"/>
                </a:cxn>
                <a:cxn ang="0">
                  <a:pos x="254" y="304"/>
                </a:cxn>
                <a:cxn ang="0">
                  <a:pos x="323" y="292"/>
                </a:cxn>
                <a:cxn ang="0">
                  <a:pos x="375" y="263"/>
                </a:cxn>
                <a:cxn ang="0">
                  <a:pos x="367" y="290"/>
                </a:cxn>
                <a:cxn ang="0">
                  <a:pos x="327" y="315"/>
                </a:cxn>
                <a:cxn ang="0">
                  <a:pos x="280" y="328"/>
                </a:cxn>
                <a:cxn ang="0">
                  <a:pos x="233" y="330"/>
                </a:cxn>
                <a:cxn ang="0">
                  <a:pos x="195" y="323"/>
                </a:cxn>
                <a:cxn ang="0">
                  <a:pos x="158" y="313"/>
                </a:cxn>
                <a:cxn ang="0">
                  <a:pos x="135" y="328"/>
                </a:cxn>
                <a:cxn ang="0">
                  <a:pos x="131" y="400"/>
                </a:cxn>
                <a:cxn ang="0">
                  <a:pos x="167" y="416"/>
                </a:cxn>
                <a:cxn ang="0">
                  <a:pos x="256" y="431"/>
                </a:cxn>
                <a:cxn ang="0">
                  <a:pos x="337" y="411"/>
                </a:cxn>
                <a:cxn ang="0">
                  <a:pos x="375" y="391"/>
                </a:cxn>
                <a:cxn ang="0">
                  <a:pos x="412" y="380"/>
                </a:cxn>
                <a:cxn ang="0">
                  <a:pos x="399" y="403"/>
                </a:cxn>
                <a:cxn ang="0">
                  <a:pos x="363" y="426"/>
                </a:cxn>
                <a:cxn ang="0">
                  <a:pos x="325" y="443"/>
                </a:cxn>
                <a:cxn ang="0">
                  <a:pos x="198" y="444"/>
                </a:cxn>
                <a:cxn ang="0">
                  <a:pos x="119" y="417"/>
                </a:cxn>
                <a:cxn ang="0">
                  <a:pos x="98" y="394"/>
                </a:cxn>
                <a:cxn ang="0">
                  <a:pos x="113" y="398"/>
                </a:cxn>
                <a:cxn ang="0">
                  <a:pos x="115" y="322"/>
                </a:cxn>
                <a:cxn ang="0">
                  <a:pos x="61" y="260"/>
                </a:cxn>
                <a:cxn ang="0">
                  <a:pos x="9" y="184"/>
                </a:cxn>
                <a:cxn ang="0">
                  <a:pos x="5" y="92"/>
                </a:cxn>
                <a:cxn ang="0">
                  <a:pos x="16" y="54"/>
                </a:cxn>
                <a:cxn ang="0">
                  <a:pos x="37" y="19"/>
                </a:cxn>
                <a:cxn ang="0">
                  <a:pos x="79" y="2"/>
                </a:cxn>
                <a:cxn ang="0">
                  <a:pos x="143" y="13"/>
                </a:cxn>
                <a:cxn ang="0">
                  <a:pos x="224" y="33"/>
                </a:cxn>
                <a:cxn ang="0">
                  <a:pos x="306" y="60"/>
                </a:cxn>
                <a:cxn ang="0">
                  <a:pos x="371" y="90"/>
                </a:cxn>
                <a:cxn ang="0">
                  <a:pos x="402" y="120"/>
                </a:cxn>
                <a:cxn ang="0">
                  <a:pos x="399" y="196"/>
                </a:cxn>
              </a:cxnLst>
              <a:rect l="0" t="0" r="r" b="b"/>
              <a:pathLst>
                <a:path w="424" h="449">
                  <a:moveTo>
                    <a:pt x="389" y="223"/>
                  </a:moveTo>
                  <a:lnTo>
                    <a:pt x="380" y="207"/>
                  </a:lnTo>
                  <a:lnTo>
                    <a:pt x="374" y="174"/>
                  </a:lnTo>
                  <a:lnTo>
                    <a:pt x="371" y="143"/>
                  </a:lnTo>
                  <a:lnTo>
                    <a:pt x="367" y="126"/>
                  </a:lnTo>
                  <a:lnTo>
                    <a:pt x="356" y="116"/>
                  </a:lnTo>
                  <a:lnTo>
                    <a:pt x="344" y="106"/>
                  </a:lnTo>
                  <a:lnTo>
                    <a:pt x="328" y="97"/>
                  </a:lnTo>
                  <a:lnTo>
                    <a:pt x="309" y="88"/>
                  </a:lnTo>
                  <a:lnTo>
                    <a:pt x="290" y="79"/>
                  </a:lnTo>
                  <a:lnTo>
                    <a:pt x="268" y="70"/>
                  </a:lnTo>
                  <a:lnTo>
                    <a:pt x="245" y="62"/>
                  </a:lnTo>
                  <a:lnTo>
                    <a:pt x="222" y="54"/>
                  </a:lnTo>
                  <a:lnTo>
                    <a:pt x="198" y="49"/>
                  </a:lnTo>
                  <a:lnTo>
                    <a:pt x="176" y="42"/>
                  </a:lnTo>
                  <a:lnTo>
                    <a:pt x="156" y="36"/>
                  </a:lnTo>
                  <a:lnTo>
                    <a:pt x="136" y="32"/>
                  </a:lnTo>
                  <a:lnTo>
                    <a:pt x="119" y="28"/>
                  </a:lnTo>
                  <a:lnTo>
                    <a:pt x="104" y="26"/>
                  </a:lnTo>
                  <a:lnTo>
                    <a:pt x="92" y="24"/>
                  </a:lnTo>
                  <a:lnTo>
                    <a:pt x="85" y="24"/>
                  </a:lnTo>
                  <a:lnTo>
                    <a:pt x="66" y="43"/>
                  </a:lnTo>
                  <a:lnTo>
                    <a:pt x="51" y="65"/>
                  </a:lnTo>
                  <a:lnTo>
                    <a:pt x="44" y="89"/>
                  </a:lnTo>
                  <a:lnTo>
                    <a:pt x="39" y="115"/>
                  </a:lnTo>
                  <a:lnTo>
                    <a:pt x="39" y="142"/>
                  </a:lnTo>
                  <a:lnTo>
                    <a:pt x="44" y="167"/>
                  </a:lnTo>
                  <a:lnTo>
                    <a:pt x="49" y="194"/>
                  </a:lnTo>
                  <a:lnTo>
                    <a:pt x="57" y="218"/>
                  </a:lnTo>
                  <a:lnTo>
                    <a:pt x="72" y="235"/>
                  </a:lnTo>
                  <a:lnTo>
                    <a:pt x="92" y="251"/>
                  </a:lnTo>
                  <a:lnTo>
                    <a:pt x="117" y="265"/>
                  </a:lnTo>
                  <a:lnTo>
                    <a:pt x="143" y="276"/>
                  </a:lnTo>
                  <a:lnTo>
                    <a:pt x="167" y="287"/>
                  </a:lnTo>
                  <a:lnTo>
                    <a:pt x="188" y="293"/>
                  </a:lnTo>
                  <a:lnTo>
                    <a:pt x="203" y="299"/>
                  </a:lnTo>
                  <a:lnTo>
                    <a:pt x="209" y="300"/>
                  </a:lnTo>
                  <a:lnTo>
                    <a:pt x="233" y="302"/>
                  </a:lnTo>
                  <a:lnTo>
                    <a:pt x="254" y="304"/>
                  </a:lnTo>
                  <a:lnTo>
                    <a:pt x="278" y="301"/>
                  </a:lnTo>
                  <a:lnTo>
                    <a:pt x="300" y="298"/>
                  </a:lnTo>
                  <a:lnTo>
                    <a:pt x="323" y="292"/>
                  </a:lnTo>
                  <a:lnTo>
                    <a:pt x="342" y="284"/>
                  </a:lnTo>
                  <a:lnTo>
                    <a:pt x="359" y="275"/>
                  </a:lnTo>
                  <a:lnTo>
                    <a:pt x="375" y="263"/>
                  </a:lnTo>
                  <a:lnTo>
                    <a:pt x="378" y="265"/>
                  </a:lnTo>
                  <a:lnTo>
                    <a:pt x="375" y="276"/>
                  </a:lnTo>
                  <a:lnTo>
                    <a:pt x="367" y="290"/>
                  </a:lnTo>
                  <a:lnTo>
                    <a:pt x="356" y="305"/>
                  </a:lnTo>
                  <a:lnTo>
                    <a:pt x="343" y="309"/>
                  </a:lnTo>
                  <a:lnTo>
                    <a:pt x="327" y="315"/>
                  </a:lnTo>
                  <a:lnTo>
                    <a:pt x="312" y="319"/>
                  </a:lnTo>
                  <a:lnTo>
                    <a:pt x="295" y="324"/>
                  </a:lnTo>
                  <a:lnTo>
                    <a:pt x="280" y="328"/>
                  </a:lnTo>
                  <a:lnTo>
                    <a:pt x="264" y="331"/>
                  </a:lnTo>
                  <a:lnTo>
                    <a:pt x="247" y="331"/>
                  </a:lnTo>
                  <a:lnTo>
                    <a:pt x="233" y="330"/>
                  </a:lnTo>
                  <a:lnTo>
                    <a:pt x="219" y="328"/>
                  </a:lnTo>
                  <a:lnTo>
                    <a:pt x="207" y="326"/>
                  </a:lnTo>
                  <a:lnTo>
                    <a:pt x="195" y="323"/>
                  </a:lnTo>
                  <a:lnTo>
                    <a:pt x="184" y="319"/>
                  </a:lnTo>
                  <a:lnTo>
                    <a:pt x="170" y="316"/>
                  </a:lnTo>
                  <a:lnTo>
                    <a:pt x="158" y="313"/>
                  </a:lnTo>
                  <a:lnTo>
                    <a:pt x="146" y="308"/>
                  </a:lnTo>
                  <a:lnTo>
                    <a:pt x="135" y="305"/>
                  </a:lnTo>
                  <a:lnTo>
                    <a:pt x="135" y="328"/>
                  </a:lnTo>
                  <a:lnTo>
                    <a:pt x="134" y="353"/>
                  </a:lnTo>
                  <a:lnTo>
                    <a:pt x="132" y="378"/>
                  </a:lnTo>
                  <a:lnTo>
                    <a:pt x="131" y="400"/>
                  </a:lnTo>
                  <a:lnTo>
                    <a:pt x="135" y="402"/>
                  </a:lnTo>
                  <a:lnTo>
                    <a:pt x="148" y="408"/>
                  </a:lnTo>
                  <a:lnTo>
                    <a:pt x="167" y="416"/>
                  </a:lnTo>
                  <a:lnTo>
                    <a:pt x="194" y="423"/>
                  </a:lnTo>
                  <a:lnTo>
                    <a:pt x="224" y="428"/>
                  </a:lnTo>
                  <a:lnTo>
                    <a:pt x="256" y="431"/>
                  </a:lnTo>
                  <a:lnTo>
                    <a:pt x="292" y="427"/>
                  </a:lnTo>
                  <a:lnTo>
                    <a:pt x="327" y="417"/>
                  </a:lnTo>
                  <a:lnTo>
                    <a:pt x="337" y="411"/>
                  </a:lnTo>
                  <a:lnTo>
                    <a:pt x="351" y="405"/>
                  </a:lnTo>
                  <a:lnTo>
                    <a:pt x="363" y="398"/>
                  </a:lnTo>
                  <a:lnTo>
                    <a:pt x="375" y="391"/>
                  </a:lnTo>
                  <a:lnTo>
                    <a:pt x="387" y="386"/>
                  </a:lnTo>
                  <a:lnTo>
                    <a:pt x="401" y="382"/>
                  </a:lnTo>
                  <a:lnTo>
                    <a:pt x="412" y="380"/>
                  </a:lnTo>
                  <a:lnTo>
                    <a:pt x="424" y="381"/>
                  </a:lnTo>
                  <a:lnTo>
                    <a:pt x="411" y="394"/>
                  </a:lnTo>
                  <a:lnTo>
                    <a:pt x="399" y="403"/>
                  </a:lnTo>
                  <a:lnTo>
                    <a:pt x="387" y="412"/>
                  </a:lnTo>
                  <a:lnTo>
                    <a:pt x="375" y="419"/>
                  </a:lnTo>
                  <a:lnTo>
                    <a:pt x="363" y="426"/>
                  </a:lnTo>
                  <a:lnTo>
                    <a:pt x="351" y="432"/>
                  </a:lnTo>
                  <a:lnTo>
                    <a:pt x="339" y="437"/>
                  </a:lnTo>
                  <a:lnTo>
                    <a:pt x="325" y="443"/>
                  </a:lnTo>
                  <a:lnTo>
                    <a:pt x="278" y="448"/>
                  </a:lnTo>
                  <a:lnTo>
                    <a:pt x="235" y="449"/>
                  </a:lnTo>
                  <a:lnTo>
                    <a:pt x="198" y="444"/>
                  </a:lnTo>
                  <a:lnTo>
                    <a:pt x="166" y="437"/>
                  </a:lnTo>
                  <a:lnTo>
                    <a:pt x="139" y="428"/>
                  </a:lnTo>
                  <a:lnTo>
                    <a:pt x="119" y="417"/>
                  </a:lnTo>
                  <a:lnTo>
                    <a:pt x="104" y="406"/>
                  </a:lnTo>
                  <a:lnTo>
                    <a:pt x="97" y="394"/>
                  </a:lnTo>
                  <a:lnTo>
                    <a:pt x="98" y="394"/>
                  </a:lnTo>
                  <a:lnTo>
                    <a:pt x="103" y="394"/>
                  </a:lnTo>
                  <a:lnTo>
                    <a:pt x="108" y="396"/>
                  </a:lnTo>
                  <a:lnTo>
                    <a:pt x="113" y="398"/>
                  </a:lnTo>
                  <a:lnTo>
                    <a:pt x="111" y="373"/>
                  </a:lnTo>
                  <a:lnTo>
                    <a:pt x="111" y="347"/>
                  </a:lnTo>
                  <a:lnTo>
                    <a:pt x="115" y="322"/>
                  </a:lnTo>
                  <a:lnTo>
                    <a:pt x="117" y="297"/>
                  </a:lnTo>
                  <a:lnTo>
                    <a:pt x="87" y="280"/>
                  </a:lnTo>
                  <a:lnTo>
                    <a:pt x="61" y="260"/>
                  </a:lnTo>
                  <a:lnTo>
                    <a:pt x="39" y="237"/>
                  </a:lnTo>
                  <a:lnTo>
                    <a:pt x="21" y="212"/>
                  </a:lnTo>
                  <a:lnTo>
                    <a:pt x="9" y="184"/>
                  </a:lnTo>
                  <a:lnTo>
                    <a:pt x="2" y="155"/>
                  </a:lnTo>
                  <a:lnTo>
                    <a:pt x="0" y="124"/>
                  </a:lnTo>
                  <a:lnTo>
                    <a:pt x="5" y="92"/>
                  </a:lnTo>
                  <a:lnTo>
                    <a:pt x="8" y="79"/>
                  </a:lnTo>
                  <a:lnTo>
                    <a:pt x="11" y="66"/>
                  </a:lnTo>
                  <a:lnTo>
                    <a:pt x="16" y="54"/>
                  </a:lnTo>
                  <a:lnTo>
                    <a:pt x="21" y="42"/>
                  </a:lnTo>
                  <a:lnTo>
                    <a:pt x="28" y="31"/>
                  </a:lnTo>
                  <a:lnTo>
                    <a:pt x="37" y="19"/>
                  </a:lnTo>
                  <a:lnTo>
                    <a:pt x="49" y="10"/>
                  </a:lnTo>
                  <a:lnTo>
                    <a:pt x="64" y="0"/>
                  </a:lnTo>
                  <a:lnTo>
                    <a:pt x="79" y="2"/>
                  </a:lnTo>
                  <a:lnTo>
                    <a:pt x="97" y="4"/>
                  </a:lnTo>
                  <a:lnTo>
                    <a:pt x="119" y="7"/>
                  </a:lnTo>
                  <a:lnTo>
                    <a:pt x="143" y="13"/>
                  </a:lnTo>
                  <a:lnTo>
                    <a:pt x="169" y="18"/>
                  </a:lnTo>
                  <a:lnTo>
                    <a:pt x="195" y="25"/>
                  </a:lnTo>
                  <a:lnTo>
                    <a:pt x="224" y="33"/>
                  </a:lnTo>
                  <a:lnTo>
                    <a:pt x="252" y="41"/>
                  </a:lnTo>
                  <a:lnTo>
                    <a:pt x="280" y="49"/>
                  </a:lnTo>
                  <a:lnTo>
                    <a:pt x="306" y="60"/>
                  </a:lnTo>
                  <a:lnTo>
                    <a:pt x="330" y="70"/>
                  </a:lnTo>
                  <a:lnTo>
                    <a:pt x="352" y="80"/>
                  </a:lnTo>
                  <a:lnTo>
                    <a:pt x="371" y="90"/>
                  </a:lnTo>
                  <a:lnTo>
                    <a:pt x="386" y="100"/>
                  </a:lnTo>
                  <a:lnTo>
                    <a:pt x="396" y="111"/>
                  </a:lnTo>
                  <a:lnTo>
                    <a:pt x="402" y="120"/>
                  </a:lnTo>
                  <a:lnTo>
                    <a:pt x="405" y="141"/>
                  </a:lnTo>
                  <a:lnTo>
                    <a:pt x="405" y="167"/>
                  </a:lnTo>
                  <a:lnTo>
                    <a:pt x="399" y="196"/>
                  </a:lnTo>
                  <a:lnTo>
                    <a:pt x="389" y="2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6" name="Freeform 106"/>
            <p:cNvSpPr>
              <a:spLocks/>
            </p:cNvSpPr>
            <p:nvPr/>
          </p:nvSpPr>
          <p:spPr bwMode="auto">
            <a:xfrm>
              <a:off x="2104" y="3201"/>
              <a:ext cx="147" cy="28"/>
            </a:xfrm>
            <a:custGeom>
              <a:avLst/>
              <a:gdLst/>
              <a:ahLst/>
              <a:cxnLst>
                <a:cxn ang="0">
                  <a:pos x="0" y="28"/>
                </a:cxn>
                <a:cxn ang="0">
                  <a:pos x="5" y="22"/>
                </a:cxn>
                <a:cxn ang="0">
                  <a:pos x="12" y="18"/>
                </a:cxn>
                <a:cxn ang="0">
                  <a:pos x="22" y="13"/>
                </a:cxn>
                <a:cxn ang="0">
                  <a:pos x="33" y="12"/>
                </a:cxn>
                <a:cxn ang="0">
                  <a:pos x="46" y="10"/>
                </a:cxn>
                <a:cxn ang="0">
                  <a:pos x="61" y="9"/>
                </a:cxn>
                <a:cxn ang="0">
                  <a:pos x="76" y="8"/>
                </a:cxn>
                <a:cxn ang="0">
                  <a:pos x="90" y="6"/>
                </a:cxn>
                <a:cxn ang="0">
                  <a:pos x="105" y="4"/>
                </a:cxn>
                <a:cxn ang="0">
                  <a:pos x="120" y="3"/>
                </a:cxn>
                <a:cxn ang="0">
                  <a:pos x="133" y="1"/>
                </a:cxn>
                <a:cxn ang="0">
                  <a:pos x="147" y="0"/>
                </a:cxn>
                <a:cxn ang="0">
                  <a:pos x="137" y="8"/>
                </a:cxn>
                <a:cxn ang="0">
                  <a:pos x="117" y="15"/>
                </a:cxn>
                <a:cxn ang="0">
                  <a:pos x="93" y="19"/>
                </a:cxn>
                <a:cxn ang="0">
                  <a:pos x="67" y="22"/>
                </a:cxn>
                <a:cxn ang="0">
                  <a:pos x="42" y="26"/>
                </a:cxn>
                <a:cxn ang="0">
                  <a:pos x="21" y="27"/>
                </a:cxn>
                <a:cxn ang="0">
                  <a:pos x="6" y="28"/>
                </a:cxn>
                <a:cxn ang="0">
                  <a:pos x="0" y="28"/>
                </a:cxn>
              </a:cxnLst>
              <a:rect l="0" t="0" r="r" b="b"/>
              <a:pathLst>
                <a:path w="147" h="28">
                  <a:moveTo>
                    <a:pt x="0" y="28"/>
                  </a:moveTo>
                  <a:lnTo>
                    <a:pt x="5" y="22"/>
                  </a:lnTo>
                  <a:lnTo>
                    <a:pt x="12" y="18"/>
                  </a:lnTo>
                  <a:lnTo>
                    <a:pt x="22" y="13"/>
                  </a:lnTo>
                  <a:lnTo>
                    <a:pt x="33" y="12"/>
                  </a:lnTo>
                  <a:lnTo>
                    <a:pt x="46" y="10"/>
                  </a:lnTo>
                  <a:lnTo>
                    <a:pt x="61" y="9"/>
                  </a:lnTo>
                  <a:lnTo>
                    <a:pt x="76" y="8"/>
                  </a:lnTo>
                  <a:lnTo>
                    <a:pt x="90" y="6"/>
                  </a:lnTo>
                  <a:lnTo>
                    <a:pt x="105" y="4"/>
                  </a:lnTo>
                  <a:lnTo>
                    <a:pt x="120" y="3"/>
                  </a:lnTo>
                  <a:lnTo>
                    <a:pt x="133" y="1"/>
                  </a:lnTo>
                  <a:lnTo>
                    <a:pt x="147" y="0"/>
                  </a:lnTo>
                  <a:lnTo>
                    <a:pt x="137" y="8"/>
                  </a:lnTo>
                  <a:lnTo>
                    <a:pt x="117" y="15"/>
                  </a:lnTo>
                  <a:lnTo>
                    <a:pt x="93" y="19"/>
                  </a:lnTo>
                  <a:lnTo>
                    <a:pt x="67" y="22"/>
                  </a:lnTo>
                  <a:lnTo>
                    <a:pt x="42" y="26"/>
                  </a:lnTo>
                  <a:lnTo>
                    <a:pt x="21" y="27"/>
                  </a:lnTo>
                  <a:lnTo>
                    <a:pt x="6" y="28"/>
                  </a:lnTo>
                  <a:lnTo>
                    <a:pt x="0"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7" name="Freeform 107"/>
            <p:cNvSpPr>
              <a:spLocks/>
            </p:cNvSpPr>
            <p:nvPr/>
          </p:nvSpPr>
          <p:spPr bwMode="auto">
            <a:xfrm>
              <a:off x="2010" y="2251"/>
              <a:ext cx="211" cy="62"/>
            </a:xfrm>
            <a:custGeom>
              <a:avLst/>
              <a:gdLst/>
              <a:ahLst/>
              <a:cxnLst>
                <a:cxn ang="0">
                  <a:pos x="188" y="62"/>
                </a:cxn>
                <a:cxn ang="0">
                  <a:pos x="172" y="58"/>
                </a:cxn>
                <a:cxn ang="0">
                  <a:pos x="149" y="51"/>
                </a:cxn>
                <a:cxn ang="0">
                  <a:pos x="121" y="43"/>
                </a:cxn>
                <a:cxn ang="0">
                  <a:pos x="91" y="34"/>
                </a:cxn>
                <a:cxn ang="0">
                  <a:pos x="62" y="25"/>
                </a:cxn>
                <a:cxn ang="0">
                  <a:pos x="35" y="16"/>
                </a:cxn>
                <a:cxn ang="0">
                  <a:pos x="13" y="7"/>
                </a:cxn>
                <a:cxn ang="0">
                  <a:pos x="0" y="0"/>
                </a:cxn>
                <a:cxn ang="0">
                  <a:pos x="19" y="3"/>
                </a:cxn>
                <a:cxn ang="0">
                  <a:pos x="45" y="7"/>
                </a:cxn>
                <a:cxn ang="0">
                  <a:pos x="76" y="14"/>
                </a:cxn>
                <a:cxn ang="0">
                  <a:pos x="109" y="22"/>
                </a:cxn>
                <a:cxn ang="0">
                  <a:pos x="141" y="30"/>
                </a:cxn>
                <a:cxn ang="0">
                  <a:pos x="171" y="38"/>
                </a:cxn>
                <a:cxn ang="0">
                  <a:pos x="194" y="46"/>
                </a:cxn>
                <a:cxn ang="0">
                  <a:pos x="211" y="52"/>
                </a:cxn>
                <a:cxn ang="0">
                  <a:pos x="188" y="62"/>
                </a:cxn>
              </a:cxnLst>
              <a:rect l="0" t="0" r="r" b="b"/>
              <a:pathLst>
                <a:path w="211" h="62">
                  <a:moveTo>
                    <a:pt x="188" y="62"/>
                  </a:moveTo>
                  <a:lnTo>
                    <a:pt x="172" y="58"/>
                  </a:lnTo>
                  <a:lnTo>
                    <a:pt x="149" y="51"/>
                  </a:lnTo>
                  <a:lnTo>
                    <a:pt x="121" y="43"/>
                  </a:lnTo>
                  <a:lnTo>
                    <a:pt x="91" y="34"/>
                  </a:lnTo>
                  <a:lnTo>
                    <a:pt x="62" y="25"/>
                  </a:lnTo>
                  <a:lnTo>
                    <a:pt x="35" y="16"/>
                  </a:lnTo>
                  <a:lnTo>
                    <a:pt x="13" y="7"/>
                  </a:lnTo>
                  <a:lnTo>
                    <a:pt x="0" y="0"/>
                  </a:lnTo>
                  <a:lnTo>
                    <a:pt x="19" y="3"/>
                  </a:lnTo>
                  <a:lnTo>
                    <a:pt x="45" y="7"/>
                  </a:lnTo>
                  <a:lnTo>
                    <a:pt x="76" y="14"/>
                  </a:lnTo>
                  <a:lnTo>
                    <a:pt x="109" y="22"/>
                  </a:lnTo>
                  <a:lnTo>
                    <a:pt x="141" y="30"/>
                  </a:lnTo>
                  <a:lnTo>
                    <a:pt x="171" y="38"/>
                  </a:lnTo>
                  <a:lnTo>
                    <a:pt x="194" y="46"/>
                  </a:lnTo>
                  <a:lnTo>
                    <a:pt x="211" y="52"/>
                  </a:lnTo>
                  <a:lnTo>
                    <a:pt x="188" y="62"/>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8" name="Freeform 108"/>
            <p:cNvSpPr>
              <a:spLocks/>
            </p:cNvSpPr>
            <p:nvPr/>
          </p:nvSpPr>
          <p:spPr bwMode="auto">
            <a:xfrm>
              <a:off x="2093" y="3241"/>
              <a:ext cx="105" cy="48"/>
            </a:xfrm>
            <a:custGeom>
              <a:avLst/>
              <a:gdLst/>
              <a:ahLst/>
              <a:cxnLst>
                <a:cxn ang="0">
                  <a:pos x="105" y="48"/>
                </a:cxn>
                <a:cxn ang="0">
                  <a:pos x="90" y="45"/>
                </a:cxn>
                <a:cxn ang="0">
                  <a:pos x="76" y="42"/>
                </a:cxn>
                <a:cxn ang="0">
                  <a:pos x="61" y="37"/>
                </a:cxn>
                <a:cxn ang="0">
                  <a:pos x="47" y="33"/>
                </a:cxn>
                <a:cxn ang="0">
                  <a:pos x="32" y="27"/>
                </a:cxn>
                <a:cxn ang="0">
                  <a:pos x="19" y="20"/>
                </a:cxn>
                <a:cxn ang="0">
                  <a:pos x="9" y="11"/>
                </a:cxn>
                <a:cxn ang="0">
                  <a:pos x="0" y="0"/>
                </a:cxn>
                <a:cxn ang="0">
                  <a:pos x="11" y="3"/>
                </a:cxn>
                <a:cxn ang="0">
                  <a:pos x="24" y="7"/>
                </a:cxn>
                <a:cxn ang="0">
                  <a:pos x="39" y="11"/>
                </a:cxn>
                <a:cxn ang="0">
                  <a:pos x="54" y="17"/>
                </a:cxn>
                <a:cxn ang="0">
                  <a:pos x="69" y="22"/>
                </a:cxn>
                <a:cxn ang="0">
                  <a:pos x="83" y="30"/>
                </a:cxn>
                <a:cxn ang="0">
                  <a:pos x="95" y="38"/>
                </a:cxn>
                <a:cxn ang="0">
                  <a:pos x="105" y="48"/>
                </a:cxn>
              </a:cxnLst>
              <a:rect l="0" t="0" r="r" b="b"/>
              <a:pathLst>
                <a:path w="105" h="48">
                  <a:moveTo>
                    <a:pt x="105" y="48"/>
                  </a:moveTo>
                  <a:lnTo>
                    <a:pt x="90" y="45"/>
                  </a:lnTo>
                  <a:lnTo>
                    <a:pt x="76" y="42"/>
                  </a:lnTo>
                  <a:lnTo>
                    <a:pt x="61" y="37"/>
                  </a:lnTo>
                  <a:lnTo>
                    <a:pt x="47" y="33"/>
                  </a:lnTo>
                  <a:lnTo>
                    <a:pt x="32" y="27"/>
                  </a:lnTo>
                  <a:lnTo>
                    <a:pt x="19" y="20"/>
                  </a:lnTo>
                  <a:lnTo>
                    <a:pt x="9" y="11"/>
                  </a:lnTo>
                  <a:lnTo>
                    <a:pt x="0" y="0"/>
                  </a:lnTo>
                  <a:lnTo>
                    <a:pt x="11" y="3"/>
                  </a:lnTo>
                  <a:lnTo>
                    <a:pt x="24" y="7"/>
                  </a:lnTo>
                  <a:lnTo>
                    <a:pt x="39" y="11"/>
                  </a:lnTo>
                  <a:lnTo>
                    <a:pt x="54" y="17"/>
                  </a:lnTo>
                  <a:lnTo>
                    <a:pt x="69" y="22"/>
                  </a:lnTo>
                  <a:lnTo>
                    <a:pt x="83" y="30"/>
                  </a:lnTo>
                  <a:lnTo>
                    <a:pt x="95" y="38"/>
                  </a:lnTo>
                  <a:lnTo>
                    <a:pt x="105" y="4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9" name="Freeform 109"/>
            <p:cNvSpPr>
              <a:spLocks/>
            </p:cNvSpPr>
            <p:nvPr/>
          </p:nvSpPr>
          <p:spPr bwMode="auto">
            <a:xfrm>
              <a:off x="1848" y="3161"/>
              <a:ext cx="277" cy="93"/>
            </a:xfrm>
            <a:custGeom>
              <a:avLst/>
              <a:gdLst/>
              <a:ahLst/>
              <a:cxnLst>
                <a:cxn ang="0">
                  <a:pos x="258" y="28"/>
                </a:cxn>
                <a:cxn ang="0">
                  <a:pos x="249" y="30"/>
                </a:cxn>
                <a:cxn ang="0">
                  <a:pos x="240" y="32"/>
                </a:cxn>
                <a:cxn ang="0">
                  <a:pos x="231" y="32"/>
                </a:cxn>
                <a:cxn ang="0">
                  <a:pos x="221" y="32"/>
                </a:cxn>
                <a:cxn ang="0">
                  <a:pos x="212" y="30"/>
                </a:cxn>
                <a:cxn ang="0">
                  <a:pos x="203" y="29"/>
                </a:cxn>
                <a:cxn ang="0">
                  <a:pos x="193" y="28"/>
                </a:cxn>
                <a:cxn ang="0">
                  <a:pos x="184" y="27"/>
                </a:cxn>
                <a:cxn ang="0">
                  <a:pos x="183" y="38"/>
                </a:cxn>
                <a:cxn ang="0">
                  <a:pos x="183" y="51"/>
                </a:cxn>
                <a:cxn ang="0">
                  <a:pos x="179" y="62"/>
                </a:cxn>
                <a:cxn ang="0">
                  <a:pos x="171" y="71"/>
                </a:cxn>
                <a:cxn ang="0">
                  <a:pos x="162" y="68"/>
                </a:cxn>
                <a:cxn ang="0">
                  <a:pos x="146" y="71"/>
                </a:cxn>
                <a:cxn ang="0">
                  <a:pos x="123" y="75"/>
                </a:cxn>
                <a:cxn ang="0">
                  <a:pos x="97" y="81"/>
                </a:cxn>
                <a:cxn ang="0">
                  <a:pos x="70" y="87"/>
                </a:cxn>
                <a:cxn ang="0">
                  <a:pos x="44" y="91"/>
                </a:cxn>
                <a:cxn ang="0">
                  <a:pos x="20" y="93"/>
                </a:cxn>
                <a:cxn ang="0">
                  <a:pos x="0" y="91"/>
                </a:cxn>
                <a:cxn ang="0">
                  <a:pos x="5" y="90"/>
                </a:cxn>
                <a:cxn ang="0">
                  <a:pos x="14" y="88"/>
                </a:cxn>
                <a:cxn ang="0">
                  <a:pos x="30" y="83"/>
                </a:cxn>
                <a:cxn ang="0">
                  <a:pos x="47" y="79"/>
                </a:cxn>
                <a:cxn ang="0">
                  <a:pos x="70" y="75"/>
                </a:cxn>
                <a:cxn ang="0">
                  <a:pos x="91" y="68"/>
                </a:cxn>
                <a:cxn ang="0">
                  <a:pos x="111" y="64"/>
                </a:cxn>
                <a:cxn ang="0">
                  <a:pos x="131" y="61"/>
                </a:cxn>
                <a:cxn ang="0">
                  <a:pos x="144" y="47"/>
                </a:cxn>
                <a:cxn ang="0">
                  <a:pos x="150" y="27"/>
                </a:cxn>
                <a:cxn ang="0">
                  <a:pos x="150" y="9"/>
                </a:cxn>
                <a:cxn ang="0">
                  <a:pos x="150" y="1"/>
                </a:cxn>
                <a:cxn ang="0">
                  <a:pos x="160" y="0"/>
                </a:cxn>
                <a:cxn ang="0">
                  <a:pos x="169" y="3"/>
                </a:cxn>
                <a:cxn ang="0">
                  <a:pos x="179" y="4"/>
                </a:cxn>
                <a:cxn ang="0">
                  <a:pos x="191" y="8"/>
                </a:cxn>
                <a:cxn ang="0">
                  <a:pos x="206" y="12"/>
                </a:cxn>
                <a:cxn ang="0">
                  <a:pos x="226" y="12"/>
                </a:cxn>
                <a:cxn ang="0">
                  <a:pos x="247" y="12"/>
                </a:cxn>
                <a:cxn ang="0">
                  <a:pos x="277" y="8"/>
                </a:cxn>
                <a:cxn ang="0">
                  <a:pos x="277" y="15"/>
                </a:cxn>
                <a:cxn ang="0">
                  <a:pos x="273" y="20"/>
                </a:cxn>
                <a:cxn ang="0">
                  <a:pos x="265" y="25"/>
                </a:cxn>
                <a:cxn ang="0">
                  <a:pos x="258" y="28"/>
                </a:cxn>
              </a:cxnLst>
              <a:rect l="0" t="0" r="r" b="b"/>
              <a:pathLst>
                <a:path w="277" h="93">
                  <a:moveTo>
                    <a:pt x="258" y="28"/>
                  </a:moveTo>
                  <a:lnTo>
                    <a:pt x="249" y="30"/>
                  </a:lnTo>
                  <a:lnTo>
                    <a:pt x="240" y="32"/>
                  </a:lnTo>
                  <a:lnTo>
                    <a:pt x="231" y="32"/>
                  </a:lnTo>
                  <a:lnTo>
                    <a:pt x="221" y="32"/>
                  </a:lnTo>
                  <a:lnTo>
                    <a:pt x="212" y="30"/>
                  </a:lnTo>
                  <a:lnTo>
                    <a:pt x="203" y="29"/>
                  </a:lnTo>
                  <a:lnTo>
                    <a:pt x="193" y="28"/>
                  </a:lnTo>
                  <a:lnTo>
                    <a:pt x="184" y="27"/>
                  </a:lnTo>
                  <a:lnTo>
                    <a:pt x="183" y="38"/>
                  </a:lnTo>
                  <a:lnTo>
                    <a:pt x="183" y="51"/>
                  </a:lnTo>
                  <a:lnTo>
                    <a:pt x="179" y="62"/>
                  </a:lnTo>
                  <a:lnTo>
                    <a:pt x="171" y="71"/>
                  </a:lnTo>
                  <a:lnTo>
                    <a:pt x="162" y="68"/>
                  </a:lnTo>
                  <a:lnTo>
                    <a:pt x="146" y="71"/>
                  </a:lnTo>
                  <a:lnTo>
                    <a:pt x="123" y="75"/>
                  </a:lnTo>
                  <a:lnTo>
                    <a:pt x="97" y="81"/>
                  </a:lnTo>
                  <a:lnTo>
                    <a:pt x="70" y="87"/>
                  </a:lnTo>
                  <a:lnTo>
                    <a:pt x="44" y="91"/>
                  </a:lnTo>
                  <a:lnTo>
                    <a:pt x="20" y="93"/>
                  </a:lnTo>
                  <a:lnTo>
                    <a:pt x="0" y="91"/>
                  </a:lnTo>
                  <a:lnTo>
                    <a:pt x="5" y="90"/>
                  </a:lnTo>
                  <a:lnTo>
                    <a:pt x="14" y="88"/>
                  </a:lnTo>
                  <a:lnTo>
                    <a:pt x="30" y="83"/>
                  </a:lnTo>
                  <a:lnTo>
                    <a:pt x="47" y="79"/>
                  </a:lnTo>
                  <a:lnTo>
                    <a:pt x="70" y="75"/>
                  </a:lnTo>
                  <a:lnTo>
                    <a:pt x="91" y="68"/>
                  </a:lnTo>
                  <a:lnTo>
                    <a:pt x="111" y="64"/>
                  </a:lnTo>
                  <a:lnTo>
                    <a:pt x="131" y="61"/>
                  </a:lnTo>
                  <a:lnTo>
                    <a:pt x="144" y="47"/>
                  </a:lnTo>
                  <a:lnTo>
                    <a:pt x="150" y="27"/>
                  </a:lnTo>
                  <a:lnTo>
                    <a:pt x="150" y="9"/>
                  </a:lnTo>
                  <a:lnTo>
                    <a:pt x="150" y="1"/>
                  </a:lnTo>
                  <a:lnTo>
                    <a:pt x="160" y="0"/>
                  </a:lnTo>
                  <a:lnTo>
                    <a:pt x="169" y="3"/>
                  </a:lnTo>
                  <a:lnTo>
                    <a:pt x="179" y="4"/>
                  </a:lnTo>
                  <a:lnTo>
                    <a:pt x="191" y="8"/>
                  </a:lnTo>
                  <a:lnTo>
                    <a:pt x="206" y="12"/>
                  </a:lnTo>
                  <a:lnTo>
                    <a:pt x="226" y="12"/>
                  </a:lnTo>
                  <a:lnTo>
                    <a:pt x="247" y="12"/>
                  </a:lnTo>
                  <a:lnTo>
                    <a:pt x="277" y="8"/>
                  </a:lnTo>
                  <a:lnTo>
                    <a:pt x="277" y="15"/>
                  </a:lnTo>
                  <a:lnTo>
                    <a:pt x="273" y="20"/>
                  </a:lnTo>
                  <a:lnTo>
                    <a:pt x="265" y="25"/>
                  </a:lnTo>
                  <a:lnTo>
                    <a:pt x="258" y="2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0" name="Freeform 110"/>
            <p:cNvSpPr>
              <a:spLocks/>
            </p:cNvSpPr>
            <p:nvPr/>
          </p:nvSpPr>
          <p:spPr bwMode="auto">
            <a:xfrm>
              <a:off x="1446" y="1966"/>
              <a:ext cx="597" cy="288"/>
            </a:xfrm>
            <a:custGeom>
              <a:avLst/>
              <a:gdLst/>
              <a:ahLst/>
              <a:cxnLst>
                <a:cxn ang="0">
                  <a:pos x="518" y="197"/>
                </a:cxn>
                <a:cxn ang="0">
                  <a:pos x="504" y="154"/>
                </a:cxn>
                <a:cxn ang="0">
                  <a:pos x="476" y="95"/>
                </a:cxn>
                <a:cxn ang="0">
                  <a:pos x="438" y="44"/>
                </a:cxn>
                <a:cxn ang="0">
                  <a:pos x="390" y="28"/>
                </a:cxn>
                <a:cxn ang="0">
                  <a:pos x="343" y="25"/>
                </a:cxn>
                <a:cxn ang="0">
                  <a:pos x="298" y="25"/>
                </a:cxn>
                <a:cxn ang="0">
                  <a:pos x="253" y="28"/>
                </a:cxn>
                <a:cxn ang="0">
                  <a:pos x="209" y="35"/>
                </a:cxn>
                <a:cxn ang="0">
                  <a:pos x="166" y="46"/>
                </a:cxn>
                <a:cxn ang="0">
                  <a:pos x="126" y="59"/>
                </a:cxn>
                <a:cxn ang="0">
                  <a:pos x="90" y="78"/>
                </a:cxn>
                <a:cxn ang="0">
                  <a:pos x="56" y="110"/>
                </a:cxn>
                <a:cxn ang="0">
                  <a:pos x="48" y="161"/>
                </a:cxn>
                <a:cxn ang="0">
                  <a:pos x="60" y="213"/>
                </a:cxn>
                <a:cxn ang="0">
                  <a:pos x="79" y="264"/>
                </a:cxn>
                <a:cxn ang="0">
                  <a:pos x="81" y="288"/>
                </a:cxn>
                <a:cxn ang="0">
                  <a:pos x="60" y="281"/>
                </a:cxn>
                <a:cxn ang="0">
                  <a:pos x="47" y="268"/>
                </a:cxn>
                <a:cxn ang="0">
                  <a:pos x="34" y="239"/>
                </a:cxn>
                <a:cxn ang="0">
                  <a:pos x="19" y="208"/>
                </a:cxn>
                <a:cxn ang="0">
                  <a:pos x="7" y="182"/>
                </a:cxn>
                <a:cxn ang="0">
                  <a:pos x="1" y="155"/>
                </a:cxn>
                <a:cxn ang="0">
                  <a:pos x="0" y="118"/>
                </a:cxn>
                <a:cxn ang="0">
                  <a:pos x="8" y="83"/>
                </a:cxn>
                <a:cxn ang="0">
                  <a:pos x="32" y="56"/>
                </a:cxn>
                <a:cxn ang="0">
                  <a:pos x="62" y="41"/>
                </a:cxn>
                <a:cxn ang="0">
                  <a:pos x="88" y="33"/>
                </a:cxn>
                <a:cxn ang="0">
                  <a:pos x="116" y="27"/>
                </a:cxn>
                <a:cxn ang="0">
                  <a:pos x="149" y="21"/>
                </a:cxn>
                <a:cxn ang="0">
                  <a:pos x="183" y="16"/>
                </a:cxn>
                <a:cxn ang="0">
                  <a:pos x="216" y="11"/>
                </a:cxn>
                <a:cxn ang="0">
                  <a:pos x="251" y="7"/>
                </a:cxn>
                <a:cxn ang="0">
                  <a:pos x="284" y="3"/>
                </a:cxn>
                <a:cxn ang="0">
                  <a:pos x="327" y="0"/>
                </a:cxn>
                <a:cxn ang="0">
                  <a:pos x="378" y="2"/>
                </a:cxn>
                <a:cxn ang="0">
                  <a:pos x="423" y="10"/>
                </a:cxn>
                <a:cxn ang="0">
                  <a:pos x="461" y="26"/>
                </a:cxn>
                <a:cxn ang="0">
                  <a:pos x="491" y="51"/>
                </a:cxn>
                <a:cxn ang="0">
                  <a:pos x="511" y="81"/>
                </a:cxn>
                <a:cxn ang="0">
                  <a:pos x="523" y="112"/>
                </a:cxn>
                <a:cxn ang="0">
                  <a:pos x="530" y="148"/>
                </a:cxn>
                <a:cxn ang="0">
                  <a:pos x="542" y="170"/>
                </a:cxn>
                <a:cxn ang="0">
                  <a:pos x="563" y="172"/>
                </a:cxn>
                <a:cxn ang="0">
                  <a:pos x="582" y="175"/>
                </a:cxn>
                <a:cxn ang="0">
                  <a:pos x="596" y="183"/>
                </a:cxn>
                <a:cxn ang="0">
                  <a:pos x="587" y="188"/>
                </a:cxn>
                <a:cxn ang="0">
                  <a:pos x="568" y="187"/>
                </a:cxn>
                <a:cxn ang="0">
                  <a:pos x="547" y="190"/>
                </a:cxn>
                <a:cxn ang="0">
                  <a:pos x="528" y="197"/>
                </a:cxn>
              </a:cxnLst>
              <a:rect l="0" t="0" r="r" b="b"/>
              <a:pathLst>
                <a:path w="597" h="288">
                  <a:moveTo>
                    <a:pt x="518" y="204"/>
                  </a:moveTo>
                  <a:lnTo>
                    <a:pt x="518" y="197"/>
                  </a:lnTo>
                  <a:lnTo>
                    <a:pt x="511" y="180"/>
                  </a:lnTo>
                  <a:lnTo>
                    <a:pt x="504" y="154"/>
                  </a:lnTo>
                  <a:lnTo>
                    <a:pt x="492" y="125"/>
                  </a:lnTo>
                  <a:lnTo>
                    <a:pt x="476" y="95"/>
                  </a:lnTo>
                  <a:lnTo>
                    <a:pt x="459" y="66"/>
                  </a:lnTo>
                  <a:lnTo>
                    <a:pt x="438" y="44"/>
                  </a:lnTo>
                  <a:lnTo>
                    <a:pt x="412" y="30"/>
                  </a:lnTo>
                  <a:lnTo>
                    <a:pt x="390" y="28"/>
                  </a:lnTo>
                  <a:lnTo>
                    <a:pt x="367" y="26"/>
                  </a:lnTo>
                  <a:lnTo>
                    <a:pt x="343" y="25"/>
                  </a:lnTo>
                  <a:lnTo>
                    <a:pt x="322" y="24"/>
                  </a:lnTo>
                  <a:lnTo>
                    <a:pt x="298" y="25"/>
                  </a:lnTo>
                  <a:lnTo>
                    <a:pt x="275" y="26"/>
                  </a:lnTo>
                  <a:lnTo>
                    <a:pt x="253" y="28"/>
                  </a:lnTo>
                  <a:lnTo>
                    <a:pt x="232" y="32"/>
                  </a:lnTo>
                  <a:lnTo>
                    <a:pt x="209" y="35"/>
                  </a:lnTo>
                  <a:lnTo>
                    <a:pt x="187" y="39"/>
                  </a:lnTo>
                  <a:lnTo>
                    <a:pt x="166" y="46"/>
                  </a:lnTo>
                  <a:lnTo>
                    <a:pt x="146" y="51"/>
                  </a:lnTo>
                  <a:lnTo>
                    <a:pt x="126" y="59"/>
                  </a:lnTo>
                  <a:lnTo>
                    <a:pt x="107" y="68"/>
                  </a:lnTo>
                  <a:lnTo>
                    <a:pt x="90" y="78"/>
                  </a:lnTo>
                  <a:lnTo>
                    <a:pt x="72" y="87"/>
                  </a:lnTo>
                  <a:lnTo>
                    <a:pt x="56" y="110"/>
                  </a:lnTo>
                  <a:lnTo>
                    <a:pt x="48" y="134"/>
                  </a:lnTo>
                  <a:lnTo>
                    <a:pt x="48" y="161"/>
                  </a:lnTo>
                  <a:lnTo>
                    <a:pt x="52" y="187"/>
                  </a:lnTo>
                  <a:lnTo>
                    <a:pt x="60" y="213"/>
                  </a:lnTo>
                  <a:lnTo>
                    <a:pt x="69" y="239"/>
                  </a:lnTo>
                  <a:lnTo>
                    <a:pt x="79" y="264"/>
                  </a:lnTo>
                  <a:lnTo>
                    <a:pt x="88" y="288"/>
                  </a:lnTo>
                  <a:lnTo>
                    <a:pt x="81" y="288"/>
                  </a:lnTo>
                  <a:lnTo>
                    <a:pt x="71" y="284"/>
                  </a:lnTo>
                  <a:lnTo>
                    <a:pt x="60" y="281"/>
                  </a:lnTo>
                  <a:lnTo>
                    <a:pt x="52" y="276"/>
                  </a:lnTo>
                  <a:lnTo>
                    <a:pt x="47" y="268"/>
                  </a:lnTo>
                  <a:lnTo>
                    <a:pt x="40" y="254"/>
                  </a:lnTo>
                  <a:lnTo>
                    <a:pt x="34" y="239"/>
                  </a:lnTo>
                  <a:lnTo>
                    <a:pt x="26" y="223"/>
                  </a:lnTo>
                  <a:lnTo>
                    <a:pt x="19" y="208"/>
                  </a:lnTo>
                  <a:lnTo>
                    <a:pt x="12" y="193"/>
                  </a:lnTo>
                  <a:lnTo>
                    <a:pt x="7" y="182"/>
                  </a:lnTo>
                  <a:lnTo>
                    <a:pt x="5" y="174"/>
                  </a:lnTo>
                  <a:lnTo>
                    <a:pt x="1" y="155"/>
                  </a:lnTo>
                  <a:lnTo>
                    <a:pt x="0" y="136"/>
                  </a:lnTo>
                  <a:lnTo>
                    <a:pt x="0" y="118"/>
                  </a:lnTo>
                  <a:lnTo>
                    <a:pt x="3" y="100"/>
                  </a:lnTo>
                  <a:lnTo>
                    <a:pt x="8" y="83"/>
                  </a:lnTo>
                  <a:lnTo>
                    <a:pt x="19" y="68"/>
                  </a:lnTo>
                  <a:lnTo>
                    <a:pt x="32" y="56"/>
                  </a:lnTo>
                  <a:lnTo>
                    <a:pt x="50" y="46"/>
                  </a:lnTo>
                  <a:lnTo>
                    <a:pt x="62" y="41"/>
                  </a:lnTo>
                  <a:lnTo>
                    <a:pt x="74" y="38"/>
                  </a:lnTo>
                  <a:lnTo>
                    <a:pt x="88" y="33"/>
                  </a:lnTo>
                  <a:lnTo>
                    <a:pt x="102" y="30"/>
                  </a:lnTo>
                  <a:lnTo>
                    <a:pt x="116" y="27"/>
                  </a:lnTo>
                  <a:lnTo>
                    <a:pt x="133" y="24"/>
                  </a:lnTo>
                  <a:lnTo>
                    <a:pt x="149" y="21"/>
                  </a:lnTo>
                  <a:lnTo>
                    <a:pt x="165" y="18"/>
                  </a:lnTo>
                  <a:lnTo>
                    <a:pt x="183" y="16"/>
                  </a:lnTo>
                  <a:lnTo>
                    <a:pt x="199" y="13"/>
                  </a:lnTo>
                  <a:lnTo>
                    <a:pt x="216" y="11"/>
                  </a:lnTo>
                  <a:lnTo>
                    <a:pt x="234" y="9"/>
                  </a:lnTo>
                  <a:lnTo>
                    <a:pt x="251" y="7"/>
                  </a:lnTo>
                  <a:lnTo>
                    <a:pt x="268" y="6"/>
                  </a:lnTo>
                  <a:lnTo>
                    <a:pt x="284" y="3"/>
                  </a:lnTo>
                  <a:lnTo>
                    <a:pt x="301" y="2"/>
                  </a:lnTo>
                  <a:lnTo>
                    <a:pt x="327" y="0"/>
                  </a:lnTo>
                  <a:lnTo>
                    <a:pt x="352" y="0"/>
                  </a:lnTo>
                  <a:lnTo>
                    <a:pt x="378" y="2"/>
                  </a:lnTo>
                  <a:lnTo>
                    <a:pt x="401" y="4"/>
                  </a:lnTo>
                  <a:lnTo>
                    <a:pt x="423" y="10"/>
                  </a:lnTo>
                  <a:lnTo>
                    <a:pt x="442" y="17"/>
                  </a:lnTo>
                  <a:lnTo>
                    <a:pt x="461" y="26"/>
                  </a:lnTo>
                  <a:lnTo>
                    <a:pt x="476" y="37"/>
                  </a:lnTo>
                  <a:lnTo>
                    <a:pt x="491" y="51"/>
                  </a:lnTo>
                  <a:lnTo>
                    <a:pt x="503" y="66"/>
                  </a:lnTo>
                  <a:lnTo>
                    <a:pt x="511" y="81"/>
                  </a:lnTo>
                  <a:lnTo>
                    <a:pt x="518" y="96"/>
                  </a:lnTo>
                  <a:lnTo>
                    <a:pt x="523" y="112"/>
                  </a:lnTo>
                  <a:lnTo>
                    <a:pt x="528" y="130"/>
                  </a:lnTo>
                  <a:lnTo>
                    <a:pt x="530" y="148"/>
                  </a:lnTo>
                  <a:lnTo>
                    <a:pt x="534" y="168"/>
                  </a:lnTo>
                  <a:lnTo>
                    <a:pt x="542" y="170"/>
                  </a:lnTo>
                  <a:lnTo>
                    <a:pt x="551" y="171"/>
                  </a:lnTo>
                  <a:lnTo>
                    <a:pt x="563" y="172"/>
                  </a:lnTo>
                  <a:lnTo>
                    <a:pt x="573" y="173"/>
                  </a:lnTo>
                  <a:lnTo>
                    <a:pt x="582" y="175"/>
                  </a:lnTo>
                  <a:lnTo>
                    <a:pt x="591" y="179"/>
                  </a:lnTo>
                  <a:lnTo>
                    <a:pt x="596" y="183"/>
                  </a:lnTo>
                  <a:lnTo>
                    <a:pt x="597" y="189"/>
                  </a:lnTo>
                  <a:lnTo>
                    <a:pt x="587" y="188"/>
                  </a:lnTo>
                  <a:lnTo>
                    <a:pt x="577" y="187"/>
                  </a:lnTo>
                  <a:lnTo>
                    <a:pt x="568" y="187"/>
                  </a:lnTo>
                  <a:lnTo>
                    <a:pt x="558" y="188"/>
                  </a:lnTo>
                  <a:lnTo>
                    <a:pt x="547" y="190"/>
                  </a:lnTo>
                  <a:lnTo>
                    <a:pt x="538" y="193"/>
                  </a:lnTo>
                  <a:lnTo>
                    <a:pt x="528" y="197"/>
                  </a:lnTo>
                  <a:lnTo>
                    <a:pt x="518" y="20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1" name="Freeform 111"/>
            <p:cNvSpPr>
              <a:spLocks/>
            </p:cNvSpPr>
            <p:nvPr/>
          </p:nvSpPr>
          <p:spPr bwMode="auto">
            <a:xfrm>
              <a:off x="2000" y="3268"/>
              <a:ext cx="85" cy="73"/>
            </a:xfrm>
            <a:custGeom>
              <a:avLst/>
              <a:gdLst/>
              <a:ahLst/>
              <a:cxnLst>
                <a:cxn ang="0">
                  <a:pos x="0" y="73"/>
                </a:cxn>
                <a:cxn ang="0">
                  <a:pos x="2" y="62"/>
                </a:cxn>
                <a:cxn ang="0">
                  <a:pos x="7" y="51"/>
                </a:cxn>
                <a:cxn ang="0">
                  <a:pos x="18" y="40"/>
                </a:cxn>
                <a:cxn ang="0">
                  <a:pos x="30" y="31"/>
                </a:cxn>
                <a:cxn ang="0">
                  <a:pos x="44" y="21"/>
                </a:cxn>
                <a:cxn ang="0">
                  <a:pos x="58" y="12"/>
                </a:cxn>
                <a:cxn ang="0">
                  <a:pos x="72" y="6"/>
                </a:cxn>
                <a:cxn ang="0">
                  <a:pos x="85" y="0"/>
                </a:cxn>
                <a:cxn ang="0">
                  <a:pos x="79" y="11"/>
                </a:cxn>
                <a:cxn ang="0">
                  <a:pos x="72" y="21"/>
                </a:cxn>
                <a:cxn ang="0">
                  <a:pos x="62" y="31"/>
                </a:cxn>
                <a:cxn ang="0">
                  <a:pos x="49" y="39"/>
                </a:cxn>
                <a:cxn ang="0">
                  <a:pos x="37" y="48"/>
                </a:cxn>
                <a:cxn ang="0">
                  <a:pos x="24" y="58"/>
                </a:cxn>
                <a:cxn ang="0">
                  <a:pos x="12" y="65"/>
                </a:cxn>
                <a:cxn ang="0">
                  <a:pos x="0" y="73"/>
                </a:cxn>
              </a:cxnLst>
              <a:rect l="0" t="0" r="r" b="b"/>
              <a:pathLst>
                <a:path w="85" h="73">
                  <a:moveTo>
                    <a:pt x="0" y="73"/>
                  </a:moveTo>
                  <a:lnTo>
                    <a:pt x="2" y="62"/>
                  </a:lnTo>
                  <a:lnTo>
                    <a:pt x="7" y="51"/>
                  </a:lnTo>
                  <a:lnTo>
                    <a:pt x="18" y="40"/>
                  </a:lnTo>
                  <a:lnTo>
                    <a:pt x="30" y="31"/>
                  </a:lnTo>
                  <a:lnTo>
                    <a:pt x="44" y="21"/>
                  </a:lnTo>
                  <a:lnTo>
                    <a:pt x="58" y="12"/>
                  </a:lnTo>
                  <a:lnTo>
                    <a:pt x="72" y="6"/>
                  </a:lnTo>
                  <a:lnTo>
                    <a:pt x="85" y="0"/>
                  </a:lnTo>
                  <a:lnTo>
                    <a:pt x="79" y="11"/>
                  </a:lnTo>
                  <a:lnTo>
                    <a:pt x="72" y="21"/>
                  </a:lnTo>
                  <a:lnTo>
                    <a:pt x="62" y="31"/>
                  </a:lnTo>
                  <a:lnTo>
                    <a:pt x="49" y="39"/>
                  </a:lnTo>
                  <a:lnTo>
                    <a:pt x="37" y="48"/>
                  </a:lnTo>
                  <a:lnTo>
                    <a:pt x="24" y="58"/>
                  </a:lnTo>
                  <a:lnTo>
                    <a:pt x="12" y="65"/>
                  </a:lnTo>
                  <a:lnTo>
                    <a:pt x="0" y="7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2" name="Freeform 112"/>
            <p:cNvSpPr>
              <a:spLocks/>
            </p:cNvSpPr>
            <p:nvPr/>
          </p:nvSpPr>
          <p:spPr bwMode="auto">
            <a:xfrm>
              <a:off x="2035" y="2957"/>
              <a:ext cx="34" cy="77"/>
            </a:xfrm>
            <a:custGeom>
              <a:avLst/>
              <a:gdLst/>
              <a:ahLst/>
              <a:cxnLst>
                <a:cxn ang="0">
                  <a:pos x="34" y="76"/>
                </a:cxn>
                <a:cxn ang="0">
                  <a:pos x="29" y="77"/>
                </a:cxn>
                <a:cxn ang="0">
                  <a:pos x="22" y="76"/>
                </a:cxn>
                <a:cxn ang="0">
                  <a:pos x="14" y="76"/>
                </a:cxn>
                <a:cxn ang="0">
                  <a:pos x="8" y="74"/>
                </a:cxn>
                <a:cxn ang="0">
                  <a:pos x="0" y="56"/>
                </a:cxn>
                <a:cxn ang="0">
                  <a:pos x="0" y="37"/>
                </a:cxn>
                <a:cxn ang="0">
                  <a:pos x="2" y="18"/>
                </a:cxn>
                <a:cxn ang="0">
                  <a:pos x="7" y="0"/>
                </a:cxn>
                <a:cxn ang="0">
                  <a:pos x="15" y="0"/>
                </a:cxn>
                <a:cxn ang="0">
                  <a:pos x="19" y="18"/>
                </a:cxn>
                <a:cxn ang="0">
                  <a:pos x="18" y="38"/>
                </a:cxn>
                <a:cxn ang="0">
                  <a:pos x="21" y="57"/>
                </a:cxn>
                <a:cxn ang="0">
                  <a:pos x="34" y="76"/>
                </a:cxn>
              </a:cxnLst>
              <a:rect l="0" t="0" r="r" b="b"/>
              <a:pathLst>
                <a:path w="34" h="77">
                  <a:moveTo>
                    <a:pt x="34" y="76"/>
                  </a:moveTo>
                  <a:lnTo>
                    <a:pt x="29" y="77"/>
                  </a:lnTo>
                  <a:lnTo>
                    <a:pt x="22" y="76"/>
                  </a:lnTo>
                  <a:lnTo>
                    <a:pt x="14" y="76"/>
                  </a:lnTo>
                  <a:lnTo>
                    <a:pt x="8" y="74"/>
                  </a:lnTo>
                  <a:lnTo>
                    <a:pt x="0" y="56"/>
                  </a:lnTo>
                  <a:lnTo>
                    <a:pt x="0" y="37"/>
                  </a:lnTo>
                  <a:lnTo>
                    <a:pt x="2" y="18"/>
                  </a:lnTo>
                  <a:lnTo>
                    <a:pt x="7" y="0"/>
                  </a:lnTo>
                  <a:lnTo>
                    <a:pt x="15" y="0"/>
                  </a:lnTo>
                  <a:lnTo>
                    <a:pt x="19" y="18"/>
                  </a:lnTo>
                  <a:lnTo>
                    <a:pt x="18" y="38"/>
                  </a:lnTo>
                  <a:lnTo>
                    <a:pt x="21" y="57"/>
                  </a:lnTo>
                  <a:lnTo>
                    <a:pt x="34" y="76"/>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3" name="Freeform 113"/>
            <p:cNvSpPr>
              <a:spLocks/>
            </p:cNvSpPr>
            <p:nvPr/>
          </p:nvSpPr>
          <p:spPr bwMode="auto">
            <a:xfrm>
              <a:off x="1668" y="2245"/>
              <a:ext cx="326" cy="94"/>
            </a:xfrm>
            <a:custGeom>
              <a:avLst/>
              <a:gdLst/>
              <a:ahLst/>
              <a:cxnLst>
                <a:cxn ang="0">
                  <a:pos x="284" y="23"/>
                </a:cxn>
                <a:cxn ang="0">
                  <a:pos x="265" y="26"/>
                </a:cxn>
                <a:cxn ang="0">
                  <a:pos x="247" y="30"/>
                </a:cxn>
                <a:cxn ang="0">
                  <a:pos x="229" y="34"/>
                </a:cxn>
                <a:cxn ang="0">
                  <a:pos x="213" y="37"/>
                </a:cxn>
                <a:cxn ang="0">
                  <a:pos x="197" y="41"/>
                </a:cxn>
                <a:cxn ang="0">
                  <a:pos x="180" y="44"/>
                </a:cxn>
                <a:cxn ang="0">
                  <a:pos x="166" y="49"/>
                </a:cxn>
                <a:cxn ang="0">
                  <a:pos x="150" y="52"/>
                </a:cxn>
                <a:cxn ang="0">
                  <a:pos x="136" y="56"/>
                </a:cxn>
                <a:cxn ang="0">
                  <a:pos x="121" y="59"/>
                </a:cxn>
                <a:cxn ang="0">
                  <a:pos x="106" y="64"/>
                </a:cxn>
                <a:cxn ang="0">
                  <a:pos x="91" y="70"/>
                </a:cxn>
                <a:cxn ang="0">
                  <a:pos x="77" y="75"/>
                </a:cxn>
                <a:cxn ang="0">
                  <a:pos x="60" y="81"/>
                </a:cxn>
                <a:cxn ang="0">
                  <a:pos x="45" y="88"/>
                </a:cxn>
                <a:cxn ang="0">
                  <a:pos x="29" y="94"/>
                </a:cxn>
                <a:cxn ang="0">
                  <a:pos x="17" y="91"/>
                </a:cxn>
                <a:cxn ang="0">
                  <a:pos x="5" y="90"/>
                </a:cxn>
                <a:cxn ang="0">
                  <a:pos x="0" y="89"/>
                </a:cxn>
                <a:cxn ang="0">
                  <a:pos x="4" y="82"/>
                </a:cxn>
                <a:cxn ang="0">
                  <a:pos x="22" y="73"/>
                </a:cxn>
                <a:cxn ang="0">
                  <a:pos x="39" y="64"/>
                </a:cxn>
                <a:cxn ang="0">
                  <a:pos x="57" y="56"/>
                </a:cxn>
                <a:cxn ang="0">
                  <a:pos x="78" y="50"/>
                </a:cxn>
                <a:cxn ang="0">
                  <a:pos x="98" y="44"/>
                </a:cxn>
                <a:cxn ang="0">
                  <a:pos x="118" y="39"/>
                </a:cxn>
                <a:cxn ang="0">
                  <a:pos x="138" y="34"/>
                </a:cxn>
                <a:cxn ang="0">
                  <a:pos x="159" y="30"/>
                </a:cxn>
                <a:cxn ang="0">
                  <a:pos x="180" y="26"/>
                </a:cxn>
                <a:cxn ang="0">
                  <a:pos x="202" y="23"/>
                </a:cxn>
                <a:cxn ang="0">
                  <a:pos x="223" y="20"/>
                </a:cxn>
                <a:cxn ang="0">
                  <a:pos x="244" y="16"/>
                </a:cxn>
                <a:cxn ang="0">
                  <a:pos x="265" y="12"/>
                </a:cxn>
                <a:cxn ang="0">
                  <a:pos x="286" y="8"/>
                </a:cxn>
                <a:cxn ang="0">
                  <a:pos x="307" y="4"/>
                </a:cxn>
                <a:cxn ang="0">
                  <a:pos x="326" y="0"/>
                </a:cxn>
                <a:cxn ang="0">
                  <a:pos x="326" y="4"/>
                </a:cxn>
                <a:cxn ang="0">
                  <a:pos x="323" y="7"/>
                </a:cxn>
                <a:cxn ang="0">
                  <a:pos x="317" y="10"/>
                </a:cxn>
                <a:cxn ang="0">
                  <a:pos x="309" y="14"/>
                </a:cxn>
                <a:cxn ang="0">
                  <a:pos x="302" y="16"/>
                </a:cxn>
                <a:cxn ang="0">
                  <a:pos x="295" y="20"/>
                </a:cxn>
                <a:cxn ang="0">
                  <a:pos x="288" y="21"/>
                </a:cxn>
                <a:cxn ang="0">
                  <a:pos x="284" y="23"/>
                </a:cxn>
              </a:cxnLst>
              <a:rect l="0" t="0" r="r" b="b"/>
              <a:pathLst>
                <a:path w="326" h="94">
                  <a:moveTo>
                    <a:pt x="284" y="23"/>
                  </a:moveTo>
                  <a:lnTo>
                    <a:pt x="265" y="26"/>
                  </a:lnTo>
                  <a:lnTo>
                    <a:pt x="247" y="30"/>
                  </a:lnTo>
                  <a:lnTo>
                    <a:pt x="229" y="34"/>
                  </a:lnTo>
                  <a:lnTo>
                    <a:pt x="213" y="37"/>
                  </a:lnTo>
                  <a:lnTo>
                    <a:pt x="197" y="41"/>
                  </a:lnTo>
                  <a:lnTo>
                    <a:pt x="180" y="44"/>
                  </a:lnTo>
                  <a:lnTo>
                    <a:pt x="166" y="49"/>
                  </a:lnTo>
                  <a:lnTo>
                    <a:pt x="150" y="52"/>
                  </a:lnTo>
                  <a:lnTo>
                    <a:pt x="136" y="56"/>
                  </a:lnTo>
                  <a:lnTo>
                    <a:pt x="121" y="59"/>
                  </a:lnTo>
                  <a:lnTo>
                    <a:pt x="106" y="64"/>
                  </a:lnTo>
                  <a:lnTo>
                    <a:pt x="91" y="70"/>
                  </a:lnTo>
                  <a:lnTo>
                    <a:pt x="77" y="75"/>
                  </a:lnTo>
                  <a:lnTo>
                    <a:pt x="60" y="81"/>
                  </a:lnTo>
                  <a:lnTo>
                    <a:pt x="45" y="88"/>
                  </a:lnTo>
                  <a:lnTo>
                    <a:pt x="29" y="94"/>
                  </a:lnTo>
                  <a:lnTo>
                    <a:pt x="17" y="91"/>
                  </a:lnTo>
                  <a:lnTo>
                    <a:pt x="5" y="90"/>
                  </a:lnTo>
                  <a:lnTo>
                    <a:pt x="0" y="89"/>
                  </a:lnTo>
                  <a:lnTo>
                    <a:pt x="4" y="82"/>
                  </a:lnTo>
                  <a:lnTo>
                    <a:pt x="22" y="73"/>
                  </a:lnTo>
                  <a:lnTo>
                    <a:pt x="39" y="64"/>
                  </a:lnTo>
                  <a:lnTo>
                    <a:pt x="57" y="56"/>
                  </a:lnTo>
                  <a:lnTo>
                    <a:pt x="78" y="50"/>
                  </a:lnTo>
                  <a:lnTo>
                    <a:pt x="98" y="44"/>
                  </a:lnTo>
                  <a:lnTo>
                    <a:pt x="118" y="39"/>
                  </a:lnTo>
                  <a:lnTo>
                    <a:pt x="138" y="34"/>
                  </a:lnTo>
                  <a:lnTo>
                    <a:pt x="159" y="30"/>
                  </a:lnTo>
                  <a:lnTo>
                    <a:pt x="180" y="26"/>
                  </a:lnTo>
                  <a:lnTo>
                    <a:pt x="202" y="23"/>
                  </a:lnTo>
                  <a:lnTo>
                    <a:pt x="223" y="20"/>
                  </a:lnTo>
                  <a:lnTo>
                    <a:pt x="244" y="16"/>
                  </a:lnTo>
                  <a:lnTo>
                    <a:pt x="265" y="12"/>
                  </a:lnTo>
                  <a:lnTo>
                    <a:pt x="286" y="8"/>
                  </a:lnTo>
                  <a:lnTo>
                    <a:pt x="307" y="4"/>
                  </a:lnTo>
                  <a:lnTo>
                    <a:pt x="326" y="0"/>
                  </a:lnTo>
                  <a:lnTo>
                    <a:pt x="326" y="4"/>
                  </a:lnTo>
                  <a:lnTo>
                    <a:pt x="323" y="7"/>
                  </a:lnTo>
                  <a:lnTo>
                    <a:pt x="317" y="10"/>
                  </a:lnTo>
                  <a:lnTo>
                    <a:pt x="309" y="14"/>
                  </a:lnTo>
                  <a:lnTo>
                    <a:pt x="302" y="16"/>
                  </a:lnTo>
                  <a:lnTo>
                    <a:pt x="295" y="20"/>
                  </a:lnTo>
                  <a:lnTo>
                    <a:pt x="288" y="21"/>
                  </a:lnTo>
                  <a:lnTo>
                    <a:pt x="284" y="2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4" name="Freeform 114"/>
            <p:cNvSpPr>
              <a:spLocks/>
            </p:cNvSpPr>
            <p:nvPr/>
          </p:nvSpPr>
          <p:spPr bwMode="auto">
            <a:xfrm>
              <a:off x="1946" y="3246"/>
              <a:ext cx="83" cy="95"/>
            </a:xfrm>
            <a:custGeom>
              <a:avLst/>
              <a:gdLst/>
              <a:ahLst/>
              <a:cxnLst>
                <a:cxn ang="0">
                  <a:pos x="1" y="95"/>
                </a:cxn>
                <a:cxn ang="0">
                  <a:pos x="0" y="91"/>
                </a:cxn>
                <a:cxn ang="0">
                  <a:pos x="3" y="81"/>
                </a:cxn>
                <a:cxn ang="0">
                  <a:pos x="8" y="69"/>
                </a:cxn>
                <a:cxn ang="0">
                  <a:pos x="13" y="61"/>
                </a:cxn>
                <a:cxn ang="0">
                  <a:pos x="74" y="0"/>
                </a:cxn>
                <a:cxn ang="0">
                  <a:pos x="83" y="3"/>
                </a:cxn>
                <a:cxn ang="0">
                  <a:pos x="83" y="10"/>
                </a:cxn>
                <a:cxn ang="0">
                  <a:pos x="78" y="17"/>
                </a:cxn>
                <a:cxn ang="0">
                  <a:pos x="76" y="23"/>
                </a:cxn>
                <a:cxn ang="0">
                  <a:pos x="67" y="31"/>
                </a:cxn>
                <a:cxn ang="0">
                  <a:pos x="57" y="40"/>
                </a:cxn>
                <a:cxn ang="0">
                  <a:pos x="48" y="51"/>
                </a:cxn>
                <a:cxn ang="0">
                  <a:pos x="37" y="61"/>
                </a:cxn>
                <a:cxn ang="0">
                  <a:pos x="29" y="69"/>
                </a:cxn>
                <a:cxn ang="0">
                  <a:pos x="19" y="80"/>
                </a:cxn>
                <a:cxn ang="0">
                  <a:pos x="10" y="87"/>
                </a:cxn>
                <a:cxn ang="0">
                  <a:pos x="1" y="95"/>
                </a:cxn>
              </a:cxnLst>
              <a:rect l="0" t="0" r="r" b="b"/>
              <a:pathLst>
                <a:path w="83" h="95">
                  <a:moveTo>
                    <a:pt x="1" y="95"/>
                  </a:moveTo>
                  <a:lnTo>
                    <a:pt x="0" y="91"/>
                  </a:lnTo>
                  <a:lnTo>
                    <a:pt x="3" y="81"/>
                  </a:lnTo>
                  <a:lnTo>
                    <a:pt x="8" y="69"/>
                  </a:lnTo>
                  <a:lnTo>
                    <a:pt x="13" y="61"/>
                  </a:lnTo>
                  <a:lnTo>
                    <a:pt x="74" y="0"/>
                  </a:lnTo>
                  <a:lnTo>
                    <a:pt x="83" y="3"/>
                  </a:lnTo>
                  <a:lnTo>
                    <a:pt x="83" y="10"/>
                  </a:lnTo>
                  <a:lnTo>
                    <a:pt x="78" y="17"/>
                  </a:lnTo>
                  <a:lnTo>
                    <a:pt x="76" y="23"/>
                  </a:lnTo>
                  <a:lnTo>
                    <a:pt x="67" y="31"/>
                  </a:lnTo>
                  <a:lnTo>
                    <a:pt x="57" y="40"/>
                  </a:lnTo>
                  <a:lnTo>
                    <a:pt x="48" y="51"/>
                  </a:lnTo>
                  <a:lnTo>
                    <a:pt x="37" y="61"/>
                  </a:lnTo>
                  <a:lnTo>
                    <a:pt x="29" y="69"/>
                  </a:lnTo>
                  <a:lnTo>
                    <a:pt x="19" y="80"/>
                  </a:lnTo>
                  <a:lnTo>
                    <a:pt x="10" y="87"/>
                  </a:lnTo>
                  <a:lnTo>
                    <a:pt x="1" y="95"/>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5" name="Freeform 115"/>
            <p:cNvSpPr>
              <a:spLocks/>
            </p:cNvSpPr>
            <p:nvPr/>
          </p:nvSpPr>
          <p:spPr bwMode="auto">
            <a:xfrm>
              <a:off x="1709" y="2350"/>
              <a:ext cx="207" cy="79"/>
            </a:xfrm>
            <a:custGeom>
              <a:avLst/>
              <a:gdLst/>
              <a:ahLst/>
              <a:cxnLst>
                <a:cxn ang="0">
                  <a:pos x="207" y="79"/>
                </a:cxn>
                <a:cxn ang="0">
                  <a:pos x="181" y="79"/>
                </a:cxn>
                <a:cxn ang="0">
                  <a:pos x="155" y="73"/>
                </a:cxn>
                <a:cxn ang="0">
                  <a:pos x="127" y="63"/>
                </a:cxn>
                <a:cxn ang="0">
                  <a:pos x="101" y="50"/>
                </a:cxn>
                <a:cxn ang="0">
                  <a:pos x="75" y="38"/>
                </a:cxn>
                <a:cxn ang="0">
                  <a:pos x="49" y="25"/>
                </a:cxn>
                <a:cxn ang="0">
                  <a:pos x="24" y="15"/>
                </a:cxn>
                <a:cxn ang="0">
                  <a:pos x="0" y="7"/>
                </a:cxn>
                <a:cxn ang="0">
                  <a:pos x="4" y="5"/>
                </a:cxn>
                <a:cxn ang="0">
                  <a:pos x="11" y="3"/>
                </a:cxn>
                <a:cxn ang="0">
                  <a:pos x="19" y="2"/>
                </a:cxn>
                <a:cxn ang="0">
                  <a:pos x="24" y="0"/>
                </a:cxn>
                <a:cxn ang="0">
                  <a:pos x="44" y="7"/>
                </a:cxn>
                <a:cxn ang="0">
                  <a:pos x="64" y="15"/>
                </a:cxn>
                <a:cxn ang="0">
                  <a:pos x="83" y="24"/>
                </a:cxn>
                <a:cxn ang="0">
                  <a:pos x="104" y="32"/>
                </a:cxn>
                <a:cxn ang="0">
                  <a:pos x="125" y="40"/>
                </a:cxn>
                <a:cxn ang="0">
                  <a:pos x="147" y="46"/>
                </a:cxn>
                <a:cxn ang="0">
                  <a:pos x="171" y="52"/>
                </a:cxn>
                <a:cxn ang="0">
                  <a:pos x="197" y="56"/>
                </a:cxn>
                <a:cxn ang="0">
                  <a:pos x="207" y="79"/>
                </a:cxn>
              </a:cxnLst>
              <a:rect l="0" t="0" r="r" b="b"/>
              <a:pathLst>
                <a:path w="207" h="79">
                  <a:moveTo>
                    <a:pt x="207" y="79"/>
                  </a:moveTo>
                  <a:lnTo>
                    <a:pt x="181" y="79"/>
                  </a:lnTo>
                  <a:lnTo>
                    <a:pt x="155" y="73"/>
                  </a:lnTo>
                  <a:lnTo>
                    <a:pt x="127" y="63"/>
                  </a:lnTo>
                  <a:lnTo>
                    <a:pt x="101" y="50"/>
                  </a:lnTo>
                  <a:lnTo>
                    <a:pt x="75" y="38"/>
                  </a:lnTo>
                  <a:lnTo>
                    <a:pt x="49" y="25"/>
                  </a:lnTo>
                  <a:lnTo>
                    <a:pt x="24" y="15"/>
                  </a:lnTo>
                  <a:lnTo>
                    <a:pt x="0" y="7"/>
                  </a:lnTo>
                  <a:lnTo>
                    <a:pt x="4" y="5"/>
                  </a:lnTo>
                  <a:lnTo>
                    <a:pt x="11" y="3"/>
                  </a:lnTo>
                  <a:lnTo>
                    <a:pt x="19" y="2"/>
                  </a:lnTo>
                  <a:lnTo>
                    <a:pt x="24" y="0"/>
                  </a:lnTo>
                  <a:lnTo>
                    <a:pt x="44" y="7"/>
                  </a:lnTo>
                  <a:lnTo>
                    <a:pt x="64" y="15"/>
                  </a:lnTo>
                  <a:lnTo>
                    <a:pt x="83" y="24"/>
                  </a:lnTo>
                  <a:lnTo>
                    <a:pt x="104" y="32"/>
                  </a:lnTo>
                  <a:lnTo>
                    <a:pt x="125" y="40"/>
                  </a:lnTo>
                  <a:lnTo>
                    <a:pt x="147" y="46"/>
                  </a:lnTo>
                  <a:lnTo>
                    <a:pt x="171" y="52"/>
                  </a:lnTo>
                  <a:lnTo>
                    <a:pt x="197" y="56"/>
                  </a:lnTo>
                  <a:lnTo>
                    <a:pt x="207" y="7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6" name="Freeform 116"/>
            <p:cNvSpPr>
              <a:spLocks/>
            </p:cNvSpPr>
            <p:nvPr/>
          </p:nvSpPr>
          <p:spPr bwMode="auto">
            <a:xfrm>
              <a:off x="1514" y="2816"/>
              <a:ext cx="390" cy="155"/>
            </a:xfrm>
            <a:custGeom>
              <a:avLst/>
              <a:gdLst/>
              <a:ahLst/>
              <a:cxnLst>
                <a:cxn ang="0">
                  <a:pos x="330" y="143"/>
                </a:cxn>
                <a:cxn ang="0">
                  <a:pos x="306" y="148"/>
                </a:cxn>
                <a:cxn ang="0">
                  <a:pos x="283" y="151"/>
                </a:cxn>
                <a:cxn ang="0">
                  <a:pos x="262" y="154"/>
                </a:cxn>
                <a:cxn ang="0">
                  <a:pos x="238" y="155"/>
                </a:cxn>
                <a:cxn ang="0">
                  <a:pos x="216" y="155"/>
                </a:cxn>
                <a:cxn ang="0">
                  <a:pos x="193" y="154"/>
                </a:cxn>
                <a:cxn ang="0">
                  <a:pos x="173" y="154"/>
                </a:cxn>
                <a:cxn ang="0">
                  <a:pos x="153" y="150"/>
                </a:cxn>
                <a:cxn ang="0">
                  <a:pos x="132" y="146"/>
                </a:cxn>
                <a:cxn ang="0">
                  <a:pos x="111" y="141"/>
                </a:cxn>
                <a:cxn ang="0">
                  <a:pos x="94" y="136"/>
                </a:cxn>
                <a:cxn ang="0">
                  <a:pos x="75" y="128"/>
                </a:cxn>
                <a:cxn ang="0">
                  <a:pos x="56" y="119"/>
                </a:cxn>
                <a:cxn ang="0">
                  <a:pos x="40" y="108"/>
                </a:cxn>
                <a:cxn ang="0">
                  <a:pos x="26" y="97"/>
                </a:cxn>
                <a:cxn ang="0">
                  <a:pos x="11" y="84"/>
                </a:cxn>
                <a:cxn ang="0">
                  <a:pos x="4" y="64"/>
                </a:cxn>
                <a:cxn ang="0">
                  <a:pos x="0" y="41"/>
                </a:cxn>
                <a:cxn ang="0">
                  <a:pos x="4" y="20"/>
                </a:cxn>
                <a:cxn ang="0">
                  <a:pos x="14" y="0"/>
                </a:cxn>
                <a:cxn ang="0">
                  <a:pos x="14" y="7"/>
                </a:cxn>
                <a:cxn ang="0">
                  <a:pos x="16" y="26"/>
                </a:cxn>
                <a:cxn ang="0">
                  <a:pos x="18" y="48"/>
                </a:cxn>
                <a:cxn ang="0">
                  <a:pos x="24" y="65"/>
                </a:cxn>
                <a:cxn ang="0">
                  <a:pos x="36" y="75"/>
                </a:cxn>
                <a:cxn ang="0">
                  <a:pos x="49" y="85"/>
                </a:cxn>
                <a:cxn ang="0">
                  <a:pos x="63" y="93"/>
                </a:cxn>
                <a:cxn ang="0">
                  <a:pos x="77" y="101"/>
                </a:cxn>
                <a:cxn ang="0">
                  <a:pos x="92" y="107"/>
                </a:cxn>
                <a:cxn ang="0">
                  <a:pos x="107" y="114"/>
                </a:cxn>
                <a:cxn ang="0">
                  <a:pos x="123" y="119"/>
                </a:cxn>
                <a:cxn ang="0">
                  <a:pos x="141" y="123"/>
                </a:cxn>
                <a:cxn ang="0">
                  <a:pos x="157" y="126"/>
                </a:cxn>
                <a:cxn ang="0">
                  <a:pos x="174" y="130"/>
                </a:cxn>
                <a:cxn ang="0">
                  <a:pos x="193" y="132"/>
                </a:cxn>
                <a:cxn ang="0">
                  <a:pos x="210" y="133"/>
                </a:cxn>
                <a:cxn ang="0">
                  <a:pos x="229" y="134"/>
                </a:cxn>
                <a:cxn ang="0">
                  <a:pos x="247" y="134"/>
                </a:cxn>
                <a:cxn ang="0">
                  <a:pos x="266" y="133"/>
                </a:cxn>
                <a:cxn ang="0">
                  <a:pos x="283" y="132"/>
                </a:cxn>
                <a:cxn ang="0">
                  <a:pos x="295" y="130"/>
                </a:cxn>
                <a:cxn ang="0">
                  <a:pos x="310" y="126"/>
                </a:cxn>
                <a:cxn ang="0">
                  <a:pos x="327" y="123"/>
                </a:cxn>
                <a:cxn ang="0">
                  <a:pos x="343" y="120"/>
                </a:cxn>
                <a:cxn ang="0">
                  <a:pos x="359" y="116"/>
                </a:cxn>
                <a:cxn ang="0">
                  <a:pos x="372" y="114"/>
                </a:cxn>
                <a:cxn ang="0">
                  <a:pos x="384" y="113"/>
                </a:cxn>
                <a:cxn ang="0">
                  <a:pos x="390" y="114"/>
                </a:cxn>
                <a:cxn ang="0">
                  <a:pos x="389" y="121"/>
                </a:cxn>
                <a:cxn ang="0">
                  <a:pos x="384" y="126"/>
                </a:cxn>
                <a:cxn ang="0">
                  <a:pos x="378" y="131"/>
                </a:cxn>
                <a:cxn ang="0">
                  <a:pos x="372" y="133"/>
                </a:cxn>
                <a:cxn ang="0">
                  <a:pos x="363" y="137"/>
                </a:cxn>
                <a:cxn ang="0">
                  <a:pos x="353" y="139"/>
                </a:cxn>
                <a:cxn ang="0">
                  <a:pos x="343" y="141"/>
                </a:cxn>
                <a:cxn ang="0">
                  <a:pos x="330" y="143"/>
                </a:cxn>
              </a:cxnLst>
              <a:rect l="0" t="0" r="r" b="b"/>
              <a:pathLst>
                <a:path w="390" h="155">
                  <a:moveTo>
                    <a:pt x="330" y="143"/>
                  </a:moveTo>
                  <a:lnTo>
                    <a:pt x="306" y="148"/>
                  </a:lnTo>
                  <a:lnTo>
                    <a:pt x="283" y="151"/>
                  </a:lnTo>
                  <a:lnTo>
                    <a:pt x="262" y="154"/>
                  </a:lnTo>
                  <a:lnTo>
                    <a:pt x="238" y="155"/>
                  </a:lnTo>
                  <a:lnTo>
                    <a:pt x="216" y="155"/>
                  </a:lnTo>
                  <a:lnTo>
                    <a:pt x="193" y="154"/>
                  </a:lnTo>
                  <a:lnTo>
                    <a:pt x="173" y="154"/>
                  </a:lnTo>
                  <a:lnTo>
                    <a:pt x="153" y="150"/>
                  </a:lnTo>
                  <a:lnTo>
                    <a:pt x="132" y="146"/>
                  </a:lnTo>
                  <a:lnTo>
                    <a:pt x="111" y="141"/>
                  </a:lnTo>
                  <a:lnTo>
                    <a:pt x="94" y="136"/>
                  </a:lnTo>
                  <a:lnTo>
                    <a:pt x="75" y="128"/>
                  </a:lnTo>
                  <a:lnTo>
                    <a:pt x="56" y="119"/>
                  </a:lnTo>
                  <a:lnTo>
                    <a:pt x="40" y="108"/>
                  </a:lnTo>
                  <a:lnTo>
                    <a:pt x="26" y="97"/>
                  </a:lnTo>
                  <a:lnTo>
                    <a:pt x="11" y="84"/>
                  </a:lnTo>
                  <a:lnTo>
                    <a:pt x="4" y="64"/>
                  </a:lnTo>
                  <a:lnTo>
                    <a:pt x="0" y="41"/>
                  </a:lnTo>
                  <a:lnTo>
                    <a:pt x="4" y="20"/>
                  </a:lnTo>
                  <a:lnTo>
                    <a:pt x="14" y="0"/>
                  </a:lnTo>
                  <a:lnTo>
                    <a:pt x="14" y="7"/>
                  </a:lnTo>
                  <a:lnTo>
                    <a:pt x="16" y="26"/>
                  </a:lnTo>
                  <a:lnTo>
                    <a:pt x="18" y="48"/>
                  </a:lnTo>
                  <a:lnTo>
                    <a:pt x="24" y="65"/>
                  </a:lnTo>
                  <a:lnTo>
                    <a:pt x="36" y="75"/>
                  </a:lnTo>
                  <a:lnTo>
                    <a:pt x="49" y="85"/>
                  </a:lnTo>
                  <a:lnTo>
                    <a:pt x="63" y="93"/>
                  </a:lnTo>
                  <a:lnTo>
                    <a:pt x="77" y="101"/>
                  </a:lnTo>
                  <a:lnTo>
                    <a:pt x="92" y="107"/>
                  </a:lnTo>
                  <a:lnTo>
                    <a:pt x="107" y="114"/>
                  </a:lnTo>
                  <a:lnTo>
                    <a:pt x="123" y="119"/>
                  </a:lnTo>
                  <a:lnTo>
                    <a:pt x="141" y="123"/>
                  </a:lnTo>
                  <a:lnTo>
                    <a:pt x="157" y="126"/>
                  </a:lnTo>
                  <a:lnTo>
                    <a:pt x="174" y="130"/>
                  </a:lnTo>
                  <a:lnTo>
                    <a:pt x="193" y="132"/>
                  </a:lnTo>
                  <a:lnTo>
                    <a:pt x="210" y="133"/>
                  </a:lnTo>
                  <a:lnTo>
                    <a:pt x="229" y="134"/>
                  </a:lnTo>
                  <a:lnTo>
                    <a:pt x="247" y="134"/>
                  </a:lnTo>
                  <a:lnTo>
                    <a:pt x="266" y="133"/>
                  </a:lnTo>
                  <a:lnTo>
                    <a:pt x="283" y="132"/>
                  </a:lnTo>
                  <a:lnTo>
                    <a:pt x="295" y="130"/>
                  </a:lnTo>
                  <a:lnTo>
                    <a:pt x="310" y="126"/>
                  </a:lnTo>
                  <a:lnTo>
                    <a:pt x="327" y="123"/>
                  </a:lnTo>
                  <a:lnTo>
                    <a:pt x="343" y="120"/>
                  </a:lnTo>
                  <a:lnTo>
                    <a:pt x="359" y="116"/>
                  </a:lnTo>
                  <a:lnTo>
                    <a:pt x="372" y="114"/>
                  </a:lnTo>
                  <a:lnTo>
                    <a:pt x="384" y="113"/>
                  </a:lnTo>
                  <a:lnTo>
                    <a:pt x="390" y="114"/>
                  </a:lnTo>
                  <a:lnTo>
                    <a:pt x="389" y="121"/>
                  </a:lnTo>
                  <a:lnTo>
                    <a:pt x="384" y="126"/>
                  </a:lnTo>
                  <a:lnTo>
                    <a:pt x="378" y="131"/>
                  </a:lnTo>
                  <a:lnTo>
                    <a:pt x="372" y="133"/>
                  </a:lnTo>
                  <a:lnTo>
                    <a:pt x="363" y="137"/>
                  </a:lnTo>
                  <a:lnTo>
                    <a:pt x="353" y="139"/>
                  </a:lnTo>
                  <a:lnTo>
                    <a:pt x="343" y="141"/>
                  </a:lnTo>
                  <a:lnTo>
                    <a:pt x="330" y="143"/>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7" name="Freeform 117"/>
            <p:cNvSpPr>
              <a:spLocks/>
            </p:cNvSpPr>
            <p:nvPr/>
          </p:nvSpPr>
          <p:spPr bwMode="auto">
            <a:xfrm>
              <a:off x="1765" y="3090"/>
              <a:ext cx="138" cy="24"/>
            </a:xfrm>
            <a:custGeom>
              <a:avLst/>
              <a:gdLst/>
              <a:ahLst/>
              <a:cxnLst>
                <a:cxn ang="0">
                  <a:pos x="0" y="14"/>
                </a:cxn>
                <a:cxn ang="0">
                  <a:pos x="3" y="5"/>
                </a:cxn>
                <a:cxn ang="0">
                  <a:pos x="12" y="1"/>
                </a:cxn>
                <a:cxn ang="0">
                  <a:pos x="22" y="0"/>
                </a:cxn>
                <a:cxn ang="0">
                  <a:pos x="32" y="1"/>
                </a:cxn>
                <a:cxn ang="0">
                  <a:pos x="47" y="2"/>
                </a:cxn>
                <a:cxn ang="0">
                  <a:pos x="62" y="3"/>
                </a:cxn>
                <a:cxn ang="0">
                  <a:pos x="75" y="5"/>
                </a:cxn>
                <a:cxn ang="0">
                  <a:pos x="91" y="5"/>
                </a:cxn>
                <a:cxn ang="0">
                  <a:pos x="103" y="8"/>
                </a:cxn>
                <a:cxn ang="0">
                  <a:pos x="115" y="11"/>
                </a:cxn>
                <a:cxn ang="0">
                  <a:pos x="127" y="15"/>
                </a:cxn>
                <a:cxn ang="0">
                  <a:pos x="138" y="22"/>
                </a:cxn>
                <a:cxn ang="0">
                  <a:pos x="129" y="24"/>
                </a:cxn>
                <a:cxn ang="0">
                  <a:pos x="114" y="23"/>
                </a:cxn>
                <a:cxn ang="0">
                  <a:pos x="94" y="21"/>
                </a:cxn>
                <a:cxn ang="0">
                  <a:pos x="74" y="18"/>
                </a:cxn>
                <a:cxn ang="0">
                  <a:pos x="53" y="15"/>
                </a:cxn>
                <a:cxn ang="0">
                  <a:pos x="32" y="13"/>
                </a:cxn>
                <a:cxn ang="0">
                  <a:pos x="13" y="12"/>
                </a:cxn>
                <a:cxn ang="0">
                  <a:pos x="0" y="14"/>
                </a:cxn>
              </a:cxnLst>
              <a:rect l="0" t="0" r="r" b="b"/>
              <a:pathLst>
                <a:path w="138" h="24">
                  <a:moveTo>
                    <a:pt x="0" y="14"/>
                  </a:moveTo>
                  <a:lnTo>
                    <a:pt x="3" y="5"/>
                  </a:lnTo>
                  <a:lnTo>
                    <a:pt x="12" y="1"/>
                  </a:lnTo>
                  <a:lnTo>
                    <a:pt x="22" y="0"/>
                  </a:lnTo>
                  <a:lnTo>
                    <a:pt x="32" y="1"/>
                  </a:lnTo>
                  <a:lnTo>
                    <a:pt x="47" y="2"/>
                  </a:lnTo>
                  <a:lnTo>
                    <a:pt x="62" y="3"/>
                  </a:lnTo>
                  <a:lnTo>
                    <a:pt x="75" y="5"/>
                  </a:lnTo>
                  <a:lnTo>
                    <a:pt x="91" y="5"/>
                  </a:lnTo>
                  <a:lnTo>
                    <a:pt x="103" y="8"/>
                  </a:lnTo>
                  <a:lnTo>
                    <a:pt x="115" y="11"/>
                  </a:lnTo>
                  <a:lnTo>
                    <a:pt x="127" y="15"/>
                  </a:lnTo>
                  <a:lnTo>
                    <a:pt x="138" y="22"/>
                  </a:lnTo>
                  <a:lnTo>
                    <a:pt x="129" y="24"/>
                  </a:lnTo>
                  <a:lnTo>
                    <a:pt x="114" y="23"/>
                  </a:lnTo>
                  <a:lnTo>
                    <a:pt x="94" y="21"/>
                  </a:lnTo>
                  <a:lnTo>
                    <a:pt x="74" y="18"/>
                  </a:lnTo>
                  <a:lnTo>
                    <a:pt x="53" y="15"/>
                  </a:lnTo>
                  <a:lnTo>
                    <a:pt x="32" y="13"/>
                  </a:lnTo>
                  <a:lnTo>
                    <a:pt x="13" y="12"/>
                  </a:lnTo>
                  <a:lnTo>
                    <a:pt x="0" y="1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8" name="Freeform 118"/>
            <p:cNvSpPr>
              <a:spLocks/>
            </p:cNvSpPr>
            <p:nvPr/>
          </p:nvSpPr>
          <p:spPr bwMode="auto">
            <a:xfrm>
              <a:off x="1526" y="2981"/>
              <a:ext cx="335" cy="207"/>
            </a:xfrm>
            <a:custGeom>
              <a:avLst/>
              <a:gdLst/>
              <a:ahLst/>
              <a:cxnLst>
                <a:cxn ang="0">
                  <a:pos x="179" y="59"/>
                </a:cxn>
                <a:cxn ang="0">
                  <a:pos x="191" y="59"/>
                </a:cxn>
                <a:cxn ang="0">
                  <a:pos x="204" y="54"/>
                </a:cxn>
                <a:cxn ang="0">
                  <a:pos x="221" y="45"/>
                </a:cxn>
                <a:cxn ang="0">
                  <a:pos x="238" y="44"/>
                </a:cxn>
                <a:cxn ang="0">
                  <a:pos x="245" y="61"/>
                </a:cxn>
                <a:cxn ang="0">
                  <a:pos x="254" y="70"/>
                </a:cxn>
                <a:cxn ang="0">
                  <a:pos x="280" y="65"/>
                </a:cxn>
                <a:cxn ang="0">
                  <a:pos x="301" y="58"/>
                </a:cxn>
                <a:cxn ang="0">
                  <a:pos x="323" y="47"/>
                </a:cxn>
                <a:cxn ang="0">
                  <a:pos x="332" y="50"/>
                </a:cxn>
                <a:cxn ang="0">
                  <a:pos x="307" y="65"/>
                </a:cxn>
                <a:cxn ang="0">
                  <a:pos x="272" y="77"/>
                </a:cxn>
                <a:cxn ang="0">
                  <a:pos x="240" y="82"/>
                </a:cxn>
                <a:cxn ang="0">
                  <a:pos x="229" y="75"/>
                </a:cxn>
                <a:cxn ang="0">
                  <a:pos x="228" y="64"/>
                </a:cxn>
                <a:cxn ang="0">
                  <a:pos x="219" y="63"/>
                </a:cxn>
                <a:cxn ang="0">
                  <a:pos x="209" y="72"/>
                </a:cxn>
                <a:cxn ang="0">
                  <a:pos x="197" y="79"/>
                </a:cxn>
                <a:cxn ang="0">
                  <a:pos x="181" y="82"/>
                </a:cxn>
                <a:cxn ang="0">
                  <a:pos x="169" y="92"/>
                </a:cxn>
                <a:cxn ang="0">
                  <a:pos x="170" y="117"/>
                </a:cxn>
                <a:cxn ang="0">
                  <a:pos x="170" y="134"/>
                </a:cxn>
                <a:cxn ang="0">
                  <a:pos x="154" y="149"/>
                </a:cxn>
                <a:cxn ang="0">
                  <a:pos x="135" y="165"/>
                </a:cxn>
                <a:cxn ang="0">
                  <a:pos x="116" y="181"/>
                </a:cxn>
                <a:cxn ang="0">
                  <a:pos x="131" y="203"/>
                </a:cxn>
                <a:cxn ang="0">
                  <a:pos x="122" y="207"/>
                </a:cxn>
                <a:cxn ang="0">
                  <a:pos x="103" y="206"/>
                </a:cxn>
                <a:cxn ang="0">
                  <a:pos x="85" y="198"/>
                </a:cxn>
                <a:cxn ang="0">
                  <a:pos x="82" y="185"/>
                </a:cxn>
                <a:cxn ang="0">
                  <a:pos x="98" y="170"/>
                </a:cxn>
                <a:cxn ang="0">
                  <a:pos x="116" y="157"/>
                </a:cxn>
                <a:cxn ang="0">
                  <a:pos x="132" y="141"/>
                </a:cxn>
                <a:cxn ang="0">
                  <a:pos x="145" y="123"/>
                </a:cxn>
                <a:cxn ang="0">
                  <a:pos x="114" y="119"/>
                </a:cxn>
                <a:cxn ang="0">
                  <a:pos x="84" y="118"/>
                </a:cxn>
                <a:cxn ang="0">
                  <a:pos x="51" y="117"/>
                </a:cxn>
                <a:cxn ang="0">
                  <a:pos x="20" y="114"/>
                </a:cxn>
                <a:cxn ang="0">
                  <a:pos x="7" y="110"/>
                </a:cxn>
                <a:cxn ang="0">
                  <a:pos x="0" y="101"/>
                </a:cxn>
                <a:cxn ang="0">
                  <a:pos x="35" y="100"/>
                </a:cxn>
                <a:cxn ang="0">
                  <a:pos x="70" y="99"/>
                </a:cxn>
                <a:cxn ang="0">
                  <a:pos x="105" y="100"/>
                </a:cxn>
                <a:cxn ang="0">
                  <a:pos x="141" y="103"/>
                </a:cxn>
                <a:cxn ang="0">
                  <a:pos x="144" y="0"/>
                </a:cxn>
                <a:cxn ang="0">
                  <a:pos x="162" y="1"/>
                </a:cxn>
                <a:cxn ang="0">
                  <a:pos x="172" y="58"/>
                </a:cxn>
              </a:cxnLst>
              <a:rect l="0" t="0" r="r" b="b"/>
              <a:pathLst>
                <a:path w="335" h="207">
                  <a:moveTo>
                    <a:pt x="172" y="58"/>
                  </a:moveTo>
                  <a:lnTo>
                    <a:pt x="179" y="59"/>
                  </a:lnTo>
                  <a:lnTo>
                    <a:pt x="185" y="59"/>
                  </a:lnTo>
                  <a:lnTo>
                    <a:pt x="191" y="59"/>
                  </a:lnTo>
                  <a:lnTo>
                    <a:pt x="197" y="58"/>
                  </a:lnTo>
                  <a:lnTo>
                    <a:pt x="204" y="54"/>
                  </a:lnTo>
                  <a:lnTo>
                    <a:pt x="212" y="51"/>
                  </a:lnTo>
                  <a:lnTo>
                    <a:pt x="221" y="45"/>
                  </a:lnTo>
                  <a:lnTo>
                    <a:pt x="232" y="37"/>
                  </a:lnTo>
                  <a:lnTo>
                    <a:pt x="238" y="44"/>
                  </a:lnTo>
                  <a:lnTo>
                    <a:pt x="242" y="52"/>
                  </a:lnTo>
                  <a:lnTo>
                    <a:pt x="245" y="61"/>
                  </a:lnTo>
                  <a:lnTo>
                    <a:pt x="242" y="71"/>
                  </a:lnTo>
                  <a:lnTo>
                    <a:pt x="254" y="70"/>
                  </a:lnTo>
                  <a:lnTo>
                    <a:pt x="268" y="68"/>
                  </a:lnTo>
                  <a:lnTo>
                    <a:pt x="280" y="65"/>
                  </a:lnTo>
                  <a:lnTo>
                    <a:pt x="291" y="62"/>
                  </a:lnTo>
                  <a:lnTo>
                    <a:pt x="301" y="58"/>
                  </a:lnTo>
                  <a:lnTo>
                    <a:pt x="313" y="53"/>
                  </a:lnTo>
                  <a:lnTo>
                    <a:pt x="323" y="47"/>
                  </a:lnTo>
                  <a:lnTo>
                    <a:pt x="335" y="43"/>
                  </a:lnTo>
                  <a:lnTo>
                    <a:pt x="332" y="50"/>
                  </a:lnTo>
                  <a:lnTo>
                    <a:pt x="322" y="58"/>
                  </a:lnTo>
                  <a:lnTo>
                    <a:pt x="307" y="65"/>
                  </a:lnTo>
                  <a:lnTo>
                    <a:pt x="290" y="72"/>
                  </a:lnTo>
                  <a:lnTo>
                    <a:pt x="272" y="77"/>
                  </a:lnTo>
                  <a:lnTo>
                    <a:pt x="254" y="81"/>
                  </a:lnTo>
                  <a:lnTo>
                    <a:pt x="240" y="82"/>
                  </a:lnTo>
                  <a:lnTo>
                    <a:pt x="231" y="80"/>
                  </a:lnTo>
                  <a:lnTo>
                    <a:pt x="229" y="75"/>
                  </a:lnTo>
                  <a:lnTo>
                    <a:pt x="229" y="70"/>
                  </a:lnTo>
                  <a:lnTo>
                    <a:pt x="228" y="64"/>
                  </a:lnTo>
                  <a:lnTo>
                    <a:pt x="225" y="59"/>
                  </a:lnTo>
                  <a:lnTo>
                    <a:pt x="219" y="63"/>
                  </a:lnTo>
                  <a:lnTo>
                    <a:pt x="214" y="67"/>
                  </a:lnTo>
                  <a:lnTo>
                    <a:pt x="209" y="72"/>
                  </a:lnTo>
                  <a:lnTo>
                    <a:pt x="202" y="75"/>
                  </a:lnTo>
                  <a:lnTo>
                    <a:pt x="197" y="79"/>
                  </a:lnTo>
                  <a:lnTo>
                    <a:pt x="190" y="82"/>
                  </a:lnTo>
                  <a:lnTo>
                    <a:pt x="181" y="82"/>
                  </a:lnTo>
                  <a:lnTo>
                    <a:pt x="170" y="81"/>
                  </a:lnTo>
                  <a:lnTo>
                    <a:pt x="169" y="92"/>
                  </a:lnTo>
                  <a:lnTo>
                    <a:pt x="169" y="105"/>
                  </a:lnTo>
                  <a:lnTo>
                    <a:pt x="170" y="117"/>
                  </a:lnTo>
                  <a:lnTo>
                    <a:pt x="176" y="126"/>
                  </a:lnTo>
                  <a:lnTo>
                    <a:pt x="170" y="134"/>
                  </a:lnTo>
                  <a:lnTo>
                    <a:pt x="163" y="141"/>
                  </a:lnTo>
                  <a:lnTo>
                    <a:pt x="154" y="149"/>
                  </a:lnTo>
                  <a:lnTo>
                    <a:pt x="144" y="157"/>
                  </a:lnTo>
                  <a:lnTo>
                    <a:pt x="135" y="165"/>
                  </a:lnTo>
                  <a:lnTo>
                    <a:pt x="124" y="173"/>
                  </a:lnTo>
                  <a:lnTo>
                    <a:pt x="116" y="181"/>
                  </a:lnTo>
                  <a:lnTo>
                    <a:pt x="107" y="188"/>
                  </a:lnTo>
                  <a:lnTo>
                    <a:pt x="131" y="203"/>
                  </a:lnTo>
                  <a:lnTo>
                    <a:pt x="129" y="206"/>
                  </a:lnTo>
                  <a:lnTo>
                    <a:pt x="122" y="207"/>
                  </a:lnTo>
                  <a:lnTo>
                    <a:pt x="113" y="207"/>
                  </a:lnTo>
                  <a:lnTo>
                    <a:pt x="103" y="206"/>
                  </a:lnTo>
                  <a:lnTo>
                    <a:pt x="93" y="202"/>
                  </a:lnTo>
                  <a:lnTo>
                    <a:pt x="85" y="198"/>
                  </a:lnTo>
                  <a:lnTo>
                    <a:pt x="81" y="192"/>
                  </a:lnTo>
                  <a:lnTo>
                    <a:pt x="82" y="185"/>
                  </a:lnTo>
                  <a:lnTo>
                    <a:pt x="89" y="177"/>
                  </a:lnTo>
                  <a:lnTo>
                    <a:pt x="98" y="170"/>
                  </a:lnTo>
                  <a:lnTo>
                    <a:pt x="107" y="164"/>
                  </a:lnTo>
                  <a:lnTo>
                    <a:pt x="116" y="157"/>
                  </a:lnTo>
                  <a:lnTo>
                    <a:pt x="123" y="149"/>
                  </a:lnTo>
                  <a:lnTo>
                    <a:pt x="132" y="141"/>
                  </a:lnTo>
                  <a:lnTo>
                    <a:pt x="140" y="134"/>
                  </a:lnTo>
                  <a:lnTo>
                    <a:pt x="145" y="123"/>
                  </a:lnTo>
                  <a:lnTo>
                    <a:pt x="131" y="121"/>
                  </a:lnTo>
                  <a:lnTo>
                    <a:pt x="114" y="119"/>
                  </a:lnTo>
                  <a:lnTo>
                    <a:pt x="100" y="118"/>
                  </a:lnTo>
                  <a:lnTo>
                    <a:pt x="84" y="118"/>
                  </a:lnTo>
                  <a:lnTo>
                    <a:pt x="66" y="118"/>
                  </a:lnTo>
                  <a:lnTo>
                    <a:pt x="51" y="117"/>
                  </a:lnTo>
                  <a:lnTo>
                    <a:pt x="35" y="116"/>
                  </a:lnTo>
                  <a:lnTo>
                    <a:pt x="20" y="114"/>
                  </a:lnTo>
                  <a:lnTo>
                    <a:pt x="15" y="112"/>
                  </a:lnTo>
                  <a:lnTo>
                    <a:pt x="7" y="110"/>
                  </a:lnTo>
                  <a:lnTo>
                    <a:pt x="1" y="107"/>
                  </a:lnTo>
                  <a:lnTo>
                    <a:pt x="0" y="101"/>
                  </a:lnTo>
                  <a:lnTo>
                    <a:pt x="17" y="101"/>
                  </a:lnTo>
                  <a:lnTo>
                    <a:pt x="35" y="100"/>
                  </a:lnTo>
                  <a:lnTo>
                    <a:pt x="53" y="100"/>
                  </a:lnTo>
                  <a:lnTo>
                    <a:pt x="70" y="99"/>
                  </a:lnTo>
                  <a:lnTo>
                    <a:pt x="88" y="99"/>
                  </a:lnTo>
                  <a:lnTo>
                    <a:pt x="105" y="100"/>
                  </a:lnTo>
                  <a:lnTo>
                    <a:pt x="123" y="101"/>
                  </a:lnTo>
                  <a:lnTo>
                    <a:pt x="141" y="103"/>
                  </a:lnTo>
                  <a:lnTo>
                    <a:pt x="140" y="0"/>
                  </a:lnTo>
                  <a:lnTo>
                    <a:pt x="144" y="0"/>
                  </a:lnTo>
                  <a:lnTo>
                    <a:pt x="152" y="0"/>
                  </a:lnTo>
                  <a:lnTo>
                    <a:pt x="162" y="1"/>
                  </a:lnTo>
                  <a:lnTo>
                    <a:pt x="167" y="3"/>
                  </a:lnTo>
                  <a:lnTo>
                    <a:pt x="172" y="58"/>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9" name="Freeform 119"/>
            <p:cNvSpPr>
              <a:spLocks/>
            </p:cNvSpPr>
            <p:nvPr/>
          </p:nvSpPr>
          <p:spPr bwMode="auto">
            <a:xfrm>
              <a:off x="1476" y="2481"/>
              <a:ext cx="359" cy="304"/>
            </a:xfrm>
            <a:custGeom>
              <a:avLst/>
              <a:gdLst/>
              <a:ahLst/>
              <a:cxnLst>
                <a:cxn ang="0">
                  <a:pos x="324" y="253"/>
                </a:cxn>
                <a:cxn ang="0">
                  <a:pos x="318" y="185"/>
                </a:cxn>
                <a:cxn ang="0">
                  <a:pos x="315" y="142"/>
                </a:cxn>
                <a:cxn ang="0">
                  <a:pos x="309" y="114"/>
                </a:cxn>
                <a:cxn ang="0">
                  <a:pos x="292" y="91"/>
                </a:cxn>
                <a:cxn ang="0">
                  <a:pos x="261" y="71"/>
                </a:cxn>
                <a:cxn ang="0">
                  <a:pos x="217" y="55"/>
                </a:cxn>
                <a:cxn ang="0">
                  <a:pos x="173" y="40"/>
                </a:cxn>
                <a:cxn ang="0">
                  <a:pos x="129" y="29"/>
                </a:cxn>
                <a:cxn ang="0">
                  <a:pos x="84" y="24"/>
                </a:cxn>
                <a:cxn ang="0">
                  <a:pos x="47" y="42"/>
                </a:cxn>
                <a:cxn ang="0">
                  <a:pos x="26" y="82"/>
                </a:cxn>
                <a:cxn ang="0">
                  <a:pos x="19" y="125"/>
                </a:cxn>
                <a:cxn ang="0">
                  <a:pos x="25" y="169"/>
                </a:cxn>
                <a:cxn ang="0">
                  <a:pos x="40" y="201"/>
                </a:cxn>
                <a:cxn ang="0">
                  <a:pos x="64" y="220"/>
                </a:cxn>
                <a:cxn ang="0">
                  <a:pos x="94" y="236"/>
                </a:cxn>
                <a:cxn ang="0">
                  <a:pos x="132" y="250"/>
                </a:cxn>
                <a:cxn ang="0">
                  <a:pos x="173" y="263"/>
                </a:cxn>
                <a:cxn ang="0">
                  <a:pos x="216" y="273"/>
                </a:cxn>
                <a:cxn ang="0">
                  <a:pos x="259" y="280"/>
                </a:cxn>
                <a:cxn ang="0">
                  <a:pos x="299" y="285"/>
                </a:cxn>
                <a:cxn ang="0">
                  <a:pos x="313" y="294"/>
                </a:cxn>
                <a:cxn ang="0">
                  <a:pos x="304" y="302"/>
                </a:cxn>
                <a:cxn ang="0">
                  <a:pos x="290" y="304"/>
                </a:cxn>
                <a:cxn ang="0">
                  <a:pos x="266" y="303"/>
                </a:cxn>
                <a:cxn ang="0">
                  <a:pos x="232" y="302"/>
                </a:cxn>
                <a:cxn ang="0">
                  <a:pos x="174" y="293"/>
                </a:cxn>
                <a:cxn ang="0">
                  <a:pos x="106" y="273"/>
                </a:cxn>
                <a:cxn ang="0">
                  <a:pos x="46" y="239"/>
                </a:cxn>
                <a:cxn ang="0">
                  <a:pos x="11" y="191"/>
                </a:cxn>
                <a:cxn ang="0">
                  <a:pos x="0" y="137"/>
                </a:cxn>
                <a:cxn ang="0">
                  <a:pos x="6" y="82"/>
                </a:cxn>
                <a:cxn ang="0">
                  <a:pos x="30" y="30"/>
                </a:cxn>
                <a:cxn ang="0">
                  <a:pos x="61" y="2"/>
                </a:cxn>
                <a:cxn ang="0">
                  <a:pos x="98" y="0"/>
                </a:cxn>
                <a:cxn ang="0">
                  <a:pos x="142" y="6"/>
                </a:cxn>
                <a:cxn ang="0">
                  <a:pos x="191" y="19"/>
                </a:cxn>
                <a:cxn ang="0">
                  <a:pos x="240" y="36"/>
                </a:cxn>
                <a:cxn ang="0">
                  <a:pos x="285" y="54"/>
                </a:cxn>
                <a:cxn ang="0">
                  <a:pos x="322" y="72"/>
                </a:cxn>
                <a:cxn ang="0">
                  <a:pos x="348" y="88"/>
                </a:cxn>
                <a:cxn ang="0">
                  <a:pos x="359" y="128"/>
                </a:cxn>
                <a:cxn ang="0">
                  <a:pos x="352" y="229"/>
                </a:cxn>
              </a:cxnLst>
              <a:rect l="0" t="0" r="r" b="b"/>
              <a:pathLst>
                <a:path w="359" h="304">
                  <a:moveTo>
                    <a:pt x="331" y="264"/>
                  </a:moveTo>
                  <a:lnTo>
                    <a:pt x="324" y="253"/>
                  </a:lnTo>
                  <a:lnTo>
                    <a:pt x="320" y="223"/>
                  </a:lnTo>
                  <a:lnTo>
                    <a:pt x="318" y="185"/>
                  </a:lnTo>
                  <a:lnTo>
                    <a:pt x="316" y="155"/>
                  </a:lnTo>
                  <a:lnTo>
                    <a:pt x="315" y="142"/>
                  </a:lnTo>
                  <a:lnTo>
                    <a:pt x="313" y="128"/>
                  </a:lnTo>
                  <a:lnTo>
                    <a:pt x="309" y="114"/>
                  </a:lnTo>
                  <a:lnTo>
                    <a:pt x="301" y="102"/>
                  </a:lnTo>
                  <a:lnTo>
                    <a:pt x="292" y="91"/>
                  </a:lnTo>
                  <a:lnTo>
                    <a:pt x="277" y="80"/>
                  </a:lnTo>
                  <a:lnTo>
                    <a:pt x="261" y="71"/>
                  </a:lnTo>
                  <a:lnTo>
                    <a:pt x="238" y="62"/>
                  </a:lnTo>
                  <a:lnTo>
                    <a:pt x="217" y="55"/>
                  </a:lnTo>
                  <a:lnTo>
                    <a:pt x="195" y="47"/>
                  </a:lnTo>
                  <a:lnTo>
                    <a:pt x="173" y="40"/>
                  </a:lnTo>
                  <a:lnTo>
                    <a:pt x="151" y="34"/>
                  </a:lnTo>
                  <a:lnTo>
                    <a:pt x="129" y="29"/>
                  </a:lnTo>
                  <a:lnTo>
                    <a:pt x="106" y="25"/>
                  </a:lnTo>
                  <a:lnTo>
                    <a:pt x="84" y="24"/>
                  </a:lnTo>
                  <a:lnTo>
                    <a:pt x="64" y="24"/>
                  </a:lnTo>
                  <a:lnTo>
                    <a:pt x="47" y="42"/>
                  </a:lnTo>
                  <a:lnTo>
                    <a:pt x="35" y="60"/>
                  </a:lnTo>
                  <a:lnTo>
                    <a:pt x="26" y="82"/>
                  </a:lnTo>
                  <a:lnTo>
                    <a:pt x="23" y="103"/>
                  </a:lnTo>
                  <a:lnTo>
                    <a:pt x="19" y="125"/>
                  </a:lnTo>
                  <a:lnTo>
                    <a:pt x="21" y="147"/>
                  </a:lnTo>
                  <a:lnTo>
                    <a:pt x="25" y="169"/>
                  </a:lnTo>
                  <a:lnTo>
                    <a:pt x="33" y="191"/>
                  </a:lnTo>
                  <a:lnTo>
                    <a:pt x="40" y="201"/>
                  </a:lnTo>
                  <a:lnTo>
                    <a:pt x="50" y="211"/>
                  </a:lnTo>
                  <a:lnTo>
                    <a:pt x="64" y="220"/>
                  </a:lnTo>
                  <a:lnTo>
                    <a:pt x="78" y="228"/>
                  </a:lnTo>
                  <a:lnTo>
                    <a:pt x="94" y="236"/>
                  </a:lnTo>
                  <a:lnTo>
                    <a:pt x="113" y="244"/>
                  </a:lnTo>
                  <a:lnTo>
                    <a:pt x="132" y="250"/>
                  </a:lnTo>
                  <a:lnTo>
                    <a:pt x="153" y="257"/>
                  </a:lnTo>
                  <a:lnTo>
                    <a:pt x="173" y="263"/>
                  </a:lnTo>
                  <a:lnTo>
                    <a:pt x="195" y="268"/>
                  </a:lnTo>
                  <a:lnTo>
                    <a:pt x="216" y="273"/>
                  </a:lnTo>
                  <a:lnTo>
                    <a:pt x="238" y="277"/>
                  </a:lnTo>
                  <a:lnTo>
                    <a:pt x="259" y="280"/>
                  </a:lnTo>
                  <a:lnTo>
                    <a:pt x="280" y="283"/>
                  </a:lnTo>
                  <a:lnTo>
                    <a:pt x="299" y="285"/>
                  </a:lnTo>
                  <a:lnTo>
                    <a:pt x="316" y="287"/>
                  </a:lnTo>
                  <a:lnTo>
                    <a:pt x="313" y="294"/>
                  </a:lnTo>
                  <a:lnTo>
                    <a:pt x="309" y="300"/>
                  </a:lnTo>
                  <a:lnTo>
                    <a:pt x="304" y="302"/>
                  </a:lnTo>
                  <a:lnTo>
                    <a:pt x="297" y="303"/>
                  </a:lnTo>
                  <a:lnTo>
                    <a:pt x="290" y="304"/>
                  </a:lnTo>
                  <a:lnTo>
                    <a:pt x="278" y="304"/>
                  </a:lnTo>
                  <a:lnTo>
                    <a:pt x="266" y="303"/>
                  </a:lnTo>
                  <a:lnTo>
                    <a:pt x="250" y="303"/>
                  </a:lnTo>
                  <a:lnTo>
                    <a:pt x="232" y="302"/>
                  </a:lnTo>
                  <a:lnTo>
                    <a:pt x="205" y="299"/>
                  </a:lnTo>
                  <a:lnTo>
                    <a:pt x="174" y="293"/>
                  </a:lnTo>
                  <a:lnTo>
                    <a:pt x="142" y="284"/>
                  </a:lnTo>
                  <a:lnTo>
                    <a:pt x="106" y="273"/>
                  </a:lnTo>
                  <a:lnTo>
                    <a:pt x="74" y="257"/>
                  </a:lnTo>
                  <a:lnTo>
                    <a:pt x="46" y="239"/>
                  </a:lnTo>
                  <a:lnTo>
                    <a:pt x="24" y="215"/>
                  </a:lnTo>
                  <a:lnTo>
                    <a:pt x="11" y="191"/>
                  </a:lnTo>
                  <a:lnTo>
                    <a:pt x="3" y="164"/>
                  </a:lnTo>
                  <a:lnTo>
                    <a:pt x="0" y="137"/>
                  </a:lnTo>
                  <a:lnTo>
                    <a:pt x="0" y="109"/>
                  </a:lnTo>
                  <a:lnTo>
                    <a:pt x="6" y="82"/>
                  </a:lnTo>
                  <a:lnTo>
                    <a:pt x="16" y="55"/>
                  </a:lnTo>
                  <a:lnTo>
                    <a:pt x="30" y="30"/>
                  </a:lnTo>
                  <a:lnTo>
                    <a:pt x="47" y="6"/>
                  </a:lnTo>
                  <a:lnTo>
                    <a:pt x="61" y="2"/>
                  </a:lnTo>
                  <a:lnTo>
                    <a:pt x="78" y="0"/>
                  </a:lnTo>
                  <a:lnTo>
                    <a:pt x="98" y="0"/>
                  </a:lnTo>
                  <a:lnTo>
                    <a:pt x="118" y="2"/>
                  </a:lnTo>
                  <a:lnTo>
                    <a:pt x="142" y="6"/>
                  </a:lnTo>
                  <a:lnTo>
                    <a:pt x="165" y="12"/>
                  </a:lnTo>
                  <a:lnTo>
                    <a:pt x="191" y="19"/>
                  </a:lnTo>
                  <a:lnTo>
                    <a:pt x="216" y="26"/>
                  </a:lnTo>
                  <a:lnTo>
                    <a:pt x="240" y="36"/>
                  </a:lnTo>
                  <a:lnTo>
                    <a:pt x="263" y="45"/>
                  </a:lnTo>
                  <a:lnTo>
                    <a:pt x="285" y="54"/>
                  </a:lnTo>
                  <a:lnTo>
                    <a:pt x="304" y="63"/>
                  </a:lnTo>
                  <a:lnTo>
                    <a:pt x="322" y="72"/>
                  </a:lnTo>
                  <a:lnTo>
                    <a:pt x="337" y="80"/>
                  </a:lnTo>
                  <a:lnTo>
                    <a:pt x="348" y="88"/>
                  </a:lnTo>
                  <a:lnTo>
                    <a:pt x="355" y="93"/>
                  </a:lnTo>
                  <a:lnTo>
                    <a:pt x="359" y="128"/>
                  </a:lnTo>
                  <a:lnTo>
                    <a:pt x="359" y="179"/>
                  </a:lnTo>
                  <a:lnTo>
                    <a:pt x="352" y="229"/>
                  </a:lnTo>
                  <a:lnTo>
                    <a:pt x="331" y="26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0" name="Freeform 120"/>
            <p:cNvSpPr>
              <a:spLocks/>
            </p:cNvSpPr>
            <p:nvPr/>
          </p:nvSpPr>
          <p:spPr bwMode="auto">
            <a:xfrm>
              <a:off x="1551" y="2849"/>
              <a:ext cx="331" cy="74"/>
            </a:xfrm>
            <a:custGeom>
              <a:avLst/>
              <a:gdLst/>
              <a:ahLst/>
              <a:cxnLst>
                <a:cxn ang="0">
                  <a:pos x="192" y="74"/>
                </a:cxn>
                <a:cxn ang="0">
                  <a:pos x="166" y="70"/>
                </a:cxn>
                <a:cxn ang="0">
                  <a:pos x="137" y="66"/>
                </a:cxn>
                <a:cxn ang="0">
                  <a:pos x="111" y="60"/>
                </a:cxn>
                <a:cxn ang="0">
                  <a:pos x="85" y="52"/>
                </a:cxn>
                <a:cxn ang="0">
                  <a:pos x="59" y="43"/>
                </a:cxn>
                <a:cxn ang="0">
                  <a:pos x="36" y="32"/>
                </a:cxn>
                <a:cxn ang="0">
                  <a:pos x="17" y="17"/>
                </a:cxn>
                <a:cxn ang="0">
                  <a:pos x="0" y="0"/>
                </a:cxn>
                <a:cxn ang="0">
                  <a:pos x="29" y="12"/>
                </a:cxn>
                <a:cxn ang="0">
                  <a:pos x="58" y="23"/>
                </a:cxn>
                <a:cxn ang="0">
                  <a:pos x="88" y="31"/>
                </a:cxn>
                <a:cxn ang="0">
                  <a:pos x="117" y="39"/>
                </a:cxn>
                <a:cxn ang="0">
                  <a:pos x="140" y="44"/>
                </a:cxn>
                <a:cxn ang="0">
                  <a:pos x="161" y="48"/>
                </a:cxn>
                <a:cxn ang="0">
                  <a:pos x="175" y="50"/>
                </a:cxn>
                <a:cxn ang="0">
                  <a:pos x="179" y="51"/>
                </a:cxn>
                <a:cxn ang="0">
                  <a:pos x="203" y="53"/>
                </a:cxn>
                <a:cxn ang="0">
                  <a:pos x="227" y="51"/>
                </a:cxn>
                <a:cxn ang="0">
                  <a:pos x="253" y="48"/>
                </a:cxn>
                <a:cxn ang="0">
                  <a:pos x="276" y="43"/>
                </a:cxn>
                <a:cxn ang="0">
                  <a:pos x="297" y="40"/>
                </a:cxn>
                <a:cxn ang="0">
                  <a:pos x="314" y="35"/>
                </a:cxn>
                <a:cxn ang="0">
                  <a:pos x="325" y="34"/>
                </a:cxn>
                <a:cxn ang="0">
                  <a:pos x="331" y="36"/>
                </a:cxn>
                <a:cxn ang="0">
                  <a:pos x="321" y="45"/>
                </a:cxn>
                <a:cxn ang="0">
                  <a:pos x="305" y="53"/>
                </a:cxn>
                <a:cxn ang="0">
                  <a:pos x="288" y="60"/>
                </a:cxn>
                <a:cxn ang="0">
                  <a:pos x="269" y="66"/>
                </a:cxn>
                <a:cxn ang="0">
                  <a:pos x="248" y="69"/>
                </a:cxn>
                <a:cxn ang="0">
                  <a:pos x="227" y="72"/>
                </a:cxn>
                <a:cxn ang="0">
                  <a:pos x="208" y="74"/>
                </a:cxn>
                <a:cxn ang="0">
                  <a:pos x="192" y="74"/>
                </a:cxn>
              </a:cxnLst>
              <a:rect l="0" t="0" r="r" b="b"/>
              <a:pathLst>
                <a:path w="331" h="74">
                  <a:moveTo>
                    <a:pt x="192" y="74"/>
                  </a:moveTo>
                  <a:lnTo>
                    <a:pt x="166" y="70"/>
                  </a:lnTo>
                  <a:lnTo>
                    <a:pt x="137" y="66"/>
                  </a:lnTo>
                  <a:lnTo>
                    <a:pt x="111" y="60"/>
                  </a:lnTo>
                  <a:lnTo>
                    <a:pt x="85" y="52"/>
                  </a:lnTo>
                  <a:lnTo>
                    <a:pt x="59" y="43"/>
                  </a:lnTo>
                  <a:lnTo>
                    <a:pt x="36" y="32"/>
                  </a:lnTo>
                  <a:lnTo>
                    <a:pt x="17" y="17"/>
                  </a:lnTo>
                  <a:lnTo>
                    <a:pt x="0" y="0"/>
                  </a:lnTo>
                  <a:lnTo>
                    <a:pt x="29" y="12"/>
                  </a:lnTo>
                  <a:lnTo>
                    <a:pt x="58" y="23"/>
                  </a:lnTo>
                  <a:lnTo>
                    <a:pt x="88" y="31"/>
                  </a:lnTo>
                  <a:lnTo>
                    <a:pt x="117" y="39"/>
                  </a:lnTo>
                  <a:lnTo>
                    <a:pt x="140" y="44"/>
                  </a:lnTo>
                  <a:lnTo>
                    <a:pt x="161" y="48"/>
                  </a:lnTo>
                  <a:lnTo>
                    <a:pt x="175" y="50"/>
                  </a:lnTo>
                  <a:lnTo>
                    <a:pt x="179" y="51"/>
                  </a:lnTo>
                  <a:lnTo>
                    <a:pt x="203" y="53"/>
                  </a:lnTo>
                  <a:lnTo>
                    <a:pt x="227" y="51"/>
                  </a:lnTo>
                  <a:lnTo>
                    <a:pt x="253" y="48"/>
                  </a:lnTo>
                  <a:lnTo>
                    <a:pt x="276" y="43"/>
                  </a:lnTo>
                  <a:lnTo>
                    <a:pt x="297" y="40"/>
                  </a:lnTo>
                  <a:lnTo>
                    <a:pt x="314" y="35"/>
                  </a:lnTo>
                  <a:lnTo>
                    <a:pt x="325" y="34"/>
                  </a:lnTo>
                  <a:lnTo>
                    <a:pt x="331" y="36"/>
                  </a:lnTo>
                  <a:lnTo>
                    <a:pt x="321" y="45"/>
                  </a:lnTo>
                  <a:lnTo>
                    <a:pt x="305" y="53"/>
                  </a:lnTo>
                  <a:lnTo>
                    <a:pt x="288" y="60"/>
                  </a:lnTo>
                  <a:lnTo>
                    <a:pt x="269" y="66"/>
                  </a:lnTo>
                  <a:lnTo>
                    <a:pt x="248" y="69"/>
                  </a:lnTo>
                  <a:lnTo>
                    <a:pt x="227" y="72"/>
                  </a:lnTo>
                  <a:lnTo>
                    <a:pt x="208" y="74"/>
                  </a:lnTo>
                  <a:lnTo>
                    <a:pt x="192" y="74"/>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1" name="Freeform 121"/>
            <p:cNvSpPr>
              <a:spLocks/>
            </p:cNvSpPr>
            <p:nvPr/>
          </p:nvSpPr>
          <p:spPr bwMode="auto">
            <a:xfrm>
              <a:off x="1663" y="3127"/>
              <a:ext cx="102" cy="67"/>
            </a:xfrm>
            <a:custGeom>
              <a:avLst/>
              <a:gdLst/>
              <a:ahLst/>
              <a:cxnLst>
                <a:cxn ang="0">
                  <a:pos x="0" y="67"/>
                </a:cxn>
                <a:cxn ang="0">
                  <a:pos x="3" y="60"/>
                </a:cxn>
                <a:cxn ang="0">
                  <a:pos x="6" y="54"/>
                </a:cxn>
                <a:cxn ang="0">
                  <a:pos x="12" y="49"/>
                </a:cxn>
                <a:cxn ang="0">
                  <a:pos x="18" y="43"/>
                </a:cxn>
                <a:cxn ang="0">
                  <a:pos x="24" y="38"/>
                </a:cxn>
                <a:cxn ang="0">
                  <a:pos x="31" y="33"/>
                </a:cxn>
                <a:cxn ang="0">
                  <a:pos x="38" y="29"/>
                </a:cxn>
                <a:cxn ang="0">
                  <a:pos x="44" y="24"/>
                </a:cxn>
                <a:cxn ang="0">
                  <a:pos x="49" y="20"/>
                </a:cxn>
                <a:cxn ang="0">
                  <a:pos x="56" y="15"/>
                </a:cxn>
                <a:cxn ang="0">
                  <a:pos x="64" y="12"/>
                </a:cxn>
                <a:cxn ang="0">
                  <a:pos x="73" y="7"/>
                </a:cxn>
                <a:cxn ang="0">
                  <a:pos x="81" y="5"/>
                </a:cxn>
                <a:cxn ang="0">
                  <a:pos x="90" y="2"/>
                </a:cxn>
                <a:cxn ang="0">
                  <a:pos x="96" y="0"/>
                </a:cxn>
                <a:cxn ang="0">
                  <a:pos x="102" y="0"/>
                </a:cxn>
                <a:cxn ang="0">
                  <a:pos x="96" y="6"/>
                </a:cxn>
                <a:cxn ang="0">
                  <a:pos x="84" y="14"/>
                </a:cxn>
                <a:cxn ang="0">
                  <a:pos x="69" y="24"/>
                </a:cxn>
                <a:cxn ang="0">
                  <a:pos x="54" y="35"/>
                </a:cxn>
                <a:cxn ang="0">
                  <a:pos x="35" y="46"/>
                </a:cxn>
                <a:cxn ang="0">
                  <a:pos x="21" y="55"/>
                </a:cxn>
                <a:cxn ang="0">
                  <a:pos x="7" y="62"/>
                </a:cxn>
                <a:cxn ang="0">
                  <a:pos x="0" y="67"/>
                </a:cxn>
              </a:cxnLst>
              <a:rect l="0" t="0" r="r" b="b"/>
              <a:pathLst>
                <a:path w="102" h="67">
                  <a:moveTo>
                    <a:pt x="0" y="67"/>
                  </a:moveTo>
                  <a:lnTo>
                    <a:pt x="3" y="60"/>
                  </a:lnTo>
                  <a:lnTo>
                    <a:pt x="6" y="54"/>
                  </a:lnTo>
                  <a:lnTo>
                    <a:pt x="12" y="49"/>
                  </a:lnTo>
                  <a:lnTo>
                    <a:pt x="18" y="43"/>
                  </a:lnTo>
                  <a:lnTo>
                    <a:pt x="24" y="38"/>
                  </a:lnTo>
                  <a:lnTo>
                    <a:pt x="31" y="33"/>
                  </a:lnTo>
                  <a:lnTo>
                    <a:pt x="38" y="29"/>
                  </a:lnTo>
                  <a:lnTo>
                    <a:pt x="44" y="24"/>
                  </a:lnTo>
                  <a:lnTo>
                    <a:pt x="49" y="20"/>
                  </a:lnTo>
                  <a:lnTo>
                    <a:pt x="56" y="15"/>
                  </a:lnTo>
                  <a:lnTo>
                    <a:pt x="64" y="12"/>
                  </a:lnTo>
                  <a:lnTo>
                    <a:pt x="73" y="7"/>
                  </a:lnTo>
                  <a:lnTo>
                    <a:pt x="81" y="5"/>
                  </a:lnTo>
                  <a:lnTo>
                    <a:pt x="90" y="2"/>
                  </a:lnTo>
                  <a:lnTo>
                    <a:pt x="96" y="0"/>
                  </a:lnTo>
                  <a:lnTo>
                    <a:pt x="102" y="0"/>
                  </a:lnTo>
                  <a:lnTo>
                    <a:pt x="96" y="6"/>
                  </a:lnTo>
                  <a:lnTo>
                    <a:pt x="84" y="14"/>
                  </a:lnTo>
                  <a:lnTo>
                    <a:pt x="69" y="24"/>
                  </a:lnTo>
                  <a:lnTo>
                    <a:pt x="54" y="35"/>
                  </a:lnTo>
                  <a:lnTo>
                    <a:pt x="35" y="46"/>
                  </a:lnTo>
                  <a:lnTo>
                    <a:pt x="21" y="55"/>
                  </a:lnTo>
                  <a:lnTo>
                    <a:pt x="7" y="62"/>
                  </a:lnTo>
                  <a:lnTo>
                    <a:pt x="0" y="67"/>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2" name="Freeform 122"/>
            <p:cNvSpPr>
              <a:spLocks/>
            </p:cNvSpPr>
            <p:nvPr/>
          </p:nvSpPr>
          <p:spPr bwMode="auto">
            <a:xfrm>
              <a:off x="1660" y="2793"/>
              <a:ext cx="24" cy="81"/>
            </a:xfrm>
            <a:custGeom>
              <a:avLst/>
              <a:gdLst/>
              <a:ahLst/>
              <a:cxnLst>
                <a:cxn ang="0">
                  <a:pos x="11" y="81"/>
                </a:cxn>
                <a:cxn ang="0">
                  <a:pos x="3" y="59"/>
                </a:cxn>
                <a:cxn ang="0">
                  <a:pos x="0" y="40"/>
                </a:cxn>
                <a:cxn ang="0">
                  <a:pos x="3" y="20"/>
                </a:cxn>
                <a:cxn ang="0">
                  <a:pos x="11" y="0"/>
                </a:cxn>
                <a:cxn ang="0">
                  <a:pos x="17" y="20"/>
                </a:cxn>
                <a:cxn ang="0">
                  <a:pos x="18" y="40"/>
                </a:cxn>
                <a:cxn ang="0">
                  <a:pos x="19" y="60"/>
                </a:cxn>
                <a:cxn ang="0">
                  <a:pos x="24" y="81"/>
                </a:cxn>
                <a:cxn ang="0">
                  <a:pos x="11" y="81"/>
                </a:cxn>
              </a:cxnLst>
              <a:rect l="0" t="0" r="r" b="b"/>
              <a:pathLst>
                <a:path w="24" h="81">
                  <a:moveTo>
                    <a:pt x="11" y="81"/>
                  </a:moveTo>
                  <a:lnTo>
                    <a:pt x="3" y="59"/>
                  </a:lnTo>
                  <a:lnTo>
                    <a:pt x="0" y="40"/>
                  </a:lnTo>
                  <a:lnTo>
                    <a:pt x="3" y="20"/>
                  </a:lnTo>
                  <a:lnTo>
                    <a:pt x="11" y="0"/>
                  </a:lnTo>
                  <a:lnTo>
                    <a:pt x="17" y="20"/>
                  </a:lnTo>
                  <a:lnTo>
                    <a:pt x="18" y="40"/>
                  </a:lnTo>
                  <a:lnTo>
                    <a:pt x="19" y="60"/>
                  </a:lnTo>
                  <a:lnTo>
                    <a:pt x="24" y="81"/>
                  </a:lnTo>
                  <a:lnTo>
                    <a:pt x="11" y="8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3" name="Freeform 123"/>
            <p:cNvSpPr>
              <a:spLocks/>
            </p:cNvSpPr>
            <p:nvPr/>
          </p:nvSpPr>
          <p:spPr bwMode="auto">
            <a:xfrm>
              <a:off x="1596" y="2777"/>
              <a:ext cx="43" cy="91"/>
            </a:xfrm>
            <a:custGeom>
              <a:avLst/>
              <a:gdLst/>
              <a:ahLst/>
              <a:cxnLst>
                <a:cxn ang="0">
                  <a:pos x="42" y="91"/>
                </a:cxn>
                <a:cxn ang="0">
                  <a:pos x="31" y="91"/>
                </a:cxn>
                <a:cxn ang="0">
                  <a:pos x="23" y="86"/>
                </a:cxn>
                <a:cxn ang="0">
                  <a:pos x="19" y="79"/>
                </a:cxn>
                <a:cxn ang="0">
                  <a:pos x="16" y="72"/>
                </a:cxn>
                <a:cxn ang="0">
                  <a:pos x="0" y="0"/>
                </a:cxn>
                <a:cxn ang="0">
                  <a:pos x="19" y="8"/>
                </a:cxn>
                <a:cxn ang="0">
                  <a:pos x="25" y="28"/>
                </a:cxn>
                <a:cxn ang="0">
                  <a:pos x="30" y="48"/>
                </a:cxn>
                <a:cxn ang="0">
                  <a:pos x="33" y="69"/>
                </a:cxn>
                <a:cxn ang="0">
                  <a:pos x="43" y="89"/>
                </a:cxn>
                <a:cxn ang="0">
                  <a:pos x="42" y="91"/>
                </a:cxn>
              </a:cxnLst>
              <a:rect l="0" t="0" r="r" b="b"/>
              <a:pathLst>
                <a:path w="43" h="91">
                  <a:moveTo>
                    <a:pt x="42" y="91"/>
                  </a:moveTo>
                  <a:lnTo>
                    <a:pt x="31" y="91"/>
                  </a:lnTo>
                  <a:lnTo>
                    <a:pt x="23" y="86"/>
                  </a:lnTo>
                  <a:lnTo>
                    <a:pt x="19" y="79"/>
                  </a:lnTo>
                  <a:lnTo>
                    <a:pt x="16" y="72"/>
                  </a:lnTo>
                  <a:lnTo>
                    <a:pt x="0" y="0"/>
                  </a:lnTo>
                  <a:lnTo>
                    <a:pt x="19" y="8"/>
                  </a:lnTo>
                  <a:lnTo>
                    <a:pt x="25" y="28"/>
                  </a:lnTo>
                  <a:lnTo>
                    <a:pt x="30" y="48"/>
                  </a:lnTo>
                  <a:lnTo>
                    <a:pt x="33" y="69"/>
                  </a:lnTo>
                  <a:lnTo>
                    <a:pt x="43" y="89"/>
                  </a:lnTo>
                  <a:lnTo>
                    <a:pt x="42" y="91"/>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4" name="Freeform 124"/>
            <p:cNvSpPr>
              <a:spLocks/>
            </p:cNvSpPr>
            <p:nvPr/>
          </p:nvSpPr>
          <p:spPr bwMode="auto">
            <a:xfrm>
              <a:off x="1444" y="2272"/>
              <a:ext cx="109" cy="46"/>
            </a:xfrm>
            <a:custGeom>
              <a:avLst/>
              <a:gdLst/>
              <a:ahLst/>
              <a:cxnLst>
                <a:cxn ang="0">
                  <a:pos x="109" y="9"/>
                </a:cxn>
                <a:cxn ang="0">
                  <a:pos x="95" y="11"/>
                </a:cxn>
                <a:cxn ang="0">
                  <a:pos x="79" y="16"/>
                </a:cxn>
                <a:cxn ang="0">
                  <a:pos x="67" y="21"/>
                </a:cxn>
                <a:cxn ang="0">
                  <a:pos x="53" y="28"/>
                </a:cxn>
                <a:cxn ang="0">
                  <a:pos x="41" y="34"/>
                </a:cxn>
                <a:cxn ang="0">
                  <a:pos x="33" y="40"/>
                </a:cxn>
                <a:cxn ang="0">
                  <a:pos x="27" y="45"/>
                </a:cxn>
                <a:cxn ang="0">
                  <a:pos x="26" y="46"/>
                </a:cxn>
                <a:cxn ang="0">
                  <a:pos x="21" y="43"/>
                </a:cxn>
                <a:cxn ang="0">
                  <a:pos x="14" y="41"/>
                </a:cxn>
                <a:cxn ang="0">
                  <a:pos x="7" y="40"/>
                </a:cxn>
                <a:cxn ang="0">
                  <a:pos x="0" y="39"/>
                </a:cxn>
                <a:cxn ang="0">
                  <a:pos x="7" y="28"/>
                </a:cxn>
                <a:cxn ang="0">
                  <a:pos x="19" y="17"/>
                </a:cxn>
                <a:cxn ang="0">
                  <a:pos x="38" y="9"/>
                </a:cxn>
                <a:cxn ang="0">
                  <a:pos x="59" y="3"/>
                </a:cxn>
                <a:cxn ang="0">
                  <a:pos x="78" y="0"/>
                </a:cxn>
                <a:cxn ang="0">
                  <a:pos x="96" y="0"/>
                </a:cxn>
                <a:cxn ang="0">
                  <a:pos x="107" y="2"/>
                </a:cxn>
                <a:cxn ang="0">
                  <a:pos x="109" y="9"/>
                </a:cxn>
              </a:cxnLst>
              <a:rect l="0" t="0" r="r" b="b"/>
              <a:pathLst>
                <a:path w="109" h="46">
                  <a:moveTo>
                    <a:pt x="109" y="9"/>
                  </a:moveTo>
                  <a:lnTo>
                    <a:pt x="95" y="11"/>
                  </a:lnTo>
                  <a:lnTo>
                    <a:pt x="79" y="16"/>
                  </a:lnTo>
                  <a:lnTo>
                    <a:pt x="67" y="21"/>
                  </a:lnTo>
                  <a:lnTo>
                    <a:pt x="53" y="28"/>
                  </a:lnTo>
                  <a:lnTo>
                    <a:pt x="41" y="34"/>
                  </a:lnTo>
                  <a:lnTo>
                    <a:pt x="33" y="40"/>
                  </a:lnTo>
                  <a:lnTo>
                    <a:pt x="27" y="45"/>
                  </a:lnTo>
                  <a:lnTo>
                    <a:pt x="26" y="46"/>
                  </a:lnTo>
                  <a:lnTo>
                    <a:pt x="21" y="43"/>
                  </a:lnTo>
                  <a:lnTo>
                    <a:pt x="14" y="41"/>
                  </a:lnTo>
                  <a:lnTo>
                    <a:pt x="7" y="40"/>
                  </a:lnTo>
                  <a:lnTo>
                    <a:pt x="0" y="39"/>
                  </a:lnTo>
                  <a:lnTo>
                    <a:pt x="7" y="28"/>
                  </a:lnTo>
                  <a:lnTo>
                    <a:pt x="19" y="17"/>
                  </a:lnTo>
                  <a:lnTo>
                    <a:pt x="38" y="9"/>
                  </a:lnTo>
                  <a:lnTo>
                    <a:pt x="59" y="3"/>
                  </a:lnTo>
                  <a:lnTo>
                    <a:pt x="78" y="0"/>
                  </a:lnTo>
                  <a:lnTo>
                    <a:pt x="96" y="0"/>
                  </a:lnTo>
                  <a:lnTo>
                    <a:pt x="107" y="2"/>
                  </a:lnTo>
                  <a:lnTo>
                    <a:pt x="109" y="9"/>
                  </a:lnTo>
                  <a:close/>
                </a:path>
              </a:pathLst>
            </a:custGeom>
            <a:solidFill>
              <a:srgbClr val="0035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47" name="Group 127"/>
            <p:cNvGrpSpPr>
              <a:grpSpLocks/>
            </p:cNvGrpSpPr>
            <p:nvPr/>
          </p:nvGrpSpPr>
          <p:grpSpPr bwMode="auto">
            <a:xfrm>
              <a:off x="2227" y="2203"/>
              <a:ext cx="1007" cy="552"/>
              <a:chOff x="2227" y="2203"/>
              <a:chExt cx="1007" cy="552"/>
            </a:xfrm>
          </p:grpSpPr>
          <p:sp>
            <p:nvSpPr>
              <p:cNvPr id="5245" name="Rectangle 125"/>
              <p:cNvSpPr>
                <a:spLocks noChangeArrowheads="1"/>
              </p:cNvSpPr>
              <p:nvPr/>
            </p:nvSpPr>
            <p:spPr bwMode="auto">
              <a:xfrm>
                <a:off x="2227" y="2203"/>
                <a:ext cx="1007" cy="5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6" name="Rectangle 126"/>
              <p:cNvSpPr>
                <a:spLocks noChangeArrowheads="1"/>
              </p:cNvSpPr>
              <p:nvPr/>
            </p:nvSpPr>
            <p:spPr bwMode="auto">
              <a:xfrm>
                <a:off x="2227" y="2203"/>
                <a:ext cx="1007" cy="552"/>
              </a:xfrm>
              <a:prstGeom prst="rect">
                <a:avLst/>
              </a:prstGeom>
              <a:noFill/>
              <a:ln w="381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48" name="Rectangle 128"/>
            <p:cNvSpPr>
              <a:spLocks noChangeArrowheads="1"/>
            </p:cNvSpPr>
            <p:nvPr/>
          </p:nvSpPr>
          <p:spPr bwMode="auto">
            <a:xfrm>
              <a:off x="2243" y="2215"/>
              <a:ext cx="107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A Bill for an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49" name="Rectangle 129"/>
            <p:cNvSpPr>
              <a:spLocks noChangeArrowheads="1"/>
            </p:cNvSpPr>
            <p:nvPr/>
          </p:nvSpPr>
          <p:spPr bwMode="auto">
            <a:xfrm>
              <a:off x="2243" y="2418"/>
              <a:ext cx="364"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Act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50" name="Rectangle 130"/>
            <p:cNvSpPr>
              <a:spLocks noChangeArrowheads="1"/>
            </p:cNvSpPr>
            <p:nvPr/>
          </p:nvSpPr>
          <p:spPr bwMode="auto">
            <a:xfrm>
              <a:off x="2500" y="2418"/>
              <a:ext cx="238"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51" name="Rectangle 131"/>
            <p:cNvSpPr>
              <a:spLocks noChangeArrowheads="1"/>
            </p:cNvSpPr>
            <p:nvPr/>
          </p:nvSpPr>
          <p:spPr bwMode="auto">
            <a:xfrm>
              <a:off x="2630" y="2418"/>
              <a:ext cx="146" cy="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3800</TotalTime>
  <Words>3986</Words>
  <Application>Microsoft Office PowerPoint</Application>
  <PresentationFormat>On-screen Show (4:3)</PresentationFormat>
  <Paragraphs>385</Paragraphs>
  <Slides>55</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Algerian</vt:lpstr>
      <vt:lpstr>Arial</vt:lpstr>
      <vt:lpstr>Bahnschrift</vt:lpstr>
      <vt:lpstr>Calibri</vt:lpstr>
      <vt:lpstr>Georgia</vt:lpstr>
      <vt:lpstr>Trebuchet MS</vt:lpstr>
      <vt:lpstr>Wingdings 2</vt:lpstr>
      <vt:lpstr>Urban</vt:lpstr>
      <vt:lpstr>Conference Committees</vt:lpstr>
      <vt:lpstr>Going to Conference…</vt:lpstr>
      <vt:lpstr>PowerPoint Presentation</vt:lpstr>
      <vt:lpstr>Here’s a brief glimpse of what a bill needs to go through to become a law…</vt:lpstr>
      <vt:lpstr>Have both House and Senate agree on exact wording </vt:lpstr>
      <vt:lpstr>But most bills have been changed…</vt:lpstr>
      <vt:lpstr>PowerPoint Presentation</vt:lpstr>
      <vt:lpstr>Instead, the originating chamber chooses to “disagree” with the changes made…  </vt:lpstr>
      <vt:lpstr>Which means that bill will go to Conference</vt:lpstr>
      <vt:lpstr>Why Conference?</vt:lpstr>
      <vt:lpstr>What is a Conference Committee?</vt:lpstr>
      <vt:lpstr>Not guaranteed…</vt:lpstr>
      <vt:lpstr>Who are the conferees?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committees</vt:lpstr>
      <vt:lpstr>Procedures</vt:lpstr>
      <vt:lpstr>Procedures</vt:lpstr>
      <vt:lpstr>Procedures</vt:lpstr>
      <vt:lpstr>Procedures</vt:lpstr>
      <vt:lpstr>A Note re: Fiscal ($) Bills</vt:lpstr>
      <vt:lpstr>Can the public testify?</vt:lpstr>
      <vt:lpstr>Should I attend conference committee meetings?</vt:lpstr>
      <vt:lpstr>Should I attend conference committee meetings?</vt:lpstr>
      <vt:lpstr>How can I advocate at this stage?</vt:lpstr>
      <vt:lpstr>How can I advocate at this stage?</vt:lpstr>
      <vt:lpstr>Following the Action</vt:lpstr>
      <vt:lpstr>Sample from a Comparison Sheet…  </vt:lpstr>
      <vt:lpstr>Helpful Tools</vt:lpstr>
      <vt:lpstr>PowerPoint Presentation</vt:lpstr>
      <vt:lpstr>PowerPoint Presentation</vt:lpstr>
      <vt:lpstr>Where can I stay informed about conference committee actions?</vt:lpstr>
      <vt:lpstr>capitol.hawaii.gov</vt:lpstr>
      <vt:lpstr>PowerPoint Presentation</vt:lpstr>
      <vt:lpstr>PowerPoint Presentation</vt:lpstr>
      <vt:lpstr>PowerPoint Presentation</vt:lpstr>
      <vt:lpstr>You can find all sorts of helpful information…</vt:lpstr>
      <vt:lpstr>PowerPoint Presentation</vt:lpstr>
      <vt:lpstr>What’s a conference meeting like?</vt:lpstr>
      <vt:lpstr>What’s the deadline for the conference committees to come to a decision?</vt:lpstr>
      <vt:lpstr>What’s the deadline for the conference committee to come to a decision?</vt:lpstr>
      <vt:lpstr>What’s the deadline for the conference committee to come to a decision?</vt:lpstr>
      <vt:lpstr>The fate of the bill…</vt:lpstr>
      <vt:lpstr>The fate of the bill…</vt:lpstr>
      <vt:lpstr>The fate of the bill…</vt:lpstr>
      <vt:lpstr>The fate of the bill…</vt:lpstr>
      <vt:lpstr>Final reading</vt:lpstr>
      <vt:lpstr>PowerPoint Presentation</vt:lpstr>
      <vt:lpstr>Pau!</vt:lpstr>
    </vt:vector>
  </TitlesOfParts>
  <Company>Legislative Reference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Committees</dc:title>
  <dc:creator>access2</dc:creator>
  <cp:lastModifiedBy>Keanu Young</cp:lastModifiedBy>
  <cp:revision>396</cp:revision>
  <cp:lastPrinted>2021-04-06T01:02:03Z</cp:lastPrinted>
  <dcterms:created xsi:type="dcterms:W3CDTF">2014-03-25T02:55:59Z</dcterms:created>
  <dcterms:modified xsi:type="dcterms:W3CDTF">2024-04-14T20:25:45Z</dcterms:modified>
</cp:coreProperties>
</file>