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1063" r:id="rId2"/>
    <p:sldId id="785" r:id="rId3"/>
    <p:sldId id="1065" r:id="rId4"/>
    <p:sldId id="259" r:id="rId5"/>
    <p:sldId id="784" r:id="rId6"/>
    <p:sldId id="786" r:id="rId7"/>
    <p:sldId id="1109" r:id="rId8"/>
    <p:sldId id="1066" r:id="rId9"/>
    <p:sldId id="851" r:id="rId10"/>
    <p:sldId id="272" r:id="rId11"/>
    <p:sldId id="842" r:id="rId12"/>
    <p:sldId id="845" r:id="rId13"/>
    <p:sldId id="893" r:id="rId14"/>
    <p:sldId id="894" r:id="rId15"/>
    <p:sldId id="895" r:id="rId16"/>
    <p:sldId id="1067" r:id="rId17"/>
    <p:sldId id="275" r:id="rId18"/>
    <p:sldId id="838" r:id="rId19"/>
    <p:sldId id="636" r:id="rId20"/>
    <p:sldId id="740" r:id="rId21"/>
    <p:sldId id="633" r:id="rId22"/>
    <p:sldId id="869" r:id="rId23"/>
    <p:sldId id="912" r:id="rId24"/>
    <p:sldId id="913" r:id="rId25"/>
    <p:sldId id="1071" r:id="rId26"/>
    <p:sldId id="914" r:id="rId27"/>
    <p:sldId id="915" r:id="rId28"/>
    <p:sldId id="889" r:id="rId29"/>
    <p:sldId id="1058" r:id="rId30"/>
    <p:sldId id="1059" r:id="rId31"/>
    <p:sldId id="1094" r:id="rId32"/>
    <p:sldId id="1102" r:id="rId33"/>
    <p:sldId id="1103" r:id="rId34"/>
    <p:sldId id="1104" r:id="rId35"/>
    <p:sldId id="1101" r:id="rId36"/>
    <p:sldId id="1095" r:id="rId37"/>
    <p:sldId id="1096" r:id="rId38"/>
    <p:sldId id="920" r:id="rId39"/>
    <p:sldId id="1097" r:id="rId40"/>
    <p:sldId id="1098" r:id="rId41"/>
    <p:sldId id="1049" r:id="rId42"/>
    <p:sldId id="1050" r:id="rId43"/>
    <p:sldId id="1091" r:id="rId44"/>
    <p:sldId id="1092" r:id="rId45"/>
    <p:sldId id="1100" r:id="rId46"/>
    <p:sldId id="1093" r:id="rId47"/>
    <p:sldId id="1099" r:id="rId48"/>
    <p:sldId id="872" r:id="rId49"/>
    <p:sldId id="1078" r:id="rId50"/>
    <p:sldId id="875" r:id="rId51"/>
    <p:sldId id="874" r:id="rId52"/>
    <p:sldId id="1107" r:id="rId53"/>
    <p:sldId id="1077" r:id="rId54"/>
    <p:sldId id="916" r:id="rId55"/>
    <p:sldId id="917" r:id="rId56"/>
    <p:sldId id="922" r:id="rId57"/>
    <p:sldId id="1074" r:id="rId58"/>
    <p:sldId id="1089" r:id="rId59"/>
    <p:sldId id="1088" r:id="rId60"/>
    <p:sldId id="1090" r:id="rId61"/>
    <p:sldId id="873" r:id="rId62"/>
    <p:sldId id="1105" r:id="rId63"/>
    <p:sldId id="876" r:id="rId64"/>
    <p:sldId id="789" r:id="rId65"/>
    <p:sldId id="1064" r:id="rId66"/>
    <p:sldId id="1106" r:id="rId67"/>
    <p:sldId id="901" r:id="rId68"/>
    <p:sldId id="1081" r:id="rId69"/>
    <p:sldId id="1079" r:id="rId70"/>
    <p:sldId id="877" r:id="rId71"/>
    <p:sldId id="1080" r:id="rId72"/>
    <p:sldId id="1082" r:id="rId73"/>
    <p:sldId id="1075" r:id="rId74"/>
    <p:sldId id="1068" r:id="rId75"/>
    <p:sldId id="854" r:id="rId76"/>
    <p:sldId id="855" r:id="rId77"/>
    <p:sldId id="868" r:id="rId78"/>
    <p:sldId id="879" r:id="rId79"/>
    <p:sldId id="880" r:id="rId80"/>
    <p:sldId id="878" r:id="rId81"/>
    <p:sldId id="856" r:id="rId82"/>
    <p:sldId id="857" r:id="rId83"/>
    <p:sldId id="858" r:id="rId84"/>
    <p:sldId id="859" r:id="rId85"/>
    <p:sldId id="628" r:id="rId86"/>
    <p:sldId id="683" r:id="rId87"/>
    <p:sldId id="1076" r:id="rId88"/>
    <p:sldId id="904" r:id="rId89"/>
    <p:sldId id="905" r:id="rId90"/>
    <p:sldId id="813" r:id="rId91"/>
    <p:sldId id="1069" r:id="rId92"/>
    <p:sldId id="902" r:id="rId93"/>
    <p:sldId id="903" r:id="rId94"/>
    <p:sldId id="907" r:id="rId95"/>
    <p:sldId id="689" r:id="rId96"/>
    <p:sldId id="918" r:id="rId97"/>
    <p:sldId id="919" r:id="rId98"/>
    <p:sldId id="690" r:id="rId99"/>
    <p:sldId id="909" r:id="rId100"/>
    <p:sldId id="910" r:id="rId101"/>
    <p:sldId id="1070" r:id="rId102"/>
    <p:sldId id="886" r:id="rId103"/>
    <p:sldId id="753" r:id="rId104"/>
    <p:sldId id="755" r:id="rId105"/>
    <p:sldId id="866" r:id="rId106"/>
    <p:sldId id="867" r:id="rId107"/>
    <p:sldId id="881" r:id="rId108"/>
    <p:sldId id="1084" r:id="rId109"/>
    <p:sldId id="1085" r:id="rId110"/>
    <p:sldId id="1086" r:id="rId111"/>
    <p:sldId id="1087" r:id="rId112"/>
    <p:sldId id="882" r:id="rId113"/>
    <p:sldId id="373" r:id="rId114"/>
    <p:sldId id="926" r:id="rId11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9260"/>
    <a:srgbClr val="00747A"/>
    <a:srgbClr val="CDDEF3"/>
    <a:srgbClr val="FFC5C5"/>
    <a:srgbClr val="009900"/>
    <a:srgbClr val="008000"/>
    <a:srgbClr val="69FF69"/>
    <a:srgbClr val="F8F200"/>
    <a:srgbClr val="FFFF99"/>
    <a:srgbClr val="3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671" autoAdjust="0"/>
  </p:normalViewPr>
  <p:slideViewPr>
    <p:cSldViewPr>
      <p:cViewPr varScale="1">
        <p:scale>
          <a:sx n="69" d="100"/>
          <a:sy n="69" d="100"/>
        </p:scale>
        <p:origin x="216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714"/>
    </p:cViewPr>
  </p:sorterViewPr>
  <p:notesViewPr>
    <p:cSldViewPr>
      <p:cViewPr>
        <p:scale>
          <a:sx n="80" d="100"/>
          <a:sy n="80" d="100"/>
        </p:scale>
        <p:origin x="-19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2AD68-67B1-4028-9634-B66564FC67A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150F85F-557E-427B-909D-1F79A11DB9DA}">
      <dgm:prSet phldrT="[Text]"/>
      <dgm:spPr>
        <a:solidFill>
          <a:srgbClr val="008000"/>
        </a:solidFill>
      </dgm:spPr>
      <dgm:t>
        <a:bodyPr/>
        <a:lstStyle/>
        <a:p>
          <a:r>
            <a:rPr lang="en-US" dirty="0"/>
            <a:t>Executive Budget – Monday, April 22</a:t>
          </a:r>
        </a:p>
      </dgm:t>
    </dgm:pt>
    <dgm:pt modelId="{9DF356D0-07AA-456E-A219-07657D57978E}" type="parTrans" cxnId="{DAA88F64-FB8B-4644-868B-4A8FE9D20D33}">
      <dgm:prSet/>
      <dgm:spPr/>
      <dgm:t>
        <a:bodyPr/>
        <a:lstStyle/>
        <a:p>
          <a:endParaRPr lang="en-US"/>
        </a:p>
      </dgm:t>
    </dgm:pt>
    <dgm:pt modelId="{F2342ACE-D80C-4F82-9AC4-A8F0872DF5A9}" type="sibTrans" cxnId="{DAA88F64-FB8B-4644-868B-4A8FE9D20D33}">
      <dgm:prSet/>
      <dgm:spPr/>
      <dgm:t>
        <a:bodyPr/>
        <a:lstStyle/>
        <a:p>
          <a:endParaRPr lang="en-US"/>
        </a:p>
      </dgm:t>
    </dgm:pt>
    <dgm:pt modelId="{5092C6FF-901B-42BB-A558-967A804F4C87}">
      <dgm:prSet/>
      <dgm:spPr>
        <a:solidFill>
          <a:srgbClr val="00B050"/>
        </a:solidFill>
      </dgm:spPr>
      <dgm:t>
        <a:bodyPr/>
        <a:lstStyle/>
        <a:p>
          <a:r>
            <a:rPr lang="en-US" dirty="0"/>
            <a:t>Fiscal Bills – Friday, April 26</a:t>
          </a:r>
        </a:p>
      </dgm:t>
    </dgm:pt>
    <dgm:pt modelId="{48CF7B4C-B1BD-4966-B4A2-286B2D7164E5}" type="parTrans" cxnId="{71421118-1A20-4140-B92D-9AF3814D2F60}">
      <dgm:prSet/>
      <dgm:spPr/>
      <dgm:t>
        <a:bodyPr/>
        <a:lstStyle/>
        <a:p>
          <a:endParaRPr lang="en-US"/>
        </a:p>
      </dgm:t>
    </dgm:pt>
    <dgm:pt modelId="{8993CB20-0FA6-4E3D-ACA7-1CA0A10261A5}" type="sibTrans" cxnId="{71421118-1A20-4140-B92D-9AF3814D2F60}">
      <dgm:prSet/>
      <dgm:spPr/>
      <dgm:t>
        <a:bodyPr/>
        <a:lstStyle/>
        <a:p>
          <a:endParaRPr lang="en-US"/>
        </a:p>
      </dgm:t>
    </dgm:pt>
    <dgm:pt modelId="{2F8EE683-F2D4-432E-A561-F3A23C120817}">
      <dgm:prSet/>
      <dgm:spPr/>
      <dgm:t>
        <a:bodyPr/>
        <a:lstStyle/>
        <a:p>
          <a:r>
            <a:rPr lang="en-US" dirty="0"/>
            <a:t>Non-Fiscal Bills – Thursday, April 25</a:t>
          </a:r>
        </a:p>
      </dgm:t>
    </dgm:pt>
    <dgm:pt modelId="{3E515564-28D0-4358-BAAD-8B170691E6B4}" type="parTrans" cxnId="{4F1162CC-BE3E-45F5-84FA-F6A3FCBA181E}">
      <dgm:prSet/>
      <dgm:spPr/>
      <dgm:t>
        <a:bodyPr/>
        <a:lstStyle/>
        <a:p>
          <a:endParaRPr lang="en-US"/>
        </a:p>
      </dgm:t>
    </dgm:pt>
    <dgm:pt modelId="{93C17860-09CB-4E96-88D4-26457FB4FFC1}" type="sibTrans" cxnId="{4F1162CC-BE3E-45F5-84FA-F6A3FCBA181E}">
      <dgm:prSet/>
      <dgm:spPr/>
      <dgm:t>
        <a:bodyPr/>
        <a:lstStyle/>
        <a:p>
          <a:endParaRPr lang="en-US"/>
        </a:p>
      </dgm:t>
    </dgm:pt>
    <dgm:pt modelId="{E1B496C1-7F98-4B88-9057-EC02A709DBB0}" type="pres">
      <dgm:prSet presAssocID="{78E2AD68-67B1-4028-9634-B66564FC67A7}" presName="Name0" presStyleCnt="0">
        <dgm:presLayoutVars>
          <dgm:chMax val="7"/>
          <dgm:chPref val="7"/>
          <dgm:dir/>
        </dgm:presLayoutVars>
      </dgm:prSet>
      <dgm:spPr/>
    </dgm:pt>
    <dgm:pt modelId="{8E3425E4-A21D-4264-AFFF-7DFACE0CA92E}" type="pres">
      <dgm:prSet presAssocID="{78E2AD68-67B1-4028-9634-B66564FC67A7}" presName="Name1" presStyleCnt="0"/>
      <dgm:spPr/>
    </dgm:pt>
    <dgm:pt modelId="{79B96091-562D-4649-BA92-9E5FA9988DCB}" type="pres">
      <dgm:prSet presAssocID="{78E2AD68-67B1-4028-9634-B66564FC67A7}" presName="cycle" presStyleCnt="0"/>
      <dgm:spPr/>
    </dgm:pt>
    <dgm:pt modelId="{5B89F38B-2D78-4A19-8118-C4F1963F617A}" type="pres">
      <dgm:prSet presAssocID="{78E2AD68-67B1-4028-9634-B66564FC67A7}" presName="srcNode" presStyleLbl="node1" presStyleIdx="0" presStyleCnt="3"/>
      <dgm:spPr/>
    </dgm:pt>
    <dgm:pt modelId="{D80F3442-EE58-4778-9E30-369F95F001B9}" type="pres">
      <dgm:prSet presAssocID="{78E2AD68-67B1-4028-9634-B66564FC67A7}" presName="conn" presStyleLbl="parChTrans1D2" presStyleIdx="0" presStyleCnt="1"/>
      <dgm:spPr/>
    </dgm:pt>
    <dgm:pt modelId="{D40E9B60-5307-4E34-B450-AC54BB91E626}" type="pres">
      <dgm:prSet presAssocID="{78E2AD68-67B1-4028-9634-B66564FC67A7}" presName="extraNode" presStyleLbl="node1" presStyleIdx="0" presStyleCnt="3"/>
      <dgm:spPr/>
    </dgm:pt>
    <dgm:pt modelId="{CAEFF6FA-9516-4AAD-A689-81C6D8112A97}" type="pres">
      <dgm:prSet presAssocID="{78E2AD68-67B1-4028-9634-B66564FC67A7}" presName="dstNode" presStyleLbl="node1" presStyleIdx="0" presStyleCnt="3"/>
      <dgm:spPr/>
    </dgm:pt>
    <dgm:pt modelId="{95733413-19B5-4E65-AF44-069C480DD176}" type="pres">
      <dgm:prSet presAssocID="{7150F85F-557E-427B-909D-1F79A11DB9DA}" presName="text_1" presStyleLbl="node1" presStyleIdx="0" presStyleCnt="3">
        <dgm:presLayoutVars>
          <dgm:bulletEnabled val="1"/>
        </dgm:presLayoutVars>
      </dgm:prSet>
      <dgm:spPr/>
    </dgm:pt>
    <dgm:pt modelId="{34204AA7-7799-4665-B586-3037F3CE2161}" type="pres">
      <dgm:prSet presAssocID="{7150F85F-557E-427B-909D-1F79A11DB9DA}" presName="accent_1" presStyleCnt="0"/>
      <dgm:spPr/>
    </dgm:pt>
    <dgm:pt modelId="{90F00C29-CFB7-439B-9A71-BB2616783C6A}" type="pres">
      <dgm:prSet presAssocID="{7150F85F-557E-427B-909D-1F79A11DB9DA}" presName="accentRepeatNode" presStyleLbl="solidFgAcc1" presStyleIdx="0" presStyleCnt="3"/>
      <dgm:spPr/>
    </dgm:pt>
    <dgm:pt modelId="{EB15B05F-34EE-42F6-9C8F-34BA753B4E05}" type="pres">
      <dgm:prSet presAssocID="{2F8EE683-F2D4-432E-A561-F3A23C120817}" presName="text_2" presStyleLbl="node1" presStyleIdx="1" presStyleCnt="3">
        <dgm:presLayoutVars>
          <dgm:bulletEnabled val="1"/>
        </dgm:presLayoutVars>
      </dgm:prSet>
      <dgm:spPr/>
    </dgm:pt>
    <dgm:pt modelId="{F793A278-6DF2-48A9-BF99-424C054E3DC1}" type="pres">
      <dgm:prSet presAssocID="{2F8EE683-F2D4-432E-A561-F3A23C120817}" presName="accent_2" presStyleCnt="0"/>
      <dgm:spPr/>
    </dgm:pt>
    <dgm:pt modelId="{6FAD5DD1-F7D9-43E8-992F-51FAE8D47235}" type="pres">
      <dgm:prSet presAssocID="{2F8EE683-F2D4-432E-A561-F3A23C120817}" presName="accentRepeatNode" presStyleLbl="solidFgAcc1" presStyleIdx="1" presStyleCnt="3"/>
      <dgm:spPr/>
    </dgm:pt>
    <dgm:pt modelId="{E807821E-A130-4F01-94EC-315BF6FD5287}" type="pres">
      <dgm:prSet presAssocID="{5092C6FF-901B-42BB-A558-967A804F4C87}" presName="text_3" presStyleLbl="node1" presStyleIdx="2" presStyleCnt="3">
        <dgm:presLayoutVars>
          <dgm:bulletEnabled val="1"/>
        </dgm:presLayoutVars>
      </dgm:prSet>
      <dgm:spPr/>
    </dgm:pt>
    <dgm:pt modelId="{B99A69B5-6321-43FA-AC51-9E5933186480}" type="pres">
      <dgm:prSet presAssocID="{5092C6FF-901B-42BB-A558-967A804F4C87}" presName="accent_3" presStyleCnt="0"/>
      <dgm:spPr/>
    </dgm:pt>
    <dgm:pt modelId="{212A195F-A04B-43CD-8B9D-696312E5134A}" type="pres">
      <dgm:prSet presAssocID="{5092C6FF-901B-42BB-A558-967A804F4C87}" presName="accentRepeatNode" presStyleLbl="solidFgAcc1" presStyleIdx="2" presStyleCnt="3"/>
      <dgm:spPr/>
    </dgm:pt>
  </dgm:ptLst>
  <dgm:cxnLst>
    <dgm:cxn modelId="{15656302-B636-4561-A067-B5DE9D6FF746}" type="presOf" srcId="{5092C6FF-901B-42BB-A558-967A804F4C87}" destId="{E807821E-A130-4F01-94EC-315BF6FD5287}" srcOrd="0" destOrd="0" presId="urn:microsoft.com/office/officeart/2008/layout/VerticalCurvedList"/>
    <dgm:cxn modelId="{FB4B1603-DC65-4B2E-A1D9-862FDA6F9BDC}" type="presOf" srcId="{7150F85F-557E-427B-909D-1F79A11DB9DA}" destId="{95733413-19B5-4E65-AF44-069C480DD176}" srcOrd="0" destOrd="0" presId="urn:microsoft.com/office/officeart/2008/layout/VerticalCurvedList"/>
    <dgm:cxn modelId="{71421118-1A20-4140-B92D-9AF3814D2F60}" srcId="{78E2AD68-67B1-4028-9634-B66564FC67A7}" destId="{5092C6FF-901B-42BB-A558-967A804F4C87}" srcOrd="2" destOrd="0" parTransId="{48CF7B4C-B1BD-4966-B4A2-286B2D7164E5}" sibTransId="{8993CB20-0FA6-4E3D-ACA7-1CA0A10261A5}"/>
    <dgm:cxn modelId="{FB8B033B-5C68-4081-B020-090F6DC16724}" type="presOf" srcId="{F2342ACE-D80C-4F82-9AC4-A8F0872DF5A9}" destId="{D80F3442-EE58-4778-9E30-369F95F001B9}" srcOrd="0" destOrd="0" presId="urn:microsoft.com/office/officeart/2008/layout/VerticalCurvedList"/>
    <dgm:cxn modelId="{DAA88F64-FB8B-4644-868B-4A8FE9D20D33}" srcId="{78E2AD68-67B1-4028-9634-B66564FC67A7}" destId="{7150F85F-557E-427B-909D-1F79A11DB9DA}" srcOrd="0" destOrd="0" parTransId="{9DF356D0-07AA-456E-A219-07657D57978E}" sibTransId="{F2342ACE-D80C-4F82-9AC4-A8F0872DF5A9}"/>
    <dgm:cxn modelId="{D80D1687-C228-407B-9470-67111C89FD43}" type="presOf" srcId="{2F8EE683-F2D4-432E-A561-F3A23C120817}" destId="{EB15B05F-34EE-42F6-9C8F-34BA753B4E05}" srcOrd="0" destOrd="0" presId="urn:microsoft.com/office/officeart/2008/layout/VerticalCurvedList"/>
    <dgm:cxn modelId="{4F1162CC-BE3E-45F5-84FA-F6A3FCBA181E}" srcId="{78E2AD68-67B1-4028-9634-B66564FC67A7}" destId="{2F8EE683-F2D4-432E-A561-F3A23C120817}" srcOrd="1" destOrd="0" parTransId="{3E515564-28D0-4358-BAAD-8B170691E6B4}" sibTransId="{93C17860-09CB-4E96-88D4-26457FB4FFC1}"/>
    <dgm:cxn modelId="{4162AAF5-1A8F-4039-ADEE-F0C24D69510B}" type="presOf" srcId="{78E2AD68-67B1-4028-9634-B66564FC67A7}" destId="{E1B496C1-7F98-4B88-9057-EC02A709DBB0}" srcOrd="0" destOrd="0" presId="urn:microsoft.com/office/officeart/2008/layout/VerticalCurvedList"/>
    <dgm:cxn modelId="{6A26A5AE-BB4B-4B27-A1F9-F029E5DDFD7A}" type="presParOf" srcId="{E1B496C1-7F98-4B88-9057-EC02A709DBB0}" destId="{8E3425E4-A21D-4264-AFFF-7DFACE0CA92E}" srcOrd="0" destOrd="0" presId="urn:microsoft.com/office/officeart/2008/layout/VerticalCurvedList"/>
    <dgm:cxn modelId="{8449CB8A-9FBD-4B52-9954-BC23D804C035}" type="presParOf" srcId="{8E3425E4-A21D-4264-AFFF-7DFACE0CA92E}" destId="{79B96091-562D-4649-BA92-9E5FA9988DCB}" srcOrd="0" destOrd="0" presId="urn:microsoft.com/office/officeart/2008/layout/VerticalCurvedList"/>
    <dgm:cxn modelId="{83F61B6D-C7F5-41AE-9C74-8D6AEFDA0C14}" type="presParOf" srcId="{79B96091-562D-4649-BA92-9E5FA9988DCB}" destId="{5B89F38B-2D78-4A19-8118-C4F1963F617A}" srcOrd="0" destOrd="0" presId="urn:microsoft.com/office/officeart/2008/layout/VerticalCurvedList"/>
    <dgm:cxn modelId="{6E2027E5-1D08-4015-807F-E3DBC1A504E1}" type="presParOf" srcId="{79B96091-562D-4649-BA92-9E5FA9988DCB}" destId="{D80F3442-EE58-4778-9E30-369F95F001B9}" srcOrd="1" destOrd="0" presId="urn:microsoft.com/office/officeart/2008/layout/VerticalCurvedList"/>
    <dgm:cxn modelId="{0D871C2C-63B0-4BD2-B876-FAD8F6082B8A}" type="presParOf" srcId="{79B96091-562D-4649-BA92-9E5FA9988DCB}" destId="{D40E9B60-5307-4E34-B450-AC54BB91E626}" srcOrd="2" destOrd="0" presId="urn:microsoft.com/office/officeart/2008/layout/VerticalCurvedList"/>
    <dgm:cxn modelId="{6035C9A1-0D89-404F-8736-29EFCCF03136}" type="presParOf" srcId="{79B96091-562D-4649-BA92-9E5FA9988DCB}" destId="{CAEFF6FA-9516-4AAD-A689-81C6D8112A97}" srcOrd="3" destOrd="0" presId="urn:microsoft.com/office/officeart/2008/layout/VerticalCurvedList"/>
    <dgm:cxn modelId="{ECB505EB-BA30-4BA9-8F66-020E0F20B8D7}" type="presParOf" srcId="{8E3425E4-A21D-4264-AFFF-7DFACE0CA92E}" destId="{95733413-19B5-4E65-AF44-069C480DD176}" srcOrd="1" destOrd="0" presId="urn:microsoft.com/office/officeart/2008/layout/VerticalCurvedList"/>
    <dgm:cxn modelId="{C479B8CF-8EF6-4684-87F2-EE1BC8623452}" type="presParOf" srcId="{8E3425E4-A21D-4264-AFFF-7DFACE0CA92E}" destId="{34204AA7-7799-4665-B586-3037F3CE2161}" srcOrd="2" destOrd="0" presId="urn:microsoft.com/office/officeart/2008/layout/VerticalCurvedList"/>
    <dgm:cxn modelId="{84265677-F550-4C34-8238-F638B39EA4A8}" type="presParOf" srcId="{34204AA7-7799-4665-B586-3037F3CE2161}" destId="{90F00C29-CFB7-439B-9A71-BB2616783C6A}" srcOrd="0" destOrd="0" presId="urn:microsoft.com/office/officeart/2008/layout/VerticalCurvedList"/>
    <dgm:cxn modelId="{C9E57245-C214-48DE-8ECC-E333889A482D}" type="presParOf" srcId="{8E3425E4-A21D-4264-AFFF-7DFACE0CA92E}" destId="{EB15B05F-34EE-42F6-9C8F-34BA753B4E05}" srcOrd="3" destOrd="0" presId="urn:microsoft.com/office/officeart/2008/layout/VerticalCurvedList"/>
    <dgm:cxn modelId="{946AFD78-1551-490D-BA20-6B5A9B088DFC}" type="presParOf" srcId="{8E3425E4-A21D-4264-AFFF-7DFACE0CA92E}" destId="{F793A278-6DF2-48A9-BF99-424C054E3DC1}" srcOrd="4" destOrd="0" presId="urn:microsoft.com/office/officeart/2008/layout/VerticalCurvedList"/>
    <dgm:cxn modelId="{1E8B9DF3-1C08-4D5F-A831-D6F4DB030253}" type="presParOf" srcId="{F793A278-6DF2-48A9-BF99-424C054E3DC1}" destId="{6FAD5DD1-F7D9-43E8-992F-51FAE8D47235}" srcOrd="0" destOrd="0" presId="urn:microsoft.com/office/officeart/2008/layout/VerticalCurvedList"/>
    <dgm:cxn modelId="{A3C99224-429C-4AB7-98CB-5B3A810DB2F9}" type="presParOf" srcId="{8E3425E4-A21D-4264-AFFF-7DFACE0CA92E}" destId="{E807821E-A130-4F01-94EC-315BF6FD5287}" srcOrd="5" destOrd="0" presId="urn:microsoft.com/office/officeart/2008/layout/VerticalCurvedList"/>
    <dgm:cxn modelId="{57AC2F9F-061D-4FFF-A192-A3FC55C461AC}" type="presParOf" srcId="{8E3425E4-A21D-4264-AFFF-7DFACE0CA92E}" destId="{B99A69B5-6321-43FA-AC51-9E5933186480}" srcOrd="6" destOrd="0" presId="urn:microsoft.com/office/officeart/2008/layout/VerticalCurvedList"/>
    <dgm:cxn modelId="{2E755259-6B98-4F9D-BA44-0A1CEFDAB1E2}" type="presParOf" srcId="{B99A69B5-6321-43FA-AC51-9E5933186480}" destId="{212A195F-A04B-43CD-8B9D-696312E5134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F3442-EE58-4778-9E30-369F95F001B9}">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733413-19B5-4E65-AF44-069C480DD176}">
      <dsp:nvSpPr>
        <dsp:cNvPr id="0" name=""/>
        <dsp:cNvSpPr/>
      </dsp:nvSpPr>
      <dsp:spPr>
        <a:xfrm>
          <a:off x="564979" y="406400"/>
          <a:ext cx="5475833" cy="812800"/>
        </a:xfrm>
        <a:prstGeom prst="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Executive Budget – Monday, April 22</a:t>
          </a:r>
        </a:p>
      </dsp:txBody>
      <dsp:txXfrm>
        <a:off x="564979" y="406400"/>
        <a:ext cx="5475833" cy="812800"/>
      </dsp:txXfrm>
    </dsp:sp>
    <dsp:sp modelId="{90F00C29-CFB7-439B-9A71-BB2616783C6A}">
      <dsp:nvSpPr>
        <dsp:cNvPr id="0" name=""/>
        <dsp:cNvSpPr/>
      </dsp:nvSpPr>
      <dsp:spPr>
        <a:xfrm>
          <a:off x="56979" y="304800"/>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15B05F-34EE-42F6-9C8F-34BA753B4E05}">
      <dsp:nvSpPr>
        <dsp:cNvPr id="0" name=""/>
        <dsp:cNvSpPr/>
      </dsp:nvSpPr>
      <dsp:spPr>
        <a:xfrm>
          <a:off x="860432" y="1625599"/>
          <a:ext cx="5180380"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Non-Fiscal Bills – Thursday, April 25</a:t>
          </a:r>
        </a:p>
      </dsp:txBody>
      <dsp:txXfrm>
        <a:off x="860432" y="1625599"/>
        <a:ext cx="5180380" cy="812800"/>
      </dsp:txXfrm>
    </dsp:sp>
    <dsp:sp modelId="{6FAD5DD1-F7D9-43E8-992F-51FAE8D47235}">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07821E-A130-4F01-94EC-315BF6FD5287}">
      <dsp:nvSpPr>
        <dsp:cNvPr id="0" name=""/>
        <dsp:cNvSpPr/>
      </dsp:nvSpPr>
      <dsp:spPr>
        <a:xfrm>
          <a:off x="564979" y="2844800"/>
          <a:ext cx="5475833" cy="81280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Fiscal Bills – Friday, April 26</a:t>
          </a:r>
        </a:p>
      </dsp:txBody>
      <dsp:txXfrm>
        <a:off x="564979" y="2844800"/>
        <a:ext cx="5475833" cy="812800"/>
      </dsp:txXfrm>
    </dsp:sp>
    <dsp:sp modelId="{212A195F-A04B-43CD-8B9D-696312E5134A}">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7065" tIns="48533" rIns="97065" bIns="4853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143589" y="2"/>
            <a:ext cx="3169920" cy="480060"/>
          </a:xfrm>
          <a:prstGeom prst="rect">
            <a:avLst/>
          </a:prstGeom>
        </p:spPr>
        <p:txBody>
          <a:bodyPr vert="horz" lIns="97065" tIns="48533" rIns="97065" bIns="48533" rtlCol="0"/>
          <a:lstStyle>
            <a:lvl1pPr algn="r" fontAlgn="auto">
              <a:spcBef>
                <a:spcPts val="0"/>
              </a:spcBef>
              <a:spcAft>
                <a:spcPts val="0"/>
              </a:spcAft>
              <a:defRPr sz="1200">
                <a:latin typeface="+mn-lt"/>
              </a:defRPr>
            </a:lvl1pPr>
          </a:lstStyle>
          <a:p>
            <a:pPr>
              <a:defRPr/>
            </a:pPr>
            <a:fld id="{D9D8CDC2-6277-479B-BFBC-52BA0EA6AE8C}" type="datetimeFigureOut">
              <a:rPr lang="en-US"/>
              <a:pPr>
                <a:defRPr/>
              </a:pPr>
              <a:t>2/29/2024</a:t>
            </a:fld>
            <a:endParaRPr lang="en-US"/>
          </a:p>
        </p:txBody>
      </p:sp>
      <p:sp>
        <p:nvSpPr>
          <p:cNvPr id="4" name="Footer Placeholder 3"/>
          <p:cNvSpPr>
            <a:spLocks noGrp="1"/>
          </p:cNvSpPr>
          <p:nvPr>
            <p:ph type="ftr" sz="quarter" idx="2"/>
          </p:nvPr>
        </p:nvSpPr>
        <p:spPr>
          <a:xfrm>
            <a:off x="0" y="9119475"/>
            <a:ext cx="3169920" cy="480060"/>
          </a:xfrm>
          <a:prstGeom prst="rect">
            <a:avLst/>
          </a:prstGeom>
        </p:spPr>
        <p:txBody>
          <a:bodyPr vert="horz" lIns="97065" tIns="48533" rIns="97065" bIns="4853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143589" y="9119475"/>
            <a:ext cx="3169920" cy="480060"/>
          </a:xfrm>
          <a:prstGeom prst="rect">
            <a:avLst/>
          </a:prstGeom>
        </p:spPr>
        <p:txBody>
          <a:bodyPr vert="horz" lIns="97065" tIns="48533" rIns="97065" bIns="48533" rtlCol="0" anchor="b"/>
          <a:lstStyle>
            <a:lvl1pPr algn="r" fontAlgn="auto">
              <a:spcBef>
                <a:spcPts val="0"/>
              </a:spcBef>
              <a:spcAft>
                <a:spcPts val="0"/>
              </a:spcAft>
              <a:defRPr sz="1200">
                <a:latin typeface="+mn-lt"/>
              </a:defRPr>
            </a:lvl1pPr>
          </a:lstStyle>
          <a:p>
            <a:pPr>
              <a:defRPr/>
            </a:pPr>
            <a:fld id="{5881D9BC-C87A-45B0-83BC-AEC4E512CACF}" type="slidenum">
              <a:rPr lang="en-US"/>
              <a:pPr>
                <a:defRPr/>
              </a:pPr>
              <a:t>‹#›</a:t>
            </a:fld>
            <a:endParaRPr lang="en-US"/>
          </a:p>
        </p:txBody>
      </p:sp>
    </p:spTree>
    <p:extLst>
      <p:ext uri="{BB962C8B-B14F-4D97-AF65-F5344CB8AC3E}">
        <p14:creationId xmlns:p14="http://schemas.microsoft.com/office/powerpoint/2010/main" val="175751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0060"/>
          </a:xfrm>
          <a:prstGeom prst="rect">
            <a:avLst/>
          </a:prstGeom>
        </p:spPr>
        <p:txBody>
          <a:bodyPr vert="horz" lIns="97055" tIns="48529" rIns="97055" bIns="4852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589" y="2"/>
            <a:ext cx="3169920" cy="480060"/>
          </a:xfrm>
          <a:prstGeom prst="rect">
            <a:avLst/>
          </a:prstGeom>
        </p:spPr>
        <p:txBody>
          <a:bodyPr vert="horz" lIns="97055" tIns="48529" rIns="97055" bIns="48529" rtlCol="0"/>
          <a:lstStyle>
            <a:lvl1pPr algn="r" fontAlgn="auto">
              <a:spcBef>
                <a:spcPts val="0"/>
              </a:spcBef>
              <a:spcAft>
                <a:spcPts val="0"/>
              </a:spcAft>
              <a:defRPr sz="1200">
                <a:latin typeface="+mn-lt"/>
              </a:defRPr>
            </a:lvl1pPr>
          </a:lstStyle>
          <a:p>
            <a:pPr>
              <a:defRPr/>
            </a:pPr>
            <a:fld id="{53EEAAB7-A1D3-4D8E-A0FF-E8D21A822988}" type="datetimeFigureOut">
              <a:rPr lang="en-US"/>
              <a:pPr>
                <a:defRPr/>
              </a:pPr>
              <a:t>2/29/2024</a:t>
            </a:fld>
            <a:endParaRPr lang="en-US"/>
          </a:p>
        </p:txBody>
      </p:sp>
      <p:sp>
        <p:nvSpPr>
          <p:cNvPr id="4" name="Slide Image Placeholder 3"/>
          <p:cNvSpPr>
            <a:spLocks noGrp="1" noRot="1" noChangeAspect="1"/>
          </p:cNvSpPr>
          <p:nvPr>
            <p:ph type="sldImg" idx="2"/>
          </p:nvPr>
        </p:nvSpPr>
        <p:spPr>
          <a:xfrm>
            <a:off x="1258888" y="722313"/>
            <a:ext cx="4797425" cy="3598862"/>
          </a:xfrm>
          <a:prstGeom prst="rect">
            <a:avLst/>
          </a:prstGeom>
          <a:noFill/>
          <a:ln w="12700">
            <a:solidFill>
              <a:prstClr val="black"/>
            </a:solidFill>
          </a:ln>
        </p:spPr>
        <p:txBody>
          <a:bodyPr vert="horz" lIns="97055" tIns="48529" rIns="97055" bIns="48529" rtlCol="0" anchor="ctr"/>
          <a:lstStyle/>
          <a:p>
            <a:pPr lvl="0"/>
            <a:endParaRPr lang="en-US" noProof="0"/>
          </a:p>
        </p:txBody>
      </p:sp>
      <p:sp>
        <p:nvSpPr>
          <p:cNvPr id="5" name="Notes Placeholder 4"/>
          <p:cNvSpPr>
            <a:spLocks noGrp="1"/>
          </p:cNvSpPr>
          <p:nvPr>
            <p:ph type="body" sz="quarter" idx="3"/>
          </p:nvPr>
        </p:nvSpPr>
        <p:spPr>
          <a:xfrm>
            <a:off x="731520" y="4560572"/>
            <a:ext cx="5852160" cy="4320540"/>
          </a:xfrm>
          <a:prstGeom prst="rect">
            <a:avLst/>
          </a:prstGeom>
        </p:spPr>
        <p:txBody>
          <a:bodyPr vert="horz" lIns="97055" tIns="48529" rIns="97055" bIns="4852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7055" tIns="48529" rIns="97055" bIns="4852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7055" tIns="48529" rIns="97055" bIns="48529" rtlCol="0" anchor="b"/>
          <a:lstStyle>
            <a:lvl1pPr algn="r" fontAlgn="auto">
              <a:spcBef>
                <a:spcPts val="0"/>
              </a:spcBef>
              <a:spcAft>
                <a:spcPts val="0"/>
              </a:spcAft>
              <a:defRPr sz="1200">
                <a:latin typeface="+mn-lt"/>
              </a:defRPr>
            </a:lvl1pPr>
          </a:lstStyle>
          <a:p>
            <a:pPr>
              <a:defRPr/>
            </a:pPr>
            <a:fld id="{B8E075DC-D647-488E-8269-A40C10191594}" type="slidenum">
              <a:rPr lang="en-US"/>
              <a:pPr>
                <a:defRPr/>
              </a:pPr>
              <a:t>‹#›</a:t>
            </a:fld>
            <a:endParaRPr lang="en-US"/>
          </a:p>
        </p:txBody>
      </p:sp>
    </p:spTree>
    <p:extLst>
      <p:ext uri="{BB962C8B-B14F-4D97-AF65-F5344CB8AC3E}">
        <p14:creationId xmlns:p14="http://schemas.microsoft.com/office/powerpoint/2010/main" val="8913105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mailto:par@capitol.hawaii.gov" TargetMode="External"/><Relationship Id="rId2" Type="http://schemas.openxmlformats.org/officeDocument/2006/relationships/slide" Target="../slides/slide114.xml"/><Relationship Id="rId1" Type="http://schemas.openxmlformats.org/officeDocument/2006/relationships/notesMaster" Target="../notesMasters/notesMaster1.xml"/><Relationship Id="rId5" Type="http://schemas.openxmlformats.org/officeDocument/2006/relationships/hyperlink" Target="https://www.facebook.com/PublicAccessRoom/?ref=br_rs" TargetMode="External"/><Relationship Id="rId4" Type="http://schemas.openxmlformats.org/officeDocument/2006/relationships/hyperlink" Target="https://lrb.hawaii.gov/pa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Following the Budget at Hawaii’s State Capitol:  Public Access Room (PAR) 808/587-0478, par@capitol.Hawaii.gov, https://lrb.Hawaii.gov/par </a:t>
            </a:r>
          </a:p>
        </p:txBody>
      </p:sp>
      <p:sp>
        <p:nvSpPr>
          <p:cNvPr id="4" name="Slide Number Placeholder 3"/>
          <p:cNvSpPr>
            <a:spLocks noGrp="1"/>
          </p:cNvSpPr>
          <p:nvPr>
            <p:ph type="sldNum" sz="quarter" idx="5"/>
          </p:nvPr>
        </p:nvSpPr>
        <p:spPr/>
        <p:txBody>
          <a:bodyPr/>
          <a:lstStyle/>
          <a:p>
            <a:pPr defTabSz="946789">
              <a:defRPr/>
            </a:pPr>
            <a:fld id="{B8E075DC-D647-488E-8269-A40C10191594}" type="slidenum">
              <a:rPr lang="en-US">
                <a:solidFill>
                  <a:prstClr val="black"/>
                </a:solidFill>
                <a:latin typeface="Calibri"/>
              </a:rPr>
              <a:pPr defTabSz="946789">
                <a:defRPr/>
              </a:pPr>
              <a:t>1</a:t>
            </a:fld>
            <a:endParaRPr lang="en-US">
              <a:solidFill>
                <a:prstClr val="black"/>
              </a:solidFill>
              <a:latin typeface="Calibri"/>
            </a:endParaRPr>
          </a:p>
        </p:txBody>
      </p:sp>
    </p:spTree>
    <p:extLst>
      <p:ext uri="{BB962C8B-B14F-4D97-AF65-F5344CB8AC3E}">
        <p14:creationId xmlns:p14="http://schemas.microsoft.com/office/powerpoint/2010/main" val="141617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It is the legislative branch that actually passes the budget and spending authorization bills for the State.</a:t>
            </a: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A5B8A-89B9-447C-9786-76A6D02FABF4}" type="slidenum">
              <a:rPr lang="en-US" smtClean="0"/>
              <a:pPr fontAlgn="base">
                <a:spcBef>
                  <a:spcPct val="0"/>
                </a:spcBef>
                <a:spcAft>
                  <a:spcPct val="0"/>
                </a:spcAft>
                <a:defRPr/>
              </a:pPr>
              <a:t>10</a:t>
            </a:fld>
            <a:endParaRPr lang="en-US"/>
          </a:p>
        </p:txBody>
      </p:sp>
    </p:spTree>
    <p:extLst>
      <p:ext uri="{BB962C8B-B14F-4D97-AF65-F5344CB8AC3E}">
        <p14:creationId xmlns:p14="http://schemas.microsoft.com/office/powerpoint/2010/main" val="40448634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Especially when it comes down to the nitty-gritty, and you’re not sure how your bill or issue can survive, if you’ve got a good relationship with a legislator or staffer, ask for advice! It probably goes without saying that you’ll want to respect their time and not overdo it, but a legislator’s perspective may be invaluable.</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100</a:t>
            </a:fld>
            <a:endParaRPr lang="en-US"/>
          </a:p>
        </p:txBody>
      </p:sp>
    </p:spTree>
    <p:extLst>
      <p:ext uri="{BB962C8B-B14F-4D97-AF65-F5344CB8AC3E}">
        <p14:creationId xmlns:p14="http://schemas.microsoft.com/office/powerpoint/2010/main" val="40118767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Finally, a few comments on some helpful spots on the Legislature’s website, https://www.capitol.hawaii.gov/</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101</a:t>
            </a:fld>
            <a:endParaRPr lang="en-US"/>
          </a:p>
        </p:txBody>
      </p:sp>
    </p:spTree>
    <p:extLst>
      <p:ext uri="{BB962C8B-B14F-4D97-AF65-F5344CB8AC3E}">
        <p14:creationId xmlns:p14="http://schemas.microsoft.com/office/powerpoint/2010/main" val="29225025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a:t>It’s easy to </a:t>
            </a:r>
            <a:r>
              <a:rPr lang="en-US" baseline="0" dirty="0"/>
              <a:t>find appropriations bills online by visiting our favorite page, “Reports &amp; Lists”. </a:t>
            </a:r>
            <a:endParaRPr lang="en-US" dirty="0"/>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102</a:t>
            </a:fld>
            <a:endParaRPr lang="en-US"/>
          </a:p>
        </p:txBody>
      </p:sp>
    </p:spTree>
    <p:extLst>
      <p:ext uri="{BB962C8B-B14F-4D97-AF65-F5344CB8AC3E}">
        <p14:creationId xmlns:p14="http://schemas.microsoft.com/office/powerpoint/2010/main" val="37555848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a:t>Use the “Reports &amp; Lists” button on the home page. (You can also get to the Reports and Lists page through the “Laws &amp; Research” tab and its pull-down menu.)</a:t>
            </a:r>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103</a:t>
            </a:fld>
            <a:endParaRPr lang="en-US"/>
          </a:p>
        </p:txBody>
      </p:sp>
    </p:spTree>
    <p:extLst>
      <p:ext uri="{BB962C8B-B14F-4D97-AF65-F5344CB8AC3E}">
        <p14:creationId xmlns:p14="http://schemas.microsoft.com/office/powerpoint/2010/main" val="10440155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a:t>Click on the “Appropriations” bar, it’s the second bar on the left. </a:t>
            </a:r>
          </a:p>
          <a:p>
            <a:pPr eaLnBrk="1" hangingPunct="1">
              <a:spcBef>
                <a:spcPct val="0"/>
              </a:spcBef>
            </a:pPr>
            <a:r>
              <a:rPr lang="en-US" baseline="0" dirty="0"/>
              <a:t>(Note: You can change the year on this page to find information for sessions back to 2013.)</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104</a:t>
            </a:fld>
            <a:endParaRPr lang="en-US"/>
          </a:p>
        </p:txBody>
      </p:sp>
    </p:spTree>
    <p:extLst>
      <p:ext uri="{BB962C8B-B14F-4D97-AF65-F5344CB8AC3E}">
        <p14:creationId xmlns:p14="http://schemas.microsoft.com/office/powerpoint/2010/main" val="14753355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find links to reports</a:t>
            </a:r>
            <a:r>
              <a:rPr lang="en-US" baseline="0" dirty="0"/>
              <a:t> of all the appropriations bills, or ones with just particular fund sources, or for one or both chambers’ bills.</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105</a:t>
            </a:fld>
            <a:endParaRPr lang="en-US"/>
          </a:p>
        </p:txBody>
      </p:sp>
    </p:spTree>
    <p:extLst>
      <p:ext uri="{BB962C8B-B14F-4D97-AF65-F5344CB8AC3E}">
        <p14:creationId xmlns:p14="http://schemas.microsoft.com/office/powerpoint/2010/main" val="24277201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 can always</a:t>
            </a:r>
            <a:r>
              <a:rPr lang="en-US" baseline="0" dirty="0"/>
              <a:t> search the report by using your browser’s ‘search’ feature (often &lt;Ctrl&gt;&lt;F&gt;).</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106</a:t>
            </a:fld>
            <a:endParaRPr lang="en-US"/>
          </a:p>
        </p:txBody>
      </p:sp>
    </p:spTree>
    <p:extLst>
      <p:ext uri="{BB962C8B-B14F-4D97-AF65-F5344CB8AC3E}">
        <p14:creationId xmlns:p14="http://schemas.microsoft.com/office/powerpoint/2010/main" val="8397500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dirty="0"/>
              <a:t>To find the budget acts and allocations made in prior</a:t>
            </a:r>
            <a:r>
              <a:rPr lang="en-US" baseline="0" dirty="0"/>
              <a:t> years, you can go to the “Session Laws” page found under the “Laws &amp; Research” tab.</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107</a:t>
            </a:fld>
            <a:endParaRPr lang="en-US"/>
          </a:p>
        </p:txBody>
      </p:sp>
    </p:spTree>
    <p:extLst>
      <p:ext uri="{BB962C8B-B14F-4D97-AF65-F5344CB8AC3E}">
        <p14:creationId xmlns:p14="http://schemas.microsoft.com/office/powerpoint/2010/main" val="3814845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can either select “Executive Budgets” to see a list of the budgets passed each year…</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108</a:t>
            </a:fld>
            <a:endParaRPr lang="en-US"/>
          </a:p>
        </p:txBody>
      </p:sp>
    </p:spTree>
    <p:extLst>
      <p:ext uri="{BB962C8B-B14F-4D97-AF65-F5344CB8AC3E}">
        <p14:creationId xmlns:p14="http://schemas.microsoft.com/office/powerpoint/2010/main" val="10733053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you can select the year you’re interested in.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109</a:t>
            </a:fld>
            <a:endParaRPr lang="en-US"/>
          </a:p>
        </p:txBody>
      </p:sp>
    </p:spTree>
    <p:extLst>
      <p:ext uri="{BB962C8B-B14F-4D97-AF65-F5344CB8AC3E}">
        <p14:creationId xmlns:p14="http://schemas.microsoft.com/office/powerpoint/2010/main" val="167667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There are actually 4 ‘budget bills’ that the Legislature passes each year – covering the Legislative branch (often one of the first bills enacted each Session), the Executive branch, Judiciary, and the Office of Hawaiian Affairs (OHA).</a:t>
            </a: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A5B8A-89B9-447C-9786-76A6D02FABF4}" type="slidenum">
              <a:rPr lang="en-US" smtClean="0"/>
              <a:pPr fontAlgn="base">
                <a:spcBef>
                  <a:spcPct val="0"/>
                </a:spcBef>
                <a:spcAft>
                  <a:spcPct val="0"/>
                </a:spcAft>
                <a:defRPr/>
              </a:pPr>
              <a:t>11</a:t>
            </a:fld>
            <a:endParaRPr lang="en-US"/>
          </a:p>
        </p:txBody>
      </p:sp>
    </p:spTree>
    <p:extLst>
      <p:ext uri="{BB962C8B-B14F-4D97-AF65-F5344CB8AC3E}">
        <p14:creationId xmlns:p14="http://schemas.microsoft.com/office/powerpoint/2010/main" val="20812101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you can select a year…</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110</a:t>
            </a:fld>
            <a:endParaRPr lang="en-US"/>
          </a:p>
        </p:txBody>
      </p:sp>
    </p:spTree>
    <p:extLst>
      <p:ext uri="{BB962C8B-B14F-4D97-AF65-F5344CB8AC3E}">
        <p14:creationId xmlns:p14="http://schemas.microsoft.com/office/powerpoint/2010/main" val="40876151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find the budget bills listed below all the act numbers. (This shows 2018, which is the second year of the 2017-2018 biennium. The OHA budget was enacted in 2017 and no supplemental OHA budget was enacted in 2018.) </a:t>
            </a:r>
          </a:p>
          <a:p>
            <a:endParaRPr lang="en-US" dirty="0"/>
          </a:p>
          <a:p>
            <a:r>
              <a:rPr lang="en-US" dirty="0"/>
              <a:t>You can also use the index link at the top of the 2018 listing – use the index and look up ‘appropriations.’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111</a:t>
            </a:fld>
            <a:endParaRPr lang="en-US"/>
          </a:p>
        </p:txBody>
      </p:sp>
    </p:spTree>
    <p:extLst>
      <p:ext uri="{BB962C8B-B14F-4D97-AF65-F5344CB8AC3E}">
        <p14:creationId xmlns:p14="http://schemas.microsoft.com/office/powerpoint/2010/main" val="9695809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or If you’re looking at the hard copies</a:t>
            </a:r>
            <a:r>
              <a:rPr lang="en-US" baseline="0" dirty="0"/>
              <a:t>, open the “Index” and</a:t>
            </a:r>
            <a:r>
              <a:rPr lang="en-US" dirty="0"/>
              <a:t> look under “Appropriations” to find what you’re looking for. Y</a:t>
            </a:r>
            <a:r>
              <a:rPr lang="en-US" baseline="0" dirty="0"/>
              <a:t>ou can always contact the Public Access Room and we’ll be happy to help you find what you need.</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112</a:t>
            </a:fld>
            <a:endParaRPr lang="en-US"/>
          </a:p>
        </p:txBody>
      </p:sp>
    </p:spTree>
    <p:extLst>
      <p:ext uri="{BB962C8B-B14F-4D97-AF65-F5344CB8AC3E}">
        <p14:creationId xmlns:p14="http://schemas.microsoft.com/office/powerpoint/2010/main" val="4312034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That was a lot of information. We can’t stress this enough. Don’t hesitate to call or email PAR for assistance! </a:t>
            </a:r>
          </a:p>
          <a:p>
            <a:pPr eaLnBrk="1" hangingPunct="1">
              <a:spcBef>
                <a:spcPct val="0"/>
              </a:spcBef>
            </a:pPr>
            <a:endParaRPr lang="en-US" dirty="0"/>
          </a:p>
          <a:p>
            <a:pPr eaLnBrk="1" hangingPunct="1">
              <a:spcBef>
                <a:spcPct val="0"/>
              </a:spcBef>
            </a:pPr>
            <a:r>
              <a:rPr lang="en-US" dirty="0"/>
              <a:t>Remember, we’ve got a website with a lot of information (lrb.hawaii.gov/par) and you can email us (par@capitol.hawaii.gov) to subscribe to our email list.</a:t>
            </a:r>
          </a:p>
        </p:txBody>
      </p:sp>
      <p:sp>
        <p:nvSpPr>
          <p:cNvPr id="248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0FDFA0-2235-4DE7-9E15-8EE9393363E3}" type="slidenum">
              <a:rPr lang="en-US" smtClean="0"/>
              <a:pPr fontAlgn="base">
                <a:spcBef>
                  <a:spcPct val="0"/>
                </a:spcBef>
                <a:spcAft>
                  <a:spcPct val="0"/>
                </a:spcAft>
                <a:defRPr/>
              </a:pPr>
              <a:t>113</a:t>
            </a:fld>
            <a:endParaRPr lang="en-US"/>
          </a:p>
        </p:txBody>
      </p:sp>
    </p:spTree>
    <p:extLst>
      <p:ext uri="{BB962C8B-B14F-4D97-AF65-F5344CB8AC3E}">
        <p14:creationId xmlns:p14="http://schemas.microsoft.com/office/powerpoint/2010/main" val="23290379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400" dirty="0">
                <a:cs typeface="Arial" panose="020B0604020202020204" pitchFamily="34" charset="0"/>
              </a:rPr>
              <a:t>We’re here for you!</a:t>
            </a:r>
          </a:p>
          <a:p>
            <a:pPr eaLnBrk="1" hangingPunct="1"/>
            <a:r>
              <a:rPr lang="en-US" sz="1400" b="1" dirty="0">
                <a:cs typeface="Arial" panose="020B0604020202020204" pitchFamily="34" charset="0"/>
              </a:rPr>
              <a:t>Public Access Room (PAR)</a:t>
            </a:r>
          </a:p>
          <a:p>
            <a:pPr eaLnBrk="1" hangingPunct="1">
              <a:spcBef>
                <a:spcPts val="0"/>
              </a:spcBef>
            </a:pPr>
            <a:r>
              <a:rPr lang="en-US" sz="1400" dirty="0">
                <a:cs typeface="Arial" panose="020B0604020202020204" pitchFamily="34" charset="0"/>
              </a:rPr>
              <a:t>(808) 587-0478</a:t>
            </a:r>
          </a:p>
          <a:p>
            <a:pPr eaLnBrk="1" hangingPunct="1">
              <a:spcBef>
                <a:spcPts val="0"/>
              </a:spcBef>
            </a:pPr>
            <a:r>
              <a:rPr lang="en-US" sz="1400" dirty="0">
                <a:cs typeface="Arial" panose="020B0604020202020204" pitchFamily="34" charset="0"/>
              </a:rPr>
              <a:t>room 401</a:t>
            </a:r>
          </a:p>
          <a:p>
            <a:pPr eaLnBrk="1" hangingPunct="1">
              <a:spcBef>
                <a:spcPts val="0"/>
              </a:spcBef>
            </a:pPr>
            <a:r>
              <a:rPr lang="en-US" sz="1400" dirty="0">
                <a:cs typeface="Arial" panose="020B0604020202020204" pitchFamily="34" charset="0"/>
              </a:rPr>
              <a:t>Email </a:t>
            </a:r>
            <a:r>
              <a:rPr lang="en-US" sz="1400" dirty="0">
                <a:cs typeface="Arial" panose="020B0604020202020204" pitchFamily="34" charset="0"/>
                <a:hlinkClick r:id="rId3">
                  <a:extLst>
                    <a:ext uri="{A12FA001-AC4F-418D-AE19-62706E023703}">
                      <ahyp:hlinkClr xmlns:ahyp="http://schemas.microsoft.com/office/drawing/2018/hyperlinkcolor" val="tx"/>
                    </a:ext>
                  </a:extLst>
                </a:hlinkClick>
              </a:rPr>
              <a:t>par@capitol.hawaii.gov</a:t>
            </a:r>
            <a:endParaRPr lang="en-US" sz="1400" dirty="0">
              <a:cs typeface="Arial" panose="020B0604020202020204" pitchFamily="34" charset="0"/>
            </a:endParaRPr>
          </a:p>
          <a:p>
            <a:pPr defTabSz="913906" eaLnBrk="1" hangingPunct="1">
              <a:spcBef>
                <a:spcPts val="0"/>
              </a:spcBef>
              <a:defRPr/>
            </a:pPr>
            <a:r>
              <a:rPr lang="en-US" sz="1400" dirty="0">
                <a:cs typeface="Arial" panose="020B0604020202020204" pitchFamily="34" charset="0"/>
              </a:rPr>
              <a:t>Website </a:t>
            </a:r>
            <a:r>
              <a:rPr lang="en-US" sz="1400" dirty="0">
                <a:hlinkClick r:id="rId4">
                  <a:extLst>
                    <a:ext uri="{A12FA001-AC4F-418D-AE19-62706E023703}">
                      <ahyp:hlinkClr xmlns:ahyp="http://schemas.microsoft.com/office/drawing/2018/hyperlinkcolor" val="tx"/>
                    </a:ext>
                  </a:extLst>
                </a:hlinkClick>
              </a:rPr>
              <a:t>https://lrb.hawaii.gov/par</a:t>
            </a:r>
            <a:endParaRPr lang="en-US" sz="1400" dirty="0"/>
          </a:p>
          <a:p>
            <a:pPr defTabSz="913906" eaLnBrk="1" hangingPunct="1">
              <a:spcBef>
                <a:spcPts val="0"/>
              </a:spcBef>
              <a:defRPr/>
            </a:pPr>
            <a:endParaRPr lang="en-US" sz="1400" dirty="0">
              <a:cs typeface="Arial" panose="020B0604020202020204" pitchFamily="34" charset="0"/>
            </a:endParaRPr>
          </a:p>
          <a:p>
            <a:pPr defTabSz="913906" eaLnBrk="1" hangingPunct="1">
              <a:spcBef>
                <a:spcPts val="0"/>
              </a:spcBef>
              <a:defRPr/>
            </a:pPr>
            <a:r>
              <a:rPr lang="en-US" sz="1400" dirty="0">
                <a:cs typeface="Arial" panose="020B0604020202020204" pitchFamily="34" charset="0"/>
              </a:rPr>
              <a:t>Facebook </a:t>
            </a:r>
            <a:r>
              <a:rPr lang="en-US" sz="1400" dirty="0">
                <a:hlinkClick r:id="rId5">
                  <a:extLst>
                    <a:ext uri="{A12FA001-AC4F-418D-AE19-62706E023703}">
                      <ahyp:hlinkClr xmlns:ahyp="http://schemas.microsoft.com/office/drawing/2018/hyperlinkcolor" val="tx"/>
                    </a:ext>
                  </a:extLst>
                </a:hlinkClick>
              </a:rPr>
              <a:t>@PublicAccessRoom</a:t>
            </a:r>
            <a:endParaRPr lang="en-US" sz="1400" dirty="0"/>
          </a:p>
          <a:p>
            <a:pPr defTabSz="913906" eaLnBrk="1" hangingPunct="1">
              <a:spcBef>
                <a:spcPts val="0"/>
              </a:spcBef>
              <a:defRPr/>
            </a:pPr>
            <a:r>
              <a:rPr lang="en-US" sz="1400" dirty="0">
                <a:cs typeface="Arial" panose="020B0604020202020204" pitchFamily="34" charset="0"/>
              </a:rPr>
              <a:t>Instagram </a:t>
            </a:r>
            <a:r>
              <a:rPr lang="en-US" sz="1400" u="sng" dirty="0">
                <a:cs typeface="Arial" panose="020B0604020202020204" pitchFamily="34" charset="0"/>
              </a:rPr>
              <a:t>https://www.instagram.com/publicaccessroom/ </a:t>
            </a:r>
          </a:p>
          <a:p>
            <a:pPr defTabSz="913906" eaLnBrk="1" hangingPunct="1">
              <a:spcBef>
                <a:spcPts val="0"/>
              </a:spcBef>
              <a:defRPr/>
            </a:pPr>
            <a:r>
              <a:rPr lang="en-US" sz="1400" dirty="0"/>
              <a:t>YouTube </a:t>
            </a:r>
            <a:r>
              <a:rPr lang="en-US" sz="1400" u="sng" dirty="0"/>
              <a:t>https://www.youtube.com/channel/UCgLMUbGwLiZlzHQPe82oSRg</a:t>
            </a:r>
          </a:p>
          <a:p>
            <a:pPr defTabSz="913906" eaLnBrk="1" hangingPunct="1">
              <a:spcBef>
                <a:spcPts val="0"/>
              </a:spcBef>
              <a:defRPr/>
            </a:pPr>
            <a:endParaRPr lang="en-US" sz="1400" dirty="0"/>
          </a:p>
          <a:p>
            <a:pPr eaLnBrk="1" hangingPunct="1">
              <a:spcBef>
                <a:spcPts val="0"/>
              </a:spcBef>
            </a:pPr>
            <a:endParaRPr lang="en-US" sz="1400" dirty="0">
              <a:cs typeface="Arial" panose="020B0604020202020204" pitchFamily="34" charset="0"/>
            </a:endParaRPr>
          </a:p>
          <a:p>
            <a:pPr algn="r" eaLnBrk="1" hangingPunct="1">
              <a:spcBef>
                <a:spcPts val="0"/>
              </a:spcBef>
            </a:pPr>
            <a:r>
              <a:rPr lang="en-US" sz="1400" b="1" dirty="0">
                <a:solidFill>
                  <a:srgbClr val="0070C0"/>
                </a:solidFill>
              </a:rPr>
              <a:t>		</a:t>
            </a:r>
            <a:endParaRPr lang="en-US" sz="1400" dirty="0"/>
          </a:p>
        </p:txBody>
      </p:sp>
      <p:sp>
        <p:nvSpPr>
          <p:cNvPr id="271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3B974A-86BC-47E9-BA91-4B3FFDC552AF}" type="slidenum">
              <a:rPr lang="en-US" smtClean="0"/>
              <a:pPr fontAlgn="base">
                <a:spcBef>
                  <a:spcPct val="0"/>
                </a:spcBef>
                <a:spcAft>
                  <a:spcPct val="0"/>
                </a:spcAft>
                <a:defRPr/>
              </a:pPr>
              <a:t>114</a:t>
            </a:fld>
            <a:endParaRPr lang="en-US"/>
          </a:p>
        </p:txBody>
      </p:sp>
    </p:spTree>
    <p:extLst>
      <p:ext uri="{BB962C8B-B14F-4D97-AF65-F5344CB8AC3E}">
        <p14:creationId xmlns:p14="http://schemas.microsoft.com/office/powerpoint/2010/main" val="12033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But when someone talks about “The Budget Bill,” they’re referring to the bill that establishes the budget for the </a:t>
            </a:r>
            <a:r>
              <a:rPr lang="en-US" u="sng" dirty="0"/>
              <a:t>Executive</a:t>
            </a:r>
            <a:r>
              <a:rPr lang="en-US" dirty="0"/>
              <a:t> branch, headed by the Governor and consisting of numerous departments.</a:t>
            </a: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A5B8A-89B9-447C-9786-76A6D02FABF4}" type="slidenum">
              <a:rPr lang="en-US" smtClean="0"/>
              <a:pPr fontAlgn="base">
                <a:spcBef>
                  <a:spcPct val="0"/>
                </a:spcBef>
                <a:spcAft>
                  <a:spcPct val="0"/>
                </a:spcAft>
                <a:defRPr/>
              </a:pPr>
              <a:t>12</a:t>
            </a:fld>
            <a:endParaRPr lang="en-US"/>
          </a:p>
        </p:txBody>
      </p:sp>
    </p:spTree>
    <p:extLst>
      <p:ext uri="{BB962C8B-B14F-4D97-AF65-F5344CB8AC3E}">
        <p14:creationId xmlns:p14="http://schemas.microsoft.com/office/powerpoint/2010/main" val="138930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The budget bill covers the </a:t>
            </a:r>
            <a:r>
              <a:rPr lang="en-US" i="1" dirty="0"/>
              <a:t>fiscal biennium</a:t>
            </a:r>
            <a:r>
              <a:rPr lang="en-US" dirty="0"/>
              <a:t>, a two-year period starting on July 1 in an odd-numbered year.</a:t>
            </a:r>
          </a:p>
          <a:p>
            <a:pPr algn="l"/>
            <a:endParaRPr lang="en-US" dirty="0"/>
          </a:p>
          <a:p>
            <a:pPr eaLnBrk="1" fontAlgn="auto" hangingPunct="1">
              <a:spcAft>
                <a:spcPts val="0"/>
              </a:spcAft>
              <a:defRPr/>
            </a:pPr>
            <a:r>
              <a:rPr lang="en-US" dirty="0"/>
              <a:t>For example, </a:t>
            </a:r>
            <a:r>
              <a:rPr lang="en-US" b="1" dirty="0">
                <a:solidFill>
                  <a:srgbClr val="3E9260"/>
                </a:solidFill>
              </a:rPr>
              <a:t>Current Fiscal Biennium is FY 2023-25: This is the State budget period.</a:t>
            </a:r>
          </a:p>
          <a:p>
            <a:pPr eaLnBrk="1" fontAlgn="auto" hangingPunct="1">
              <a:spcAft>
                <a:spcPts val="0"/>
              </a:spcAft>
              <a:defRPr/>
            </a:pPr>
            <a:endParaRPr lang="en-US" dirty="0"/>
          </a:p>
          <a:p>
            <a:pPr eaLnBrk="1" fontAlgn="auto" hangingPunct="1">
              <a:spcAft>
                <a:spcPts val="0"/>
              </a:spcAft>
              <a:defRPr/>
            </a:pPr>
            <a:r>
              <a:rPr lang="en-US" dirty="0"/>
              <a:t>July 1, 2023 – June 30, 2024 = Fiscal Year 2024</a:t>
            </a:r>
          </a:p>
          <a:p>
            <a:pPr eaLnBrk="1" fontAlgn="auto" hangingPunct="1">
              <a:spcAft>
                <a:spcPts val="0"/>
              </a:spcAft>
              <a:defRPr/>
            </a:pPr>
            <a:r>
              <a:rPr lang="en-US" dirty="0"/>
              <a:t>a.k.a. FY 2023-2024 or FY24</a:t>
            </a:r>
          </a:p>
          <a:p>
            <a:pPr eaLnBrk="1" fontAlgn="auto" hangingPunct="1">
              <a:spcAft>
                <a:spcPts val="0"/>
              </a:spcAft>
              <a:defRPr/>
            </a:pPr>
            <a:endParaRPr lang="en-US" dirty="0"/>
          </a:p>
          <a:p>
            <a:pPr eaLnBrk="1" fontAlgn="auto" hangingPunct="1">
              <a:spcAft>
                <a:spcPts val="0"/>
              </a:spcAft>
              <a:defRPr/>
            </a:pPr>
            <a:r>
              <a:rPr lang="en-US" dirty="0"/>
              <a:t>July 1, 2024 – June 30, 2025 = Fiscal year 2025</a:t>
            </a:r>
          </a:p>
          <a:p>
            <a:pPr eaLnBrk="1" fontAlgn="auto" hangingPunct="1">
              <a:spcAft>
                <a:spcPts val="0"/>
              </a:spcAft>
              <a:defRPr/>
            </a:pPr>
            <a:r>
              <a:rPr lang="en-US" dirty="0"/>
              <a:t>a.k.a. FY 2024-2025 or FY25 </a:t>
            </a:r>
          </a:p>
          <a:p>
            <a:endParaRPr lang="en-US" dirty="0"/>
          </a:p>
          <a:p>
            <a:pPr eaLnBrk="1" hangingPunct="1">
              <a:spcBef>
                <a:spcPct val="0"/>
              </a:spcBef>
            </a:pPr>
            <a:endParaRPr lang="en-US" dirty="0"/>
          </a:p>
        </p:txBody>
      </p:sp>
      <p:sp>
        <p:nvSpPr>
          <p:cNvPr id="225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6916" fontAlgn="base">
              <a:spcBef>
                <a:spcPct val="0"/>
              </a:spcBef>
              <a:spcAft>
                <a:spcPct val="0"/>
              </a:spcAft>
              <a:defRPr/>
            </a:pPr>
            <a:fld id="{FB96F399-1146-4E65-A28F-57A2F40FCA73}" type="slidenum">
              <a:rPr lang="en-US">
                <a:solidFill>
                  <a:prstClr val="black"/>
                </a:solidFill>
                <a:latin typeface="Calibri"/>
              </a:rPr>
              <a:pPr defTabSz="946916" fontAlgn="base">
                <a:spcBef>
                  <a:spcPct val="0"/>
                </a:spcBef>
                <a:spcAft>
                  <a:spcPct val="0"/>
                </a:spcAft>
                <a:defRPr/>
              </a:pPr>
              <a:t>13</a:t>
            </a:fld>
            <a:endParaRPr lang="en-US" dirty="0">
              <a:solidFill>
                <a:prstClr val="black"/>
              </a:solidFill>
              <a:latin typeface="Calibri"/>
            </a:endParaRPr>
          </a:p>
        </p:txBody>
      </p:sp>
    </p:spTree>
    <p:extLst>
      <p:ext uri="{BB962C8B-B14F-4D97-AF65-F5344CB8AC3E}">
        <p14:creationId xmlns:p14="http://schemas.microsoft.com/office/powerpoint/2010/main" val="943063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t>Both the General Appropriations bill passed in the first year of session and the Supplemental Appropriations bill passed in the second year of session deal with the </a:t>
            </a:r>
            <a:r>
              <a:rPr lang="en-US" u="sng" dirty="0"/>
              <a:t>same</a:t>
            </a:r>
            <a:r>
              <a:rPr lang="en-US" dirty="0"/>
              <a:t> two-year fiscal biennium. In fact, the Supplemental Appropriations bill proposes changes to the General Appropriations Act that was passed during the first year of the biennium.</a:t>
            </a:r>
          </a:p>
        </p:txBody>
      </p:sp>
      <p:sp>
        <p:nvSpPr>
          <p:cNvPr id="225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46916" fontAlgn="base">
              <a:spcBef>
                <a:spcPct val="0"/>
              </a:spcBef>
              <a:spcAft>
                <a:spcPct val="0"/>
              </a:spcAft>
              <a:defRPr/>
            </a:pPr>
            <a:fld id="{FB96F399-1146-4E65-A28F-57A2F40FCA73}" type="slidenum">
              <a:rPr lang="en-US">
                <a:solidFill>
                  <a:prstClr val="black"/>
                </a:solidFill>
                <a:latin typeface="Calibri"/>
              </a:rPr>
              <a:pPr defTabSz="946916" fontAlgn="base">
                <a:spcBef>
                  <a:spcPct val="0"/>
                </a:spcBef>
                <a:spcAft>
                  <a:spcPct val="0"/>
                </a:spcAft>
                <a:defRPr/>
              </a:pPr>
              <a:t>14</a:t>
            </a:fld>
            <a:endParaRPr lang="en-US" dirty="0">
              <a:solidFill>
                <a:prstClr val="black"/>
              </a:solidFill>
              <a:latin typeface="Calibri"/>
            </a:endParaRPr>
          </a:p>
        </p:txBody>
      </p:sp>
    </p:spTree>
    <p:extLst>
      <p:ext uri="{BB962C8B-B14F-4D97-AF65-F5344CB8AC3E}">
        <p14:creationId xmlns:p14="http://schemas.microsoft.com/office/powerpoint/2010/main" val="228784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Accordingly,</a:t>
            </a:r>
            <a:r>
              <a:rPr lang="en-US" baseline="0" dirty="0"/>
              <a:t> in the 2023 Session, the legislature passed the budget bill (“General Appropriations Act”) covering Fiscal Biennium 2023-25 (consisting of FY24 and FY25).</a:t>
            </a:r>
          </a:p>
          <a:p>
            <a:endParaRPr lang="en-US" baseline="0" dirty="0"/>
          </a:p>
          <a:p>
            <a:r>
              <a:rPr lang="en-US" baseline="0" dirty="0"/>
              <a:t>Here’s a chart that explains it all – calendar years, session, fiscal years – if you have the patience to read through it!</a:t>
            </a:r>
            <a:endParaRPr lang="en-US" dirty="0"/>
          </a:p>
        </p:txBody>
      </p:sp>
      <p:sp>
        <p:nvSpPr>
          <p:cNvPr id="4" name="Slide Number Placeholder 3"/>
          <p:cNvSpPr>
            <a:spLocks noGrp="1"/>
          </p:cNvSpPr>
          <p:nvPr>
            <p:ph type="sldNum" sz="quarter" idx="10"/>
          </p:nvPr>
        </p:nvSpPr>
        <p:spPr/>
        <p:txBody>
          <a:bodyPr/>
          <a:lstStyle/>
          <a:p>
            <a:pPr defTabSz="946916">
              <a:defRPr/>
            </a:pPr>
            <a:fld id="{B8E075DC-D647-488E-8269-A40C10191594}" type="slidenum">
              <a:rPr lang="en-US">
                <a:solidFill>
                  <a:prstClr val="black"/>
                </a:solidFill>
                <a:latin typeface="Calibri"/>
              </a:rPr>
              <a:pPr defTabSz="946916">
                <a:defRPr/>
              </a:pPr>
              <a:t>15</a:t>
            </a:fld>
            <a:endParaRPr lang="en-US">
              <a:solidFill>
                <a:prstClr val="black"/>
              </a:solidFill>
              <a:latin typeface="Calibri"/>
            </a:endParaRPr>
          </a:p>
        </p:txBody>
      </p:sp>
    </p:spTree>
    <p:extLst>
      <p:ext uri="{BB962C8B-B14F-4D97-AF65-F5344CB8AC3E}">
        <p14:creationId xmlns:p14="http://schemas.microsoft.com/office/powerpoint/2010/main" val="3703306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Now let’s look at the budget bill itself – how it’s created, what it goes through, and how to read it.</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16</a:t>
            </a:fld>
            <a:endParaRPr lang="en-US"/>
          </a:p>
        </p:txBody>
      </p:sp>
    </p:spTree>
    <p:extLst>
      <p:ext uri="{BB962C8B-B14F-4D97-AF65-F5344CB8AC3E}">
        <p14:creationId xmlns:p14="http://schemas.microsoft.com/office/powerpoint/2010/main" val="9493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defTabSz="968963" eaLnBrk="1" hangingPunct="1">
              <a:spcBef>
                <a:spcPct val="0"/>
              </a:spcBef>
            </a:pPr>
            <a:r>
              <a:rPr lang="en-US" dirty="0"/>
              <a:t>The Hawaii State Legislature is bicameral, which means that it is made up of two different chambers – the Senate is comprised of 25 Senators serving 4-year terms, and the House of Representatives is comprised of 51 Representatives serving 2-year terms.</a:t>
            </a:r>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658184-A36B-4E18-843C-1CAC757D7DC5}" type="slidenum">
              <a:rPr lang="en-US" smtClean="0"/>
              <a:pPr fontAlgn="base">
                <a:spcBef>
                  <a:spcPct val="0"/>
                </a:spcBef>
                <a:spcAft>
                  <a:spcPct val="0"/>
                </a:spcAft>
                <a:defRPr/>
              </a:pPr>
              <a:t>17</a:t>
            </a:fld>
            <a:endParaRPr lang="en-US"/>
          </a:p>
        </p:txBody>
      </p:sp>
    </p:spTree>
    <p:extLst>
      <p:ext uri="{BB962C8B-B14F-4D97-AF65-F5344CB8AC3E}">
        <p14:creationId xmlns:p14="http://schemas.microsoft.com/office/powerpoint/2010/main" val="318541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23">
              <a:defRPr/>
            </a:pPr>
            <a:r>
              <a:rPr lang="en-US" dirty="0"/>
              <a:t>Both chambers organize themselves into various </a:t>
            </a:r>
            <a:r>
              <a:rPr lang="en-US" b="1" dirty="0"/>
              <a:t>leadership roles</a:t>
            </a:r>
            <a:r>
              <a:rPr lang="en-US" dirty="0"/>
              <a:t> and standing </a:t>
            </a:r>
            <a:r>
              <a:rPr lang="en-US" b="1" dirty="0"/>
              <a:t>committees</a:t>
            </a:r>
            <a:r>
              <a:rPr lang="en-US" dirty="0"/>
              <a:t>. Such roles and assignments allocate power and responsibility, and anyone attempting to influence legislation is aided by an understanding of these dynamics. Each chamber establishes </a:t>
            </a:r>
            <a:r>
              <a:rPr lang="en-US" b="1" dirty="0"/>
              <a:t>rules</a:t>
            </a:r>
            <a:r>
              <a:rPr lang="en-US" dirty="0"/>
              <a:t> governing their procedures.</a:t>
            </a:r>
          </a:p>
          <a:p>
            <a:endParaRPr lang="en-US" baseline="0" dirty="0"/>
          </a:p>
          <a:p>
            <a:r>
              <a:rPr lang="en-US" dirty="0"/>
              <a:t>While in discussing the budget we talk a lot about the Senate Ways and Means (WAM) Committee and the House Finance (FIN) Committee, the chairs of the other committees play an important role, too.</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18</a:t>
            </a:fld>
            <a:endParaRPr lang="en-US"/>
          </a:p>
        </p:txBody>
      </p:sp>
    </p:spTree>
    <p:extLst>
      <p:ext uri="{BB962C8B-B14F-4D97-AF65-F5344CB8AC3E}">
        <p14:creationId xmlns:p14="http://schemas.microsoft.com/office/powerpoint/2010/main" val="385645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t>A bill needs to meet a lot of requirements to become law:  </a:t>
            </a:r>
          </a:p>
          <a:p>
            <a:pPr eaLnBrk="1" hangingPunct="1">
              <a:spcBef>
                <a:spcPct val="0"/>
              </a:spcBef>
            </a:pPr>
            <a:endParaRPr lang="en-US" dirty="0"/>
          </a:p>
          <a:p>
            <a:pPr eaLnBrk="1" hangingPunct="1">
              <a:spcBef>
                <a:spcPct val="0"/>
              </a:spcBef>
            </a:pPr>
            <a:r>
              <a:rPr lang="en-US" dirty="0"/>
              <a:t>A quick review -- it must: </a:t>
            </a:r>
          </a:p>
          <a:p>
            <a:pPr eaLnBrk="1" hangingPunct="1">
              <a:spcBef>
                <a:spcPct val="0"/>
              </a:spcBef>
            </a:pPr>
            <a:endParaRPr lang="en-US" dirty="0"/>
          </a:p>
          <a:p>
            <a:pPr eaLnBrk="1" hangingPunct="1">
              <a:spcBef>
                <a:spcPct val="0"/>
              </a:spcBef>
              <a:buFontTx/>
              <a:buChar char="•"/>
            </a:pPr>
            <a:r>
              <a:rPr lang="en-US" dirty="0"/>
              <a:t>Survive all the committees it’s referred to (though different versions will probably emerge as the bill moves from one committee to the next).</a:t>
            </a:r>
          </a:p>
          <a:p>
            <a:pPr eaLnBrk="1" hangingPunct="1">
              <a:spcBef>
                <a:spcPct val="0"/>
              </a:spcBef>
              <a:buFontTx/>
              <a:buChar char="•"/>
            </a:pPr>
            <a:r>
              <a:rPr lang="en-US" dirty="0"/>
              <a:t>Pass 3 </a:t>
            </a:r>
            <a:r>
              <a:rPr lang="en-US" i="1" u="sng" dirty="0"/>
              <a:t>readings</a:t>
            </a:r>
            <a:r>
              <a:rPr lang="en-US" dirty="0"/>
              <a:t> (votes) on the floor of each chamber.</a:t>
            </a:r>
          </a:p>
          <a:p>
            <a:pPr eaLnBrk="1" hangingPunct="1">
              <a:spcBef>
                <a:spcPct val="0"/>
              </a:spcBef>
              <a:buFontTx/>
              <a:buChar char="•"/>
            </a:pPr>
            <a:r>
              <a:rPr lang="en-US" dirty="0"/>
              <a:t>Have both chambers agree on a final version.</a:t>
            </a:r>
          </a:p>
          <a:p>
            <a:pPr eaLnBrk="1" hangingPunct="1">
              <a:spcBef>
                <a:spcPct val="0"/>
              </a:spcBef>
              <a:buFontTx/>
              <a:buChar char="•"/>
            </a:pPr>
            <a:r>
              <a:rPr lang="en-US" dirty="0"/>
              <a:t>Be signed into law by the Governor, </a:t>
            </a:r>
            <a:r>
              <a:rPr lang="en-US" i="1" dirty="0"/>
              <a:t>or </a:t>
            </a:r>
            <a:r>
              <a:rPr lang="en-US" dirty="0"/>
              <a:t>become law without his signature, </a:t>
            </a:r>
            <a:r>
              <a:rPr lang="en-US" i="1" dirty="0"/>
              <a:t>or </a:t>
            </a:r>
            <a:r>
              <a:rPr lang="en-US" dirty="0"/>
              <a:t>have his veto overturned by 2/3 of all the members of both the House and the Senate.</a:t>
            </a:r>
          </a:p>
          <a:p>
            <a:pPr eaLnBrk="1" hangingPunct="1">
              <a:spcBef>
                <a:spcPct val="0"/>
              </a:spcBef>
            </a:pPr>
            <a:endParaRPr lang="en-US" dirty="0"/>
          </a:p>
          <a:p>
            <a:pPr eaLnBrk="1" hangingPunct="1">
              <a:spcBef>
                <a:spcPct val="0"/>
              </a:spcBef>
            </a:pPr>
            <a:endParaRPr lang="en-US" dirty="0"/>
          </a:p>
        </p:txBody>
      </p:sp>
      <p:sp>
        <p:nvSpPr>
          <p:cNvPr id="187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3424CD-6DA1-4445-8336-7B36F9542AA8}" type="slidenum">
              <a:rPr lang="en-US" smtClean="0"/>
              <a:pPr fontAlgn="base">
                <a:spcBef>
                  <a:spcPct val="0"/>
                </a:spcBef>
                <a:spcAft>
                  <a:spcPct val="0"/>
                </a:spcAft>
                <a:defRPr/>
              </a:pPr>
              <a:t>19</a:t>
            </a:fld>
            <a:endParaRPr lang="en-US"/>
          </a:p>
        </p:txBody>
      </p:sp>
    </p:spTree>
    <p:extLst>
      <p:ext uri="{BB962C8B-B14F-4D97-AF65-F5344CB8AC3E}">
        <p14:creationId xmlns:p14="http://schemas.microsoft.com/office/powerpoint/2010/main" val="207149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“Following the Money” can be a difficult task, and there’s a lot to learn. In this workshop, we’ll start you on the road by offering an overview. Here’s what we’ll cover.</a:t>
            </a:r>
          </a:p>
          <a:p>
            <a:pPr defTabSz="966423" eaLnBrk="1" hangingPunct="1">
              <a:spcBef>
                <a:spcPct val="0"/>
              </a:spcBef>
              <a:defRPr/>
            </a:pPr>
            <a:endParaRPr lang="en-US" dirty="0"/>
          </a:p>
          <a:p>
            <a:pPr defTabSz="966423" eaLnBrk="1" hangingPunct="1">
              <a:spcBef>
                <a:spcPct val="0"/>
              </a:spcBef>
              <a:defRPr/>
            </a:pPr>
            <a:r>
              <a:rPr lang="en-US" dirty="0"/>
              <a:t>Contact PAR with questions or if you want to dive deeper into a certain area.</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2</a:t>
            </a:fld>
            <a:endParaRPr lang="en-US"/>
          </a:p>
        </p:txBody>
      </p:sp>
    </p:spTree>
    <p:extLst>
      <p:ext uri="{BB962C8B-B14F-4D97-AF65-F5344CB8AC3E}">
        <p14:creationId xmlns:p14="http://schemas.microsoft.com/office/powerpoint/2010/main" val="288943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and money bills have to go through</a:t>
            </a:r>
            <a:r>
              <a:rPr lang="en-US" baseline="0" dirty="0"/>
              <a:t> the legislative process just like other bills. By law, the Budget Bill must go to the Governor before other appropriations bills.</a:t>
            </a:r>
          </a:p>
          <a:p>
            <a:endParaRPr lang="en-US" baseline="0" dirty="0"/>
          </a:p>
          <a:p>
            <a:r>
              <a:rPr lang="en-US" dirty="0"/>
              <a:t>HRS</a:t>
            </a:r>
            <a:r>
              <a:rPr lang="en-US" baseline="0" dirty="0"/>
              <a:t> Chapter 37 provides a </a:t>
            </a:r>
            <a:r>
              <a:rPr lang="en-US" i="1" baseline="0" dirty="0"/>
              <a:t>lot</a:t>
            </a:r>
            <a:r>
              <a:rPr lang="en-US" i="0" baseline="0" dirty="0"/>
              <a:t> of information regarding the budget process:</a:t>
            </a:r>
          </a:p>
          <a:p>
            <a:r>
              <a:rPr lang="en-US" dirty="0"/>
              <a:t>http://www.capitol.hawaii.gov/hrscurrent/Vol01_Ch0001-0042F/HRS0037/HRS_0037-.htm</a:t>
            </a:r>
          </a:p>
          <a:p>
            <a:endParaRPr lang="en-US" dirty="0"/>
          </a:p>
          <a:p>
            <a:r>
              <a:rPr lang="en-US" dirty="0"/>
              <a:t>The</a:t>
            </a:r>
            <a:r>
              <a:rPr lang="en-US" baseline="0" dirty="0"/>
              <a:t> provision regarding the General Appropriations Act (or Supplemental Appropriations Bill, in an even numbered year) going to Governor prior to other fiscal bills appears in the Hawaii State Constitution (Article VII, Section 9).</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20</a:t>
            </a:fld>
            <a:endParaRPr lang="en-US"/>
          </a:p>
        </p:txBody>
      </p:sp>
    </p:spTree>
    <p:extLst>
      <p:ext uri="{BB962C8B-B14F-4D97-AF65-F5344CB8AC3E}">
        <p14:creationId xmlns:p14="http://schemas.microsoft.com/office/powerpoint/2010/main" val="1973340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budget is passed as a bill, and a bill can only be formally introduced (start its way through the pipeline) when the Legislature is in session (though of course it can be written – “drafted” – in advance).  </a:t>
            </a:r>
          </a:p>
          <a:p>
            <a:pPr eaLnBrk="1" hangingPunct="1">
              <a:spcBef>
                <a:spcPct val="0"/>
              </a:spcBef>
            </a:pPr>
            <a:endParaRPr lang="en-US" dirty="0"/>
          </a:p>
          <a:p>
            <a:pPr eaLnBrk="1" hangingPunct="1">
              <a:spcBef>
                <a:spcPct val="0"/>
              </a:spcBef>
            </a:pPr>
            <a:r>
              <a:rPr lang="en-US" dirty="0"/>
              <a:t>Hawaii has a ‘part-time’ legislature – they convene in Regular Session on the third Wednesday in January each year, and meet for 60 session days – which takes them to late April or early May.</a:t>
            </a:r>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C4A25D-F859-47CF-B3BA-065CDA7E9782}" type="slidenum">
              <a:rPr lang="en-US" smtClean="0"/>
              <a:pPr fontAlgn="base">
                <a:spcBef>
                  <a:spcPct val="0"/>
                </a:spcBef>
                <a:spcAft>
                  <a:spcPct val="0"/>
                </a:spcAft>
                <a:defRPr/>
              </a:pPr>
              <a:t>21</a:t>
            </a:fld>
            <a:endParaRPr lang="en-US"/>
          </a:p>
        </p:txBody>
      </p:sp>
    </p:spTree>
    <p:extLst>
      <p:ext uri="{BB962C8B-B14F-4D97-AF65-F5344CB8AC3E}">
        <p14:creationId xmlns:p14="http://schemas.microsoft.com/office/powerpoint/2010/main" val="1359950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happens before the Budget</a:t>
            </a:r>
            <a:r>
              <a:rPr lang="en-US" baseline="0" dirty="0"/>
              <a:t> Bill is introduced.</a:t>
            </a:r>
          </a:p>
          <a:p>
            <a:endParaRPr lang="en-US" baseline="0" dirty="0"/>
          </a:p>
          <a:p>
            <a:r>
              <a:rPr lang="en-US" dirty="0"/>
              <a:t>As</a:t>
            </a:r>
            <a:r>
              <a:rPr lang="en-US" baseline="0" dirty="0"/>
              <a:t> a starting point, let’s use the Council on Revenues projection of how much money the State will have to spend. They make these predictions four times a year. They’ll make one in late May. (</a:t>
            </a:r>
            <a:r>
              <a:rPr lang="en-US" dirty="0"/>
              <a:t>For more information, please see the Council on Revenues website: http://tax.hawaii.gov/useful/a9_1cor/)</a:t>
            </a:r>
          </a:p>
          <a:p>
            <a:endParaRPr lang="en-US"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22</a:t>
            </a:fld>
            <a:endParaRPr lang="en-US"/>
          </a:p>
        </p:txBody>
      </p:sp>
    </p:spTree>
    <p:extLst>
      <p:ext uri="{BB962C8B-B14F-4D97-AF65-F5344CB8AC3E}">
        <p14:creationId xmlns:p14="http://schemas.microsoft.com/office/powerpoint/2010/main" val="427825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The changing estimates made by the Council on Revenues affects the budget process throughout the year. Let’s start with the general fund forecast the Council comes out with in May (reported on June 1).</a:t>
            </a:r>
          </a:p>
          <a:p>
            <a:endParaRPr lang="en-US" baseline="0" dirty="0">
              <a:latin typeface="+mn-lt"/>
            </a:endParaRPr>
          </a:p>
          <a:p>
            <a:pPr algn="l" fontAlgn="base"/>
            <a:r>
              <a:rPr lang="en-US" b="0" i="0" dirty="0">
                <a:solidFill>
                  <a:srgbClr val="666666"/>
                </a:solidFill>
                <a:effectLst/>
                <a:latin typeface="+mn-lt"/>
              </a:rPr>
              <a:t>FYI: The Council on Revenues (COR) is attached to the </a:t>
            </a:r>
            <a:r>
              <a:rPr lang="en-US" b="0" i="0" u="none" strike="noStrike" dirty="0">
                <a:solidFill>
                  <a:schemeClr val="tx1"/>
                </a:solidFill>
                <a:effectLst/>
                <a:latin typeface="+mn-lt"/>
              </a:rPr>
              <a:t>Department of Taxation </a:t>
            </a:r>
            <a:r>
              <a:rPr lang="en-US" b="0" i="0" dirty="0">
                <a:solidFill>
                  <a:srgbClr val="666666"/>
                </a:solidFill>
                <a:effectLst/>
                <a:latin typeface="+mn-lt"/>
              </a:rPr>
              <a:t>for Administrative Purposes and prepares revenue estimates of the state government for each fiscal year of the six-year state program and financial plan. The Council reports its latest revenue forecast to the governor and the legislature on June 1, September 10, January 10, and March 15 of each year.</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Find more information here: https://tax.hawaii.gov/useful/a9_1cor/</a:t>
            </a:r>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23</a:t>
            </a:fld>
            <a:endParaRPr lang="en-US"/>
          </a:p>
        </p:txBody>
      </p:sp>
    </p:spTree>
    <p:extLst>
      <p:ext uri="{BB962C8B-B14F-4D97-AF65-F5344CB8AC3E}">
        <p14:creationId xmlns:p14="http://schemas.microsoft.com/office/powerpoint/2010/main" val="3398498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Executive Departments will prepare their requests for funding and submit them to the Governor over the summer. </a:t>
            </a:r>
          </a:p>
          <a:p>
            <a:endParaRPr lang="en-US" b="0" baseline="0" dirty="0"/>
          </a:p>
          <a:p>
            <a:r>
              <a:rPr lang="en-US" b="0" u="none" baseline="0" dirty="0"/>
              <a:t>Advocates may want to contact a department to ask them to include certain programs or funding in their budget request.</a:t>
            </a:r>
          </a:p>
          <a:p>
            <a:endParaRPr lang="en-US" baseline="0" dirty="0"/>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24</a:t>
            </a:fld>
            <a:endParaRPr lang="en-US"/>
          </a:p>
        </p:txBody>
      </p:sp>
    </p:spTree>
    <p:extLst>
      <p:ext uri="{BB962C8B-B14F-4D97-AF65-F5344CB8AC3E}">
        <p14:creationId xmlns:p14="http://schemas.microsoft.com/office/powerpoint/2010/main" val="3303232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23">
              <a:defRPr/>
            </a:pPr>
            <a:r>
              <a:rPr lang="en-US" baseline="0" dirty="0"/>
              <a:t>September brings another general fund forecast that affects how much money the governor has to work with.</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25</a:t>
            </a:fld>
            <a:endParaRPr lang="en-US"/>
          </a:p>
        </p:txBody>
      </p:sp>
    </p:spTree>
    <p:extLst>
      <p:ext uri="{BB962C8B-B14F-4D97-AF65-F5344CB8AC3E}">
        <p14:creationId xmlns:p14="http://schemas.microsoft.com/office/powerpoint/2010/main" val="2871670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Governor works with his team in the Department of Budget &amp; Finance (B&amp;F) to compile the initial budget. It is offered to the Legislature in late December (30 days prior to the start of Regular Session).</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26</a:t>
            </a:fld>
            <a:endParaRPr lang="en-US"/>
          </a:p>
        </p:txBody>
      </p:sp>
    </p:spTree>
    <p:extLst>
      <p:ext uri="{BB962C8B-B14F-4D97-AF65-F5344CB8AC3E}">
        <p14:creationId xmlns:p14="http://schemas.microsoft.com/office/powerpoint/2010/main" val="470156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Governor must provide the budget and the Program and Financial Plan (PFP) to the legislature not less than 30 days prior to opening day. (HRS §37-71)</a:t>
            </a:r>
          </a:p>
          <a:p>
            <a:endParaRPr lang="en-US" baseline="0" dirty="0"/>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27</a:t>
            </a:fld>
            <a:endParaRPr lang="en-US"/>
          </a:p>
        </p:txBody>
      </p:sp>
    </p:spTree>
    <p:extLst>
      <p:ext uri="{BB962C8B-B14F-4D97-AF65-F5344CB8AC3E}">
        <p14:creationId xmlns:p14="http://schemas.microsoft.com/office/powerpoint/2010/main" val="246553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includes: 1) State program structure; 2) Statements of statewide objectives; 3) Financial requirements for next two fiscal years to carry out recommended programs; 4) Summary of state receipts and revenues, revised estate of current fiscal year, estimate for succeeding biennium.</a:t>
            </a:r>
          </a:p>
          <a:p>
            <a:endParaRPr lang="en-US" dirty="0"/>
          </a:p>
          <a:p>
            <a:r>
              <a:rPr lang="en-US" dirty="0"/>
              <a:t>In general, the “PFP” contains:</a:t>
            </a:r>
          </a:p>
          <a:p>
            <a:pPr marL="850654" indent="-609048" defTabSz="483211">
              <a:lnSpc>
                <a:spcPct val="80000"/>
              </a:lnSpc>
            </a:pPr>
            <a:r>
              <a:rPr lang="en-US" dirty="0"/>
              <a:t>(1)  The state program structure (which we’ll discuss more in a minute);</a:t>
            </a:r>
          </a:p>
          <a:p>
            <a:pPr marL="850654" indent="-609048" defTabSz="483211">
              <a:lnSpc>
                <a:spcPct val="80000"/>
              </a:lnSpc>
            </a:pPr>
            <a:r>
              <a:rPr lang="en-US" dirty="0"/>
              <a:t>(2)  Statements of statewide &amp; program objectives;</a:t>
            </a:r>
          </a:p>
          <a:p>
            <a:pPr marL="850654" indent="-609048" defTabSz="483211">
              <a:lnSpc>
                <a:spcPct val="80000"/>
              </a:lnSpc>
            </a:pPr>
            <a:r>
              <a:rPr lang="en-US" dirty="0"/>
              <a:t>(3)  Program plans on the implementation of the objectives over the next six fiscal years; and</a:t>
            </a:r>
          </a:p>
          <a:p>
            <a:pPr marL="850654" indent="-609048" defTabSz="483211">
              <a:lnSpc>
                <a:spcPct val="80000"/>
              </a:lnSpc>
            </a:pPr>
            <a:r>
              <a:rPr lang="en-US" dirty="0"/>
              <a:t>(4)  A financial plan of the fiscal impact of the recommended program over the next six fiscal years.  (HRS §37-69)</a:t>
            </a:r>
          </a:p>
          <a:p>
            <a:endParaRPr lang="en-US" dirty="0"/>
          </a:p>
          <a:p>
            <a:r>
              <a:rPr lang="en-US" dirty="0"/>
              <a:t>For more information, please see the Budget &amp;</a:t>
            </a:r>
            <a:r>
              <a:rPr lang="en-US" baseline="0" dirty="0"/>
              <a:t> Finance website: http://budget.hawaii.gov/</a:t>
            </a:r>
          </a:p>
          <a:p>
            <a:r>
              <a:rPr lang="en-US" baseline="0" dirty="0"/>
              <a:t>Budget page: http://budget.hawaii.gov/budget/</a:t>
            </a:r>
          </a:p>
          <a:p>
            <a:r>
              <a:rPr lang="en-US" baseline="0" dirty="0"/>
              <a:t>Finance page: http://budget.hawaii.gov/finance/</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28</a:t>
            </a:fld>
            <a:endParaRPr lang="en-US"/>
          </a:p>
        </p:txBody>
      </p:sp>
    </p:spTree>
    <p:extLst>
      <p:ext uri="{BB962C8B-B14F-4D97-AF65-F5344CB8AC3E}">
        <p14:creationId xmlns:p14="http://schemas.microsoft.com/office/powerpoint/2010/main" val="742458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Budget &amp; Finance website – budget. Hawaii.gov. Click on “Budget”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29</a:t>
            </a:fld>
            <a:endParaRPr lang="en-US"/>
          </a:p>
        </p:txBody>
      </p:sp>
    </p:spTree>
    <p:extLst>
      <p:ext uri="{BB962C8B-B14F-4D97-AF65-F5344CB8AC3E}">
        <p14:creationId xmlns:p14="http://schemas.microsoft.com/office/powerpoint/2010/main" val="33677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First, let us introduce you to the Public Access Room (PAR), a great resource for legislative advocates.</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3</a:t>
            </a:fld>
            <a:endParaRPr lang="en-US"/>
          </a:p>
        </p:txBody>
      </p:sp>
    </p:spTree>
    <p:extLst>
      <p:ext uri="{BB962C8B-B14F-4D97-AF65-F5344CB8AC3E}">
        <p14:creationId xmlns:p14="http://schemas.microsoft.com/office/powerpoint/2010/main" val="3782584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brings you to the Budget page, budget.hawaii.gov/budget. You can read more about the budget here, but for now let’s click on “Executive Supplemental Budget” since this is the second year of the biennium, and that will be what we’re focused on.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30</a:t>
            </a:fld>
            <a:endParaRPr lang="en-US"/>
          </a:p>
        </p:txBody>
      </p:sp>
    </p:spTree>
    <p:extLst>
      <p:ext uri="{BB962C8B-B14F-4D97-AF65-F5344CB8AC3E}">
        <p14:creationId xmlns:p14="http://schemas.microsoft.com/office/powerpoint/2010/main" val="314699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summary of the Executive Branch’s request can be found in the “Budget in Brief” document.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31</a:t>
            </a:fld>
            <a:endParaRPr lang="en-US"/>
          </a:p>
        </p:txBody>
      </p:sp>
    </p:spTree>
    <p:extLst>
      <p:ext uri="{BB962C8B-B14F-4D97-AF65-F5344CB8AC3E}">
        <p14:creationId xmlns:p14="http://schemas.microsoft.com/office/powerpoint/2010/main" val="866668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it’s delivered in December along with all the figures.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32</a:t>
            </a:fld>
            <a:endParaRPr lang="en-US"/>
          </a:p>
        </p:txBody>
      </p:sp>
    </p:spTree>
    <p:extLst>
      <p:ext uri="{BB962C8B-B14F-4D97-AF65-F5344CB8AC3E}">
        <p14:creationId xmlns:p14="http://schemas.microsoft.com/office/powerpoint/2010/main" val="1919414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provides charts and figures, but also offers these handy summaries of each department, their responsibilities, and the major program areas that provide the department with funding.</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33</a:t>
            </a:fld>
            <a:endParaRPr lang="en-US"/>
          </a:p>
        </p:txBody>
      </p:sp>
    </p:spTree>
    <p:extLst>
      <p:ext uri="{BB962C8B-B14F-4D97-AF65-F5344CB8AC3E}">
        <p14:creationId xmlns:p14="http://schemas.microsoft.com/office/powerpoint/2010/main" val="4121870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provides a summary of each department’s request for funding.</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34</a:t>
            </a:fld>
            <a:endParaRPr lang="en-US"/>
          </a:p>
        </p:txBody>
      </p:sp>
    </p:spTree>
    <p:extLst>
      <p:ext uri="{BB962C8B-B14F-4D97-AF65-F5344CB8AC3E}">
        <p14:creationId xmlns:p14="http://schemas.microsoft.com/office/powerpoint/2010/main" val="1521123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the Supplemental Budget page, and scroll down…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35</a:t>
            </a:fld>
            <a:endParaRPr lang="en-US"/>
          </a:p>
        </p:txBody>
      </p:sp>
    </p:spTree>
    <p:extLst>
      <p:ext uri="{BB962C8B-B14F-4D97-AF65-F5344CB8AC3E}">
        <p14:creationId xmlns:p14="http://schemas.microsoft.com/office/powerpoint/2010/main" val="1663152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look at the program structure that is the backbone of the budget document. Click on Appendix 1.</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36</a:t>
            </a:fld>
            <a:endParaRPr lang="en-US"/>
          </a:p>
        </p:txBody>
      </p:sp>
    </p:spTree>
    <p:extLst>
      <p:ext uri="{BB962C8B-B14F-4D97-AF65-F5344CB8AC3E}">
        <p14:creationId xmlns:p14="http://schemas.microsoft.com/office/powerpoint/2010/main" val="4209095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opens a report…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37</a:t>
            </a:fld>
            <a:endParaRPr lang="en-US"/>
          </a:p>
        </p:txBody>
      </p:sp>
    </p:spTree>
    <p:extLst>
      <p:ext uri="{BB962C8B-B14F-4D97-AF65-F5344CB8AC3E}">
        <p14:creationId xmlns:p14="http://schemas.microsoft.com/office/powerpoint/2010/main" val="2831563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F0DF-A61C-40A8-C85F-21F1A0BB5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7FA01-A77C-64F7-9A5F-D21C0783C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55810-CC0D-5DAC-771A-B0CE51178430}"/>
              </a:ext>
            </a:extLst>
          </p:cNvPr>
          <p:cNvSpPr>
            <a:spLocks noGrp="1"/>
          </p:cNvSpPr>
          <p:nvPr>
            <p:ph type="body" idx="1"/>
          </p:nvPr>
        </p:nvSpPr>
        <p:spPr/>
        <p:txBody>
          <a:bodyPr/>
          <a:lstStyle/>
          <a:p>
            <a:r>
              <a:rPr lang="en-US" dirty="0"/>
              <a:t>Here’s</a:t>
            </a:r>
            <a:r>
              <a:rPr lang="en-US" baseline="0" dirty="0"/>
              <a:t> an overview of the program structure, and…</a:t>
            </a:r>
            <a:endParaRPr lang="en-US" dirty="0"/>
          </a:p>
        </p:txBody>
      </p:sp>
      <p:sp>
        <p:nvSpPr>
          <p:cNvPr id="4" name="Slide Number Placeholder 3">
            <a:extLst>
              <a:ext uri="{FF2B5EF4-FFF2-40B4-BE49-F238E27FC236}">
                <a16:creationId xmlns:a16="http://schemas.microsoft.com/office/drawing/2014/main" id="{5EDE9864-D14C-3873-6852-4AD554DFAE69}"/>
              </a:ext>
            </a:extLst>
          </p:cNvPr>
          <p:cNvSpPr>
            <a:spLocks noGrp="1"/>
          </p:cNvSpPr>
          <p:nvPr>
            <p:ph type="sldNum" sz="quarter" idx="10"/>
          </p:nvPr>
        </p:nvSpPr>
        <p:spPr/>
        <p:txBody>
          <a:bodyPr/>
          <a:lstStyle/>
          <a:p>
            <a:pPr>
              <a:defRPr/>
            </a:pPr>
            <a:fld id="{B8E075DC-D647-488E-8269-A40C10191594}" type="slidenum">
              <a:rPr lang="en-US" smtClean="0"/>
              <a:pPr>
                <a:defRPr/>
              </a:pPr>
              <a:t>38</a:t>
            </a:fld>
            <a:endParaRPr lang="en-US"/>
          </a:p>
        </p:txBody>
      </p:sp>
    </p:spTree>
    <p:extLst>
      <p:ext uri="{BB962C8B-B14F-4D97-AF65-F5344CB8AC3E}">
        <p14:creationId xmlns:p14="http://schemas.microsoft.com/office/powerpoint/2010/main" val="996345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program structure looks like… you’ll see in</a:t>
            </a:r>
            <a:r>
              <a:rPr lang="en-US" baseline="0" dirty="0"/>
              <a:t> the right-hand column that the department in charge of the programs vary.</a:t>
            </a:r>
          </a:p>
          <a:p>
            <a:endParaRPr lang="en-US" baseline="0" dirty="0"/>
          </a:p>
          <a:p>
            <a:r>
              <a:rPr lang="en-US" dirty="0"/>
              <a:t>Within each of the 11 major programs is a hierarchical structure of sub-programs. </a:t>
            </a:r>
          </a:p>
          <a:p>
            <a:endParaRPr lang="en-US" dirty="0"/>
          </a:p>
          <a:p>
            <a:r>
              <a:rPr lang="en-US" dirty="0"/>
              <a:t>Each lowest level sub-program in the structure has a “program ID” number.  This number is used to indicate the State executive department which administers or operates the program ID.</a:t>
            </a:r>
          </a:p>
          <a:p>
            <a:endParaRPr lang="en-US" dirty="0"/>
          </a:p>
          <a:p>
            <a:r>
              <a:rPr lang="en-US" dirty="0"/>
              <a:t>The number consists of three letters and three digits.  The letter identify the department, and the digits identify the program.  For example:  BED105 is the program ID for the Creative Industries Division of DBEDT.</a:t>
            </a:r>
          </a:p>
          <a:p>
            <a:endParaRPr lang="en-US" dirty="0"/>
          </a:p>
          <a:p>
            <a:r>
              <a:rPr lang="en-US" dirty="0"/>
              <a:t>Appropriations are made to the program IDs. </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39</a:t>
            </a:fld>
            <a:endParaRPr lang="en-US"/>
          </a:p>
        </p:txBody>
      </p:sp>
    </p:spTree>
    <p:extLst>
      <p:ext uri="{BB962C8B-B14F-4D97-AF65-F5344CB8AC3E}">
        <p14:creationId xmlns:p14="http://schemas.microsoft.com/office/powerpoint/2010/main" val="179493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Public Access Room (</a:t>
            </a:r>
            <a:r>
              <a:rPr lang="en-US" u="sng" dirty="0"/>
              <a:t>your</a:t>
            </a:r>
            <a:r>
              <a:rPr lang="en-US" dirty="0"/>
              <a:t> office at the Capitol) – is in Room 401 of the State Capitol building at the corner of Punchbowl and Beretania in downtown Honolulu.  </a:t>
            </a:r>
          </a:p>
          <a:p>
            <a:pPr eaLnBrk="1" hangingPunct="1">
              <a:spcBef>
                <a:spcPct val="0"/>
              </a:spcBef>
            </a:pPr>
            <a:endParaRPr lang="en-US" dirty="0"/>
          </a:p>
          <a:p>
            <a:pPr eaLnBrk="1" hangingPunct="1">
              <a:spcBef>
                <a:spcPct val="0"/>
              </a:spcBef>
            </a:pPr>
            <a:r>
              <a:rPr lang="en-US" dirty="0"/>
              <a:t>(Physical address: 415 South Beretania Street, Honolulu, HI  96813)</a:t>
            </a:r>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063EE9-A3EF-43E8-AAC6-0089B7C31593}" type="slidenum">
              <a:rPr lang="en-US" smtClean="0"/>
              <a:pPr fontAlgn="base">
                <a:spcBef>
                  <a:spcPct val="0"/>
                </a:spcBef>
                <a:spcAft>
                  <a:spcPct val="0"/>
                </a:spcAft>
                <a:defRPr/>
              </a:pPr>
              <a:t>4</a:t>
            </a:fld>
            <a:endParaRPr lang="en-US" dirty="0"/>
          </a:p>
        </p:txBody>
      </p:sp>
    </p:spTree>
    <p:extLst>
      <p:ext uri="{BB962C8B-B14F-4D97-AF65-F5344CB8AC3E}">
        <p14:creationId xmlns:p14="http://schemas.microsoft.com/office/powerpoint/2010/main" val="3779354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 of the program IDs. LNR 402 is the “Native Resources and Fire Protection Program” housed in the Department of Land and Natural Resources (DLNR).</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40</a:t>
            </a:fld>
            <a:endParaRPr lang="en-US"/>
          </a:p>
        </p:txBody>
      </p:sp>
    </p:spTree>
    <p:extLst>
      <p:ext uri="{BB962C8B-B14F-4D97-AF65-F5344CB8AC3E}">
        <p14:creationId xmlns:p14="http://schemas.microsoft.com/office/powerpoint/2010/main" val="255647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information about LNR402’s request for funding, we’ll look at the “Details by Department”.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41</a:t>
            </a:fld>
            <a:endParaRPr lang="en-US"/>
          </a:p>
        </p:txBody>
      </p:sp>
    </p:spTree>
    <p:extLst>
      <p:ext uri="{BB962C8B-B14F-4D97-AF65-F5344CB8AC3E}">
        <p14:creationId xmlns:p14="http://schemas.microsoft.com/office/powerpoint/2010/main" val="254616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to the “Department of Land and Natural Resources”.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42</a:t>
            </a:fld>
            <a:endParaRPr lang="en-US"/>
          </a:p>
        </p:txBody>
      </p:sp>
    </p:spTree>
    <p:extLst>
      <p:ext uri="{BB962C8B-B14F-4D97-AF65-F5344CB8AC3E}">
        <p14:creationId xmlns:p14="http://schemas.microsoft.com/office/powerpoint/2010/main" val="3963956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search for “LNR 402” (to search a website, most browsers have a search function that pops up when you use &lt;Ctrl&gt;&lt;F&gt;).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43</a:t>
            </a:fld>
            <a:endParaRPr lang="en-US"/>
          </a:p>
        </p:txBody>
      </p:sp>
    </p:spTree>
    <p:extLst>
      <p:ext uri="{BB962C8B-B14F-4D97-AF65-F5344CB8AC3E}">
        <p14:creationId xmlns:p14="http://schemas.microsoft.com/office/powerpoint/2010/main" val="2487877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page of the program ID shows the Operating Costs – both in categories and by means of financing. It spells out how much of an adjustment is being requested by the Department to meet the program’s aims.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44</a:t>
            </a:fld>
            <a:endParaRPr lang="en-US"/>
          </a:p>
        </p:txBody>
      </p:sp>
    </p:spTree>
    <p:extLst>
      <p:ext uri="{BB962C8B-B14F-4D97-AF65-F5344CB8AC3E}">
        <p14:creationId xmlns:p14="http://schemas.microsoft.com/office/powerpoint/2010/main" val="3126619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 up of the numbers, showing the initial amount on the left, then the adjustment, and the new total. The first fiscal year appears to the left of the line, the second fiscal year appears on the right. </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45</a:t>
            </a:fld>
            <a:endParaRPr lang="en-US"/>
          </a:p>
        </p:txBody>
      </p:sp>
    </p:spTree>
    <p:extLst>
      <p:ext uri="{BB962C8B-B14F-4D97-AF65-F5344CB8AC3E}">
        <p14:creationId xmlns:p14="http://schemas.microsoft.com/office/powerpoint/2010/main" val="1495335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page will outline the program, what’s being requested, and why.</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46</a:t>
            </a:fld>
            <a:endParaRPr lang="en-US"/>
          </a:p>
        </p:txBody>
      </p:sp>
    </p:spTree>
    <p:extLst>
      <p:ext uri="{BB962C8B-B14F-4D97-AF65-F5344CB8AC3E}">
        <p14:creationId xmlns:p14="http://schemas.microsoft.com/office/powerpoint/2010/main" val="197727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amounts break down the requests that appeared on the LNR 402 fund request.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47</a:t>
            </a:fld>
            <a:endParaRPr lang="en-US"/>
          </a:p>
        </p:txBody>
      </p:sp>
    </p:spTree>
    <p:extLst>
      <p:ext uri="{BB962C8B-B14F-4D97-AF65-F5344CB8AC3E}">
        <p14:creationId xmlns:p14="http://schemas.microsoft.com/office/powerpoint/2010/main" val="1769148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money</a:t>
            </a:r>
            <a:r>
              <a:rPr lang="en-US" baseline="0" dirty="0"/>
              <a:t> committees invite the Executive Departments to brief them on their budget requests. T</a:t>
            </a:r>
            <a:r>
              <a:rPr lang="en-US" dirty="0"/>
              <a:t>he informational</a:t>
            </a:r>
            <a:r>
              <a:rPr lang="en-US" baseline="0" dirty="0"/>
              <a:t> briefings usually take place in January. If you sign up for the WAM and FIN hearing notices, you’ll be sure not to miss them.</a:t>
            </a:r>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48</a:t>
            </a:fld>
            <a:endParaRPr lang="en-US"/>
          </a:p>
        </p:txBody>
      </p:sp>
    </p:spTree>
    <p:extLst>
      <p:ext uri="{BB962C8B-B14F-4D97-AF65-F5344CB8AC3E}">
        <p14:creationId xmlns:p14="http://schemas.microsoft.com/office/powerpoint/2010/main" val="850516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all the proceedings are now livestreamed and archived on the House and Senate YouTube pages, you can watch them live or after the fact. Additionally, sometimes the department’s briefing materials are available via a link on the informational briefing notice (usually WAM briefings) or on the committee page. This can be helpful when researching fund requests.</a:t>
            </a:r>
          </a:p>
          <a:p>
            <a:endParaRPr lang="en-US" baseline="0" dirty="0"/>
          </a:p>
          <a:p>
            <a:r>
              <a:rPr lang="en-US" baseline="0" dirty="0"/>
              <a:t>Find past hearing notices on the “Reports and Lists” page – use the “Hearing Notices” bar. </a:t>
            </a:r>
          </a:p>
          <a:p>
            <a:r>
              <a:rPr lang="en-US" baseline="0" dirty="0"/>
              <a:t>Find committee pages under the “Legislature” tab.</a:t>
            </a:r>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defTabSz="946916">
              <a:defRPr/>
            </a:pPr>
            <a:fld id="{B8E075DC-D647-488E-8269-A40C10191594}" type="slidenum">
              <a:rPr lang="en-US">
                <a:solidFill>
                  <a:prstClr val="black"/>
                </a:solidFill>
                <a:latin typeface="Calibri"/>
              </a:rPr>
              <a:pPr defTabSz="946916">
                <a:defRPr/>
              </a:pPr>
              <a:t>49</a:t>
            </a:fld>
            <a:endParaRPr lang="en-US">
              <a:solidFill>
                <a:prstClr val="black"/>
              </a:solidFill>
              <a:latin typeface="Calibri"/>
            </a:endParaRPr>
          </a:p>
        </p:txBody>
      </p:sp>
    </p:spTree>
    <p:extLst>
      <p:ext uri="{BB962C8B-B14F-4D97-AF65-F5344CB8AC3E}">
        <p14:creationId xmlns:p14="http://schemas.microsoft.com/office/powerpoint/2010/main" val="100256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We are </a:t>
            </a:r>
            <a:r>
              <a:rPr lang="en-US" b="1" dirty="0"/>
              <a:t>non-partisan</a:t>
            </a:r>
            <a:r>
              <a:rPr lang="en-US" dirty="0"/>
              <a:t>, dealing exclusively in </a:t>
            </a:r>
            <a:r>
              <a:rPr lang="en-US" b="1" dirty="0"/>
              <a:t>process </a:t>
            </a:r>
            <a:r>
              <a:rPr lang="en-US" dirty="0"/>
              <a:t>and never in </a:t>
            </a:r>
            <a:r>
              <a:rPr lang="en-US" b="1" dirty="0"/>
              <a:t>policy</a:t>
            </a:r>
            <a:r>
              <a:rPr lang="en-US" dirty="0"/>
              <a:t> considerations. There is never a fee for our services – we’re supported by your tax dollars. You can come to PAR to use one of the public computers or</a:t>
            </a:r>
            <a:r>
              <a:rPr lang="en-US" baseline="0" dirty="0"/>
              <a:t> the printer</a:t>
            </a:r>
            <a:r>
              <a:rPr lang="en-US" dirty="0"/>
              <a:t>, have a small meeting, get copies of your testimony, or watch a hearing remotely. We have tables for you to work on your laptop (there’s free </a:t>
            </a:r>
            <a:r>
              <a:rPr lang="en-US" dirty="0" err="1"/>
              <a:t>wi-fi</a:t>
            </a:r>
            <a:r>
              <a:rPr lang="en-US" dirty="0"/>
              <a:t> throughout the building) or recharge your devices. Or perhaps just sit and relax a while. We can answer your questions and point you to resources. We also offer workshops and tutorials so you can learn more.</a:t>
            </a:r>
          </a:p>
          <a:p>
            <a:pPr eaLnBrk="1" hangingPunct="1">
              <a:spcBef>
                <a:spcPct val="0"/>
              </a:spcBef>
              <a:defRPr/>
            </a:pPr>
            <a:endParaRPr lang="en-US" dirty="0"/>
          </a:p>
          <a:p>
            <a:pPr eaLnBrk="1" hangingPunct="1">
              <a:spcBef>
                <a:spcPct val="0"/>
              </a:spcBef>
              <a:defRPr/>
            </a:pPr>
            <a:r>
              <a:rPr lang="en-US" dirty="0"/>
              <a:t>Our office is one of the five divisions of the (also non-partisan) Legislative Reference Bureau (LRB), a legislative service agency. More information on PAR can be found on the website: https://LRB.hawaii.gov/par/</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5</a:t>
            </a:fld>
            <a:endParaRPr lang="en-US"/>
          </a:p>
        </p:txBody>
      </p:sp>
    </p:spTree>
    <p:extLst>
      <p:ext uri="{BB962C8B-B14F-4D97-AF65-F5344CB8AC3E}">
        <p14:creationId xmlns:p14="http://schemas.microsoft.com/office/powerpoint/2010/main" val="1740200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money committee staffs work hard and long hours! If</a:t>
            </a:r>
            <a:r>
              <a:rPr lang="en-US" baseline="0" dirty="0"/>
              <a:t> you need to contact them, please treat them with respect and patience. They keep their eye on the minute details as well as the big picture of all the appropriation bills and financial plans.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50</a:t>
            </a:fld>
            <a:endParaRPr lang="en-US"/>
          </a:p>
        </p:txBody>
      </p:sp>
    </p:spTree>
    <p:extLst>
      <p:ext uri="{BB962C8B-B14F-4D97-AF65-F5344CB8AC3E}">
        <p14:creationId xmlns:p14="http://schemas.microsoft.com/office/powerpoint/2010/main" val="2833960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Hawaii, only legislators</a:t>
            </a:r>
            <a:r>
              <a:rPr lang="en-US" baseline="0" dirty="0"/>
              <a:t> can introduce bills. As a result, the Governor’s package of legislation (including the Budget Bill) is introduced by the House Speaker and the Senate President “by request” and is coded so that it is evident that it’s being introduced as part of the Governor’s package. By mutual agreement, they will use the House version of the bill to move the budget forward. </a:t>
            </a:r>
          </a:p>
          <a:p>
            <a:endParaRPr lang="en-US" baseline="0" dirty="0"/>
          </a:p>
          <a:p>
            <a:r>
              <a:rPr lang="en-US" baseline="0" dirty="0"/>
              <a:t>NOTE: To view the ‘Governor’s Package’ of legislation (which includes other bills put forward by the Governor and his departments), visit the “Reports and Lists” page and click on the “Measures by Package” bar.</a:t>
            </a:r>
          </a:p>
          <a:p>
            <a:endParaRPr lang="en-US" baseline="0" dirty="0"/>
          </a:p>
          <a:p>
            <a:r>
              <a:rPr lang="en-US" baseline="0" dirty="0"/>
              <a:t>NOTE: To view other appropriations bills, again visit the “Reports and Lists” page and click on the “Appropriations” bar.</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51</a:t>
            </a:fld>
            <a:endParaRPr lang="en-US"/>
          </a:p>
        </p:txBody>
      </p:sp>
    </p:spTree>
    <p:extLst>
      <p:ext uri="{BB962C8B-B14F-4D97-AF65-F5344CB8AC3E}">
        <p14:creationId xmlns:p14="http://schemas.microsoft.com/office/powerpoint/2010/main" val="3579029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5E52B-3B62-F3B2-66C0-31E255E90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FB6B2-02BD-551A-50B0-80FDF145C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59CDA-FBC1-03B4-C859-7DAB2A316202}"/>
              </a:ext>
            </a:extLst>
          </p:cNvPr>
          <p:cNvSpPr>
            <a:spLocks noGrp="1"/>
          </p:cNvSpPr>
          <p:nvPr>
            <p:ph type="body" idx="1"/>
          </p:nvPr>
        </p:nvSpPr>
        <p:spPr/>
        <p:txBody>
          <a:bodyPr/>
          <a:lstStyle/>
          <a:p>
            <a:pPr defTabSz="966423">
              <a:defRPr/>
            </a:pPr>
            <a:r>
              <a:rPr lang="en-US" baseline="0" dirty="0"/>
              <a:t>Another COR general fund forecast is reported in January.</a:t>
            </a:r>
            <a:endParaRPr lang="en-US" dirty="0"/>
          </a:p>
        </p:txBody>
      </p:sp>
      <p:sp>
        <p:nvSpPr>
          <p:cNvPr id="4" name="Slide Number Placeholder 3">
            <a:extLst>
              <a:ext uri="{FF2B5EF4-FFF2-40B4-BE49-F238E27FC236}">
                <a16:creationId xmlns:a16="http://schemas.microsoft.com/office/drawing/2014/main" id="{100089A6-EEDF-14EF-F1DE-99E7AD144DFE}"/>
              </a:ext>
            </a:extLst>
          </p:cNvPr>
          <p:cNvSpPr>
            <a:spLocks noGrp="1"/>
          </p:cNvSpPr>
          <p:nvPr>
            <p:ph type="sldNum" sz="quarter" idx="10"/>
          </p:nvPr>
        </p:nvSpPr>
        <p:spPr/>
        <p:txBody>
          <a:bodyPr/>
          <a:lstStyle/>
          <a:p>
            <a:pPr>
              <a:defRPr/>
            </a:pPr>
            <a:fld id="{B8E075DC-D647-488E-8269-A40C10191594}" type="slidenum">
              <a:rPr lang="en-US" smtClean="0"/>
              <a:pPr>
                <a:defRPr/>
              </a:pPr>
              <a:t>52</a:t>
            </a:fld>
            <a:endParaRPr lang="en-US"/>
          </a:p>
        </p:txBody>
      </p:sp>
    </p:spTree>
    <p:extLst>
      <p:ext uri="{BB962C8B-B14F-4D97-AF65-F5344CB8AC3E}">
        <p14:creationId xmlns:p14="http://schemas.microsoft.com/office/powerpoint/2010/main" val="1433689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chambers agree that the House bill will be used to craft the Executive Budget. This means that the House will be first to consider the bill, make any changes to it, and then deliver it to the Senate for their consideration and changes. Final changes will be worked out in conference near the end of session.</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53</a:t>
            </a:fld>
            <a:endParaRPr lang="en-US"/>
          </a:p>
        </p:txBody>
      </p:sp>
    </p:spTree>
    <p:extLst>
      <p:ext uri="{BB962C8B-B14F-4D97-AF65-F5344CB8AC3E}">
        <p14:creationId xmlns:p14="http://schemas.microsoft.com/office/powerpoint/2010/main" val="4147860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budget bill can be a bit daunting – page after page of numbers and acronyms…</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54</a:t>
            </a:fld>
            <a:endParaRPr lang="en-US"/>
          </a:p>
        </p:txBody>
      </p:sp>
    </p:spTree>
    <p:extLst>
      <p:ext uri="{BB962C8B-B14F-4D97-AF65-F5344CB8AC3E}">
        <p14:creationId xmlns:p14="http://schemas.microsoft.com/office/powerpoint/2010/main" val="268883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89182-404D-8FFC-0443-1AC5F6F53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A75E6-6216-7E06-74B7-9582F7C67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83172-BD01-44B8-479D-96A1E7452D21}"/>
              </a:ext>
            </a:extLst>
          </p:cNvPr>
          <p:cNvSpPr>
            <a:spLocks noGrp="1"/>
          </p:cNvSpPr>
          <p:nvPr>
            <p:ph type="body" idx="1"/>
          </p:nvPr>
        </p:nvSpPr>
        <p:spPr/>
        <p:txBody>
          <a:bodyPr/>
          <a:lstStyle/>
          <a:p>
            <a:r>
              <a:rPr lang="en-US" dirty="0"/>
              <a:t>The decipher</a:t>
            </a:r>
            <a:r>
              <a:rPr lang="en-US" baseline="0" dirty="0"/>
              <a:t> sheet found on PAR’s ‘Information Sheets’ page can help you understand how to ‘read’ the budget. In addition to an easy reference list to help you identify expending agencies.</a:t>
            </a:r>
          </a:p>
          <a:p>
            <a:endParaRPr lang="en-US" baseline="0" dirty="0"/>
          </a:p>
          <a:p>
            <a:r>
              <a:rPr lang="en-US" baseline="0" dirty="0"/>
              <a:t>Find it on PAR’s website: under the “Learn” tab, use the drop-down menu and select “Overview of the Legislative Process” (https://lrb.hawaii.gov/par/overview-of-the-legislative-process/). Then, click on “The Budget Process” (https://lrb.hawaii.gov/par/overview-of-the-legislative-process/the-budget-process/) and find the .pdf for “Deciphering the Budget” (https://lrb.hawaii.gov/par/wp-content/uploads/sites/2/2024/01/2024-budget-decipher-sheet.pdf).</a:t>
            </a:r>
            <a:endParaRPr lang="en-US" dirty="0"/>
          </a:p>
        </p:txBody>
      </p:sp>
      <p:sp>
        <p:nvSpPr>
          <p:cNvPr id="4" name="Slide Number Placeholder 3">
            <a:extLst>
              <a:ext uri="{FF2B5EF4-FFF2-40B4-BE49-F238E27FC236}">
                <a16:creationId xmlns:a16="http://schemas.microsoft.com/office/drawing/2014/main" id="{52B5A5AC-1C0D-C82A-0D52-CF72BDA16154}"/>
              </a:ext>
            </a:extLst>
          </p:cNvPr>
          <p:cNvSpPr>
            <a:spLocks noGrp="1"/>
          </p:cNvSpPr>
          <p:nvPr>
            <p:ph type="sldNum" sz="quarter" idx="10"/>
          </p:nvPr>
        </p:nvSpPr>
        <p:spPr/>
        <p:txBody>
          <a:bodyPr/>
          <a:lstStyle/>
          <a:p>
            <a:pPr>
              <a:defRPr/>
            </a:pPr>
            <a:fld id="{B8E075DC-D647-488E-8269-A40C10191594}" type="slidenum">
              <a:rPr lang="en-US" smtClean="0"/>
              <a:pPr>
                <a:defRPr/>
              </a:pPr>
              <a:t>55</a:t>
            </a:fld>
            <a:endParaRPr lang="en-US"/>
          </a:p>
        </p:txBody>
      </p:sp>
    </p:spTree>
    <p:extLst>
      <p:ext uri="{BB962C8B-B14F-4D97-AF65-F5344CB8AC3E}">
        <p14:creationId xmlns:p14="http://schemas.microsoft.com/office/powerpoint/2010/main" val="484779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46AC-44CC-3348-18A2-FE000443D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AA417-DEFE-2C24-0CFE-74AB465EE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4FC13-0FC6-6405-7631-8D5AD2AF0A93}"/>
              </a:ext>
            </a:extLst>
          </p:cNvPr>
          <p:cNvSpPr>
            <a:spLocks noGrp="1"/>
          </p:cNvSpPr>
          <p:nvPr>
            <p:ph type="body" idx="1"/>
          </p:nvPr>
        </p:nvSpPr>
        <p:spPr/>
        <p:txBody>
          <a:bodyPr>
            <a:normAutofit/>
          </a:bodyPr>
          <a:lstStyle/>
          <a:p>
            <a:r>
              <a:rPr lang="en-US" dirty="0">
                <a:latin typeface="+mn-lt"/>
              </a:rPr>
              <a:t>This is all taken from the budget bill itself. Information regarding the Means</a:t>
            </a:r>
            <a:r>
              <a:rPr lang="en-US" baseline="0" dirty="0">
                <a:latin typeface="+mn-lt"/>
              </a:rPr>
              <a:t> of Financing (MOF) – next to the line-item figures in the budgets, you’ll see a letter which indicates where the money will be coming from.</a:t>
            </a:r>
          </a:p>
          <a:p>
            <a:endParaRPr lang="en-US" baseline="0" dirty="0">
              <a:latin typeface="+mn-lt"/>
            </a:endParaRPr>
          </a:p>
          <a:p>
            <a:r>
              <a:rPr lang="en-US" baseline="0" dirty="0">
                <a:latin typeface="+mn-lt"/>
              </a:rPr>
              <a:t>These are the current source of funding list:</a:t>
            </a:r>
          </a:p>
          <a:p>
            <a:pPr algn="l">
              <a:buFontTx/>
              <a:buNone/>
            </a:pPr>
            <a:r>
              <a:rPr lang="en-US" b="0" i="0" dirty="0">
                <a:solidFill>
                  <a:srgbClr val="212121"/>
                </a:solidFill>
                <a:effectLst/>
                <a:latin typeface="+mn-lt"/>
              </a:rPr>
              <a:t>A: General funds</a:t>
            </a:r>
          </a:p>
          <a:p>
            <a:pPr algn="l">
              <a:buFontTx/>
              <a:buNone/>
            </a:pPr>
            <a:r>
              <a:rPr lang="en-US" b="0" i="0" dirty="0">
                <a:solidFill>
                  <a:srgbClr val="212121"/>
                </a:solidFill>
                <a:effectLst/>
                <a:latin typeface="+mn-lt"/>
              </a:rPr>
              <a:t>B: Special funds</a:t>
            </a:r>
          </a:p>
          <a:p>
            <a:pPr algn="l">
              <a:buFontTx/>
              <a:buNone/>
            </a:pPr>
            <a:r>
              <a:rPr lang="en-US" b="0" i="0" dirty="0">
                <a:solidFill>
                  <a:srgbClr val="212121"/>
                </a:solidFill>
                <a:effectLst/>
                <a:latin typeface="+mn-lt"/>
              </a:rPr>
              <a:t>C: General obligation bond fund</a:t>
            </a:r>
          </a:p>
          <a:p>
            <a:pPr algn="l">
              <a:buFontTx/>
              <a:buNone/>
            </a:pPr>
            <a:r>
              <a:rPr lang="en-US" b="0" i="0" dirty="0">
                <a:solidFill>
                  <a:srgbClr val="212121"/>
                </a:solidFill>
                <a:effectLst/>
                <a:latin typeface="+mn-lt"/>
              </a:rPr>
              <a:t>D: General obligation bond fund with debt service cost to be paid from special funds</a:t>
            </a:r>
          </a:p>
          <a:p>
            <a:pPr algn="l">
              <a:buFontTx/>
              <a:buNone/>
            </a:pPr>
            <a:r>
              <a:rPr lang="en-US" b="0" i="0" dirty="0">
                <a:solidFill>
                  <a:srgbClr val="212121"/>
                </a:solidFill>
                <a:effectLst/>
                <a:latin typeface="+mn-lt"/>
              </a:rPr>
              <a:t>E: Revenue bond funds</a:t>
            </a:r>
          </a:p>
          <a:p>
            <a:pPr algn="l">
              <a:buFontTx/>
              <a:buNone/>
            </a:pPr>
            <a:r>
              <a:rPr lang="en-US" b="0" i="0" dirty="0">
                <a:solidFill>
                  <a:srgbClr val="212121"/>
                </a:solidFill>
                <a:effectLst/>
                <a:latin typeface="+mn-lt"/>
              </a:rPr>
              <a:t>N: Federal funds</a:t>
            </a:r>
          </a:p>
          <a:p>
            <a:pPr algn="l">
              <a:buFontTx/>
              <a:buNone/>
            </a:pPr>
            <a:r>
              <a:rPr lang="en-US" b="0" i="0" dirty="0">
                <a:solidFill>
                  <a:srgbClr val="212121"/>
                </a:solidFill>
                <a:effectLst/>
                <a:latin typeface="+mn-lt"/>
              </a:rPr>
              <a:t>P: Other federal funds</a:t>
            </a:r>
          </a:p>
          <a:p>
            <a:pPr algn="l">
              <a:buFontTx/>
              <a:buNone/>
            </a:pPr>
            <a:r>
              <a:rPr lang="en-US" b="0" i="0" dirty="0">
                <a:solidFill>
                  <a:srgbClr val="212121"/>
                </a:solidFill>
                <a:effectLst/>
                <a:latin typeface="+mn-lt"/>
              </a:rPr>
              <a:t>R: Private contributions</a:t>
            </a:r>
          </a:p>
          <a:p>
            <a:pPr algn="l">
              <a:buFontTx/>
              <a:buNone/>
            </a:pPr>
            <a:r>
              <a:rPr lang="en-US" b="0" i="0" dirty="0">
                <a:solidFill>
                  <a:srgbClr val="212121"/>
                </a:solidFill>
                <a:effectLst/>
                <a:latin typeface="+mn-lt"/>
              </a:rPr>
              <a:t>S: County funds</a:t>
            </a:r>
          </a:p>
          <a:p>
            <a:pPr algn="l">
              <a:buFontTx/>
              <a:buNone/>
            </a:pPr>
            <a:r>
              <a:rPr lang="en-US" b="0" i="0" dirty="0">
                <a:solidFill>
                  <a:srgbClr val="212121"/>
                </a:solidFill>
                <a:effectLst/>
                <a:latin typeface="+mn-lt"/>
              </a:rPr>
              <a:t>T: Trust funds</a:t>
            </a:r>
          </a:p>
          <a:p>
            <a:pPr algn="l">
              <a:buFontTx/>
              <a:buNone/>
            </a:pPr>
            <a:r>
              <a:rPr lang="en-US" b="0" i="0" dirty="0">
                <a:solidFill>
                  <a:srgbClr val="212121"/>
                </a:solidFill>
                <a:effectLst/>
                <a:latin typeface="+mn-lt"/>
              </a:rPr>
              <a:t>U: Interdepartmental transfers</a:t>
            </a:r>
          </a:p>
          <a:p>
            <a:pPr algn="l">
              <a:buFontTx/>
              <a:buNone/>
            </a:pPr>
            <a:r>
              <a:rPr lang="en-US" b="0" i="0" dirty="0">
                <a:solidFill>
                  <a:srgbClr val="212121"/>
                </a:solidFill>
                <a:effectLst/>
                <a:latin typeface="+mn-lt"/>
              </a:rPr>
              <a:t>W: Revolving funds</a:t>
            </a:r>
          </a:p>
          <a:p>
            <a:pPr algn="l">
              <a:buFontTx/>
              <a:buNone/>
            </a:pPr>
            <a:r>
              <a:rPr lang="en-US" b="0" i="0" dirty="0">
                <a:solidFill>
                  <a:srgbClr val="212121"/>
                </a:solidFill>
                <a:effectLst/>
                <a:latin typeface="+mn-lt"/>
              </a:rPr>
              <a:t>X: Other funds</a:t>
            </a:r>
          </a:p>
          <a:p>
            <a:endParaRPr lang="en-US" dirty="0">
              <a:latin typeface="+mn-lt"/>
            </a:endParaRPr>
          </a:p>
        </p:txBody>
      </p:sp>
      <p:sp>
        <p:nvSpPr>
          <p:cNvPr id="4" name="Slide Number Placeholder 3">
            <a:extLst>
              <a:ext uri="{FF2B5EF4-FFF2-40B4-BE49-F238E27FC236}">
                <a16:creationId xmlns:a16="http://schemas.microsoft.com/office/drawing/2014/main" id="{71A38DB9-3841-0FCA-F31E-DA620F71DBB0}"/>
              </a:ext>
            </a:extLst>
          </p:cNvPr>
          <p:cNvSpPr>
            <a:spLocks noGrp="1"/>
          </p:cNvSpPr>
          <p:nvPr>
            <p:ph type="sldNum" sz="quarter" idx="10"/>
          </p:nvPr>
        </p:nvSpPr>
        <p:spPr/>
        <p:txBody>
          <a:bodyPr/>
          <a:lstStyle/>
          <a:p>
            <a:pPr>
              <a:defRPr/>
            </a:pPr>
            <a:fld id="{B8E075DC-D647-488E-8269-A40C10191594}" type="slidenum">
              <a:rPr lang="en-US" smtClean="0"/>
              <a:pPr>
                <a:defRPr/>
              </a:pPr>
              <a:t>56</a:t>
            </a:fld>
            <a:endParaRPr lang="en-US"/>
          </a:p>
        </p:txBody>
      </p:sp>
    </p:spTree>
    <p:extLst>
      <p:ext uri="{BB962C8B-B14F-4D97-AF65-F5344CB8AC3E}">
        <p14:creationId xmlns:p14="http://schemas.microsoft.com/office/powerpoint/2010/main" val="9148503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94070-9883-44F3-EC3D-D1B753343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1A397-1B04-08B4-B4D0-89567F17E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F1664-2837-1D72-3F36-C72F76640C96}"/>
              </a:ext>
            </a:extLst>
          </p:cNvPr>
          <p:cNvSpPr>
            <a:spLocks noGrp="1"/>
          </p:cNvSpPr>
          <p:nvPr>
            <p:ph type="body" idx="1"/>
          </p:nvPr>
        </p:nvSpPr>
        <p:spPr/>
        <p:txBody>
          <a:bodyPr/>
          <a:lstStyle/>
          <a:p>
            <a:r>
              <a:rPr lang="en-US" dirty="0"/>
              <a:t>You may also see figures indicating the number of positions being funded. Staffing is measured by FTEs (full-time equivalents), and the number followed with an asterisk refers to the dollar amount below it.</a:t>
            </a:r>
          </a:p>
          <a:p>
            <a:endParaRPr lang="en-US" dirty="0"/>
          </a:p>
          <a:p>
            <a:r>
              <a:rPr lang="en-US" dirty="0"/>
              <a:t>Depending on the draft, temporary positions are noted with a double asterisk (**) or pound sign (#). </a:t>
            </a:r>
          </a:p>
        </p:txBody>
      </p:sp>
      <p:sp>
        <p:nvSpPr>
          <p:cNvPr id="4" name="Slide Number Placeholder 3">
            <a:extLst>
              <a:ext uri="{FF2B5EF4-FFF2-40B4-BE49-F238E27FC236}">
                <a16:creationId xmlns:a16="http://schemas.microsoft.com/office/drawing/2014/main" id="{F9BFBDAA-3C7C-AB91-C6C9-3A69E321FC8F}"/>
              </a:ext>
            </a:extLst>
          </p:cNvPr>
          <p:cNvSpPr>
            <a:spLocks noGrp="1"/>
          </p:cNvSpPr>
          <p:nvPr>
            <p:ph type="sldNum" sz="quarter" idx="10"/>
          </p:nvPr>
        </p:nvSpPr>
        <p:spPr/>
        <p:txBody>
          <a:bodyPr/>
          <a:lstStyle/>
          <a:p>
            <a:pPr defTabSz="946916">
              <a:defRPr/>
            </a:pPr>
            <a:fld id="{B8E075DC-D647-488E-8269-A40C10191594}" type="slidenum">
              <a:rPr lang="en-US">
                <a:solidFill>
                  <a:prstClr val="black"/>
                </a:solidFill>
                <a:latin typeface="Calibri"/>
              </a:rPr>
              <a:pPr defTabSz="946916">
                <a:defRPr/>
              </a:pPr>
              <a:t>57</a:t>
            </a:fld>
            <a:endParaRPr lang="en-US">
              <a:solidFill>
                <a:prstClr val="black"/>
              </a:solidFill>
              <a:latin typeface="Calibri"/>
            </a:endParaRPr>
          </a:p>
        </p:txBody>
      </p:sp>
    </p:spTree>
    <p:extLst>
      <p:ext uri="{BB962C8B-B14F-4D97-AF65-F5344CB8AC3E}">
        <p14:creationId xmlns:p14="http://schemas.microsoft.com/office/powerpoint/2010/main" val="340675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budget bill translates all that material that was presented on the Budget &amp; Finance website into a bill specifying funding for each program ID. Let’s look at LNR 402.</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58</a:t>
            </a:fld>
            <a:endParaRPr lang="en-US"/>
          </a:p>
        </p:txBody>
      </p:sp>
    </p:spTree>
    <p:extLst>
      <p:ext uri="{BB962C8B-B14F-4D97-AF65-F5344CB8AC3E}">
        <p14:creationId xmlns:p14="http://schemas.microsoft.com/office/powerpoint/2010/main" val="2520212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can search the document (using &lt;Ctrl&gt;&lt;F&gt;) for LNR402 (be sure to note whether there’s a space in there). This program ID straddles two pages, but we were just looking at the Operating Costs on the first page.</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59</a:t>
            </a:fld>
            <a:endParaRPr lang="en-US"/>
          </a:p>
        </p:txBody>
      </p:sp>
    </p:spTree>
    <p:extLst>
      <p:ext uri="{BB962C8B-B14F-4D97-AF65-F5344CB8AC3E}">
        <p14:creationId xmlns:p14="http://schemas.microsoft.com/office/powerpoint/2010/main" val="33852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spcBef>
                <a:spcPct val="0"/>
              </a:spcBef>
              <a:defRPr/>
            </a:pPr>
            <a:endParaRPr lang="en-US" dirty="0"/>
          </a:p>
          <a:p>
            <a:pPr eaLnBrk="1" hangingPunct="1">
              <a:spcBef>
                <a:spcPct val="0"/>
              </a:spcBef>
              <a:defRPr/>
            </a:pPr>
            <a:r>
              <a:rPr lang="en-US" dirty="0"/>
              <a:t>And don’t forget, you can pick up handouts! (Many of them are also available on our website, lrb.hawaii.gov/par)</a:t>
            </a:r>
          </a:p>
        </p:txBody>
      </p:sp>
      <p:sp>
        <p:nvSpPr>
          <p:cNvPr id="144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B0B98F-D5B5-4B1A-B005-5640660558D3}"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2745170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 up of the numbers. As you can see, all three of the funds that showed increases are reflected here. The old figures (what was allocated in last year’s budget bill) are crossed out, and the new figures appear on the next line, underlined. If there had been a change in the number of positions being funded, we would see similar changes for the numbers designated with an asterisk (or double asterisks).</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60</a:t>
            </a:fld>
            <a:endParaRPr lang="en-US"/>
          </a:p>
        </p:txBody>
      </p:sp>
    </p:spTree>
    <p:extLst>
      <p:ext uri="{BB962C8B-B14F-4D97-AF65-F5344CB8AC3E}">
        <p14:creationId xmlns:p14="http://schemas.microsoft.com/office/powerpoint/2010/main" val="31624113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back to the budget bill. While</a:t>
            </a:r>
            <a:r>
              <a:rPr lang="en-US" baseline="0" dirty="0"/>
              <a:t> a bill will be introduced by both the Senate President and House Speaker, by agreement the House bill will be used as the vehicle for the budget. This year, it’s bill number is HB1800. After introduction and First Reading, the bill will be referred to the FIN committee. </a:t>
            </a:r>
          </a:p>
          <a:p>
            <a:endParaRPr lang="en-US" baseline="0" dirty="0"/>
          </a:p>
          <a:p>
            <a:r>
              <a:rPr lang="en-US" baseline="0" dirty="0"/>
              <a:t>Behind the scenes: The FIN committee assigns budget areas to the subject matter committees for their recommendations and priorities. </a:t>
            </a:r>
            <a:r>
              <a:rPr lang="en-US" dirty="0"/>
              <a:t>While</a:t>
            </a:r>
            <a:r>
              <a:rPr lang="en-US" baseline="0" dirty="0"/>
              <a:t> the public doesn’t see</a:t>
            </a:r>
            <a:r>
              <a:rPr lang="en-US" i="0" baseline="0" dirty="0"/>
              <a:t> the part of the process where the subject matter committees submit their priorities to the money committees, it is an important part of the process. </a:t>
            </a:r>
            <a:endParaRPr lang="en-US" baseline="0" dirty="0"/>
          </a:p>
          <a:p>
            <a:endParaRPr lang="en-US" b="1"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61</a:t>
            </a:fld>
            <a:endParaRPr lang="en-US"/>
          </a:p>
        </p:txBody>
      </p:sp>
    </p:spTree>
    <p:extLst>
      <p:ext uri="{BB962C8B-B14F-4D97-AF65-F5344CB8AC3E}">
        <p14:creationId xmlns:p14="http://schemas.microsoft.com/office/powerpoint/2010/main" val="35930091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r>
              <a:rPr lang="en-US" b="1" i="0" baseline="0" dirty="0"/>
              <a:t>Part of your advocacy effort may include asking the chair of the subject matter committee to make your funding issue a priority.</a:t>
            </a:r>
          </a:p>
          <a:p>
            <a:endParaRPr lang="en-US" dirty="0"/>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62</a:t>
            </a:fld>
            <a:endParaRPr lang="en-US"/>
          </a:p>
        </p:txBody>
      </p:sp>
    </p:spTree>
    <p:extLst>
      <p:ext uri="{BB962C8B-B14F-4D97-AF65-F5344CB8AC3E}">
        <p14:creationId xmlns:p14="http://schemas.microsoft.com/office/powerpoint/2010/main" val="27784504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 committee will</a:t>
            </a:r>
            <a:r>
              <a:rPr lang="en-US" baseline="0" dirty="0"/>
              <a:t> schedule a public hearing. </a:t>
            </a:r>
            <a:r>
              <a:rPr lang="en-US" b="1" baseline="0" dirty="0"/>
              <a:t>You can submit testimony, just like you would for any other bill. </a:t>
            </a:r>
            <a:r>
              <a:rPr lang="en-US" baseline="0" dirty="0"/>
              <a:t>If your request concerns a particular program area, it is helpful to include specifics and the correct citation.</a:t>
            </a:r>
          </a:p>
          <a:p>
            <a:endParaRPr lang="en-US" baseline="0" dirty="0"/>
          </a:p>
          <a:p>
            <a:r>
              <a:rPr lang="en-US" baseline="0" dirty="0"/>
              <a:t>It is not uncommon for a separate appropriation bill being considered by FIN to be held or deferred, and the allocation incorporated into the larger Budget Bill.</a:t>
            </a:r>
          </a:p>
          <a:p>
            <a:endParaRPr lang="en-US" baseline="0" dirty="0"/>
          </a:p>
          <a:p>
            <a:r>
              <a:rPr lang="en-US" baseline="0" dirty="0"/>
              <a:t>FIN will pass the budget in an amended version – it will be given the suffix of HD1 (“House Draft 1”). They need to submit this revised bill to the House Clerk’s office by the Budget Decking deadline. The bill then needs to pass a Second Reading on the floor, and be scheduled for Third Reading.</a:t>
            </a:r>
          </a:p>
          <a:p>
            <a:endParaRPr lang="en-US"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63</a:t>
            </a:fld>
            <a:endParaRPr lang="en-US"/>
          </a:p>
        </p:txBody>
      </p:sp>
    </p:spTree>
    <p:extLst>
      <p:ext uri="{BB962C8B-B14F-4D97-AF65-F5344CB8AC3E}">
        <p14:creationId xmlns:p14="http://schemas.microsoft.com/office/powerpoint/2010/main" val="3008254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defTabSz="966423" eaLnBrk="1" hangingPunct="1">
              <a:spcBef>
                <a:spcPct val="0"/>
              </a:spcBef>
              <a:defRPr/>
            </a:pPr>
            <a:r>
              <a:rPr lang="en-US" dirty="0"/>
              <a:t>The deadline for the budget bill to be decked by the FIN committee is March 11, and the House needs to hold the Third Reading on the bill by March 13.</a:t>
            </a:r>
          </a:p>
        </p:txBody>
      </p:sp>
      <p:sp>
        <p:nvSpPr>
          <p:cNvPr id="187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3424CD-6DA1-4445-8336-7B36F9542AA8}" type="slidenum">
              <a:rPr lang="en-US" smtClean="0"/>
              <a:pPr fontAlgn="base">
                <a:spcBef>
                  <a:spcPct val="0"/>
                </a:spcBef>
                <a:spcAft>
                  <a:spcPct val="0"/>
                </a:spcAft>
                <a:defRPr/>
              </a:pPr>
              <a:t>64</a:t>
            </a:fld>
            <a:endParaRPr lang="en-US"/>
          </a:p>
        </p:txBody>
      </p:sp>
    </p:spTree>
    <p:extLst>
      <p:ext uri="{BB962C8B-B14F-4D97-AF65-F5344CB8AC3E}">
        <p14:creationId xmlns:p14="http://schemas.microsoft.com/office/powerpoint/2010/main" val="3137314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House has held a Third Reading (vote) on the HD1 version of the bill, it crosses over to the Senate for their consideration. The Senate will have it pass First Reading and will refer the bill to its money committee, Ways and Means (WAM).</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65</a:t>
            </a:fld>
            <a:endParaRPr lang="en-US"/>
          </a:p>
        </p:txBody>
      </p:sp>
    </p:spTree>
    <p:extLst>
      <p:ext uri="{BB962C8B-B14F-4D97-AF65-F5344CB8AC3E}">
        <p14:creationId xmlns:p14="http://schemas.microsoft.com/office/powerpoint/2010/main" val="188390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8DAE3-CB01-474B-A862-138C90FD4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6AC09-D434-9123-76E5-1ECEC5CFE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A74DD-544F-7589-1A83-59A6CD90B8ED}"/>
              </a:ext>
            </a:extLst>
          </p:cNvPr>
          <p:cNvSpPr>
            <a:spLocks noGrp="1"/>
          </p:cNvSpPr>
          <p:nvPr>
            <p:ph type="body" idx="1"/>
          </p:nvPr>
        </p:nvSpPr>
        <p:spPr/>
        <p:txBody>
          <a:bodyPr/>
          <a:lstStyle/>
          <a:p>
            <a:pPr defTabSz="966423">
              <a:defRPr/>
            </a:pPr>
            <a:r>
              <a:rPr lang="en-US" baseline="0" dirty="0"/>
              <a:t>In addition to receiving the revised budget bill, the Senate will also have the March forecast provided by the Council on Revenues.</a:t>
            </a:r>
            <a:endParaRPr lang="en-US" dirty="0"/>
          </a:p>
        </p:txBody>
      </p:sp>
      <p:sp>
        <p:nvSpPr>
          <p:cNvPr id="4" name="Slide Number Placeholder 3">
            <a:extLst>
              <a:ext uri="{FF2B5EF4-FFF2-40B4-BE49-F238E27FC236}">
                <a16:creationId xmlns:a16="http://schemas.microsoft.com/office/drawing/2014/main" id="{4F7CB669-19DA-9FAF-EB53-3E3BF100C1B9}"/>
              </a:ext>
            </a:extLst>
          </p:cNvPr>
          <p:cNvSpPr>
            <a:spLocks noGrp="1"/>
          </p:cNvSpPr>
          <p:nvPr>
            <p:ph type="sldNum" sz="quarter" idx="10"/>
          </p:nvPr>
        </p:nvSpPr>
        <p:spPr/>
        <p:txBody>
          <a:bodyPr/>
          <a:lstStyle/>
          <a:p>
            <a:pPr>
              <a:defRPr/>
            </a:pPr>
            <a:fld id="{B8E075DC-D647-488E-8269-A40C10191594}" type="slidenum">
              <a:rPr lang="en-US" smtClean="0"/>
              <a:pPr>
                <a:defRPr/>
              </a:pPr>
              <a:t>66</a:t>
            </a:fld>
            <a:endParaRPr lang="en-US"/>
          </a:p>
        </p:txBody>
      </p:sp>
    </p:spTree>
    <p:extLst>
      <p:ext uri="{BB962C8B-B14F-4D97-AF65-F5344CB8AC3E}">
        <p14:creationId xmlns:p14="http://schemas.microsoft.com/office/powerpoint/2010/main" val="40479957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1056">
              <a:defRPr/>
            </a:pPr>
            <a:r>
              <a:rPr lang="en-US" dirty="0"/>
              <a:t>After</a:t>
            </a:r>
            <a:r>
              <a:rPr lang="en-US" baseline="0" dirty="0"/>
              <a:t> the bill is amended, budget worksheets will be made available outlining the changes made from the original version of the bill. </a:t>
            </a:r>
            <a:r>
              <a:rPr lang="en-US" b="1" baseline="0" dirty="0"/>
              <a:t>This is where you’ll be able to see details regarding the changes.</a:t>
            </a:r>
            <a:r>
              <a:rPr lang="en-US" baseline="0" dirty="0"/>
              <a:t> </a:t>
            </a:r>
          </a:p>
          <a:p>
            <a:pPr defTabSz="951056">
              <a:defRPr/>
            </a:pPr>
            <a:endParaRPr lang="en-US" baseline="0" dirty="0"/>
          </a:p>
          <a:p>
            <a:pPr defTabSz="951056">
              <a:defRPr/>
            </a:pPr>
            <a:r>
              <a:rPr lang="en-US" baseline="0" dirty="0"/>
              <a:t>Worksheets can be found on the “Budget” page, found under the “Laws &amp; Research” tab. </a:t>
            </a:r>
            <a:endParaRPr lang="en-US" dirty="0"/>
          </a:p>
          <a:p>
            <a:pPr defTabSz="951056">
              <a:defRPr/>
            </a:pPr>
            <a:endParaRPr lang="en-US" baseline="0" dirty="0"/>
          </a:p>
          <a:p>
            <a:pPr defTabSz="951056">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67</a:t>
            </a:fld>
            <a:endParaRPr lang="en-US"/>
          </a:p>
        </p:txBody>
      </p:sp>
    </p:spTree>
    <p:extLst>
      <p:ext uri="{BB962C8B-B14F-4D97-AF65-F5344CB8AC3E}">
        <p14:creationId xmlns:p14="http://schemas.microsoft.com/office/powerpoint/2010/main" val="28012107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budget worksheets highlight the differences between the initial bill and the HD1 version. </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68</a:t>
            </a:fld>
            <a:endParaRPr lang="en-US"/>
          </a:p>
        </p:txBody>
      </p:sp>
    </p:spTree>
    <p:extLst>
      <p:ext uri="{BB962C8B-B14F-4D97-AF65-F5344CB8AC3E}">
        <p14:creationId xmlns:p14="http://schemas.microsoft.com/office/powerpoint/2010/main" val="780517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23">
              <a:defRPr/>
            </a:pPr>
            <a:r>
              <a:rPr lang="en-US" baseline="0" dirty="0"/>
              <a:t>Again, th</a:t>
            </a:r>
            <a:r>
              <a:rPr lang="en-US" b="0" baseline="0" dirty="0"/>
              <a:t>e subject matter committees </a:t>
            </a:r>
            <a:r>
              <a:rPr lang="en-US" baseline="0" dirty="0"/>
              <a:t>(this time the Senate committees) will be consulted and asked to provide their priorities to the money committee (this time, WAM). </a:t>
            </a:r>
            <a:r>
              <a:rPr lang="en-US" b="1" baseline="0" dirty="0"/>
              <a:t>You can ask the subject matter committee chair to support your request as a priority.</a:t>
            </a:r>
          </a:p>
          <a:p>
            <a:pPr defTabSz="966423">
              <a:defRPr/>
            </a:pPr>
            <a:endParaRPr lang="en-US" baseline="0" dirty="0"/>
          </a:p>
          <a:p>
            <a:pPr defTabSz="966423">
              <a:defRPr/>
            </a:pPr>
            <a:r>
              <a:rPr lang="en-US" baseline="0" dirty="0"/>
              <a:t>WAM will schedule a public hearing, and just as you did before the House FIN committee, </a:t>
            </a:r>
            <a:r>
              <a:rPr lang="en-US" b="1" baseline="0" dirty="0"/>
              <a:t>you can offer testimony</a:t>
            </a:r>
            <a:r>
              <a:rPr lang="en-US" baseline="0" dirty="0"/>
              <a:t> – this time on the HD1 version of the bill and what, if anything, you’d like WAM to change.</a:t>
            </a:r>
          </a:p>
          <a:p>
            <a:pPr defTabSz="966423">
              <a:defRPr/>
            </a:pPr>
            <a:endParaRPr lang="en-US"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69</a:t>
            </a:fld>
            <a:endParaRPr lang="en-US"/>
          </a:p>
        </p:txBody>
      </p:sp>
    </p:spTree>
    <p:extLst>
      <p:ext uri="{BB962C8B-B14F-4D97-AF65-F5344CB8AC3E}">
        <p14:creationId xmlns:p14="http://schemas.microsoft.com/office/powerpoint/2010/main" val="30818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n-lt"/>
              </a:rPr>
              <a:t>The</a:t>
            </a:r>
            <a:r>
              <a:rPr lang="en-US" baseline="0" dirty="0">
                <a:latin typeface="+mn-lt"/>
              </a:rPr>
              <a:t> two people in the center – Virginia Beck and Keanu Young – are in the office year-round</a:t>
            </a:r>
            <a:r>
              <a:rPr lang="en-US" dirty="0">
                <a:latin typeface="+mn-lt"/>
              </a:rPr>
              <a:t>. Courtney </a:t>
            </a:r>
            <a:r>
              <a:rPr lang="en-US" b="0" i="0" dirty="0">
                <a:solidFill>
                  <a:srgbClr val="212121"/>
                </a:solidFill>
                <a:effectLst/>
                <a:latin typeface="+mn-lt"/>
              </a:rPr>
              <a:t>Mrowczynski (on the left) and </a:t>
            </a:r>
            <a:r>
              <a:rPr lang="en-US" dirty="0">
                <a:latin typeface="+mn-lt"/>
              </a:rPr>
              <a:t>Andy </a:t>
            </a:r>
            <a:r>
              <a:rPr lang="en-US" b="0" i="0" dirty="0">
                <a:solidFill>
                  <a:srgbClr val="212121"/>
                </a:solidFill>
                <a:effectLst/>
                <a:latin typeface="+mn-lt"/>
              </a:rPr>
              <a:t>Eickholt (on the right) </a:t>
            </a:r>
            <a:r>
              <a:rPr lang="en-US" dirty="0">
                <a:latin typeface="+mn-lt"/>
              </a:rPr>
              <a:t>were hired to help us during the 2024 legislative session. </a:t>
            </a:r>
            <a:r>
              <a:rPr lang="en-US" baseline="0" dirty="0">
                <a:latin typeface="+mn-lt"/>
              </a:rPr>
              <a:t>Any of us is happy to help!</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a:t>
            </a:fld>
            <a:endParaRPr lang="en-US"/>
          </a:p>
        </p:txBody>
      </p:sp>
    </p:spTree>
    <p:extLst>
      <p:ext uri="{BB962C8B-B14F-4D97-AF65-F5344CB8AC3E}">
        <p14:creationId xmlns:p14="http://schemas.microsoft.com/office/powerpoint/2010/main" val="27716430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defRPr/>
            </a:pPr>
            <a:r>
              <a:rPr lang="en-US" baseline="0" dirty="0"/>
              <a:t>WAM passes the bill and publishes an amended version – SD1 (“Senate Draft 1”) by the decking deadline. The Senate will hold Second Reading and schedule the bill for Third Reading.</a:t>
            </a:r>
          </a:p>
          <a:p>
            <a:pPr defTabSz="914277">
              <a:defRPr/>
            </a:pPr>
            <a:endParaRPr lang="en-US" baseline="0" dirty="0"/>
          </a:p>
          <a:p>
            <a:pPr defTabSz="914277">
              <a:defRPr/>
            </a:pPr>
            <a:r>
              <a:rPr lang="en-US" dirty="0"/>
              <a:t>Again, changes in SD1 will be outlined in the budget worksheets after the fact. There’s no set time frame on when the budget worksheets appear.</a:t>
            </a:r>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70</a:t>
            </a:fld>
            <a:endParaRPr lang="en-US"/>
          </a:p>
        </p:txBody>
      </p:sp>
    </p:spTree>
    <p:extLst>
      <p:ext uri="{BB962C8B-B14F-4D97-AF65-F5344CB8AC3E}">
        <p14:creationId xmlns:p14="http://schemas.microsoft.com/office/powerpoint/2010/main" val="23711246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23">
              <a:defRPr/>
            </a:pPr>
            <a:r>
              <a:rPr lang="en-US" dirty="0"/>
              <a:t>After the bill</a:t>
            </a:r>
            <a:r>
              <a:rPr lang="en-US" baseline="0" dirty="0"/>
              <a:t> is voted on in the Senate chamber the required 3</a:t>
            </a:r>
            <a:r>
              <a:rPr lang="en-US" baseline="30000" dirty="0"/>
              <a:t>rd</a:t>
            </a:r>
            <a:r>
              <a:rPr lang="en-US" baseline="0" dirty="0"/>
              <a:t> time. </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71</a:t>
            </a:fld>
            <a:endParaRPr lang="en-US"/>
          </a:p>
        </p:txBody>
      </p:sp>
    </p:spTree>
    <p:extLst>
      <p:ext uri="{BB962C8B-B14F-4D97-AF65-F5344CB8AC3E}">
        <p14:creationId xmlns:p14="http://schemas.microsoft.com/office/powerpoint/2010/main" val="35361659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snapshot of the budget worksheet for an SD1 version passed by the Senate. It compares the SD1 version to the governor’s initial request.</a:t>
            </a:r>
          </a:p>
        </p:txBody>
      </p:sp>
      <p:sp>
        <p:nvSpPr>
          <p:cNvPr id="4" name="Slide Number Placeholder 3"/>
          <p:cNvSpPr>
            <a:spLocks noGrp="1"/>
          </p:cNvSpPr>
          <p:nvPr>
            <p:ph type="sldNum" sz="quarter" idx="5"/>
          </p:nvPr>
        </p:nvSpPr>
        <p:spPr/>
        <p:txBody>
          <a:bodyPr/>
          <a:lstStyle/>
          <a:p>
            <a:pPr>
              <a:defRPr/>
            </a:pPr>
            <a:fld id="{B8E075DC-D647-488E-8269-A40C10191594}" type="slidenum">
              <a:rPr lang="en-US" smtClean="0"/>
              <a:pPr>
                <a:defRPr/>
              </a:pPr>
              <a:t>72</a:t>
            </a:fld>
            <a:endParaRPr lang="en-US"/>
          </a:p>
        </p:txBody>
      </p:sp>
    </p:spTree>
    <p:extLst>
      <p:ext uri="{BB962C8B-B14F-4D97-AF65-F5344CB8AC3E}">
        <p14:creationId xmlns:p14="http://schemas.microsoft.com/office/powerpoint/2010/main" val="3732608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23">
              <a:defRPr/>
            </a:pPr>
            <a:r>
              <a:rPr lang="en-US" dirty="0"/>
              <a:t>Once the bill has passed its Third Reading in the Senate, it crosses back over to the House. The House immediately disagrees with the changes, moving the bill to the conference process.</a:t>
            </a:r>
          </a:p>
          <a:p>
            <a:pPr defTabSz="966423">
              <a:defRPr/>
            </a:pPr>
            <a:endParaRPr lang="en-US" dirty="0"/>
          </a:p>
          <a:p>
            <a:pPr defTabSz="966423">
              <a:defRPr/>
            </a:pPr>
            <a:r>
              <a:rPr lang="en-US" dirty="0"/>
              <a:t>Conferees are named by both chambers. The conference committees will produce a CD1 version of the bill that can be voted on by both chambers and then presented to the governor. They need to come up with the CD1 version by the Final Budget Decking deadline, April 22.</a:t>
            </a:r>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73</a:t>
            </a:fld>
            <a:endParaRPr lang="en-US"/>
          </a:p>
        </p:txBody>
      </p:sp>
    </p:spTree>
    <p:extLst>
      <p:ext uri="{BB962C8B-B14F-4D97-AF65-F5344CB8AC3E}">
        <p14:creationId xmlns:p14="http://schemas.microsoft.com/office/powerpoint/2010/main" val="3053787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Before we get into the conference process, let’s take a moment to talk about other bills that appropriate funds.</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74</a:t>
            </a:fld>
            <a:endParaRPr lang="en-US"/>
          </a:p>
        </p:txBody>
      </p:sp>
    </p:spTree>
    <p:extLst>
      <p:ext uri="{BB962C8B-B14F-4D97-AF65-F5344CB8AC3E}">
        <p14:creationId xmlns:p14="http://schemas.microsoft.com/office/powerpoint/2010/main" val="32051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starting</a:t>
            </a:r>
            <a:r>
              <a:rPr lang="en-US" baseline="0" dirty="0"/>
              <a:t> the session with a specific request for X number of dollars, most appropriation bills will quickly be stripped of their dollar amounts and proceed with blanks. Don’t be surprised by that. The particulars need to wait until the end of session when the budget and final dollar allocations have been decided.</a:t>
            </a:r>
          </a:p>
          <a:p>
            <a:endParaRPr lang="en-US" baseline="0" dirty="0"/>
          </a:p>
          <a:p>
            <a:pPr defTabSz="966423">
              <a:defRPr/>
            </a:pPr>
            <a:r>
              <a:rPr lang="en-US" dirty="0"/>
              <a:t>Also, as the budget bill changes, it may absorb</a:t>
            </a:r>
            <a:r>
              <a:rPr lang="en-US" baseline="0" dirty="0"/>
              <a:t> other appropriation bills. So, it is not unusual for your appropriation bill to die, and yet the appropriation itself survives – it’s just been absorbed by the larger budget bill.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75</a:t>
            </a:fld>
            <a:endParaRPr lang="en-US"/>
          </a:p>
        </p:txBody>
      </p:sp>
    </p:spTree>
    <p:extLst>
      <p:ext uri="{BB962C8B-B14F-4D97-AF65-F5344CB8AC3E}">
        <p14:creationId xmlns:p14="http://schemas.microsoft.com/office/powerpoint/2010/main" val="34516353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from 2015. </a:t>
            </a:r>
          </a:p>
          <a:p>
            <a:endParaRPr lang="en-US" dirty="0"/>
          </a:p>
          <a:p>
            <a:r>
              <a:rPr lang="en-US" dirty="0"/>
              <a:t>HB507 was an</a:t>
            </a:r>
            <a:r>
              <a:rPr lang="en-US" baseline="0" dirty="0"/>
              <a:t> appropriation bill separate from the larger ‘budget bill.’ It </a:t>
            </a:r>
            <a:r>
              <a:rPr lang="en-US" dirty="0"/>
              <a:t>was initially</a:t>
            </a:r>
            <a:r>
              <a:rPr lang="en-US" baseline="0" dirty="0"/>
              <a:t> drafted asking for $1 million to help with the macadamia felted coccid. It was referred to AGR, FIN. AGR passed the bill with changes – they took out the specific $ amount and added a “defective” effective date. FIN passed the bill without changes. </a:t>
            </a:r>
          </a:p>
          <a:p>
            <a:endParaRPr lang="en-US" baseline="0" dirty="0"/>
          </a:p>
          <a:p>
            <a:r>
              <a:rPr lang="en-US" baseline="0" dirty="0"/>
              <a:t>It went through its Third Reading in the House, and then crossed to the Senate. There it was referred to ENE/AGL, WAM. The joint ENE/AGL amended the bill, correcting the date. It moved on to WAM, but never came out. The bill ‘died’ in WAM.</a:t>
            </a:r>
          </a:p>
          <a:p>
            <a:endParaRPr lang="en-US" baseline="0" dirty="0"/>
          </a:p>
          <a:p>
            <a:r>
              <a:rPr lang="en-US" i="1" u="sng" baseline="0" dirty="0"/>
              <a:t>But…</a:t>
            </a:r>
            <a:r>
              <a:rPr lang="en-US" baseline="0" dirty="0"/>
              <a:t> money was put in the budget bill to help with the macadamia felted coccid. The appropriation lived on!</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76</a:t>
            </a:fld>
            <a:endParaRPr lang="en-US"/>
          </a:p>
        </p:txBody>
      </p:sp>
    </p:spTree>
    <p:extLst>
      <p:ext uri="{BB962C8B-B14F-4D97-AF65-F5344CB8AC3E}">
        <p14:creationId xmlns:p14="http://schemas.microsoft.com/office/powerpoint/2010/main" val="15712672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always clear what’s happened. How do you find out if the appropriation is dead along with the bill, or if the appropriation was incorporated</a:t>
            </a:r>
            <a:r>
              <a:rPr lang="en-US" baseline="0" dirty="0"/>
              <a:t> into the larger budget bill?</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77</a:t>
            </a:fld>
            <a:endParaRPr lang="en-US"/>
          </a:p>
        </p:txBody>
      </p:sp>
    </p:spTree>
    <p:extLst>
      <p:ext uri="{BB962C8B-B14F-4D97-AF65-F5344CB8AC3E}">
        <p14:creationId xmlns:p14="http://schemas.microsoft.com/office/powerpoint/2010/main" val="16507565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budget worksheets are your best bet. The committee report that the money committee issues along with the revised draft </a:t>
            </a:r>
            <a:r>
              <a:rPr lang="en-US" i="1" baseline="0" dirty="0"/>
              <a:t>may</a:t>
            </a:r>
            <a:r>
              <a:rPr lang="en-US" i="0" baseline="0" dirty="0"/>
              <a:t> mention the program area you’re interested in, but usually it’s the worksheets that offer you a recap of the changes made in the latest draft.</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78</a:t>
            </a:fld>
            <a:endParaRPr lang="en-US"/>
          </a:p>
        </p:txBody>
      </p:sp>
    </p:spTree>
    <p:extLst>
      <p:ext uri="{BB962C8B-B14F-4D97-AF65-F5344CB8AC3E}">
        <p14:creationId xmlns:p14="http://schemas.microsoft.com/office/powerpoint/2010/main" val="26674655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sometimes even the level of detail offered in the worksheets is not sufficient. In those instances, it is certainly appropriate to contact the staff of FIN or WAM. The money committees keep track of everything! But they’re also incredibly busy</a:t>
            </a:r>
            <a:r>
              <a:rPr lang="en-US" baseline="0" dirty="0"/>
              <a:t> – be courteous. Contact PAR if you need help identifying the program ID or to make sure we can’t help you find what you need.</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79</a:t>
            </a:fld>
            <a:endParaRPr lang="en-US"/>
          </a:p>
        </p:txBody>
      </p:sp>
    </p:spTree>
    <p:extLst>
      <p:ext uri="{BB962C8B-B14F-4D97-AF65-F5344CB8AC3E}">
        <p14:creationId xmlns:p14="http://schemas.microsoft.com/office/powerpoint/2010/main" val="337861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Now to look at the budget – let’s start with an overview of what we’re looking at.</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14573652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1056">
              <a:defRPr/>
            </a:pPr>
            <a:r>
              <a:rPr lang="en-US" dirty="0"/>
              <a:t>Again, here’s where you can find the budget worksheet</a:t>
            </a:r>
            <a:r>
              <a:rPr lang="en-US" baseline="0" dirty="0"/>
              <a:t>s: select the “Budget” page from the “Laws &amp; Research” drop-down menu.</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80</a:t>
            </a:fld>
            <a:endParaRPr lang="en-US"/>
          </a:p>
        </p:txBody>
      </p:sp>
    </p:spTree>
    <p:extLst>
      <p:ext uri="{BB962C8B-B14F-4D97-AF65-F5344CB8AC3E}">
        <p14:creationId xmlns:p14="http://schemas.microsoft.com/office/powerpoint/2010/main" val="32367367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example, here’s a snippet</a:t>
            </a:r>
            <a:r>
              <a:rPr lang="en-US" baseline="0" dirty="0"/>
              <a:t> from the SD1 version of the budget worksheet. It shows that the Senate WAM added $250k for FY 2016 and $250k for FY 2017, and the money will come from general funds (as noted by the “A” to the right of the figures) for the macadamia felted coccid. (Note the Program ID = AGR122, Plant Pest and Disease Control.)</a:t>
            </a:r>
          </a:p>
          <a:p>
            <a:endParaRPr lang="en-US" baseline="0" dirty="0"/>
          </a:p>
          <a:p>
            <a:r>
              <a:rPr lang="en-US" baseline="0" dirty="0"/>
              <a:t>We found this by going into the budget worksheet and searching for “macadamia”… we could have looked for “coccid” or another unique term.</a:t>
            </a:r>
          </a:p>
          <a:p>
            <a:endParaRPr lang="en-US" baseline="0" dirty="0"/>
          </a:p>
          <a:p>
            <a:r>
              <a:rPr lang="en-US" baseline="0" dirty="0"/>
              <a:t>NOTE: We know that “A” refers to General Funds because it is noted at the beginning of the General Appropriations bill, and it is also noted on PAR’s handy budget decipher sheet.</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81</a:t>
            </a:fld>
            <a:endParaRPr lang="en-US"/>
          </a:p>
        </p:txBody>
      </p:sp>
    </p:spTree>
    <p:extLst>
      <p:ext uri="{BB962C8B-B14F-4D97-AF65-F5344CB8AC3E}">
        <p14:creationId xmlns:p14="http://schemas.microsoft.com/office/powerpoint/2010/main" val="42470478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a:t>
            </a:r>
            <a:r>
              <a:rPr lang="en-US" baseline="0" dirty="0"/>
              <a:t> follow through on this example, in the </a:t>
            </a:r>
            <a:r>
              <a:rPr lang="en-US" i="1" baseline="0" dirty="0"/>
              <a:t>final</a:t>
            </a:r>
            <a:r>
              <a:rPr lang="en-US" baseline="0" dirty="0"/>
              <a:t> version of the budget (CD1), the funding was cut to $250k for FY2016 only (no funds for 2017) and it is from special funds (as noted by the “B” to the right of the dollar amount). This version of the budget worksheet reflects changes from the originally introduced bill, which did not include a request for the macadamia felted coccid.</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82</a:t>
            </a:fld>
            <a:endParaRPr lang="en-US"/>
          </a:p>
        </p:txBody>
      </p:sp>
    </p:spTree>
    <p:extLst>
      <p:ext uri="{BB962C8B-B14F-4D97-AF65-F5344CB8AC3E}">
        <p14:creationId xmlns:p14="http://schemas.microsoft.com/office/powerpoint/2010/main" val="12948319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looking at the drafts of the budget bills themselves,</a:t>
            </a:r>
            <a:r>
              <a:rPr lang="en-US" baseline="0" dirty="0"/>
              <a:t> we wouldn’t be able to see the specific allocation.</a:t>
            </a:r>
          </a:p>
          <a:p>
            <a:endParaRPr lang="en-US" baseline="0" dirty="0"/>
          </a:p>
          <a:p>
            <a:r>
              <a:rPr lang="en-US" dirty="0"/>
              <a:t>Just to see the level</a:t>
            </a:r>
            <a:r>
              <a:rPr lang="en-US" baseline="0" dirty="0"/>
              <a:t> of detail – here are snippets from the text of the SD1 and CD1 drafts of the bill. It shows the program area, AGR122. The totals allocated for general funds (A) and special funds (B) reflect the changes between the versions.</a:t>
            </a:r>
          </a:p>
          <a:p>
            <a:endParaRPr lang="en-US" baseline="0" dirty="0"/>
          </a:p>
          <a:p>
            <a:r>
              <a:rPr lang="en-US" baseline="0" dirty="0"/>
              <a:t>The level of detail here is much less than we saw in the budget worksheets.</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83</a:t>
            </a:fld>
            <a:endParaRPr lang="en-US"/>
          </a:p>
        </p:txBody>
      </p:sp>
    </p:spTree>
    <p:extLst>
      <p:ext uri="{BB962C8B-B14F-4D97-AF65-F5344CB8AC3E}">
        <p14:creationId xmlns:p14="http://schemas.microsoft.com/office/powerpoint/2010/main" val="37883543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budget worksheets are a great source of information! Unfortunately, it can take a while for them to be posted after the bill draft has been published.</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84</a:t>
            </a:fld>
            <a:endParaRPr lang="en-US"/>
          </a:p>
        </p:txBody>
      </p:sp>
    </p:spTree>
    <p:extLst>
      <p:ext uri="{BB962C8B-B14F-4D97-AF65-F5344CB8AC3E}">
        <p14:creationId xmlns:p14="http://schemas.microsoft.com/office/powerpoint/2010/main" val="42394531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a note – all bills need to have</a:t>
            </a:r>
            <a:r>
              <a:rPr lang="en-US" baseline="0" dirty="0"/>
              <a:t> at least 3 readings or votes on the floor of each chamber. Debate may take place on the floor or beforehand, “in caucus” where members of the same political party discuss the upcoming session and pending legislation.</a:t>
            </a:r>
          </a:p>
          <a:p>
            <a:endParaRPr lang="en-US" baseline="0" dirty="0"/>
          </a:p>
          <a:p>
            <a:r>
              <a:rPr lang="en-US" baseline="0" dirty="0"/>
              <a:t>The Budget Bill is an important piece of legislation – it is usually commented on at length by the money committee chair and may prompt comment from legislators.</a:t>
            </a:r>
          </a:p>
          <a:p>
            <a:endParaRPr lang="en-US" baseline="0" dirty="0"/>
          </a:p>
          <a:p>
            <a:r>
              <a:rPr lang="en-US" baseline="0" dirty="0"/>
              <a:t>Before we get to the Final reading of the bill, we’ll have to go to Conference to come to an agreement…</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85</a:t>
            </a:fld>
            <a:endParaRPr lang="en-US"/>
          </a:p>
        </p:txBody>
      </p:sp>
    </p:spTree>
    <p:extLst>
      <p:ext uri="{BB962C8B-B14F-4D97-AF65-F5344CB8AC3E}">
        <p14:creationId xmlns:p14="http://schemas.microsoft.com/office/powerpoint/2010/main" val="2974055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defTabSz="966423" eaLnBrk="1" hangingPunct="1">
              <a:spcBef>
                <a:spcPct val="0"/>
              </a:spcBef>
              <a:defRPr/>
            </a:pPr>
            <a:r>
              <a:rPr lang="en-US" baseline="0" dirty="0"/>
              <a:t>…Since the House has passed one version of the Budget Bill, and the Senate has passed another, the Conference Committees appointed by House and Senate leadership will have to iron out the differences and come to an agreement on the final version of the bill to be presented to their chambers.</a:t>
            </a:r>
          </a:p>
          <a:p>
            <a:pPr defTabSz="966423" eaLnBrk="1" hangingPunct="1">
              <a:spcBef>
                <a:spcPct val="0"/>
              </a:spcBef>
              <a:defRPr/>
            </a:pPr>
            <a:endParaRPr lang="en-US" dirty="0"/>
          </a:p>
          <a:p>
            <a:pPr eaLnBrk="1" hangingPunct="1">
              <a:spcBef>
                <a:spcPct val="0"/>
              </a:spcBef>
            </a:pPr>
            <a:r>
              <a:rPr lang="en-US" dirty="0"/>
              <a:t>The conferees need to come to agreement by the Final Budget Decking deadline. (For other appropriations bills, you’ll see that there’s a “Final Decking (</a:t>
            </a:r>
            <a:r>
              <a:rPr lang="en-US" b="1" dirty="0"/>
              <a:t>Fiscal Bills</a:t>
            </a:r>
            <a:r>
              <a:rPr lang="en-US" dirty="0"/>
              <a:t>)” deadline.)</a:t>
            </a:r>
          </a:p>
          <a:p>
            <a:pPr eaLnBrk="1" hangingPunct="1">
              <a:spcBef>
                <a:spcPct val="0"/>
              </a:spcBef>
            </a:pPr>
            <a:endParaRPr lang="en-US" dirty="0"/>
          </a:p>
        </p:txBody>
      </p:sp>
      <p:sp>
        <p:nvSpPr>
          <p:cNvPr id="211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1EC891-52BC-487A-9B6E-716735986334}" type="slidenum">
              <a:rPr lang="en-US" smtClean="0"/>
              <a:pPr fontAlgn="base">
                <a:spcBef>
                  <a:spcPct val="0"/>
                </a:spcBef>
                <a:spcAft>
                  <a:spcPct val="0"/>
                </a:spcAft>
                <a:defRPr/>
              </a:pPr>
              <a:t>86</a:t>
            </a:fld>
            <a:endParaRPr lang="en-US"/>
          </a:p>
        </p:txBody>
      </p:sp>
    </p:spTree>
    <p:extLst>
      <p:ext uri="{BB962C8B-B14F-4D97-AF65-F5344CB8AC3E}">
        <p14:creationId xmlns:p14="http://schemas.microsoft.com/office/powerpoint/2010/main" val="20534324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budget bill, many other appropriation bills will need the fiscal okay from the money committees before their CD1 versions can be voted on. </a:t>
            </a:r>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87</a:t>
            </a:fld>
            <a:endParaRPr lang="en-US"/>
          </a:p>
        </p:txBody>
      </p:sp>
    </p:spTree>
    <p:extLst>
      <p:ext uri="{BB962C8B-B14F-4D97-AF65-F5344CB8AC3E}">
        <p14:creationId xmlns:p14="http://schemas.microsoft.com/office/powerpoint/2010/main" val="331797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money bills will have to have the okay from the FIN and WAM chairs. The deadlines for coming out of conference are posted on the session calendar.</a:t>
            </a:r>
            <a:endParaRPr lang="en-US" baseline="0" dirty="0"/>
          </a:p>
          <a:p>
            <a:endParaRPr lang="en-US" baseline="0" dirty="0"/>
          </a:p>
          <a:p>
            <a:r>
              <a:rPr lang="en-US" baseline="0" dirty="0"/>
              <a:t>Advocacy at this stage requires contacting anyone who may have influence – the conferees, your own legislators, the subject matter chairs, etc. – and getting others to do the same.</a:t>
            </a:r>
          </a:p>
          <a:p>
            <a:endParaRPr lang="en-US" baseline="0" dirty="0"/>
          </a:p>
          <a:p>
            <a:r>
              <a:rPr lang="en-US" baseline="0" dirty="0"/>
              <a:t>Here are the deadlines for bills to come out of conference and be delivered to the Chief Clerks’ offices: </a:t>
            </a:r>
          </a:p>
          <a:p>
            <a:endParaRPr lang="en-US" baseline="0" dirty="0"/>
          </a:p>
          <a:p>
            <a:r>
              <a:rPr lang="en-US" baseline="0" dirty="0"/>
              <a:t>HB1800 (the budget bill): Monday, April 22</a:t>
            </a:r>
          </a:p>
          <a:p>
            <a:r>
              <a:rPr lang="en-US" baseline="0" dirty="0"/>
              <a:t>Non-Fiscal Bills (those not referred to FIN or WAM): Thursday, April 25</a:t>
            </a:r>
          </a:p>
          <a:p>
            <a:r>
              <a:rPr lang="en-US" baseline="0" dirty="0"/>
              <a:t>Fiscal Bills (those that were referred to FIN or WAM): Friday, April 26</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88</a:t>
            </a:fld>
            <a:endParaRPr lang="en-US"/>
          </a:p>
        </p:txBody>
      </p:sp>
    </p:spTree>
    <p:extLst>
      <p:ext uri="{BB962C8B-B14F-4D97-AF65-F5344CB8AC3E}">
        <p14:creationId xmlns:p14="http://schemas.microsoft.com/office/powerpoint/2010/main" val="20462334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conference procedures are agreed upon</a:t>
            </a:r>
            <a:r>
              <a:rPr lang="en-US" baseline="0" dirty="0"/>
              <a:t> by House and Senate leadership which provide more specifics – including the time to conclude negotiations, present the report, and file the report and bill with the Clerk.</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89</a:t>
            </a:fld>
            <a:endParaRPr lang="en-US"/>
          </a:p>
        </p:txBody>
      </p:sp>
    </p:spTree>
    <p:extLst>
      <p:ext uri="{BB962C8B-B14F-4D97-AF65-F5344CB8AC3E}">
        <p14:creationId xmlns:p14="http://schemas.microsoft.com/office/powerpoint/2010/main" val="3320384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Let’s start with the big picture. Our democracy is set up with a balance of power – three different, equal branches of government that help to keep one another in check.  Roughly speaking, the Legislative branch </a:t>
            </a:r>
            <a:r>
              <a:rPr lang="en-US" b="1" i="1" dirty="0"/>
              <a:t>makes </a:t>
            </a:r>
            <a:r>
              <a:rPr lang="en-US" dirty="0"/>
              <a:t>the laws, the Executive branch </a:t>
            </a:r>
            <a:r>
              <a:rPr lang="en-US" b="1" i="1" dirty="0"/>
              <a:t>implements</a:t>
            </a:r>
            <a:r>
              <a:rPr lang="en-US" dirty="0"/>
              <a:t> those laws, and the Judiciary branch </a:t>
            </a:r>
            <a:r>
              <a:rPr lang="en-US" b="1" i="1" dirty="0"/>
              <a:t>interprets</a:t>
            </a:r>
            <a:r>
              <a:rPr lang="en-US" dirty="0"/>
              <a:t> the law.  </a:t>
            </a:r>
          </a:p>
          <a:p>
            <a:pPr eaLnBrk="1" hangingPunct="1">
              <a:spcBef>
                <a:spcPct val="0"/>
              </a:spcBef>
            </a:pPr>
            <a:endParaRPr lang="en-US" dirty="0"/>
          </a:p>
          <a:p>
            <a:pPr eaLnBrk="1" hangingPunct="1">
              <a:spcBef>
                <a:spcPct val="0"/>
              </a:spcBef>
            </a:pPr>
            <a:r>
              <a:rPr lang="en-US" dirty="0"/>
              <a:t>In this workshop, we’ll be focused on the Legislative branch, the branch of government concerned with making the laws.</a:t>
            </a:r>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4A5B8A-89B9-447C-9786-76A6D02FABF4}"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6492280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a:t>
            </a:r>
            <a:r>
              <a:rPr lang="en-US" baseline="0" dirty="0"/>
              <a:t> all bills with fiscal implications will need to get the approval of the money chairs. What this means? You may not know the fate of your bill until the deadline – its fate is tied into the fate of the other fiscal matters being considered.</a:t>
            </a:r>
            <a:endParaRPr lang="en-US" dirty="0"/>
          </a:p>
        </p:txBody>
      </p:sp>
      <p:sp>
        <p:nvSpPr>
          <p:cNvPr id="4" name="Slide Number Placeholder 3"/>
          <p:cNvSpPr>
            <a:spLocks noGrp="1"/>
          </p:cNvSpPr>
          <p:nvPr>
            <p:ph type="sldNum" sz="quarter" idx="10"/>
          </p:nvPr>
        </p:nvSpPr>
        <p:spPr/>
        <p:txBody>
          <a:bodyPr/>
          <a:lstStyle/>
          <a:p>
            <a:fld id="{DA1A1C8B-0363-4692-AD1B-42CD9ACDCFEA}" type="slidenum">
              <a:rPr lang="en-US" smtClean="0"/>
              <a:pPr/>
              <a:t>90</a:t>
            </a:fld>
            <a:endParaRPr lang="en-US"/>
          </a:p>
        </p:txBody>
      </p:sp>
    </p:spTree>
    <p:extLst>
      <p:ext uri="{BB962C8B-B14F-4D97-AF65-F5344CB8AC3E}">
        <p14:creationId xmlns:p14="http://schemas.microsoft.com/office/powerpoint/2010/main" val="17509507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p:txBody>
          <a:bodyPr wrap="square" numCol="1" anchor="t" anchorCtr="0" compatLnSpc="1">
            <a:prstTxWarp prst="textNoShape">
              <a:avLst/>
            </a:prstTxWarp>
            <a:normAutofit/>
          </a:bodyPr>
          <a:lstStyle/>
          <a:p>
            <a:pPr defTabSz="966423" eaLnBrk="1" hangingPunct="1">
              <a:spcBef>
                <a:spcPct val="0"/>
              </a:spcBef>
              <a:defRPr/>
            </a:pPr>
            <a:r>
              <a:rPr lang="en-US" dirty="0"/>
              <a:t>Now let’s take a quick look at Grants in Aid…</a:t>
            </a:r>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B7ED72-2737-4B0C-AE94-8391E4867452}" type="slidenum">
              <a:rPr lang="en-US" smtClean="0"/>
              <a:pPr fontAlgn="base">
                <a:spcBef>
                  <a:spcPct val="0"/>
                </a:spcBef>
                <a:spcAft>
                  <a:spcPct val="0"/>
                </a:spcAft>
                <a:defRPr/>
              </a:pPr>
              <a:t>91</a:t>
            </a:fld>
            <a:endParaRPr lang="en-US"/>
          </a:p>
        </p:txBody>
      </p:sp>
    </p:spTree>
    <p:extLst>
      <p:ext uri="{BB962C8B-B14F-4D97-AF65-F5344CB8AC3E}">
        <p14:creationId xmlns:p14="http://schemas.microsoft.com/office/powerpoint/2010/main" val="12399821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Legislature is offering GIA money, the application will appear on the website (“Grant-in-Aid” page found under “Laws &amp; Research” tab). It’s usually posted sometime in December, and the deadline to submit the application is traditionally in January. The application will be for funds to be used in the upcoming fiscal year (FY25: July 1, 2024 to June 30, 2025). For more information, take a look at HRS Chapter 42F.</a:t>
            </a:r>
          </a:p>
          <a:p>
            <a:endParaRPr lang="en-US" baseline="0"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92</a:t>
            </a:fld>
            <a:endParaRPr lang="en-US"/>
          </a:p>
        </p:txBody>
      </p:sp>
    </p:spTree>
    <p:extLst>
      <p:ext uri="{BB962C8B-B14F-4D97-AF65-F5344CB8AC3E}">
        <p14:creationId xmlns:p14="http://schemas.microsoft.com/office/powerpoint/2010/main" val="2524511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past years’ applications and awards</a:t>
            </a:r>
            <a:r>
              <a:rPr lang="en-US" baseline="0" dirty="0"/>
              <a:t> may be helpful. Redacted copies of the applications, as well as a list of the amounts awarded for both Operating and CIP funds, will be posted on the “Grant-in-Aid” page found under the “Laws &amp; Research” tab.</a:t>
            </a:r>
            <a:endParaRPr lang="en-US" dirty="0"/>
          </a:p>
          <a:p>
            <a:endParaRPr lang="en-US" baseline="0" dirty="0"/>
          </a:p>
          <a:p>
            <a:r>
              <a:rPr lang="en-US" baseline="0" dirty="0"/>
              <a:t>It is common for WAM and FIN to host a joint informational briefing, often in late March, where all applicants are invited to provide a brief oral summary of their organization and its needs. While not required, many applicants do come to the capitol or join in over Zoom.</a:t>
            </a:r>
          </a:p>
          <a:p>
            <a:endParaRPr lang="en-US" baseline="0" dirty="0"/>
          </a:p>
          <a:p>
            <a:r>
              <a:rPr lang="en-US" baseline="0" dirty="0"/>
              <a:t>If you apply for GIA funds, you won’t know whether your application has been successful until the end of session when all the money bills get sorted out.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93</a:t>
            </a:fld>
            <a:endParaRPr lang="en-US"/>
          </a:p>
        </p:txBody>
      </p:sp>
    </p:spTree>
    <p:extLst>
      <p:ext uri="{BB962C8B-B14F-4D97-AF65-F5344CB8AC3E}">
        <p14:creationId xmlns:p14="http://schemas.microsoft.com/office/powerpoint/2010/main" val="8544888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budget bill. After the budget bill survives conference, it will have to succeed</a:t>
            </a:r>
            <a:r>
              <a:rPr lang="en-US" baseline="0" dirty="0"/>
              <a:t> in its final readings (votes) in both chambers before the end of session. There is a requirement for the budget bill to be sent to the governor before any other appropriation bills can pass Final Reading. (Sometimes you see bills moved to the end of the agenda, or a recess called during the day’s proceedings, while they wait for the other chamber to pass the budget bill and to give the clerks time to transmit it to the governor.)</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94</a:t>
            </a:fld>
            <a:endParaRPr lang="en-US"/>
          </a:p>
        </p:txBody>
      </p:sp>
    </p:spTree>
    <p:extLst>
      <p:ext uri="{BB962C8B-B14F-4D97-AF65-F5344CB8AC3E}">
        <p14:creationId xmlns:p14="http://schemas.microsoft.com/office/powerpoint/2010/main" val="1891117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It’s important</a:t>
            </a:r>
            <a:r>
              <a:rPr lang="en-US" baseline="0" dirty="0"/>
              <a:t> to remember that e</a:t>
            </a:r>
            <a:r>
              <a:rPr lang="en-US" dirty="0"/>
              <a:t>ven if the</a:t>
            </a:r>
            <a:r>
              <a:rPr lang="en-US" baseline="0" dirty="0"/>
              <a:t> funding you’re advocating for passes the legislature, the Governor has power over its fate. The Governor can veto bills and can line item veto the Budget Bill (that is, he can veto particular line items and leave others alone). </a:t>
            </a:r>
          </a:p>
          <a:p>
            <a:endParaRPr lang="en-US" baseline="0" dirty="0"/>
          </a:p>
          <a:p>
            <a:r>
              <a:rPr lang="en-US" b="0" baseline="0" dirty="0"/>
              <a:t>You can lobby the Governor as well as the administrative department that is charged with expending funds in your program area. The governor’s website (governor.hawaii.gov) provides a contact form where you can communicate your views.</a:t>
            </a:r>
          </a:p>
          <a:p>
            <a:endParaRPr lang="en-US" baseline="0" dirty="0"/>
          </a:p>
          <a:p>
            <a:r>
              <a:rPr lang="en-US" baseline="0" dirty="0"/>
              <a:t>There are deadlines by which the Governor must sign a bill into law, allow it to become law without signature, or veto it. Additionally, if a veto is being considered, he must advise the Legislature by a certain date. There is a mechanism by which the Legislature can override a veto. (Details: Constitution of Hawaii, Article III, Section 16, http://www.capitol.hawaii.gov/hrscurrent/Vol01_Ch0001-0042F/05-Const/CONST_0003-0016.htm)</a:t>
            </a:r>
          </a:p>
          <a:p>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95</a:t>
            </a:fld>
            <a:endParaRPr lang="en-US"/>
          </a:p>
        </p:txBody>
      </p:sp>
    </p:spTree>
    <p:extLst>
      <p:ext uri="{BB962C8B-B14F-4D97-AF65-F5344CB8AC3E}">
        <p14:creationId xmlns:p14="http://schemas.microsoft.com/office/powerpoint/2010/main" val="11395531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a:t>
            </a:r>
          </a:p>
          <a:p>
            <a:endParaRPr lang="en-US" dirty="0"/>
          </a:p>
          <a:p>
            <a:r>
              <a:rPr lang="en-US" dirty="0"/>
              <a:t>The budget process starts on the tail of the previous year’s budget.</a:t>
            </a:r>
          </a:p>
          <a:p>
            <a:endParaRPr lang="en-US" dirty="0"/>
          </a:p>
          <a:p>
            <a:r>
              <a:rPr lang="en-US" dirty="0"/>
              <a:t>The departments are instructed to formalize their requests for funds to the Governor, who will work with his Budget &amp; Finance department to craft the budget that he presents to the Legislature.</a:t>
            </a:r>
          </a:p>
          <a:p>
            <a:endParaRPr lang="en-US" dirty="0"/>
          </a:p>
          <a:p>
            <a:r>
              <a:rPr lang="en-US" dirty="0"/>
              <a:t>WAM and FIN begin briefings with</a:t>
            </a:r>
            <a:r>
              <a:rPr lang="en-US" baseline="0" dirty="0"/>
              <a:t> the departments to more fully understand the requests and to question previous allocations/expenditures.</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96</a:t>
            </a:fld>
            <a:endParaRPr lang="en-US"/>
          </a:p>
        </p:txBody>
      </p:sp>
    </p:spTree>
    <p:extLst>
      <p:ext uri="{BB962C8B-B14F-4D97-AF65-F5344CB8AC3E}">
        <p14:creationId xmlns:p14="http://schemas.microsoft.com/office/powerpoint/2010/main" val="25054333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r>
              <a:rPr lang="en-US" baseline="0" dirty="0"/>
              <a:t>The budget bill is formally introduced at the start of session by the House Speaker (and Senate President) “by request”. The House version of the bill will be the vehicle for the budget.</a:t>
            </a:r>
          </a:p>
          <a:p>
            <a:pPr defTabSz="947044"/>
            <a:endParaRPr lang="en-US" baseline="0" dirty="0"/>
          </a:p>
          <a:p>
            <a:pPr defTabSz="947044"/>
            <a:r>
              <a:rPr lang="en-US" baseline="0" dirty="0"/>
              <a:t>It will go through the House, then the Senate, and pass the legislature. (Along the way it will be heard in both FIN and WAM, pass three readings in each chamber, and pass a final reading in each chamber after the CD1 has been agreed to in conference.)</a:t>
            </a:r>
          </a:p>
          <a:p>
            <a:pPr defTabSz="947044"/>
            <a:endParaRPr lang="en-US" baseline="0" dirty="0"/>
          </a:p>
          <a:p>
            <a:pPr defTabSz="947044"/>
            <a:r>
              <a:rPr lang="en-US" baseline="0" dirty="0"/>
              <a:t>The bill will then be enacted by the Governor. (There may be line-item vetoes to contend with.)</a:t>
            </a:r>
          </a:p>
          <a:p>
            <a:pPr defTabSz="947044"/>
            <a:endParaRPr lang="en-US" baseline="0" dirty="0"/>
          </a:p>
          <a:p>
            <a:pPr defTabSz="947044"/>
            <a:r>
              <a:rPr lang="en-US" baseline="0" dirty="0"/>
              <a:t>And then the cycle starts all over again.</a:t>
            </a:r>
          </a:p>
          <a:p>
            <a:endParaRPr lang="en-US" baseline="0" dirty="0"/>
          </a:p>
          <a:p>
            <a:r>
              <a:rPr lang="en-US" dirty="0"/>
              <a:t>In following the budget bill… you can offer testimony at the hearings, lobby the chairs of subject matter committees, advocate to the money committees and anyone else. </a:t>
            </a:r>
          </a:p>
          <a:p>
            <a:endParaRPr lang="en-US" dirty="0"/>
          </a:p>
          <a:p>
            <a:r>
              <a:rPr lang="en-US" dirty="0"/>
              <a:t>While you can follow changes using the budget</a:t>
            </a:r>
            <a:r>
              <a:rPr lang="en-US" baseline="0" dirty="0"/>
              <a:t> worksheets, remember that you can always call PAR (808/587-0478) and ask for help. Despite improvements, the process can be a bit opaque when it comes to tracking particulars!</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97</a:t>
            </a:fld>
            <a:endParaRPr lang="en-US"/>
          </a:p>
        </p:txBody>
      </p:sp>
    </p:spTree>
    <p:extLst>
      <p:ext uri="{BB962C8B-B14F-4D97-AF65-F5344CB8AC3E}">
        <p14:creationId xmlns:p14="http://schemas.microsoft.com/office/powerpoint/2010/main" val="4783568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even after its over, is it really?</a:t>
            </a:r>
            <a:r>
              <a:rPr lang="en-US" baseline="0" dirty="0"/>
              <a:t> </a:t>
            </a:r>
            <a:r>
              <a:rPr lang="en-US" dirty="0"/>
              <a:t>Remember that the Governor holds the ‘power of the purse strings’ – just because the</a:t>
            </a:r>
            <a:r>
              <a:rPr lang="en-US" baseline="0" dirty="0"/>
              <a:t> spending has been </a:t>
            </a:r>
            <a:r>
              <a:rPr lang="en-US" u="sng" baseline="0" dirty="0"/>
              <a:t>authorized</a:t>
            </a:r>
            <a:r>
              <a:rPr lang="en-US" u="none" baseline="0" dirty="0"/>
              <a:t> doesn’t mean that it will be </a:t>
            </a:r>
            <a:r>
              <a:rPr lang="en-US" u="sng" baseline="0" dirty="0"/>
              <a:t>spent</a:t>
            </a:r>
            <a:r>
              <a:rPr lang="en-US" u="none" baseline="0" dirty="0"/>
              <a:t> or </a:t>
            </a:r>
            <a:r>
              <a:rPr lang="en-US" u="sng" baseline="0" dirty="0"/>
              <a:t>released</a:t>
            </a:r>
            <a:r>
              <a:rPr lang="en-US" u="none" baseline="0" dirty="0"/>
              <a:t>. </a:t>
            </a:r>
          </a:p>
          <a:p>
            <a:endParaRPr lang="en-US" u="none" baseline="0" dirty="0"/>
          </a:p>
          <a:p>
            <a:r>
              <a:rPr lang="en-US" u="none" baseline="0" dirty="0"/>
              <a:t>If you got what you’d hoped for, take time to thank those who have helped. Even if you haven’t gotten the results you were hoping for, debriefing with allies or reviewing what happened can be extremely helpful. You may be back next year!</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98</a:t>
            </a:fld>
            <a:endParaRPr lang="en-US"/>
          </a:p>
        </p:txBody>
      </p:sp>
    </p:spTree>
    <p:extLst>
      <p:ext uri="{BB962C8B-B14F-4D97-AF65-F5344CB8AC3E}">
        <p14:creationId xmlns:p14="http://schemas.microsoft.com/office/powerpoint/2010/main" val="37314635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reminder</a:t>
            </a:r>
            <a:r>
              <a:rPr lang="en-US" baseline="0" dirty="0"/>
              <a:t>… staff members may be key to your success, so treat them with respect and aloha. Also, legislators’ roles may change over the years – don’t completely discount someone ‘out of power,’ tomorrow the tables may have turned. In any case, you don’t want to burn bridges. Develop relationships – that’s really the key to getting things done at the Capitol. Listen and learn from all your experiences.</a:t>
            </a:r>
            <a:endParaRPr lang="en-US" dirty="0"/>
          </a:p>
        </p:txBody>
      </p:sp>
      <p:sp>
        <p:nvSpPr>
          <p:cNvPr id="4" name="Slide Number Placeholder 3"/>
          <p:cNvSpPr>
            <a:spLocks noGrp="1"/>
          </p:cNvSpPr>
          <p:nvPr>
            <p:ph type="sldNum" sz="quarter" idx="10"/>
          </p:nvPr>
        </p:nvSpPr>
        <p:spPr/>
        <p:txBody>
          <a:bodyPr/>
          <a:lstStyle/>
          <a:p>
            <a:pPr>
              <a:defRPr/>
            </a:pPr>
            <a:fld id="{B8E075DC-D647-488E-8269-A40C10191594}" type="slidenum">
              <a:rPr lang="en-US" smtClean="0"/>
              <a:pPr>
                <a:defRPr/>
              </a:pPr>
              <a:t>99</a:t>
            </a:fld>
            <a:endParaRPr lang="en-US"/>
          </a:p>
        </p:txBody>
      </p:sp>
    </p:spTree>
    <p:extLst>
      <p:ext uri="{BB962C8B-B14F-4D97-AF65-F5344CB8AC3E}">
        <p14:creationId xmlns:p14="http://schemas.microsoft.com/office/powerpoint/2010/main" val="50102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B6EAC2E-380A-4E60-A452-C3D9CC96F7E1}" type="datetime1">
              <a:rPr lang="en-US" smtClean="0"/>
              <a:pPr>
                <a:defRPr/>
              </a:pPr>
              <a:t>2/29/2024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D63773-7589-41A7-9A8D-744DDD71056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1273B6-58A1-4511-8C86-49DC897A8D03}" type="datetime1">
              <a:rPr lang="en-US" smtClean="0"/>
              <a:pPr>
                <a:defRPr/>
              </a:pPr>
              <a:t>2/29/2024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765870-7395-479D-B65A-86CC080729F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FF2ECB-2F29-47BA-9B42-BF98D0CE39AF}" type="datetime1">
              <a:rPr lang="en-US" smtClean="0"/>
              <a:pPr>
                <a:defRPr/>
              </a:pPr>
              <a:t>2/29/2024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D84F6C-37DC-4517-834D-1E95FF02A66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4F760B-EA0F-48C6-AA6E-0DFFFA7087C1}" type="datetime1">
              <a:rPr lang="en-US" smtClean="0"/>
              <a:pPr>
                <a:defRPr/>
              </a:pPr>
              <a:t>2/29/2024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973F24-CECD-4AC0-ADFA-0F62ED51792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7D75D7-8D31-4AD9-987D-C8502BA89974}" type="datetime1">
              <a:rPr lang="en-US" smtClean="0"/>
              <a:pPr>
                <a:defRPr/>
              </a:pPr>
              <a:t>2/29/2024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66393-C62F-43D7-9B7D-E108C7C4D1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594A13-7739-4C02-B134-56907D7A7452}" type="datetime1">
              <a:rPr lang="en-US" smtClean="0"/>
              <a:pPr>
                <a:defRPr/>
              </a:pPr>
              <a:t>2/29/2024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6CCA49-7EC0-4B3B-AA49-78F22991C7E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C391AD-6476-41E7-8CA5-1A5831080F68}" type="datetime1">
              <a:rPr lang="en-US" smtClean="0"/>
              <a:pPr>
                <a:defRPr/>
              </a:pPr>
              <a:t>2/29/2024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966168B-A13F-4936-A58F-BB426EE5721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59D947F-6CEB-40C7-AA41-37EE9AD43A7C}" type="datetime1">
              <a:rPr lang="en-US" smtClean="0"/>
              <a:pPr>
                <a:defRPr/>
              </a:pPr>
              <a:t>2/29/2024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DFA357-701A-4811-9602-05FA1CE102A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727B98C-3503-4FE3-8435-D139D70F1B6E}" type="datetime1">
              <a:rPr lang="en-US" smtClean="0"/>
              <a:pPr>
                <a:defRPr/>
              </a:pPr>
              <a:t>2/29/2024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91F631A-93D3-496A-934D-306B27E78D8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9C00FD-4D85-4E44-A98E-5B32C64775B4}" type="datetime1">
              <a:rPr lang="en-US" smtClean="0"/>
              <a:pPr>
                <a:defRPr/>
              </a:pPr>
              <a:t>2/29/2024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219637-9DE3-47B3-B609-1476CA9141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E1CB1BD-65A4-4441-ABE8-2C14D29F3530}" type="datetime1">
              <a:rPr lang="en-US" smtClean="0"/>
              <a:pPr>
                <a:defRPr/>
              </a:pPr>
              <a:t>2/29/2024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588C29-4411-4CE0-9BBC-5D88253830D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E79EA31-01D0-4380-88D9-5A034F239163}" type="datetime1">
              <a:rPr lang="en-US" smtClean="0"/>
              <a:pPr>
                <a:defRPr/>
              </a:pPr>
              <a:t>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EB4BDCE-A1C4-4F8E-BF63-831D1EC07E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lrb.hawaii.gov/par/" TargetMode="External"/><Relationship Id="rId4" Type="http://schemas.openxmlformats.org/officeDocument/2006/relationships/hyperlink" Target="mailto:par@capitol.hawaii.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13.xml.rels><?xml version="1.0" encoding="UTF-8" standalone="yes"?>
<Relationships xmlns="http://schemas.openxmlformats.org/package/2006/relationships"><Relationship Id="rId3" Type="http://schemas.openxmlformats.org/officeDocument/2006/relationships/hyperlink" Target="https://lrb.hawaii.gov/par/"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hyperlink" Target="mailto:par@capitol.hawaii.gov" TargetMode="External"/><Relationship Id="rId7" Type="http://schemas.openxmlformats.org/officeDocument/2006/relationships/image" Target="../media/image70.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hyperlink" Target="https://lrb.hawaii.gov/par" TargetMode="External"/><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hyperlink" Target="https://www.facebook.com/PublicAccessRoom/?ref=br_rs" TargetMode="Externa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mailto:par@capitol.Hawaii.gov"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5.wmf"/><Relationship Id="rId7" Type="http://schemas.openxmlformats.org/officeDocument/2006/relationships/diagramColors" Target="../diagrams/colors1.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capitol.hawaii.gov/"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Graphic 6" descr="photo of capitol">
            <a:extLst>
              <a:ext uri="{FF2B5EF4-FFF2-40B4-BE49-F238E27FC236}">
                <a16:creationId xmlns:a16="http://schemas.microsoft.com/office/drawing/2014/main" id="{A0B1DA81-2921-4691-BA79-2D53DAFD7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54" r="24779"/>
          <a:stretch/>
        </p:blipFill>
        <p:spPr>
          <a:xfrm>
            <a:off x="4562178" y="10"/>
            <a:ext cx="4572000" cy="6857990"/>
          </a:xfrm>
          <a:prstGeom prst="rect">
            <a:avLst/>
          </a:prstGeom>
        </p:spPr>
      </p:pic>
      <p:sp>
        <p:nvSpPr>
          <p:cNvPr id="28"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72000" y="1756600"/>
            <a:ext cx="810243"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66427" y="1357766"/>
            <a:ext cx="515816"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67935" y="1135060"/>
            <a:ext cx="307029"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1124043"/>
            <a:ext cx="4578798"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Subtitle 2">
            <a:extLst>
              <a:ext uri="{FF2B5EF4-FFF2-40B4-BE49-F238E27FC236}">
                <a16:creationId xmlns:a16="http://schemas.microsoft.com/office/drawing/2014/main" id="{3969B9B0-C41A-4A55-83B5-7AD91FF4FA0D}"/>
              </a:ext>
            </a:extLst>
          </p:cNvPr>
          <p:cNvSpPr>
            <a:spLocks noGrp="1"/>
          </p:cNvSpPr>
          <p:nvPr>
            <p:ph type="subTitle" idx="1"/>
          </p:nvPr>
        </p:nvSpPr>
        <p:spPr>
          <a:xfrm>
            <a:off x="596646" y="5226525"/>
            <a:ext cx="3768075" cy="1631475"/>
          </a:xfrm>
        </p:spPr>
        <p:txBody>
          <a:bodyPr anchor="t">
            <a:noAutofit/>
          </a:bodyPr>
          <a:lstStyle/>
          <a:p>
            <a:pPr algn="r"/>
            <a:endParaRPr lang="en-US" sz="1200" dirty="0"/>
          </a:p>
          <a:p>
            <a:pPr algn="r">
              <a:spcBef>
                <a:spcPts val="0"/>
              </a:spcBef>
            </a:pPr>
            <a:r>
              <a:rPr lang="en-US" sz="2000" dirty="0"/>
              <a:t>Public Access Room (PAR)</a:t>
            </a:r>
          </a:p>
          <a:p>
            <a:pPr algn="r">
              <a:spcBef>
                <a:spcPts val="0"/>
              </a:spcBef>
            </a:pPr>
            <a:r>
              <a:rPr lang="en-US" sz="2000" dirty="0"/>
              <a:t>808/587-0478 </a:t>
            </a:r>
            <a:r>
              <a:rPr lang="en-US" sz="2000" dirty="0">
                <a:hlinkClick r:id="rId4"/>
              </a:rPr>
              <a:t>par@capitol.hawaii.gov</a:t>
            </a:r>
            <a:endParaRPr lang="en-US" sz="2000" dirty="0"/>
          </a:p>
          <a:p>
            <a:pPr algn="r">
              <a:spcBef>
                <a:spcPts val="0"/>
              </a:spcBef>
            </a:pPr>
            <a:r>
              <a:rPr lang="en-US" sz="2000" dirty="0">
                <a:hlinkClick r:id="rId5"/>
              </a:rPr>
              <a:t>lrb.hawaii.gov/par</a:t>
            </a:r>
            <a:endParaRPr lang="en-US" sz="2000" dirty="0"/>
          </a:p>
          <a:p>
            <a:pPr algn="r"/>
            <a:endParaRPr lang="en-US" sz="2000" dirty="0"/>
          </a:p>
        </p:txBody>
      </p:sp>
      <p:sp>
        <p:nvSpPr>
          <p:cNvPr id="4" name="TextBox 3">
            <a:extLst>
              <a:ext uri="{FF2B5EF4-FFF2-40B4-BE49-F238E27FC236}">
                <a16:creationId xmlns:a16="http://schemas.microsoft.com/office/drawing/2014/main" id="{D6B8DA61-D360-4D09-BA5D-AF6F4D02554B}"/>
              </a:ext>
            </a:extLst>
          </p:cNvPr>
          <p:cNvSpPr txBox="1"/>
          <p:nvPr/>
        </p:nvSpPr>
        <p:spPr>
          <a:xfrm>
            <a:off x="6096000" y="609600"/>
            <a:ext cx="1676400" cy="1862048"/>
          </a:xfrm>
          <a:prstGeom prst="rect">
            <a:avLst/>
          </a:prstGeom>
          <a:noFill/>
        </p:spPr>
        <p:txBody>
          <a:bodyPr wrap="square" rtlCol="0">
            <a:spAutoFit/>
          </a:bodyPr>
          <a:lstStyle/>
          <a:p>
            <a:pPr algn="ctr"/>
            <a:r>
              <a:rPr lang="en-US" sz="11500" b="1" dirty="0">
                <a:solidFill>
                  <a:srgbClr val="008000"/>
                </a:solidFill>
                <a:latin typeface="Engravers MT" panose="02090707080505020304" pitchFamily="18" charset="0"/>
              </a:rPr>
              <a:t>$</a:t>
            </a:r>
          </a:p>
        </p:txBody>
      </p:sp>
      <p:sp>
        <p:nvSpPr>
          <p:cNvPr id="2" name="Title 1">
            <a:extLst>
              <a:ext uri="{FF2B5EF4-FFF2-40B4-BE49-F238E27FC236}">
                <a16:creationId xmlns:a16="http://schemas.microsoft.com/office/drawing/2014/main" id="{0688B297-3782-48D2-8D67-B77B21BE161B}"/>
              </a:ext>
            </a:extLst>
          </p:cNvPr>
          <p:cNvSpPr>
            <a:spLocks noGrp="1"/>
          </p:cNvSpPr>
          <p:nvPr>
            <p:ph type="ctrTitle"/>
          </p:nvPr>
        </p:nvSpPr>
        <p:spPr>
          <a:xfrm>
            <a:off x="943643" y="1205212"/>
            <a:ext cx="4077806" cy="3342435"/>
          </a:xfrm>
          <a:ln>
            <a:noFill/>
          </a:ln>
        </p:spPr>
        <p:txBody>
          <a:bodyPr anchor="b">
            <a:normAutofit/>
          </a:bodyPr>
          <a:lstStyle/>
          <a:p>
            <a:pPr algn="l"/>
            <a:r>
              <a:rPr lang="en-US" sz="4700" dirty="0">
                <a:solidFill>
                  <a:srgbClr val="FFFFFF"/>
                </a:solidFill>
              </a:rPr>
              <a:t>Following the Budget at Hawaii’s State Capitol</a:t>
            </a:r>
          </a:p>
        </p:txBody>
      </p:sp>
    </p:spTree>
    <p:extLst>
      <p:ext uri="{BB962C8B-B14F-4D97-AF65-F5344CB8AC3E}">
        <p14:creationId xmlns:p14="http://schemas.microsoft.com/office/powerpoint/2010/main" val="1497398400"/>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branch1.jpg"/>
          <p:cNvPicPr>
            <a:picLocks noChangeAspect="1"/>
          </p:cNvPicPr>
          <p:nvPr/>
        </p:nvPicPr>
        <p:blipFill>
          <a:blip r:embed="rId3" cstate="print"/>
          <a:srcRect/>
          <a:stretch>
            <a:fillRect/>
          </a:stretch>
        </p:blipFill>
        <p:spPr bwMode="auto">
          <a:xfrm rot="612266">
            <a:off x="1106488" y="1893888"/>
            <a:ext cx="2746375" cy="3273425"/>
          </a:xfrm>
          <a:prstGeom prst="rect">
            <a:avLst/>
          </a:prstGeom>
          <a:noFill/>
          <a:ln w="9525">
            <a:noFill/>
            <a:miter lim="800000"/>
            <a:headEnd/>
            <a:tailEnd/>
          </a:ln>
        </p:spPr>
      </p:pic>
      <p:pic>
        <p:nvPicPr>
          <p:cNvPr id="22531" name="Picture 15" descr="branch1.jpg"/>
          <p:cNvPicPr>
            <a:picLocks noChangeAspect="1"/>
          </p:cNvPicPr>
          <p:nvPr/>
        </p:nvPicPr>
        <p:blipFill>
          <a:blip r:embed="rId3" cstate="print"/>
          <a:srcRect/>
          <a:stretch>
            <a:fillRect/>
          </a:stretch>
        </p:blipFill>
        <p:spPr bwMode="auto">
          <a:xfrm rot="-7312519">
            <a:off x="3289300" y="3213100"/>
            <a:ext cx="2746375" cy="3273425"/>
          </a:xfrm>
          <a:prstGeom prst="rect">
            <a:avLst/>
          </a:prstGeom>
          <a:noFill/>
          <a:ln w="9525">
            <a:noFill/>
            <a:miter lim="800000"/>
            <a:headEnd/>
            <a:tailEnd/>
          </a:ln>
        </p:spPr>
      </p:pic>
      <p:pic>
        <p:nvPicPr>
          <p:cNvPr id="22532" name="Picture 13" descr="branch1.jpg"/>
          <p:cNvPicPr>
            <a:picLocks noChangeAspect="1"/>
          </p:cNvPicPr>
          <p:nvPr/>
        </p:nvPicPr>
        <p:blipFill>
          <a:blip r:embed="rId4" cstate="print"/>
          <a:srcRect/>
          <a:stretch>
            <a:fillRect/>
          </a:stretch>
        </p:blipFill>
        <p:spPr bwMode="auto">
          <a:xfrm rot="4983242">
            <a:off x="5672138" y="1447800"/>
            <a:ext cx="2749550" cy="3276600"/>
          </a:xfrm>
          <a:prstGeom prst="rect">
            <a:avLst/>
          </a:prstGeom>
          <a:noFill/>
          <a:ln w="9525">
            <a:noFill/>
            <a:miter lim="800000"/>
            <a:headEnd/>
            <a:tailEnd/>
          </a:ln>
        </p:spPr>
      </p:pic>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t>3 Equal Branches of </a:t>
            </a:r>
            <a:br>
              <a:rPr lang="en-US" dirty="0"/>
            </a:br>
            <a:r>
              <a:rPr lang="en-US" dirty="0"/>
              <a:t>Hawaii’s State Government</a:t>
            </a:r>
          </a:p>
        </p:txBody>
      </p:sp>
      <p:sp>
        <p:nvSpPr>
          <p:cNvPr id="22534"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grpSp>
        <p:nvGrpSpPr>
          <p:cNvPr id="22535" name="Group 4"/>
          <p:cNvGrpSpPr>
            <a:grpSpLocks/>
          </p:cNvGrpSpPr>
          <p:nvPr/>
        </p:nvGrpSpPr>
        <p:grpSpPr bwMode="auto">
          <a:xfrm>
            <a:off x="785812" y="1676502"/>
            <a:ext cx="7572375" cy="4343400"/>
            <a:chOff x="825" y="4560"/>
            <a:chExt cx="10033" cy="5140"/>
          </a:xfrm>
        </p:grpSpPr>
        <p:sp>
          <p:nvSpPr>
            <p:cNvPr id="22539" name="AutoShape 5"/>
            <p:cNvSpPr>
              <a:spLocks noChangeArrowheads="1"/>
            </p:cNvSpPr>
            <p:nvPr/>
          </p:nvSpPr>
          <p:spPr bwMode="auto">
            <a:xfrm>
              <a:off x="825" y="7626"/>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Executive</a:t>
              </a:r>
              <a:r>
                <a:rPr lang="en-US" sz="1600" dirty="0">
                  <a:latin typeface="Calibri" pitchFamily="34" charset="0"/>
                </a:rPr>
                <a:t> Implement the law</a:t>
              </a:r>
              <a:endParaRPr lang="en-US" dirty="0"/>
            </a:p>
          </p:txBody>
        </p:sp>
        <p:sp>
          <p:nvSpPr>
            <p:cNvPr id="22540" name="AutoShape 6"/>
            <p:cNvSpPr>
              <a:spLocks noChangeArrowheads="1"/>
            </p:cNvSpPr>
            <p:nvPr/>
          </p:nvSpPr>
          <p:spPr bwMode="auto">
            <a:xfrm>
              <a:off x="4567" y="4560"/>
              <a:ext cx="2745" cy="1935"/>
            </a:xfrm>
            <a:prstGeom prst="flowChartAlternateProcess">
              <a:avLst/>
            </a:prstGeom>
            <a:solidFill>
              <a:srgbClr val="FFFF00"/>
            </a:solidFill>
            <a:ln w="9525">
              <a:solidFill>
                <a:srgbClr val="000000"/>
              </a:solidFill>
              <a:miter lim="800000"/>
              <a:headEnd/>
              <a:tailEnd/>
            </a:ln>
          </p:spPr>
          <p:txBody>
            <a:bodyPr/>
            <a:lstStyle/>
            <a:p>
              <a:pPr algn="ctr"/>
              <a:r>
                <a:rPr lang="en-US" sz="2400" b="1" dirty="0">
                  <a:latin typeface="Calibri" pitchFamily="34" charset="0"/>
                </a:rPr>
                <a:t>Legislative</a:t>
              </a:r>
              <a:endParaRPr lang="en-US" sz="1600" b="1" dirty="0">
                <a:latin typeface="Times New Roman" pitchFamily="18" charset="0"/>
              </a:endParaRPr>
            </a:p>
            <a:p>
              <a:pPr algn="ctr">
                <a:spcAft>
                  <a:spcPts val="1000"/>
                </a:spcAft>
              </a:pPr>
              <a:r>
                <a:rPr lang="en-US" sz="1600" dirty="0">
                  <a:latin typeface="Calibri" pitchFamily="34" charset="0"/>
                </a:rPr>
                <a:t>Make </a:t>
              </a:r>
              <a:r>
                <a:rPr lang="en-US" sz="1600" dirty="0">
                  <a:solidFill>
                    <a:srgbClr val="000000"/>
                  </a:solidFill>
                  <a:latin typeface="Calibri" pitchFamily="34" charset="0"/>
                </a:rPr>
                <a:t>the </a:t>
              </a:r>
              <a:r>
                <a:rPr lang="en-US" sz="1600" dirty="0">
                  <a:latin typeface="Calibri" pitchFamily="34" charset="0"/>
                </a:rPr>
                <a:t>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sp>
          <p:nvSpPr>
            <p:cNvPr id="22541" name="AutoShape 7"/>
            <p:cNvSpPr>
              <a:spLocks noChangeArrowheads="1"/>
            </p:cNvSpPr>
            <p:nvPr/>
          </p:nvSpPr>
          <p:spPr bwMode="auto">
            <a:xfrm>
              <a:off x="8113" y="7645"/>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Judiciary</a:t>
              </a:r>
              <a:endParaRPr lang="en-US" sz="1600" dirty="0">
                <a:latin typeface="Times New Roman" pitchFamily="18" charset="0"/>
              </a:endParaRPr>
            </a:p>
            <a:p>
              <a:pPr algn="ctr"/>
              <a:r>
                <a:rPr lang="en-US" sz="1600" dirty="0">
                  <a:latin typeface="Calibri" pitchFamily="34" charset="0"/>
                </a:rPr>
                <a:t>Interpret the 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grpSp>
      <p:sp>
        <p:nvSpPr>
          <p:cNvPr id="11" name="Oval 17"/>
          <p:cNvSpPr>
            <a:spLocks noChangeArrowheads="1"/>
          </p:cNvSpPr>
          <p:nvPr/>
        </p:nvSpPr>
        <p:spPr bwMode="auto">
          <a:xfrm>
            <a:off x="3350565" y="1504596"/>
            <a:ext cx="2590800" cy="2057400"/>
          </a:xfrm>
          <a:prstGeom prst="ellipse">
            <a:avLst/>
          </a:prstGeom>
          <a:noFill/>
          <a:ln w="76200">
            <a:solidFill>
              <a:srgbClr val="00747A"/>
            </a:solidFill>
            <a:round/>
            <a:headEnd/>
            <a:tailEnd/>
          </a:ln>
        </p:spPr>
        <p:txBody>
          <a:bodyPr/>
          <a:lstStyle/>
          <a:p>
            <a:endParaRPr lang="en-US">
              <a:solidFill>
                <a:srgbClr val="00747A"/>
              </a:solidFill>
              <a:latin typeface="Calibri" pitchFamily="34" charset="0"/>
            </a:endParaRPr>
          </a:p>
        </p:txBody>
      </p:sp>
      <p:sp>
        <p:nvSpPr>
          <p:cNvPr id="2" name="TextBox 1"/>
          <p:cNvSpPr txBox="1"/>
          <p:nvPr/>
        </p:nvSpPr>
        <p:spPr>
          <a:xfrm>
            <a:off x="3835172" y="2434221"/>
            <a:ext cx="1654629" cy="923330"/>
          </a:xfrm>
          <a:prstGeom prst="rect">
            <a:avLst/>
          </a:prstGeom>
          <a:noFill/>
          <a:ln w="38100">
            <a:solidFill>
              <a:srgbClr val="00747A"/>
            </a:solidFill>
          </a:ln>
        </p:spPr>
        <p:txBody>
          <a:bodyPr wrap="square" rtlCol="0">
            <a:spAutoFit/>
          </a:bodyPr>
          <a:lstStyle/>
          <a:p>
            <a:pPr algn="ctr"/>
            <a:r>
              <a:rPr lang="en-US" dirty="0">
                <a:latin typeface="+mn-lt"/>
              </a:rPr>
              <a:t>Crafts/passes the budgets of all branches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12735"/>
            <a:ext cx="8686800" cy="6432530"/>
          </a:xfrm>
          <a:prstGeom prst="rect">
            <a:avLst/>
          </a:prstGeom>
          <a:noFill/>
        </p:spPr>
        <p:txBody>
          <a:bodyPr wrap="square" rtlCol="0">
            <a:spAutoFit/>
          </a:bodyPr>
          <a:lstStyle/>
          <a:p>
            <a:pPr algn="ctr"/>
            <a:r>
              <a:rPr lang="en-US" sz="4000" b="1" dirty="0">
                <a:solidFill>
                  <a:srgbClr val="00747A"/>
                </a:solidFill>
                <a:latin typeface="+mn-lt"/>
              </a:rPr>
              <a:t>If you’ve got a good relationship with a legislator… ask for advice!</a:t>
            </a:r>
          </a:p>
          <a:p>
            <a:pPr algn="ctr"/>
            <a:endParaRPr lang="en-US" sz="1200" dirty="0">
              <a:latin typeface="+mn-lt"/>
            </a:endParaRPr>
          </a:p>
          <a:p>
            <a:pPr marL="465138" indent="-465138">
              <a:buFontTx/>
              <a:buChar char="-"/>
            </a:pPr>
            <a:r>
              <a:rPr lang="en-US" sz="4000" dirty="0">
                <a:latin typeface="+mn-lt"/>
              </a:rPr>
              <a:t>additional background that leads to stances/positions</a:t>
            </a:r>
          </a:p>
          <a:p>
            <a:pPr marL="465138" indent="-465138">
              <a:buFontTx/>
              <a:buChar char="-"/>
            </a:pPr>
            <a:r>
              <a:rPr lang="en-US" sz="4000" dirty="0">
                <a:latin typeface="+mn-lt"/>
              </a:rPr>
              <a:t>better understanding of how to approach specific legislators</a:t>
            </a:r>
          </a:p>
          <a:p>
            <a:pPr marL="465138" indent="-465138">
              <a:buFontTx/>
              <a:buChar char="-"/>
            </a:pPr>
            <a:r>
              <a:rPr lang="en-US" sz="4000" dirty="0">
                <a:latin typeface="+mn-lt"/>
              </a:rPr>
              <a:t>advice re: more/less pressure needed</a:t>
            </a:r>
          </a:p>
          <a:p>
            <a:pPr marL="465138" indent="-465138">
              <a:buFontTx/>
              <a:buChar char="-"/>
            </a:pPr>
            <a:r>
              <a:rPr lang="en-US" sz="4000" dirty="0">
                <a:latin typeface="+mn-lt"/>
              </a:rPr>
              <a:t>where to focus energy</a:t>
            </a:r>
          </a:p>
          <a:p>
            <a:pPr marL="465138" indent="-465138">
              <a:buFontTx/>
              <a:buChar char="-"/>
            </a:pPr>
            <a:r>
              <a:rPr lang="en-US" sz="4000" dirty="0">
                <a:latin typeface="+mn-lt"/>
              </a:rPr>
              <a:t>perspectives on bigger picture of what’s going on </a:t>
            </a:r>
          </a:p>
        </p:txBody>
      </p:sp>
    </p:spTree>
    <p:extLst>
      <p:ext uri="{BB962C8B-B14F-4D97-AF65-F5344CB8AC3E}">
        <p14:creationId xmlns:p14="http://schemas.microsoft.com/office/powerpoint/2010/main" val="3931072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747A"/>
                </a:solidFill>
                <a:latin typeface="+mj-lt"/>
                <a:ea typeface="+mj-ea"/>
                <a:cs typeface="+mj-cs"/>
              </a:rPr>
              <a:t>Following the Budget </a:t>
            </a:r>
          </a:p>
        </p:txBody>
      </p:sp>
      <p:sp>
        <p:nvSpPr>
          <p:cNvPr id="17411" name="Content Placeholder 2"/>
          <p:cNvSpPr txBox="1">
            <a:spLocks/>
          </p:cNvSpPr>
          <p:nvPr/>
        </p:nvSpPr>
        <p:spPr bwMode="auto">
          <a:xfrm>
            <a:off x="304800" y="2133600"/>
            <a:ext cx="91440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dirty="0">
                <a:latin typeface="Calibri" pitchFamily="34" charset="0"/>
              </a:rPr>
              <a:t>Public Access Room (PAR)</a:t>
            </a:r>
          </a:p>
          <a:p>
            <a:pPr marL="342900" indent="-342900">
              <a:spcBef>
                <a:spcPct val="20000"/>
              </a:spcBef>
              <a:buFont typeface="Arial" charset="0"/>
              <a:buChar char="•"/>
            </a:pPr>
            <a:r>
              <a:rPr lang="en-US" sz="4000" dirty="0">
                <a:latin typeface="Calibri" pitchFamily="34" charset="0"/>
              </a:rPr>
              <a:t>Overview of ‘the Budget’</a:t>
            </a:r>
          </a:p>
          <a:p>
            <a:pPr marL="342900" indent="-342900">
              <a:spcBef>
                <a:spcPct val="20000"/>
              </a:spcBef>
              <a:buFont typeface="Arial" charset="0"/>
              <a:buChar char="•"/>
            </a:pPr>
            <a:r>
              <a:rPr lang="en-US" sz="4000" dirty="0">
                <a:latin typeface="Calibri" pitchFamily="34" charset="0"/>
              </a:rPr>
              <a:t>The Budget Bill</a:t>
            </a:r>
          </a:p>
          <a:p>
            <a:pPr marL="1028700" lvl="1" indent="-571500">
              <a:spcBef>
                <a:spcPct val="20000"/>
              </a:spcBef>
              <a:buFont typeface="Wingdings" panose="05000000000000000000" pitchFamily="2" charset="2"/>
              <a:buChar char="Ø"/>
            </a:pPr>
            <a:r>
              <a:rPr lang="en-US" sz="4000" dirty="0">
                <a:latin typeface="Calibri" pitchFamily="34" charset="0"/>
              </a:rPr>
              <a:t>Following other money bills</a:t>
            </a:r>
          </a:p>
          <a:p>
            <a:pPr marL="1028700" lvl="1" indent="-571500">
              <a:spcBef>
                <a:spcPct val="20000"/>
              </a:spcBef>
              <a:buFont typeface="Wingdings" panose="05000000000000000000" pitchFamily="2" charset="2"/>
              <a:buChar char="Ø"/>
            </a:pPr>
            <a:r>
              <a:rPr lang="en-US" sz="4000" dirty="0">
                <a:latin typeface="Calibri" pitchFamily="34" charset="0"/>
              </a:rPr>
              <a:t>Grants in Aid (GIA)</a:t>
            </a:r>
          </a:p>
          <a:p>
            <a:pPr marL="342900" indent="-342900">
              <a:spcBef>
                <a:spcPct val="20000"/>
              </a:spcBef>
              <a:buFont typeface="Arial" charset="0"/>
              <a:buChar char="•"/>
            </a:pPr>
            <a:r>
              <a:rPr lang="en-US" sz="4000" b="1" dirty="0">
                <a:latin typeface="Calibri" pitchFamily="34" charset="0"/>
              </a:rPr>
              <a:t>Legislature’s website </a:t>
            </a:r>
            <a:r>
              <a:rPr lang="en-US" sz="4000" b="1" dirty="0">
                <a:latin typeface="Calibri" pitchFamily="34" charset="0"/>
                <a:hlinkClick r:id="rId3"/>
              </a:rPr>
              <a:t>capitol.hawaii.gov</a:t>
            </a:r>
            <a:endParaRPr lang="en-US" sz="4000" b="1" dirty="0">
              <a:latin typeface="Calibri" pitchFamily="34" charset="0"/>
            </a:endParaRPr>
          </a:p>
        </p:txBody>
      </p:sp>
      <p:cxnSp>
        <p:nvCxnSpPr>
          <p:cNvPr id="4" name="Straight Connector 3">
            <a:extLst>
              <a:ext uri="{FF2B5EF4-FFF2-40B4-BE49-F238E27FC236}">
                <a16:creationId xmlns:a16="http://schemas.microsoft.com/office/drawing/2014/main" id="{133CBD61-18C6-4969-9A25-FDBBF1D5086F}"/>
              </a:ext>
            </a:extLst>
          </p:cNvPr>
          <p:cNvCxnSpPr>
            <a:cxnSpLocks/>
          </p:cNvCxnSpPr>
          <p:nvPr/>
        </p:nvCxnSpPr>
        <p:spPr>
          <a:xfrm>
            <a:off x="762000" y="6477000"/>
            <a:ext cx="8305800" cy="0"/>
          </a:xfrm>
          <a:prstGeom prst="line">
            <a:avLst/>
          </a:prstGeom>
          <a:ln w="76200">
            <a:solidFill>
              <a:srgbClr val="0074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856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7166" b="7166"/>
          <a:stretch/>
        </p:blipFill>
        <p:spPr bwMode="auto">
          <a:xfrm>
            <a:off x="4800600" y="3562531"/>
            <a:ext cx="3842577" cy="3291840"/>
          </a:xfrm>
          <a:prstGeom prst="rect">
            <a:avLst/>
          </a:prstGeom>
          <a:noFill/>
          <a:ln w="9525">
            <a:noFill/>
            <a:miter lim="800000"/>
            <a:headEnd/>
            <a:tailEnd/>
          </a:ln>
        </p:spPr>
      </p:pic>
      <p:sp>
        <p:nvSpPr>
          <p:cNvPr id="3" name="TextBox 2"/>
          <p:cNvSpPr txBox="1"/>
          <p:nvPr/>
        </p:nvSpPr>
        <p:spPr>
          <a:xfrm>
            <a:off x="762000" y="533400"/>
            <a:ext cx="7620000" cy="2554545"/>
          </a:xfrm>
          <a:prstGeom prst="rect">
            <a:avLst/>
          </a:prstGeom>
          <a:noFill/>
        </p:spPr>
        <p:txBody>
          <a:bodyPr wrap="square" rtlCol="0">
            <a:spAutoFit/>
          </a:bodyPr>
          <a:lstStyle/>
          <a:p>
            <a:pPr algn="ctr"/>
            <a:r>
              <a:rPr lang="en-US" sz="4000" dirty="0">
                <a:latin typeface="+mn-lt"/>
              </a:rPr>
              <a:t>To find lists of bills with </a:t>
            </a:r>
          </a:p>
          <a:p>
            <a:pPr algn="ctr"/>
            <a:r>
              <a:rPr lang="en-US" sz="4000" b="1" dirty="0">
                <a:solidFill>
                  <a:srgbClr val="00747A"/>
                </a:solidFill>
                <a:latin typeface="+mn-lt"/>
              </a:rPr>
              <a:t>Appropriations ($)</a:t>
            </a:r>
          </a:p>
          <a:p>
            <a:pPr algn="ctr"/>
            <a:r>
              <a:rPr lang="en-US" sz="4000" dirty="0">
                <a:latin typeface="+mn-lt"/>
              </a:rPr>
              <a:t>find the Reports and Lists</a:t>
            </a:r>
          </a:p>
          <a:p>
            <a:pPr algn="ctr"/>
            <a:r>
              <a:rPr lang="en-US" sz="4000" dirty="0">
                <a:latin typeface="+mn-lt"/>
              </a:rPr>
              <a:t>button on the homepage</a:t>
            </a:r>
            <a:endParaRPr lang="en-US" sz="2400" dirty="0"/>
          </a:p>
        </p:txBody>
      </p:sp>
      <p:sp>
        <p:nvSpPr>
          <p:cNvPr id="4" name="Title 1"/>
          <p:cNvSpPr txBox="1">
            <a:spLocks/>
          </p:cNvSpPr>
          <p:nvPr/>
        </p:nvSpPr>
        <p:spPr>
          <a:xfrm>
            <a:off x="914400" y="3562531"/>
            <a:ext cx="4191000" cy="838200"/>
          </a:xfrm>
          <a:prstGeom prst="rect">
            <a:avLst/>
          </a:prstGeom>
          <a:solidFill>
            <a:schemeClr val="bg1"/>
          </a:solidFill>
          <a:ln w="76200">
            <a:solidFill>
              <a:srgbClr val="00747A"/>
            </a:solidFill>
          </a:ln>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capitol.hawaii.gov</a:t>
            </a:r>
          </a:p>
        </p:txBody>
      </p:sp>
    </p:spTree>
    <p:extLst>
      <p:ext uri="{BB962C8B-B14F-4D97-AF65-F5344CB8AC3E}">
        <p14:creationId xmlns:p14="http://schemas.microsoft.com/office/powerpoint/2010/main" val="14807699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9172B-0FD7-480F-9548-1DC4FCA8FA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106" y="14511"/>
            <a:ext cx="8515787" cy="6828977"/>
          </a:xfrm>
          <a:prstGeom prst="rect">
            <a:avLst/>
          </a:prstGeom>
        </p:spPr>
      </p:pic>
      <p:sp>
        <p:nvSpPr>
          <p:cNvPr id="4" name="Oval 3"/>
          <p:cNvSpPr/>
          <p:nvPr/>
        </p:nvSpPr>
        <p:spPr>
          <a:xfrm>
            <a:off x="6934200" y="4191000"/>
            <a:ext cx="1752600" cy="1600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61937" y="110380"/>
            <a:ext cx="8201063" cy="6637239"/>
          </a:xfrm>
          <a:prstGeom prst="rect">
            <a:avLst/>
          </a:prstGeom>
          <a:noFill/>
          <a:ln w="9525">
            <a:noFill/>
            <a:miter lim="800000"/>
            <a:headEnd/>
            <a:tailEnd/>
          </a:ln>
        </p:spPr>
      </p:pic>
      <p:sp>
        <p:nvSpPr>
          <p:cNvPr id="2" name="Oval 1"/>
          <p:cNvSpPr/>
          <p:nvPr/>
        </p:nvSpPr>
        <p:spPr>
          <a:xfrm>
            <a:off x="685800" y="2743200"/>
            <a:ext cx="2209800"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5300830"/>
            <a:ext cx="2590800" cy="1569660"/>
          </a:xfrm>
          <a:prstGeom prst="rect">
            <a:avLst/>
          </a:prstGeom>
          <a:noFill/>
          <a:ln w="76200">
            <a:solidFill>
              <a:srgbClr val="00747A"/>
            </a:solidFill>
          </a:ln>
        </p:spPr>
        <p:txBody>
          <a:bodyPr wrap="square" rtlCol="0">
            <a:spAutoFit/>
          </a:bodyPr>
          <a:lstStyle/>
          <a:p>
            <a:pPr algn="ctr"/>
            <a:r>
              <a:rPr lang="en-US" sz="2400" dirty="0">
                <a:latin typeface="+mn-lt"/>
              </a:rPr>
              <a:t>Can use this feature for 2013 session to current year</a:t>
            </a:r>
          </a:p>
        </p:txBody>
      </p:sp>
      <p:sp>
        <p:nvSpPr>
          <p:cNvPr id="5" name="Oval 4"/>
          <p:cNvSpPr/>
          <p:nvPr/>
        </p:nvSpPr>
        <p:spPr>
          <a:xfrm>
            <a:off x="609600" y="1600200"/>
            <a:ext cx="609601"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CE0EF-0DDD-4870-5E52-000183507FB0}"/>
              </a:ext>
            </a:extLst>
          </p:cNvPr>
          <p:cNvPicPr>
            <a:picLocks noChangeAspect="1"/>
          </p:cNvPicPr>
          <p:nvPr/>
        </p:nvPicPr>
        <p:blipFill>
          <a:blip r:embed="rId3"/>
          <a:stretch>
            <a:fillRect/>
          </a:stretch>
        </p:blipFill>
        <p:spPr>
          <a:xfrm>
            <a:off x="216243" y="0"/>
            <a:ext cx="8711513" cy="6858000"/>
          </a:xfrm>
          <a:prstGeom prst="rect">
            <a:avLst/>
          </a:prstGeom>
        </p:spPr>
      </p:pic>
    </p:spTree>
    <p:extLst>
      <p:ext uri="{BB962C8B-B14F-4D97-AF65-F5344CB8AC3E}">
        <p14:creationId xmlns:p14="http://schemas.microsoft.com/office/powerpoint/2010/main" val="16057571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r="24023"/>
          <a:stretch/>
        </p:blipFill>
        <p:spPr>
          <a:xfrm>
            <a:off x="0" y="0"/>
            <a:ext cx="9144000" cy="7172325"/>
          </a:xfrm>
          <a:prstGeom prst="rect">
            <a:avLst/>
          </a:prstGeom>
        </p:spPr>
      </p:pic>
      <p:sp>
        <p:nvSpPr>
          <p:cNvPr id="3" name="TextBox 6"/>
          <p:cNvSpPr txBox="1">
            <a:spLocks noChangeArrowheads="1"/>
          </p:cNvSpPr>
          <p:nvPr/>
        </p:nvSpPr>
        <p:spPr bwMode="auto">
          <a:xfrm>
            <a:off x="4724400" y="3810000"/>
            <a:ext cx="4419600" cy="1200329"/>
          </a:xfrm>
          <a:prstGeom prst="rect">
            <a:avLst/>
          </a:prstGeom>
          <a:solidFill>
            <a:schemeClr val="bg1"/>
          </a:solidFill>
          <a:ln w="76200">
            <a:solidFill>
              <a:srgbClr val="00747A"/>
            </a:solidFill>
            <a:miter lim="800000"/>
            <a:headEnd/>
            <a:tailEnd/>
          </a:ln>
        </p:spPr>
        <p:txBody>
          <a:bodyPr>
            <a:spAutoFit/>
          </a:bodyPr>
          <a:lstStyle/>
          <a:p>
            <a:pPr algn="ctr"/>
            <a:r>
              <a:rPr lang="en-US" u="sng" dirty="0">
                <a:latin typeface="Calibri" pitchFamily="34" charset="0"/>
              </a:rPr>
              <a:t>Helpful Features</a:t>
            </a:r>
          </a:p>
          <a:p>
            <a:pPr>
              <a:buFont typeface="Arial" charset="0"/>
              <a:buChar char="•"/>
            </a:pPr>
            <a:r>
              <a:rPr lang="en-US" dirty="0">
                <a:latin typeface="Calibri" pitchFamily="34" charset="0"/>
              </a:rPr>
              <a:t>  easy to search using your web browser</a:t>
            </a:r>
          </a:p>
          <a:p>
            <a:pPr>
              <a:buFont typeface="Arial" charset="0"/>
              <a:buChar char="•"/>
            </a:pPr>
            <a:r>
              <a:rPr lang="en-US" dirty="0">
                <a:latin typeface="Calibri" pitchFamily="34" charset="0"/>
              </a:rPr>
              <a:t>  can sort list by headers </a:t>
            </a:r>
          </a:p>
          <a:p>
            <a:pPr>
              <a:buFont typeface="Arial" charset="0"/>
              <a:buChar char="•"/>
            </a:pPr>
            <a:r>
              <a:rPr lang="en-US" dirty="0">
                <a:latin typeface="Calibri" pitchFamily="34" charset="0"/>
              </a:rPr>
              <a:t>  can save as PDF or download to Excel</a:t>
            </a:r>
          </a:p>
        </p:txBody>
      </p:sp>
    </p:spTree>
    <p:extLst>
      <p:ext uri="{BB962C8B-B14F-4D97-AF65-F5344CB8AC3E}">
        <p14:creationId xmlns:p14="http://schemas.microsoft.com/office/powerpoint/2010/main" val="5404172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9C8B2-C1AF-B324-9059-6B6EE33E13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0181" y="14511"/>
            <a:ext cx="8443637" cy="6828977"/>
          </a:xfrm>
          <a:prstGeom prst="rect">
            <a:avLst/>
          </a:prstGeom>
        </p:spPr>
      </p:pic>
      <p:sp>
        <p:nvSpPr>
          <p:cNvPr id="4" name="Oval 3"/>
          <p:cNvSpPr/>
          <p:nvPr/>
        </p:nvSpPr>
        <p:spPr>
          <a:xfrm>
            <a:off x="4953000" y="709078"/>
            <a:ext cx="2667000" cy="586322"/>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800D75-F51A-F5AE-C8A4-A355866EF219}"/>
              </a:ext>
            </a:extLst>
          </p:cNvPr>
          <p:cNvSpPr/>
          <p:nvPr/>
        </p:nvSpPr>
        <p:spPr>
          <a:xfrm>
            <a:off x="5562600" y="1447800"/>
            <a:ext cx="1447800" cy="3810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8545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7C335-4ED2-08A9-54F8-9595063F30E3}"/>
              </a:ext>
            </a:extLst>
          </p:cNvPr>
          <p:cNvPicPr>
            <a:picLocks noChangeAspect="1"/>
          </p:cNvPicPr>
          <p:nvPr/>
        </p:nvPicPr>
        <p:blipFill>
          <a:blip r:embed="rId3"/>
          <a:stretch>
            <a:fillRect/>
          </a:stretch>
        </p:blipFill>
        <p:spPr>
          <a:xfrm>
            <a:off x="285750" y="0"/>
            <a:ext cx="8572500" cy="6858000"/>
          </a:xfrm>
          <a:prstGeom prst="rect">
            <a:avLst/>
          </a:prstGeom>
        </p:spPr>
      </p:pic>
      <p:sp>
        <p:nvSpPr>
          <p:cNvPr id="4" name="Oval 3">
            <a:extLst>
              <a:ext uri="{FF2B5EF4-FFF2-40B4-BE49-F238E27FC236}">
                <a16:creationId xmlns:a16="http://schemas.microsoft.com/office/drawing/2014/main" id="{76A921C7-2794-269E-DE23-5C29346B6E87}"/>
              </a:ext>
            </a:extLst>
          </p:cNvPr>
          <p:cNvSpPr/>
          <p:nvPr/>
        </p:nvSpPr>
        <p:spPr>
          <a:xfrm>
            <a:off x="2209800" y="2057400"/>
            <a:ext cx="1447800" cy="3810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6436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093240-285B-CE13-049E-38682EE0DA87}"/>
              </a:ext>
            </a:extLst>
          </p:cNvPr>
          <p:cNvPicPr>
            <a:picLocks noChangeAspect="1"/>
          </p:cNvPicPr>
          <p:nvPr/>
        </p:nvPicPr>
        <p:blipFill>
          <a:blip r:embed="rId3"/>
          <a:stretch>
            <a:fillRect/>
          </a:stretch>
        </p:blipFill>
        <p:spPr>
          <a:xfrm>
            <a:off x="397247" y="0"/>
            <a:ext cx="8349505" cy="6858000"/>
          </a:xfrm>
          <a:prstGeom prst="rect">
            <a:avLst/>
          </a:prstGeom>
        </p:spPr>
      </p:pic>
    </p:spTree>
    <p:extLst>
      <p:ext uri="{BB962C8B-B14F-4D97-AF65-F5344CB8AC3E}">
        <p14:creationId xmlns:p14="http://schemas.microsoft.com/office/powerpoint/2010/main" val="177565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branch1.jpg"/>
          <p:cNvPicPr>
            <a:picLocks noChangeAspect="1"/>
          </p:cNvPicPr>
          <p:nvPr/>
        </p:nvPicPr>
        <p:blipFill>
          <a:blip r:embed="rId3" cstate="print"/>
          <a:srcRect/>
          <a:stretch>
            <a:fillRect/>
          </a:stretch>
        </p:blipFill>
        <p:spPr bwMode="auto">
          <a:xfrm rot="612266">
            <a:off x="1106488" y="1893888"/>
            <a:ext cx="2746375" cy="3273425"/>
          </a:xfrm>
          <a:prstGeom prst="rect">
            <a:avLst/>
          </a:prstGeom>
          <a:noFill/>
          <a:ln w="9525">
            <a:noFill/>
            <a:miter lim="800000"/>
            <a:headEnd/>
            <a:tailEnd/>
          </a:ln>
        </p:spPr>
      </p:pic>
      <p:pic>
        <p:nvPicPr>
          <p:cNvPr id="22531" name="Picture 15" descr="branch1.jpg"/>
          <p:cNvPicPr>
            <a:picLocks noChangeAspect="1"/>
          </p:cNvPicPr>
          <p:nvPr/>
        </p:nvPicPr>
        <p:blipFill>
          <a:blip r:embed="rId3" cstate="print"/>
          <a:srcRect/>
          <a:stretch>
            <a:fillRect/>
          </a:stretch>
        </p:blipFill>
        <p:spPr bwMode="auto">
          <a:xfrm rot="-7312519">
            <a:off x="3289300" y="3213100"/>
            <a:ext cx="2746375" cy="3273425"/>
          </a:xfrm>
          <a:prstGeom prst="rect">
            <a:avLst/>
          </a:prstGeom>
          <a:noFill/>
          <a:ln w="9525">
            <a:noFill/>
            <a:miter lim="800000"/>
            <a:headEnd/>
            <a:tailEnd/>
          </a:ln>
        </p:spPr>
      </p:pic>
      <p:pic>
        <p:nvPicPr>
          <p:cNvPr id="22532" name="Picture 13" descr="branch1.jpg"/>
          <p:cNvPicPr>
            <a:picLocks noChangeAspect="1"/>
          </p:cNvPicPr>
          <p:nvPr/>
        </p:nvPicPr>
        <p:blipFill>
          <a:blip r:embed="rId4" cstate="print"/>
          <a:srcRect/>
          <a:stretch>
            <a:fillRect/>
          </a:stretch>
        </p:blipFill>
        <p:spPr bwMode="auto">
          <a:xfrm rot="4983242">
            <a:off x="5672138" y="1447800"/>
            <a:ext cx="2749550" cy="3276600"/>
          </a:xfrm>
          <a:prstGeom prst="rect">
            <a:avLst/>
          </a:prstGeom>
          <a:noFill/>
          <a:ln w="9525">
            <a:noFill/>
            <a:miter lim="800000"/>
            <a:headEnd/>
            <a:tailEnd/>
          </a:ln>
        </p:spPr>
      </p:pic>
      <p:sp>
        <p:nvSpPr>
          <p:cNvPr id="3" name="Title 2"/>
          <p:cNvSpPr>
            <a:spLocks noGrp="1"/>
          </p:cNvSpPr>
          <p:nvPr>
            <p:ph type="title"/>
          </p:nvPr>
        </p:nvSpPr>
        <p:spPr/>
        <p:txBody>
          <a:bodyPr rtlCol="0">
            <a:normAutofit/>
          </a:bodyPr>
          <a:lstStyle/>
          <a:p>
            <a:pPr eaLnBrk="1" fontAlgn="auto" hangingPunct="1">
              <a:spcAft>
                <a:spcPts val="0"/>
              </a:spcAft>
              <a:defRPr/>
            </a:pPr>
            <a:r>
              <a:rPr lang="en-US" dirty="0"/>
              <a:t>Actually 4 Separate Budgets</a:t>
            </a:r>
          </a:p>
        </p:txBody>
      </p:sp>
      <p:sp>
        <p:nvSpPr>
          <p:cNvPr id="22534"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grpSp>
        <p:nvGrpSpPr>
          <p:cNvPr id="22535" name="Group 4"/>
          <p:cNvGrpSpPr>
            <a:grpSpLocks/>
          </p:cNvGrpSpPr>
          <p:nvPr/>
        </p:nvGrpSpPr>
        <p:grpSpPr bwMode="auto">
          <a:xfrm>
            <a:off x="761966" y="1676400"/>
            <a:ext cx="7786722" cy="4343400"/>
            <a:chOff x="541" y="4560"/>
            <a:chExt cx="10317" cy="5140"/>
          </a:xfrm>
        </p:grpSpPr>
        <p:sp>
          <p:nvSpPr>
            <p:cNvPr id="22539" name="AutoShape 5"/>
            <p:cNvSpPr>
              <a:spLocks noChangeArrowheads="1"/>
            </p:cNvSpPr>
            <p:nvPr/>
          </p:nvSpPr>
          <p:spPr bwMode="auto">
            <a:xfrm>
              <a:off x="541" y="7626"/>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Executive</a:t>
              </a:r>
              <a:r>
                <a:rPr lang="en-US" sz="1600" dirty="0">
                  <a:latin typeface="Calibri" pitchFamily="34" charset="0"/>
                </a:rPr>
                <a:t> Implement the law</a:t>
              </a:r>
              <a:endParaRPr lang="en-US" dirty="0"/>
            </a:p>
          </p:txBody>
        </p:sp>
        <p:sp>
          <p:nvSpPr>
            <p:cNvPr id="22540" name="AutoShape 6"/>
            <p:cNvSpPr>
              <a:spLocks noChangeArrowheads="1"/>
            </p:cNvSpPr>
            <p:nvPr/>
          </p:nvSpPr>
          <p:spPr bwMode="auto">
            <a:xfrm>
              <a:off x="4217" y="4560"/>
              <a:ext cx="2745" cy="1935"/>
            </a:xfrm>
            <a:prstGeom prst="flowChartAlternateProcess">
              <a:avLst/>
            </a:prstGeom>
            <a:solidFill>
              <a:schemeClr val="bg1"/>
            </a:solidFill>
            <a:ln w="9525">
              <a:solidFill>
                <a:srgbClr val="000000"/>
              </a:solidFill>
              <a:miter lim="800000"/>
              <a:headEnd/>
              <a:tailEnd/>
            </a:ln>
          </p:spPr>
          <p:txBody>
            <a:bodyPr/>
            <a:lstStyle/>
            <a:p>
              <a:pPr algn="ctr"/>
              <a:r>
                <a:rPr lang="en-US" sz="2400" b="1" dirty="0">
                  <a:latin typeface="Calibri" pitchFamily="34" charset="0"/>
                </a:rPr>
                <a:t>Legislative</a:t>
              </a:r>
              <a:endParaRPr lang="en-US" sz="1600" b="1" dirty="0">
                <a:latin typeface="Times New Roman" pitchFamily="18" charset="0"/>
              </a:endParaRPr>
            </a:p>
            <a:p>
              <a:pPr algn="ctr">
                <a:spcAft>
                  <a:spcPts val="1000"/>
                </a:spcAft>
              </a:pPr>
              <a:r>
                <a:rPr lang="en-US" sz="1600" dirty="0">
                  <a:latin typeface="Calibri" pitchFamily="34" charset="0"/>
                </a:rPr>
                <a:t>Make </a:t>
              </a:r>
              <a:r>
                <a:rPr lang="en-US" sz="1600" dirty="0">
                  <a:solidFill>
                    <a:srgbClr val="000000"/>
                  </a:solidFill>
                  <a:latin typeface="Calibri" pitchFamily="34" charset="0"/>
                </a:rPr>
                <a:t>the </a:t>
              </a:r>
              <a:r>
                <a:rPr lang="en-US" sz="1600" dirty="0">
                  <a:latin typeface="Calibri" pitchFamily="34" charset="0"/>
                </a:rPr>
                <a:t>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sp>
          <p:nvSpPr>
            <p:cNvPr id="22541" name="AutoShape 7"/>
            <p:cNvSpPr>
              <a:spLocks noChangeArrowheads="1"/>
            </p:cNvSpPr>
            <p:nvPr/>
          </p:nvSpPr>
          <p:spPr bwMode="auto">
            <a:xfrm>
              <a:off x="8113" y="7645"/>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Judiciary</a:t>
              </a:r>
              <a:endParaRPr lang="en-US" sz="1600" dirty="0">
                <a:latin typeface="Times New Roman" pitchFamily="18" charset="0"/>
              </a:endParaRPr>
            </a:p>
            <a:p>
              <a:pPr algn="ctr"/>
              <a:r>
                <a:rPr lang="en-US" sz="1600" dirty="0">
                  <a:latin typeface="Calibri" pitchFamily="34" charset="0"/>
                </a:rPr>
                <a:t>Interpret the 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grpSp>
      <p:sp>
        <p:nvSpPr>
          <p:cNvPr id="4" name="TextBox 3"/>
          <p:cNvSpPr txBox="1"/>
          <p:nvPr/>
        </p:nvSpPr>
        <p:spPr>
          <a:xfrm>
            <a:off x="4251960" y="2590800"/>
            <a:ext cx="640080" cy="608648"/>
          </a:xfrm>
          <a:prstGeom prst="heptagon">
            <a:avLst/>
          </a:prstGeom>
          <a:solidFill>
            <a:schemeClr val="bg1"/>
          </a:solidFill>
          <a:ln w="28575">
            <a:solidFill>
              <a:srgbClr val="009900"/>
            </a:solidFill>
          </a:ln>
        </p:spPr>
        <p:txBody>
          <a:bodyPr wrap="square" rtlCol="0">
            <a:spAutoFit/>
          </a:bodyPr>
          <a:lstStyle/>
          <a:p>
            <a:pPr algn="ctr"/>
            <a:r>
              <a:rPr lang="en-US" dirty="0"/>
              <a:t>1</a:t>
            </a:r>
          </a:p>
        </p:txBody>
      </p:sp>
      <p:sp>
        <p:nvSpPr>
          <p:cNvPr id="16" name="TextBox 15"/>
          <p:cNvSpPr txBox="1"/>
          <p:nvPr/>
        </p:nvSpPr>
        <p:spPr>
          <a:xfrm>
            <a:off x="2518842" y="5076761"/>
            <a:ext cx="640080" cy="608648"/>
          </a:xfrm>
          <a:prstGeom prst="heptagon">
            <a:avLst/>
          </a:prstGeom>
          <a:solidFill>
            <a:schemeClr val="bg1"/>
          </a:solidFill>
          <a:ln w="28575">
            <a:solidFill>
              <a:srgbClr val="009900"/>
            </a:solidFill>
          </a:ln>
        </p:spPr>
        <p:txBody>
          <a:bodyPr wrap="square" rtlCol="0">
            <a:spAutoFit/>
          </a:bodyPr>
          <a:lstStyle/>
          <a:p>
            <a:pPr algn="ctr"/>
            <a:r>
              <a:rPr lang="en-US" dirty="0"/>
              <a:t>2</a:t>
            </a:r>
          </a:p>
        </p:txBody>
      </p:sp>
      <p:sp>
        <p:nvSpPr>
          <p:cNvPr id="17" name="TextBox 16"/>
          <p:cNvSpPr txBox="1"/>
          <p:nvPr/>
        </p:nvSpPr>
        <p:spPr>
          <a:xfrm>
            <a:off x="6457119" y="5030031"/>
            <a:ext cx="640080" cy="608648"/>
          </a:xfrm>
          <a:prstGeom prst="heptagon">
            <a:avLst/>
          </a:prstGeom>
          <a:solidFill>
            <a:schemeClr val="bg1"/>
          </a:solidFill>
          <a:ln w="28575">
            <a:solidFill>
              <a:srgbClr val="009900"/>
            </a:solidFill>
          </a:ln>
        </p:spPr>
        <p:txBody>
          <a:bodyPr wrap="square" rtlCol="0">
            <a:spAutoFit/>
          </a:bodyPr>
          <a:lstStyle/>
          <a:p>
            <a:pPr algn="ctr"/>
            <a:r>
              <a:rPr lang="en-US" dirty="0"/>
              <a:t>3</a:t>
            </a:r>
          </a:p>
        </p:txBody>
      </p:sp>
      <p:grpSp>
        <p:nvGrpSpPr>
          <p:cNvPr id="5" name="Group 4"/>
          <p:cNvGrpSpPr/>
          <p:nvPr/>
        </p:nvGrpSpPr>
        <p:grpSpPr>
          <a:xfrm>
            <a:off x="3536110" y="4640279"/>
            <a:ext cx="2071780" cy="2172997"/>
            <a:chOff x="3536110" y="4640279"/>
            <a:chExt cx="2071780" cy="2172997"/>
          </a:xfrm>
        </p:grpSpPr>
        <p:sp>
          <p:nvSpPr>
            <p:cNvPr id="13" name="AutoShape 7"/>
            <p:cNvSpPr>
              <a:spLocks noChangeArrowheads="1"/>
            </p:cNvSpPr>
            <p:nvPr/>
          </p:nvSpPr>
          <p:spPr bwMode="auto">
            <a:xfrm>
              <a:off x="3536110" y="5076761"/>
              <a:ext cx="2071780" cy="173651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Office of Hawaiian Affairs</a:t>
              </a:r>
              <a:endParaRPr lang="en-US" sz="1600" dirty="0">
                <a:latin typeface="Times New Roman" pitchFamily="18" charset="0"/>
              </a:endParaRPr>
            </a:p>
            <a:p>
              <a:pPr algn="ctr"/>
              <a:r>
                <a:rPr lang="en-US" sz="1600" dirty="0">
                  <a:latin typeface="Calibri" pitchFamily="34" charset="0"/>
                </a:rPr>
                <a:t>Hawaii Constitution, </a:t>
              </a:r>
            </a:p>
            <a:p>
              <a:pPr algn="ctr"/>
              <a:r>
                <a:rPr lang="en-US" sz="1600" dirty="0">
                  <a:latin typeface="Calibri" pitchFamily="34" charset="0"/>
                </a:rPr>
                <a:t>Article XII, Section 5</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sp>
          <p:nvSpPr>
            <p:cNvPr id="18" name="TextBox 17"/>
            <p:cNvSpPr txBox="1"/>
            <p:nvPr/>
          </p:nvSpPr>
          <p:spPr>
            <a:xfrm>
              <a:off x="4251460" y="4640279"/>
              <a:ext cx="640080" cy="608648"/>
            </a:xfrm>
            <a:prstGeom prst="heptagon">
              <a:avLst/>
            </a:prstGeom>
            <a:solidFill>
              <a:schemeClr val="bg1"/>
            </a:solidFill>
            <a:ln w="28575">
              <a:solidFill>
                <a:srgbClr val="009900"/>
              </a:solidFill>
            </a:ln>
          </p:spPr>
          <p:txBody>
            <a:bodyPr wrap="square" rtlCol="0">
              <a:spAutoFit/>
            </a:bodyPr>
            <a:lstStyle/>
            <a:p>
              <a:pPr algn="ctr"/>
              <a:r>
                <a:rPr lang="en-US" dirty="0"/>
                <a:t>4</a:t>
              </a:r>
            </a:p>
          </p:txBody>
        </p:sp>
      </p:grpSp>
    </p:spTree>
    <p:extLst>
      <p:ext uri="{BB962C8B-B14F-4D97-AF65-F5344CB8AC3E}">
        <p14:creationId xmlns:p14="http://schemas.microsoft.com/office/powerpoint/2010/main" val="14637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7C335-4ED2-08A9-54F8-9595063F30E3}"/>
              </a:ext>
            </a:extLst>
          </p:cNvPr>
          <p:cNvPicPr>
            <a:picLocks noChangeAspect="1"/>
          </p:cNvPicPr>
          <p:nvPr/>
        </p:nvPicPr>
        <p:blipFill>
          <a:blip r:embed="rId3"/>
          <a:stretch>
            <a:fillRect/>
          </a:stretch>
        </p:blipFill>
        <p:spPr>
          <a:xfrm>
            <a:off x="285750" y="0"/>
            <a:ext cx="8572500" cy="6858000"/>
          </a:xfrm>
          <a:prstGeom prst="rect">
            <a:avLst/>
          </a:prstGeom>
        </p:spPr>
      </p:pic>
      <p:sp>
        <p:nvSpPr>
          <p:cNvPr id="4" name="Oval 3">
            <a:extLst>
              <a:ext uri="{FF2B5EF4-FFF2-40B4-BE49-F238E27FC236}">
                <a16:creationId xmlns:a16="http://schemas.microsoft.com/office/drawing/2014/main" id="{76A921C7-2794-269E-DE23-5C29346B6E87}"/>
              </a:ext>
            </a:extLst>
          </p:cNvPr>
          <p:cNvSpPr/>
          <p:nvPr/>
        </p:nvSpPr>
        <p:spPr>
          <a:xfrm>
            <a:off x="4876800" y="2590800"/>
            <a:ext cx="457200" cy="3810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102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899F7-97C7-9D2D-DA43-3EC2441BB16F}"/>
              </a:ext>
            </a:extLst>
          </p:cNvPr>
          <p:cNvPicPr>
            <a:picLocks noChangeAspect="1"/>
          </p:cNvPicPr>
          <p:nvPr/>
        </p:nvPicPr>
        <p:blipFill>
          <a:blip r:embed="rId3"/>
          <a:stretch>
            <a:fillRect/>
          </a:stretch>
        </p:blipFill>
        <p:spPr>
          <a:xfrm>
            <a:off x="336832" y="0"/>
            <a:ext cx="8470336" cy="6858000"/>
          </a:xfrm>
          <a:prstGeom prst="rect">
            <a:avLst/>
          </a:prstGeom>
        </p:spPr>
      </p:pic>
      <p:cxnSp>
        <p:nvCxnSpPr>
          <p:cNvPr id="5" name="Straight Arrow Connector 4">
            <a:extLst>
              <a:ext uri="{FF2B5EF4-FFF2-40B4-BE49-F238E27FC236}">
                <a16:creationId xmlns:a16="http://schemas.microsoft.com/office/drawing/2014/main" id="{4D0E04C2-C753-D5CF-158E-368B2B12EF71}"/>
              </a:ext>
            </a:extLst>
          </p:cNvPr>
          <p:cNvCxnSpPr/>
          <p:nvPr/>
        </p:nvCxnSpPr>
        <p:spPr>
          <a:xfrm>
            <a:off x="2667000" y="5105400"/>
            <a:ext cx="1371600" cy="0"/>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D1291AB-A830-B0A4-DBB8-CEEEFC5A5F5B}"/>
              </a:ext>
            </a:extLst>
          </p:cNvPr>
          <p:cNvSpPr/>
          <p:nvPr/>
        </p:nvSpPr>
        <p:spPr>
          <a:xfrm>
            <a:off x="2667000" y="3429000"/>
            <a:ext cx="3657600" cy="380997"/>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717D161-CC3A-8E94-3919-638590DD7F34}"/>
              </a:ext>
            </a:extLst>
          </p:cNvPr>
          <p:cNvSpPr txBox="1"/>
          <p:nvPr/>
        </p:nvSpPr>
        <p:spPr>
          <a:xfrm>
            <a:off x="533400" y="2819400"/>
            <a:ext cx="1676400" cy="923330"/>
          </a:xfrm>
          <a:prstGeom prst="rect">
            <a:avLst/>
          </a:prstGeom>
          <a:noFill/>
        </p:spPr>
        <p:txBody>
          <a:bodyPr wrap="square" rtlCol="0">
            <a:spAutoFit/>
          </a:bodyPr>
          <a:lstStyle/>
          <a:p>
            <a:pPr algn="ctr"/>
            <a:r>
              <a:rPr lang="en-US" b="1" dirty="0">
                <a:solidFill>
                  <a:srgbClr val="00747A"/>
                </a:solidFill>
                <a:latin typeface="+mn-lt"/>
              </a:rPr>
              <a:t>Index of laws passed that year</a:t>
            </a:r>
          </a:p>
        </p:txBody>
      </p:sp>
      <p:cxnSp>
        <p:nvCxnSpPr>
          <p:cNvPr id="9" name="Straight Arrow Connector 8">
            <a:extLst>
              <a:ext uri="{FF2B5EF4-FFF2-40B4-BE49-F238E27FC236}">
                <a16:creationId xmlns:a16="http://schemas.microsoft.com/office/drawing/2014/main" id="{EF5A902D-0E7D-2CB5-5237-876D0064E9C6}"/>
              </a:ext>
            </a:extLst>
          </p:cNvPr>
          <p:cNvCxnSpPr>
            <a:stCxn id="7" idx="3"/>
          </p:cNvCxnSpPr>
          <p:nvPr/>
        </p:nvCxnSpPr>
        <p:spPr>
          <a:xfrm>
            <a:off x="2209800" y="3281065"/>
            <a:ext cx="609600" cy="147935"/>
          </a:xfrm>
          <a:prstGeom prst="straightConnector1">
            <a:avLst/>
          </a:prstGeom>
          <a:ln w="381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5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r="4504" b="6857"/>
          <a:stretch/>
        </p:blipFill>
        <p:spPr>
          <a:xfrm>
            <a:off x="2895600" y="0"/>
            <a:ext cx="6385379" cy="6858000"/>
          </a:xfrm>
          <a:prstGeom prst="rect">
            <a:avLst/>
          </a:prstGeom>
          <a:ln>
            <a:solidFill>
              <a:schemeClr val="tx1"/>
            </a:solidFill>
          </a:ln>
        </p:spPr>
      </p:pic>
      <p:pic>
        <p:nvPicPr>
          <p:cNvPr id="2" name="Picture 1"/>
          <p:cNvPicPr>
            <a:picLocks noChangeAspect="1"/>
          </p:cNvPicPr>
          <p:nvPr/>
        </p:nvPicPr>
        <p:blipFill>
          <a:blip r:embed="rId4" cstate="print"/>
          <a:stretch>
            <a:fillRect/>
          </a:stretch>
        </p:blipFill>
        <p:spPr>
          <a:xfrm>
            <a:off x="45358" y="2908169"/>
            <a:ext cx="3200400" cy="3949831"/>
          </a:xfrm>
          <a:prstGeom prst="rect">
            <a:avLst/>
          </a:prstGeom>
          <a:ln>
            <a:solidFill>
              <a:schemeClr val="tx1"/>
            </a:solidFill>
          </a:ln>
        </p:spPr>
      </p:pic>
      <p:sp>
        <p:nvSpPr>
          <p:cNvPr id="4" name="TextBox 3"/>
          <p:cNvSpPr txBox="1"/>
          <p:nvPr/>
        </p:nvSpPr>
        <p:spPr>
          <a:xfrm>
            <a:off x="152400" y="228600"/>
            <a:ext cx="2590800" cy="2308324"/>
          </a:xfrm>
          <a:prstGeom prst="rect">
            <a:avLst/>
          </a:prstGeom>
          <a:noFill/>
          <a:ln w="76200">
            <a:solidFill>
              <a:srgbClr val="00747A"/>
            </a:solidFill>
          </a:ln>
        </p:spPr>
        <p:txBody>
          <a:bodyPr wrap="square" rtlCol="0">
            <a:spAutoFit/>
          </a:bodyPr>
          <a:lstStyle/>
          <a:p>
            <a:pPr algn="ctr"/>
            <a:r>
              <a:rPr lang="en-US" sz="2400" dirty="0">
                <a:latin typeface="+mn-lt"/>
              </a:rPr>
              <a:t>Index in </a:t>
            </a:r>
          </a:p>
          <a:p>
            <a:pPr algn="ctr"/>
            <a:r>
              <a:rPr lang="en-US" sz="2400" dirty="0">
                <a:latin typeface="+mn-lt"/>
              </a:rPr>
              <a:t>Session Laws of Hawaii (SLH) can help you find appropriations made in prior years</a:t>
            </a:r>
          </a:p>
        </p:txBody>
      </p:sp>
    </p:spTree>
    <p:extLst>
      <p:ext uri="{BB962C8B-B14F-4D97-AF65-F5344CB8AC3E}">
        <p14:creationId xmlns:p14="http://schemas.microsoft.com/office/powerpoint/2010/main" val="2377099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b="1" dirty="0">
                <a:solidFill>
                  <a:srgbClr val="00747A"/>
                </a:solidFill>
              </a:rPr>
              <a:t>PAR can Help!</a:t>
            </a:r>
          </a:p>
        </p:txBody>
      </p:sp>
      <p:sp>
        <p:nvSpPr>
          <p:cNvPr id="114691" name="Content Placeholder 2"/>
          <p:cNvSpPr>
            <a:spLocks noGrp="1"/>
          </p:cNvSpPr>
          <p:nvPr>
            <p:ph idx="1"/>
          </p:nvPr>
        </p:nvSpPr>
        <p:spPr/>
        <p:txBody>
          <a:bodyPr/>
          <a:lstStyle/>
          <a:p>
            <a:pPr eaLnBrk="1" hangingPunct="1"/>
            <a:r>
              <a:rPr lang="en-US" b="1" dirty="0">
                <a:solidFill>
                  <a:srgbClr val="00747A"/>
                </a:solidFill>
              </a:rPr>
              <a:t>PAR website </a:t>
            </a:r>
            <a:r>
              <a:rPr lang="en-US" dirty="0"/>
              <a:t>offers handy lists, videos and learning materials (</a:t>
            </a:r>
            <a:r>
              <a:rPr lang="en-US" dirty="0">
                <a:hlinkClick r:id="rId3"/>
              </a:rPr>
              <a:t>lrb.hawaii.gov/par/</a:t>
            </a:r>
            <a:r>
              <a:rPr lang="en-US" dirty="0"/>
              <a:t>)</a:t>
            </a:r>
          </a:p>
          <a:p>
            <a:pPr eaLnBrk="1" hangingPunct="1"/>
            <a:r>
              <a:rPr lang="en-US" dirty="0"/>
              <a:t>Get on our </a:t>
            </a:r>
            <a:r>
              <a:rPr lang="en-US" b="1" dirty="0">
                <a:solidFill>
                  <a:srgbClr val="00747A"/>
                </a:solidFill>
              </a:rPr>
              <a:t>email list </a:t>
            </a:r>
            <a:r>
              <a:rPr lang="en-US" dirty="0"/>
              <a:t>for notices and newsletters</a:t>
            </a:r>
          </a:p>
          <a:p>
            <a:pPr eaLnBrk="1" hangingPunct="1"/>
            <a:r>
              <a:rPr lang="en-US" b="1" dirty="0"/>
              <a:t>Call or email us – often, we can save you time and energy by pointing you in the right direction</a:t>
            </a:r>
          </a:p>
          <a:p>
            <a:pPr eaLnBrk="1" hangingPunct="1">
              <a:buFont typeface="Arial" charset="0"/>
              <a:buNone/>
            </a:pPr>
            <a:endParaRPr lang="en-US" dirty="0"/>
          </a:p>
          <a:p>
            <a:pPr eaLnBrk="1" hangingPunct="1">
              <a:buFont typeface="Arial" charset="0"/>
              <a:buNone/>
            </a:pPr>
            <a:endParaRPr lang="en-US" dirty="0"/>
          </a:p>
        </p:txBody>
      </p:sp>
      <p:pic>
        <p:nvPicPr>
          <p:cNvPr id="114695" name="Picture 4" descr="C:\Documents and Settings\beck\Local Settings\Temporary Internet Files\Content.IE5\9M9TSLTO\MCj04414680000[1].png"/>
          <p:cNvPicPr>
            <a:picLocks noChangeAspect="1" noChangeArrowheads="1"/>
          </p:cNvPicPr>
          <p:nvPr/>
        </p:nvPicPr>
        <p:blipFill>
          <a:blip r:embed="rId4" cstate="print"/>
          <a:srcRect/>
          <a:stretch>
            <a:fillRect/>
          </a:stretch>
        </p:blipFill>
        <p:spPr bwMode="auto">
          <a:xfrm>
            <a:off x="6838013" y="4562007"/>
            <a:ext cx="2286000" cy="2286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419100"/>
            <a:ext cx="11353800" cy="6019800"/>
          </a:xfrm>
        </p:spPr>
        <p:txBody>
          <a:bodyPr/>
          <a:lstStyle/>
          <a:p>
            <a:pPr marL="0" indent="0" algn="ctr">
              <a:buNone/>
            </a:pPr>
            <a:r>
              <a:rPr lang="en-US" sz="3300" b="1" dirty="0">
                <a:solidFill>
                  <a:srgbClr val="00747A"/>
                </a:solidFill>
                <a:latin typeface="Arial" panose="020B0604020202020204" pitchFamily="34" charset="0"/>
                <a:cs typeface="Arial" panose="020B0604020202020204" pitchFamily="34" charset="0"/>
              </a:rPr>
              <a:t>Public Access Room (PAR)</a:t>
            </a:r>
          </a:p>
          <a:p>
            <a:pPr marL="0" indent="0" algn="r">
              <a:spcBef>
                <a:spcPts val="0"/>
              </a:spcBef>
              <a:buNone/>
            </a:pPr>
            <a:r>
              <a:rPr lang="en-US" sz="3300" b="1" dirty="0">
                <a:solidFill>
                  <a:srgbClr val="C00000"/>
                </a:solidFill>
                <a:cs typeface="Arial" panose="020B0604020202020204" pitchFamily="34" charset="0"/>
              </a:rPr>
              <a:t> </a:t>
            </a:r>
            <a:r>
              <a:rPr lang="en-US" dirty="0">
                <a:solidFill>
                  <a:srgbClr val="00747A"/>
                </a:solidFill>
                <a:latin typeface="Arial" panose="020B0604020202020204" pitchFamily="34" charset="0"/>
                <a:cs typeface="Arial" panose="020B0604020202020204" pitchFamily="34" charset="0"/>
              </a:rPr>
              <a:t>(808) 587-0478</a:t>
            </a:r>
          </a:p>
          <a:p>
            <a:pPr marL="0" indent="0" algn="r">
              <a:spcBef>
                <a:spcPts val="0"/>
              </a:spcBef>
              <a:buNone/>
            </a:pPr>
            <a:r>
              <a:rPr lang="en-US" dirty="0">
                <a:solidFill>
                  <a:srgbClr val="00747A"/>
                </a:solidFill>
                <a:latin typeface="Arial" panose="020B0604020202020204" pitchFamily="34" charset="0"/>
                <a:cs typeface="Arial" panose="020B0604020202020204" pitchFamily="34" charset="0"/>
              </a:rPr>
              <a:t>					   room 401</a:t>
            </a:r>
          </a:p>
          <a:p>
            <a:pPr marL="0" indent="0" algn="r">
              <a:spcBef>
                <a:spcPts val="0"/>
              </a:spcBef>
              <a:buNone/>
            </a:pPr>
            <a:r>
              <a:rPr lang="en-US" dirty="0">
                <a:solidFill>
                  <a:srgbClr val="00747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par@capitol.hawaii.gov</a:t>
            </a:r>
            <a:endParaRPr lang="en-US" dirty="0">
              <a:solidFill>
                <a:srgbClr val="00747A"/>
              </a:solidFill>
              <a:latin typeface="Arial" panose="020B0604020202020204" pitchFamily="34" charset="0"/>
              <a:cs typeface="Arial" panose="020B0604020202020204" pitchFamily="34" charset="0"/>
            </a:endParaRPr>
          </a:p>
          <a:p>
            <a:pPr marL="0" indent="0" algn="r">
              <a:spcBef>
                <a:spcPts val="0"/>
              </a:spcBef>
              <a:buNone/>
            </a:pPr>
            <a:r>
              <a:rPr lang="en-US" sz="3300" b="1" dirty="0">
                <a:solidFill>
                  <a:srgbClr val="0070C0"/>
                </a:solidFill>
              </a:rPr>
              <a:t>					</a:t>
            </a:r>
            <a:endParaRPr lang="en-US" sz="1500" dirty="0">
              <a:solidFill>
                <a:srgbClr val="C00000"/>
              </a:solidFill>
              <a:cs typeface="Arial" panose="020B0604020202020204" pitchFamily="34" charset="0"/>
            </a:endParaRPr>
          </a:p>
        </p:txBody>
      </p:sp>
      <p:sp>
        <p:nvSpPr>
          <p:cNvPr id="7" name="TextBox 6">
            <a:extLst>
              <a:ext uri="{FF2B5EF4-FFF2-40B4-BE49-F238E27FC236}">
                <a16:creationId xmlns:a16="http://schemas.microsoft.com/office/drawing/2014/main" id="{4FF6D3ED-3416-465C-BA7C-2C542765253A}"/>
              </a:ext>
            </a:extLst>
          </p:cNvPr>
          <p:cNvSpPr txBox="1"/>
          <p:nvPr/>
        </p:nvSpPr>
        <p:spPr>
          <a:xfrm>
            <a:off x="4526306" y="4082654"/>
            <a:ext cx="4053338" cy="461665"/>
          </a:xfrm>
          <a:prstGeom prst="rect">
            <a:avLst/>
          </a:prstGeom>
          <a:noFill/>
        </p:spPr>
        <p:txBody>
          <a:bodyPr wrap="square" rtlCol="0">
            <a:spAutoFit/>
          </a:bodyPr>
          <a:lstStyle/>
          <a:p>
            <a:r>
              <a:rPr lang="en-US" sz="2400" dirty="0">
                <a:hlinkClick r:id="rId4">
                  <a:extLst>
                    <a:ext uri="{A12FA001-AC4F-418D-AE19-62706E023703}">
                      <ahyp:hlinkClr xmlns:ahyp="http://schemas.microsoft.com/office/drawing/2018/hyperlinkcolor" val="tx"/>
                    </a:ext>
                  </a:extLst>
                </a:hlinkClick>
              </a:rPr>
              <a:t>@PublicAccessRoom</a:t>
            </a:r>
            <a:endParaRPr lang="en-US" sz="2400" dirty="0"/>
          </a:p>
        </p:txBody>
      </p:sp>
      <p:pic>
        <p:nvPicPr>
          <p:cNvPr id="9" name="Picture 8" descr="Facebook logo">
            <a:extLst>
              <a:ext uri="{FF2B5EF4-FFF2-40B4-BE49-F238E27FC236}">
                <a16:creationId xmlns:a16="http://schemas.microsoft.com/office/drawing/2014/main" id="{2DC2A549-C8E4-437D-B5AA-985013C87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2686" y="4082654"/>
            <a:ext cx="403622" cy="403622"/>
          </a:xfrm>
          <a:prstGeom prst="rect">
            <a:avLst/>
          </a:prstGeom>
        </p:spPr>
      </p:pic>
      <p:sp>
        <p:nvSpPr>
          <p:cNvPr id="14" name="TextBox 13">
            <a:extLst>
              <a:ext uri="{FF2B5EF4-FFF2-40B4-BE49-F238E27FC236}">
                <a16:creationId xmlns:a16="http://schemas.microsoft.com/office/drawing/2014/main" id="{E4488D7E-653F-431F-A41F-423B92BDDF2B}"/>
              </a:ext>
            </a:extLst>
          </p:cNvPr>
          <p:cNvSpPr txBox="1"/>
          <p:nvPr/>
        </p:nvSpPr>
        <p:spPr>
          <a:xfrm>
            <a:off x="4450556" y="5869662"/>
            <a:ext cx="4343400" cy="553998"/>
          </a:xfrm>
          <a:prstGeom prst="rect">
            <a:avLst/>
          </a:prstGeom>
          <a:noFill/>
        </p:spPr>
        <p:txBody>
          <a:bodyPr wrap="square" rtlCol="0">
            <a:spAutoFit/>
          </a:bodyPr>
          <a:lstStyle/>
          <a:p>
            <a:pPr algn="ctr"/>
            <a:r>
              <a:rPr lang="en-US" sz="3000" dirty="0">
                <a:solidFill>
                  <a:srgbClr val="00747A"/>
                </a:solidFill>
                <a:hlinkClick r:id="rId6">
                  <a:extLst>
                    <a:ext uri="{A12FA001-AC4F-418D-AE19-62706E023703}">
                      <ahyp:hlinkClr xmlns:ahyp="http://schemas.microsoft.com/office/drawing/2018/hyperlinkcolor" val="tx"/>
                    </a:ext>
                  </a:extLst>
                </a:hlinkClick>
              </a:rPr>
              <a:t>https://lrb.hawaii.gov/par</a:t>
            </a:r>
            <a:endParaRPr lang="en-US" sz="2700" dirty="0">
              <a:solidFill>
                <a:srgbClr val="00747A"/>
              </a:solidFill>
            </a:endParaRPr>
          </a:p>
        </p:txBody>
      </p:sp>
      <p:pic>
        <p:nvPicPr>
          <p:cNvPr id="4" name="Picture 3">
            <a:extLst>
              <a:ext uri="{FF2B5EF4-FFF2-40B4-BE49-F238E27FC236}">
                <a16:creationId xmlns:a16="http://schemas.microsoft.com/office/drawing/2014/main" id="{FBCC85F2-5B52-41C4-8150-9A6104F4ABF0}"/>
              </a:ext>
            </a:extLst>
          </p:cNvPr>
          <p:cNvPicPr>
            <a:picLocks noChangeAspect="1"/>
          </p:cNvPicPr>
          <p:nvPr/>
        </p:nvPicPr>
        <p:blipFill>
          <a:blip r:embed="rId7"/>
          <a:stretch>
            <a:fillRect/>
          </a:stretch>
        </p:blipFill>
        <p:spPr>
          <a:xfrm>
            <a:off x="4038600" y="3503295"/>
            <a:ext cx="576072" cy="480060"/>
          </a:xfrm>
          <a:prstGeom prst="rect">
            <a:avLst/>
          </a:prstGeom>
        </p:spPr>
      </p:pic>
      <p:sp>
        <p:nvSpPr>
          <p:cNvPr id="15" name="TextBox 14">
            <a:extLst>
              <a:ext uri="{FF2B5EF4-FFF2-40B4-BE49-F238E27FC236}">
                <a16:creationId xmlns:a16="http://schemas.microsoft.com/office/drawing/2014/main" id="{203E9FB8-3F64-417B-A668-AE27D5E52220}"/>
              </a:ext>
            </a:extLst>
          </p:cNvPr>
          <p:cNvSpPr txBox="1"/>
          <p:nvPr/>
        </p:nvSpPr>
        <p:spPr>
          <a:xfrm>
            <a:off x="4526306" y="3539729"/>
            <a:ext cx="4053338" cy="461665"/>
          </a:xfrm>
          <a:prstGeom prst="rect">
            <a:avLst/>
          </a:prstGeom>
          <a:noFill/>
        </p:spPr>
        <p:txBody>
          <a:bodyPr wrap="square" rtlCol="0">
            <a:spAutoFit/>
          </a:bodyPr>
          <a:lstStyle/>
          <a:p>
            <a:r>
              <a:rPr lang="en-US" sz="2400" dirty="0"/>
              <a:t>Hawaii Public Access Room</a:t>
            </a:r>
          </a:p>
        </p:txBody>
      </p:sp>
      <p:sp>
        <p:nvSpPr>
          <p:cNvPr id="8" name="Rectangle 7">
            <a:extLst>
              <a:ext uri="{FF2B5EF4-FFF2-40B4-BE49-F238E27FC236}">
                <a16:creationId xmlns:a16="http://schemas.microsoft.com/office/drawing/2014/main" id="{0EDE1909-E8F1-41D4-BB60-C147A825078A}"/>
              </a:ext>
            </a:extLst>
          </p:cNvPr>
          <p:cNvSpPr/>
          <p:nvPr/>
        </p:nvSpPr>
        <p:spPr>
          <a:xfrm>
            <a:off x="0" y="0"/>
            <a:ext cx="9144000" cy="6858000"/>
          </a:xfrm>
          <a:prstGeom prst="rect">
            <a:avLst/>
          </a:prstGeom>
          <a:noFill/>
          <a:ln w="2540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elcome mat">
            <a:extLst>
              <a:ext uri="{FF2B5EF4-FFF2-40B4-BE49-F238E27FC236}">
                <a16:creationId xmlns:a16="http://schemas.microsoft.com/office/drawing/2014/main" id="{F68DCE83-5911-4523-BD7B-BCECCFCE8B66}"/>
              </a:ext>
            </a:extLst>
          </p:cNvPr>
          <p:cNvPicPr>
            <a:picLocks noChangeAspect="1"/>
          </p:cNvPicPr>
          <p:nvPr/>
        </p:nvPicPr>
        <p:blipFill>
          <a:blip r:embed="rId8" cstate="print"/>
          <a:srcRect/>
          <a:stretch>
            <a:fillRect/>
          </a:stretch>
        </p:blipFill>
        <p:spPr bwMode="auto">
          <a:xfrm>
            <a:off x="1036567" y="4089537"/>
            <a:ext cx="2691556" cy="1625463"/>
          </a:xfrm>
          <a:prstGeom prst="rect">
            <a:avLst/>
          </a:prstGeom>
          <a:noFill/>
          <a:ln w="9525">
            <a:noFill/>
            <a:miter lim="800000"/>
            <a:headEnd/>
            <a:tailEnd/>
          </a:ln>
        </p:spPr>
      </p:pic>
      <p:pic>
        <p:nvPicPr>
          <p:cNvPr id="17" name="Picture 16" descr="picture of open doors of PAR office">
            <a:extLst>
              <a:ext uri="{FF2B5EF4-FFF2-40B4-BE49-F238E27FC236}">
                <a16:creationId xmlns:a16="http://schemas.microsoft.com/office/drawing/2014/main" id="{2C98C40E-5A5E-42C8-942D-42888D1415A5}"/>
              </a:ext>
            </a:extLst>
          </p:cNvPr>
          <p:cNvPicPr>
            <a:picLocks noChangeAspect="1"/>
          </p:cNvPicPr>
          <p:nvPr/>
        </p:nvPicPr>
        <p:blipFill>
          <a:blip r:embed="rId9" cstate="print"/>
          <a:srcRect l="8310" t="6567" r="22430" b="5859"/>
          <a:stretch>
            <a:fillRect/>
          </a:stretch>
        </p:blipFill>
        <p:spPr bwMode="auto">
          <a:xfrm>
            <a:off x="807966" y="1454775"/>
            <a:ext cx="3154434" cy="2996712"/>
          </a:xfrm>
          <a:prstGeom prst="rect">
            <a:avLst/>
          </a:prstGeom>
          <a:noFill/>
          <a:ln w="9525">
            <a:noFill/>
            <a:miter lim="800000"/>
            <a:headEnd/>
            <a:tailEnd/>
          </a:ln>
        </p:spPr>
      </p:pic>
      <p:pic>
        <p:nvPicPr>
          <p:cNvPr id="5" name="Picture 4">
            <a:extLst>
              <a:ext uri="{FF2B5EF4-FFF2-40B4-BE49-F238E27FC236}">
                <a16:creationId xmlns:a16="http://schemas.microsoft.com/office/drawing/2014/main" id="{2512D6E2-15DC-84B2-58FB-9A86691B6AE5}"/>
              </a:ext>
            </a:extLst>
          </p:cNvPr>
          <p:cNvPicPr>
            <a:picLocks noChangeAspect="1"/>
          </p:cNvPicPr>
          <p:nvPr/>
        </p:nvPicPr>
        <p:blipFill>
          <a:blip r:embed="rId10"/>
          <a:stretch>
            <a:fillRect/>
          </a:stretch>
        </p:blipFill>
        <p:spPr>
          <a:xfrm>
            <a:off x="4101766" y="4652992"/>
            <a:ext cx="2279910" cy="553998"/>
          </a:xfrm>
          <a:prstGeom prst="rect">
            <a:avLst/>
          </a:prstGeom>
        </p:spPr>
      </p:pic>
      <p:sp>
        <p:nvSpPr>
          <p:cNvPr id="6" name="TextBox 5">
            <a:extLst>
              <a:ext uri="{FF2B5EF4-FFF2-40B4-BE49-F238E27FC236}">
                <a16:creationId xmlns:a16="http://schemas.microsoft.com/office/drawing/2014/main" id="{DFE85374-1F2E-3F58-03D8-E53850F56064}"/>
              </a:ext>
            </a:extLst>
          </p:cNvPr>
          <p:cNvSpPr txBox="1"/>
          <p:nvPr/>
        </p:nvSpPr>
        <p:spPr>
          <a:xfrm>
            <a:off x="6395123" y="4724400"/>
            <a:ext cx="2977478" cy="461665"/>
          </a:xfrm>
          <a:prstGeom prst="rect">
            <a:avLst/>
          </a:prstGeom>
          <a:noFill/>
        </p:spPr>
        <p:txBody>
          <a:bodyPr wrap="square" rtlCol="0">
            <a:spAutoFit/>
          </a:bodyPr>
          <a:lstStyle/>
          <a:p>
            <a:r>
              <a:rPr lang="en-US" sz="2400" dirty="0"/>
              <a:t>publicaccessroom</a:t>
            </a:r>
          </a:p>
        </p:txBody>
      </p:sp>
    </p:spTree>
    <p:extLst>
      <p:ext uri="{BB962C8B-B14F-4D97-AF65-F5344CB8AC3E}">
        <p14:creationId xmlns:p14="http://schemas.microsoft.com/office/powerpoint/2010/main" val="229834415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branch1.jpg"/>
          <p:cNvPicPr>
            <a:picLocks noChangeAspect="1"/>
          </p:cNvPicPr>
          <p:nvPr/>
        </p:nvPicPr>
        <p:blipFill>
          <a:blip r:embed="rId3" cstate="print"/>
          <a:srcRect/>
          <a:stretch>
            <a:fillRect/>
          </a:stretch>
        </p:blipFill>
        <p:spPr bwMode="auto">
          <a:xfrm rot="612266">
            <a:off x="1106488" y="1893888"/>
            <a:ext cx="2746375" cy="3273425"/>
          </a:xfrm>
          <a:prstGeom prst="rect">
            <a:avLst/>
          </a:prstGeom>
          <a:noFill/>
          <a:ln w="9525">
            <a:noFill/>
            <a:miter lim="800000"/>
            <a:headEnd/>
            <a:tailEnd/>
          </a:ln>
        </p:spPr>
      </p:pic>
      <p:pic>
        <p:nvPicPr>
          <p:cNvPr id="22531" name="Picture 15" descr="branch1.jpg"/>
          <p:cNvPicPr>
            <a:picLocks noChangeAspect="1"/>
          </p:cNvPicPr>
          <p:nvPr/>
        </p:nvPicPr>
        <p:blipFill>
          <a:blip r:embed="rId3" cstate="print"/>
          <a:srcRect/>
          <a:stretch>
            <a:fillRect/>
          </a:stretch>
        </p:blipFill>
        <p:spPr bwMode="auto">
          <a:xfrm rot="-7312519">
            <a:off x="3289300" y="3213100"/>
            <a:ext cx="2746375" cy="3273425"/>
          </a:xfrm>
          <a:prstGeom prst="rect">
            <a:avLst/>
          </a:prstGeom>
          <a:noFill/>
          <a:ln w="9525">
            <a:noFill/>
            <a:miter lim="800000"/>
            <a:headEnd/>
            <a:tailEnd/>
          </a:ln>
        </p:spPr>
      </p:pic>
      <p:pic>
        <p:nvPicPr>
          <p:cNvPr id="22532" name="Picture 13" descr="branch1.jpg"/>
          <p:cNvPicPr>
            <a:picLocks noChangeAspect="1"/>
          </p:cNvPicPr>
          <p:nvPr/>
        </p:nvPicPr>
        <p:blipFill>
          <a:blip r:embed="rId4" cstate="print"/>
          <a:srcRect/>
          <a:stretch>
            <a:fillRect/>
          </a:stretch>
        </p:blipFill>
        <p:spPr bwMode="auto">
          <a:xfrm rot="4983242">
            <a:off x="5672138" y="1447800"/>
            <a:ext cx="2749550" cy="3276600"/>
          </a:xfrm>
          <a:prstGeom prst="rect">
            <a:avLst/>
          </a:prstGeom>
          <a:noFill/>
          <a:ln w="9525">
            <a:noFill/>
            <a:miter lim="800000"/>
            <a:headEnd/>
            <a:tailEnd/>
          </a:ln>
        </p:spPr>
      </p:pic>
      <p:sp>
        <p:nvSpPr>
          <p:cNvPr id="22534"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grpSp>
        <p:nvGrpSpPr>
          <p:cNvPr id="22535" name="Group 4"/>
          <p:cNvGrpSpPr>
            <a:grpSpLocks/>
          </p:cNvGrpSpPr>
          <p:nvPr/>
        </p:nvGrpSpPr>
        <p:grpSpPr bwMode="auto">
          <a:xfrm>
            <a:off x="761966" y="1676400"/>
            <a:ext cx="7786722" cy="4343400"/>
            <a:chOff x="541" y="4560"/>
            <a:chExt cx="10317" cy="5140"/>
          </a:xfrm>
        </p:grpSpPr>
        <p:sp>
          <p:nvSpPr>
            <p:cNvPr id="22539" name="AutoShape 5"/>
            <p:cNvSpPr>
              <a:spLocks noChangeArrowheads="1"/>
            </p:cNvSpPr>
            <p:nvPr/>
          </p:nvSpPr>
          <p:spPr bwMode="auto">
            <a:xfrm>
              <a:off x="541" y="7626"/>
              <a:ext cx="2745" cy="2055"/>
            </a:xfrm>
            <a:prstGeom prst="flowChartAlternateProcess">
              <a:avLst/>
            </a:prstGeom>
            <a:solidFill>
              <a:srgbClr val="FFFF00"/>
            </a:solidFill>
            <a:ln w="9525">
              <a:solidFill>
                <a:srgbClr val="000000"/>
              </a:solidFill>
              <a:miter lim="800000"/>
              <a:headEnd/>
              <a:tailEnd/>
            </a:ln>
          </p:spPr>
          <p:txBody>
            <a:bodyPr/>
            <a:lstStyle/>
            <a:p>
              <a:pPr algn="ctr"/>
              <a:r>
                <a:rPr lang="en-US" sz="2400" dirty="0">
                  <a:latin typeface="Calibri" pitchFamily="34" charset="0"/>
                </a:rPr>
                <a:t>Executive</a:t>
              </a:r>
              <a:r>
                <a:rPr lang="en-US" sz="1600" dirty="0">
                  <a:latin typeface="Calibri" pitchFamily="34" charset="0"/>
                </a:rPr>
                <a:t> Implement the law</a:t>
              </a:r>
              <a:endParaRPr lang="en-US" dirty="0"/>
            </a:p>
          </p:txBody>
        </p:sp>
        <p:sp>
          <p:nvSpPr>
            <p:cNvPr id="22540" name="AutoShape 6"/>
            <p:cNvSpPr>
              <a:spLocks noChangeArrowheads="1"/>
            </p:cNvSpPr>
            <p:nvPr/>
          </p:nvSpPr>
          <p:spPr bwMode="auto">
            <a:xfrm>
              <a:off x="4217" y="4560"/>
              <a:ext cx="2745" cy="1935"/>
            </a:xfrm>
            <a:prstGeom prst="flowChartAlternateProcess">
              <a:avLst/>
            </a:prstGeom>
            <a:solidFill>
              <a:schemeClr val="bg1"/>
            </a:solidFill>
            <a:ln w="9525">
              <a:solidFill>
                <a:srgbClr val="000000"/>
              </a:solidFill>
              <a:miter lim="800000"/>
              <a:headEnd/>
              <a:tailEnd/>
            </a:ln>
          </p:spPr>
          <p:txBody>
            <a:bodyPr/>
            <a:lstStyle/>
            <a:p>
              <a:pPr algn="ctr"/>
              <a:r>
                <a:rPr lang="en-US" sz="2400" b="1" dirty="0">
                  <a:latin typeface="Calibri" pitchFamily="34" charset="0"/>
                </a:rPr>
                <a:t>Legislative</a:t>
              </a:r>
              <a:endParaRPr lang="en-US" sz="1600" b="1" dirty="0">
                <a:latin typeface="Times New Roman" pitchFamily="18" charset="0"/>
              </a:endParaRPr>
            </a:p>
            <a:p>
              <a:pPr algn="ctr">
                <a:spcAft>
                  <a:spcPts val="1000"/>
                </a:spcAft>
              </a:pPr>
              <a:r>
                <a:rPr lang="en-US" sz="1600" dirty="0">
                  <a:latin typeface="Calibri" pitchFamily="34" charset="0"/>
                </a:rPr>
                <a:t>Make </a:t>
              </a:r>
              <a:r>
                <a:rPr lang="en-US" sz="1600" dirty="0">
                  <a:solidFill>
                    <a:srgbClr val="000000"/>
                  </a:solidFill>
                  <a:latin typeface="Calibri" pitchFamily="34" charset="0"/>
                </a:rPr>
                <a:t>the </a:t>
              </a:r>
              <a:r>
                <a:rPr lang="en-US" sz="1600" dirty="0">
                  <a:latin typeface="Calibri" pitchFamily="34" charset="0"/>
                </a:rPr>
                <a:t>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sp>
          <p:nvSpPr>
            <p:cNvPr id="22541" name="AutoShape 7"/>
            <p:cNvSpPr>
              <a:spLocks noChangeArrowheads="1"/>
            </p:cNvSpPr>
            <p:nvPr/>
          </p:nvSpPr>
          <p:spPr bwMode="auto">
            <a:xfrm>
              <a:off x="8113" y="7645"/>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Judiciary</a:t>
              </a:r>
              <a:endParaRPr lang="en-US" sz="1600" dirty="0">
                <a:latin typeface="Times New Roman" pitchFamily="18" charset="0"/>
              </a:endParaRPr>
            </a:p>
            <a:p>
              <a:pPr algn="ctr"/>
              <a:r>
                <a:rPr lang="en-US" sz="1600" dirty="0">
                  <a:latin typeface="Calibri" pitchFamily="34" charset="0"/>
                </a:rPr>
                <a:t>Interpret the 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grpSp>
      <p:sp>
        <p:nvSpPr>
          <p:cNvPr id="4" name="TextBox 3"/>
          <p:cNvSpPr txBox="1"/>
          <p:nvPr/>
        </p:nvSpPr>
        <p:spPr>
          <a:xfrm>
            <a:off x="4251960" y="2590800"/>
            <a:ext cx="640080" cy="608648"/>
          </a:xfrm>
          <a:prstGeom prst="heptagon">
            <a:avLst/>
          </a:prstGeom>
          <a:solidFill>
            <a:schemeClr val="bg1"/>
          </a:solidFill>
          <a:ln w="28575">
            <a:solidFill>
              <a:srgbClr val="009900"/>
            </a:solidFill>
          </a:ln>
        </p:spPr>
        <p:txBody>
          <a:bodyPr wrap="square" rtlCol="0">
            <a:spAutoFit/>
          </a:bodyPr>
          <a:lstStyle/>
          <a:p>
            <a:pPr algn="ctr"/>
            <a:r>
              <a:rPr lang="en-US" dirty="0"/>
              <a:t>1</a:t>
            </a:r>
          </a:p>
        </p:txBody>
      </p:sp>
      <p:sp>
        <p:nvSpPr>
          <p:cNvPr id="16" name="TextBox 15"/>
          <p:cNvSpPr txBox="1"/>
          <p:nvPr/>
        </p:nvSpPr>
        <p:spPr>
          <a:xfrm>
            <a:off x="2518842" y="5076761"/>
            <a:ext cx="640080" cy="608648"/>
          </a:xfrm>
          <a:prstGeom prst="heptagon">
            <a:avLst/>
          </a:prstGeom>
          <a:solidFill>
            <a:schemeClr val="bg1"/>
          </a:solidFill>
          <a:ln w="28575">
            <a:solidFill>
              <a:srgbClr val="009900"/>
            </a:solidFill>
          </a:ln>
        </p:spPr>
        <p:txBody>
          <a:bodyPr wrap="square" rtlCol="0">
            <a:spAutoFit/>
          </a:bodyPr>
          <a:lstStyle/>
          <a:p>
            <a:pPr algn="ctr"/>
            <a:r>
              <a:rPr lang="en-US" dirty="0"/>
              <a:t>2</a:t>
            </a:r>
          </a:p>
        </p:txBody>
      </p:sp>
      <p:sp>
        <p:nvSpPr>
          <p:cNvPr id="17" name="TextBox 16"/>
          <p:cNvSpPr txBox="1"/>
          <p:nvPr/>
        </p:nvSpPr>
        <p:spPr>
          <a:xfrm>
            <a:off x="6457119" y="5030031"/>
            <a:ext cx="640080" cy="608648"/>
          </a:xfrm>
          <a:prstGeom prst="heptagon">
            <a:avLst/>
          </a:prstGeom>
          <a:solidFill>
            <a:schemeClr val="bg1"/>
          </a:solidFill>
          <a:ln w="28575">
            <a:solidFill>
              <a:srgbClr val="009900"/>
            </a:solidFill>
          </a:ln>
        </p:spPr>
        <p:txBody>
          <a:bodyPr wrap="square" rtlCol="0">
            <a:spAutoFit/>
          </a:bodyPr>
          <a:lstStyle/>
          <a:p>
            <a:pPr algn="ctr"/>
            <a:r>
              <a:rPr lang="en-US" dirty="0"/>
              <a:t>3</a:t>
            </a:r>
          </a:p>
        </p:txBody>
      </p:sp>
      <p:grpSp>
        <p:nvGrpSpPr>
          <p:cNvPr id="5" name="Group 4"/>
          <p:cNvGrpSpPr/>
          <p:nvPr/>
        </p:nvGrpSpPr>
        <p:grpSpPr>
          <a:xfrm>
            <a:off x="3536110" y="4640279"/>
            <a:ext cx="2071780" cy="2172997"/>
            <a:chOff x="3536110" y="4640279"/>
            <a:chExt cx="2071780" cy="2172997"/>
          </a:xfrm>
        </p:grpSpPr>
        <p:sp>
          <p:nvSpPr>
            <p:cNvPr id="13" name="AutoShape 7"/>
            <p:cNvSpPr>
              <a:spLocks noChangeArrowheads="1"/>
            </p:cNvSpPr>
            <p:nvPr/>
          </p:nvSpPr>
          <p:spPr bwMode="auto">
            <a:xfrm>
              <a:off x="3536110" y="5076761"/>
              <a:ext cx="2071780" cy="173651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Office of Hawaiian Affairs</a:t>
              </a:r>
              <a:endParaRPr lang="en-US" sz="1600" dirty="0">
                <a:latin typeface="Times New Roman" pitchFamily="18" charset="0"/>
              </a:endParaRPr>
            </a:p>
            <a:p>
              <a:pPr algn="ctr"/>
              <a:r>
                <a:rPr lang="en-US" sz="1600" dirty="0">
                  <a:latin typeface="Calibri" pitchFamily="34" charset="0"/>
                </a:rPr>
                <a:t>Hawaii Constitution, </a:t>
              </a:r>
            </a:p>
            <a:p>
              <a:pPr algn="ctr"/>
              <a:r>
                <a:rPr lang="en-US" sz="1600" dirty="0">
                  <a:latin typeface="Calibri" pitchFamily="34" charset="0"/>
                </a:rPr>
                <a:t>Article XII, Section 5</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sp>
          <p:nvSpPr>
            <p:cNvPr id="18" name="TextBox 17"/>
            <p:cNvSpPr txBox="1"/>
            <p:nvPr/>
          </p:nvSpPr>
          <p:spPr>
            <a:xfrm>
              <a:off x="4251460" y="4640279"/>
              <a:ext cx="640080" cy="608648"/>
            </a:xfrm>
            <a:prstGeom prst="heptagon">
              <a:avLst/>
            </a:prstGeom>
            <a:solidFill>
              <a:schemeClr val="bg1"/>
            </a:solidFill>
            <a:ln w="28575">
              <a:solidFill>
                <a:srgbClr val="009900"/>
              </a:solidFill>
            </a:ln>
          </p:spPr>
          <p:txBody>
            <a:bodyPr wrap="square" rtlCol="0">
              <a:spAutoFit/>
            </a:bodyPr>
            <a:lstStyle/>
            <a:p>
              <a:pPr algn="ctr"/>
              <a:r>
                <a:rPr lang="en-US" dirty="0"/>
                <a:t>4</a:t>
              </a:r>
            </a:p>
          </p:txBody>
        </p:sp>
      </p:grpSp>
      <p:sp>
        <p:nvSpPr>
          <p:cNvPr id="19" name="Oval 17"/>
          <p:cNvSpPr>
            <a:spLocks noChangeArrowheads="1"/>
          </p:cNvSpPr>
          <p:nvPr/>
        </p:nvSpPr>
        <p:spPr bwMode="auto">
          <a:xfrm>
            <a:off x="457200" y="4122842"/>
            <a:ext cx="2590800" cy="2057400"/>
          </a:xfrm>
          <a:prstGeom prst="ellipse">
            <a:avLst/>
          </a:prstGeom>
          <a:noFill/>
          <a:ln w="76200">
            <a:solidFill>
              <a:srgbClr val="00747A"/>
            </a:solidFill>
            <a:round/>
            <a:headEnd/>
            <a:tailEnd/>
          </a:ln>
        </p:spPr>
        <p:txBody>
          <a:bodyPr/>
          <a:lstStyle/>
          <a:p>
            <a:endParaRPr lang="en-US">
              <a:latin typeface="Calibri" pitchFamily="34" charset="0"/>
            </a:endParaRPr>
          </a:p>
        </p:txBody>
      </p:sp>
      <p:sp>
        <p:nvSpPr>
          <p:cNvPr id="20" name="Title 2"/>
          <p:cNvSpPr>
            <a:spLocks noGrp="1"/>
          </p:cNvSpPr>
          <p:nvPr>
            <p:ph type="title"/>
          </p:nvPr>
        </p:nvSpPr>
        <p:spPr>
          <a:xfrm>
            <a:off x="457200" y="274638"/>
            <a:ext cx="8229600" cy="1143000"/>
          </a:xfrm>
        </p:spPr>
        <p:txBody>
          <a:bodyPr rtlCol="0">
            <a:normAutofit fontScale="90000"/>
          </a:bodyPr>
          <a:lstStyle/>
          <a:p>
            <a:pPr eaLnBrk="1" fontAlgn="auto" hangingPunct="1">
              <a:spcAft>
                <a:spcPts val="0"/>
              </a:spcAft>
              <a:defRPr/>
            </a:pPr>
            <a:r>
              <a:rPr lang="en-US" dirty="0"/>
              <a:t>“The Budget Bill” = </a:t>
            </a:r>
            <a:br>
              <a:rPr lang="en-US" dirty="0"/>
            </a:br>
            <a:r>
              <a:rPr lang="en-US" dirty="0"/>
              <a:t>the Executive Branch budget</a:t>
            </a:r>
          </a:p>
        </p:txBody>
      </p:sp>
    </p:spTree>
    <p:extLst>
      <p:ext uri="{BB962C8B-B14F-4D97-AF65-F5344CB8AC3E}">
        <p14:creationId xmlns:p14="http://schemas.microsoft.com/office/powerpoint/2010/main" val="12879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0"/>
            <a:ext cx="9144000" cy="4525963"/>
          </a:xfrm>
        </p:spPr>
        <p:txBody>
          <a:bodyPr rtlCol="0">
            <a:normAutofit lnSpcReduction="10000"/>
          </a:bodyPr>
          <a:lstStyle/>
          <a:p>
            <a:pPr algn="ctr" eaLnBrk="1" fontAlgn="auto" hangingPunct="1">
              <a:spcAft>
                <a:spcPts val="0"/>
              </a:spcAft>
              <a:buFont typeface="Arial" pitchFamily="34" charset="0"/>
              <a:buNone/>
              <a:defRPr/>
            </a:pPr>
            <a:r>
              <a:rPr lang="en-US" b="1" dirty="0">
                <a:solidFill>
                  <a:srgbClr val="00747A"/>
                </a:solidFill>
              </a:rPr>
              <a:t>Current Fiscal Biennium is </a:t>
            </a:r>
            <a:r>
              <a:rPr lang="en-US" b="1" u="sng" dirty="0">
                <a:solidFill>
                  <a:srgbClr val="00747A"/>
                </a:solidFill>
              </a:rPr>
              <a:t>FY 2023-2025</a:t>
            </a:r>
            <a:r>
              <a:rPr lang="en-US" b="1" dirty="0">
                <a:solidFill>
                  <a:srgbClr val="00747A"/>
                </a:solidFill>
              </a:rPr>
              <a:t>:</a:t>
            </a:r>
          </a:p>
          <a:p>
            <a:pPr algn="ctr" eaLnBrk="1" fontAlgn="auto" hangingPunct="1">
              <a:spcAft>
                <a:spcPts val="0"/>
              </a:spcAft>
              <a:buFont typeface="Arial" pitchFamily="34" charset="0"/>
              <a:buNone/>
              <a:defRPr/>
            </a:pPr>
            <a:r>
              <a:rPr lang="en-US" b="1" dirty="0">
                <a:solidFill>
                  <a:srgbClr val="00747A"/>
                </a:solidFill>
              </a:rPr>
              <a:t>This is the State budget period.</a:t>
            </a:r>
          </a:p>
          <a:p>
            <a:pPr algn="ctr" eaLnBrk="1" fontAlgn="auto" hangingPunct="1">
              <a:spcAft>
                <a:spcPts val="0"/>
              </a:spcAft>
              <a:buFont typeface="Arial" pitchFamily="34" charset="0"/>
              <a:buNone/>
              <a:defRPr/>
            </a:pPr>
            <a:endParaRPr lang="en-US" dirty="0"/>
          </a:p>
          <a:p>
            <a:pPr algn="ctr" eaLnBrk="1" fontAlgn="auto" hangingPunct="1">
              <a:spcAft>
                <a:spcPts val="0"/>
              </a:spcAft>
              <a:buNone/>
              <a:defRPr/>
            </a:pPr>
            <a:r>
              <a:rPr lang="en-US" dirty="0"/>
              <a:t>July 1, 2023 – June 30, 2024 = </a:t>
            </a:r>
            <a:r>
              <a:rPr lang="en-US" b="1" dirty="0">
                <a:solidFill>
                  <a:srgbClr val="00747A"/>
                </a:solidFill>
              </a:rPr>
              <a:t>Fiscal Year 2024</a:t>
            </a:r>
          </a:p>
          <a:p>
            <a:pPr algn="ctr" eaLnBrk="1" fontAlgn="auto" hangingPunct="1">
              <a:spcAft>
                <a:spcPts val="0"/>
              </a:spcAft>
              <a:buNone/>
              <a:defRPr/>
            </a:pPr>
            <a:r>
              <a:rPr lang="en-US" i="1" dirty="0">
                <a:latin typeface="Brush Script MT" panose="03060802040406070304" pitchFamily="66" charset="0"/>
              </a:rPr>
              <a:t>a.k.a</a:t>
            </a:r>
            <a:r>
              <a:rPr lang="en-US" i="1" dirty="0"/>
              <a:t>. </a:t>
            </a:r>
            <a:r>
              <a:rPr lang="en-US" dirty="0"/>
              <a:t>FY 2023-2024 or FY24</a:t>
            </a:r>
          </a:p>
          <a:p>
            <a:pPr algn="ctr" eaLnBrk="1" fontAlgn="auto" hangingPunct="1">
              <a:spcAft>
                <a:spcPts val="0"/>
              </a:spcAft>
              <a:buFont typeface="Arial" pitchFamily="34" charset="0"/>
              <a:buNone/>
              <a:defRPr/>
            </a:pPr>
            <a:endParaRPr lang="en-US" dirty="0"/>
          </a:p>
          <a:p>
            <a:pPr algn="ctr" eaLnBrk="1" fontAlgn="auto" hangingPunct="1">
              <a:spcAft>
                <a:spcPts val="0"/>
              </a:spcAft>
              <a:buNone/>
              <a:defRPr/>
            </a:pPr>
            <a:r>
              <a:rPr lang="en-US" dirty="0"/>
              <a:t>July 1, 2024 – June 30, 2025 = </a:t>
            </a:r>
            <a:r>
              <a:rPr lang="en-US" b="1" dirty="0">
                <a:solidFill>
                  <a:srgbClr val="00747A"/>
                </a:solidFill>
              </a:rPr>
              <a:t>Fiscal year 2025</a:t>
            </a:r>
          </a:p>
          <a:p>
            <a:pPr algn="ctr" eaLnBrk="1" fontAlgn="auto" hangingPunct="1">
              <a:spcAft>
                <a:spcPts val="0"/>
              </a:spcAft>
              <a:buFont typeface="Arial" pitchFamily="34" charset="0"/>
              <a:buNone/>
              <a:defRPr/>
            </a:pPr>
            <a:r>
              <a:rPr lang="en-US" i="1" dirty="0">
                <a:latin typeface="Brush Script MT" panose="03060802040406070304" pitchFamily="66" charset="0"/>
              </a:rPr>
              <a:t>a.k.a. </a:t>
            </a:r>
            <a:r>
              <a:rPr lang="en-US" dirty="0"/>
              <a:t>FY 2024-2025 or FY25 </a:t>
            </a:r>
          </a:p>
        </p:txBody>
      </p:sp>
      <p:sp>
        <p:nvSpPr>
          <p:cNvPr id="4" name="TextBox 3"/>
          <p:cNvSpPr txBox="1"/>
          <p:nvPr/>
        </p:nvSpPr>
        <p:spPr>
          <a:xfrm>
            <a:off x="1447800" y="5663625"/>
            <a:ext cx="62484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47A"/>
                </a:solidFill>
                <a:effectLst/>
                <a:uLnTx/>
                <a:uFillTx/>
                <a:latin typeface="Calibri"/>
                <a:ea typeface="+mn-ea"/>
                <a:cs typeface="+mn-cs"/>
              </a:rPr>
              <a:t>Fiscal biennium starts in odd year</a:t>
            </a:r>
            <a:endParaRPr kumimoji="0" lang="en-US" sz="3200" b="0" i="0" u="none" strike="noStrike" kern="1200" cap="none" spc="0" normalizeH="0" baseline="0" noProof="0" dirty="0">
              <a:ln>
                <a:noFill/>
              </a:ln>
              <a:solidFill>
                <a:srgbClr val="00747A"/>
              </a:solidFill>
              <a:effectLst/>
              <a:uLnTx/>
              <a:uFillTx/>
              <a:latin typeface="Calibri"/>
              <a:ea typeface="+mn-ea"/>
              <a:cs typeface="+mn-cs"/>
            </a:endParaRPr>
          </a:p>
        </p:txBody>
      </p:sp>
    </p:spTree>
    <p:extLst>
      <p:ext uri="{BB962C8B-B14F-4D97-AF65-F5344CB8AC3E}">
        <p14:creationId xmlns:p14="http://schemas.microsoft.com/office/powerpoint/2010/main" val="1388939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201"/>
            <a:ext cx="9144000" cy="2590800"/>
          </a:xfrm>
        </p:spPr>
        <p:txBody>
          <a:bodyPr rtlCol="0">
            <a:normAutofit/>
          </a:bodyPr>
          <a:lstStyle/>
          <a:p>
            <a:pPr algn="ctr" eaLnBrk="1" fontAlgn="auto" hangingPunct="1">
              <a:spcAft>
                <a:spcPts val="0"/>
              </a:spcAft>
              <a:buFont typeface="Arial" pitchFamily="34" charset="0"/>
              <a:buNone/>
              <a:defRPr/>
            </a:pPr>
            <a:endParaRPr lang="en-US" dirty="0"/>
          </a:p>
          <a:p>
            <a:pPr algn="ctr" eaLnBrk="1" fontAlgn="auto" hangingPunct="1">
              <a:spcAft>
                <a:spcPts val="0"/>
              </a:spcAft>
              <a:buNone/>
              <a:defRPr/>
            </a:pPr>
            <a:r>
              <a:rPr lang="en-US" dirty="0">
                <a:cs typeface="Arial" panose="020B0604020202020204" pitchFamily="34" charset="0"/>
              </a:rPr>
              <a:t>The first year of session (2023): </a:t>
            </a:r>
          </a:p>
          <a:p>
            <a:pPr algn="ctr" eaLnBrk="1" fontAlgn="auto" hangingPunct="1">
              <a:spcAft>
                <a:spcPts val="0"/>
              </a:spcAft>
              <a:buNone/>
              <a:defRPr/>
            </a:pPr>
            <a:r>
              <a:rPr lang="en-US" dirty="0">
                <a:cs typeface="Arial" panose="020B0604020202020204" pitchFamily="34" charset="0"/>
              </a:rPr>
              <a:t>pass General Appropriations Act</a:t>
            </a:r>
          </a:p>
          <a:p>
            <a:pPr algn="ctr" eaLnBrk="1" fontAlgn="auto" hangingPunct="1">
              <a:spcAft>
                <a:spcPts val="0"/>
              </a:spcAft>
              <a:buNone/>
              <a:defRPr/>
            </a:pPr>
            <a:r>
              <a:rPr lang="en-US" dirty="0">
                <a:cs typeface="Arial" panose="020B0604020202020204" pitchFamily="34" charset="0"/>
              </a:rPr>
              <a:t>for FY 2023-25</a:t>
            </a:r>
          </a:p>
          <a:p>
            <a:pPr algn="ctr" eaLnBrk="1" fontAlgn="auto" hangingPunct="1">
              <a:spcAft>
                <a:spcPts val="0"/>
              </a:spcAft>
              <a:buFont typeface="Arial" pitchFamily="34" charset="0"/>
              <a:buNone/>
              <a:defRPr/>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C6FB-E230-4106-AF82-796AA572457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44B6AAA9-B559-4E25-8CD4-16FBD747AA00}"/>
              </a:ext>
            </a:extLst>
          </p:cNvPr>
          <p:cNvSpPr txBox="1"/>
          <p:nvPr/>
        </p:nvSpPr>
        <p:spPr>
          <a:xfrm>
            <a:off x="0" y="3810000"/>
            <a:ext cx="9144000" cy="2339102"/>
          </a:xfrm>
          <a:prstGeom prst="rect">
            <a:avLst/>
          </a:prstGeom>
          <a:noFill/>
        </p:spPr>
        <p:txBody>
          <a:bodyPr wrap="square" rtlCol="0">
            <a:spAutoFit/>
          </a:bodyPr>
          <a:lstStyle/>
          <a:p>
            <a:pPr algn="ctr" eaLnBrk="1" fontAlgn="auto" hangingPunct="1">
              <a:spcAft>
                <a:spcPts val="0"/>
              </a:spcAft>
              <a:buNone/>
              <a:defRPr/>
            </a:pPr>
            <a:r>
              <a:rPr lang="en-US" sz="3200" dirty="0">
                <a:latin typeface="+mn-lt"/>
                <a:cs typeface="Arial" panose="020B0604020202020204" pitchFamily="34" charset="0"/>
              </a:rPr>
              <a:t>The second year of session (2024): </a:t>
            </a:r>
          </a:p>
          <a:p>
            <a:pPr algn="ctr" eaLnBrk="1" fontAlgn="auto" hangingPunct="1">
              <a:spcAft>
                <a:spcPts val="0"/>
              </a:spcAft>
              <a:buNone/>
              <a:defRPr/>
            </a:pPr>
            <a:r>
              <a:rPr lang="en-US" sz="3200" dirty="0">
                <a:latin typeface="+mn-lt"/>
                <a:cs typeface="Arial" panose="020B0604020202020204" pitchFamily="34" charset="0"/>
              </a:rPr>
              <a:t>pass </a:t>
            </a:r>
            <a:r>
              <a:rPr lang="en-US" sz="3200" b="1" i="1" dirty="0">
                <a:solidFill>
                  <a:srgbClr val="00747A"/>
                </a:solidFill>
                <a:latin typeface="+mn-lt"/>
                <a:cs typeface="Arial" panose="020B0604020202020204" pitchFamily="34" charset="0"/>
              </a:rPr>
              <a:t>Supplemental</a:t>
            </a:r>
            <a:r>
              <a:rPr lang="en-US" sz="3200" dirty="0">
                <a:latin typeface="+mn-lt"/>
                <a:cs typeface="Arial" panose="020B0604020202020204" pitchFamily="34" charset="0"/>
              </a:rPr>
              <a:t> Appropriations Act</a:t>
            </a:r>
          </a:p>
          <a:p>
            <a:pPr algn="ctr" eaLnBrk="1" fontAlgn="auto" hangingPunct="1">
              <a:spcAft>
                <a:spcPts val="0"/>
              </a:spcAft>
              <a:buNone/>
              <a:defRPr/>
            </a:pPr>
            <a:r>
              <a:rPr lang="en-US" sz="3200" dirty="0">
                <a:latin typeface="+mn-lt"/>
                <a:cs typeface="Arial" panose="020B0604020202020204" pitchFamily="34" charset="0"/>
              </a:rPr>
              <a:t>for FY 2023-25</a:t>
            </a:r>
          </a:p>
          <a:p>
            <a:pPr algn="ctr" eaLnBrk="1" fontAlgn="auto" hangingPunct="1">
              <a:spcAft>
                <a:spcPts val="0"/>
              </a:spcAft>
              <a:buNone/>
              <a:defRPr/>
            </a:pPr>
            <a:r>
              <a:rPr lang="en-US" sz="3200" u="sng" dirty="0">
                <a:latin typeface="+mn-lt"/>
                <a:cs typeface="Arial" panose="020B0604020202020204" pitchFamily="34" charset="0"/>
              </a:rPr>
              <a:t>updating the previous year’s act</a:t>
            </a:r>
          </a:p>
          <a:p>
            <a:endParaRPr lang="en-US" dirty="0"/>
          </a:p>
        </p:txBody>
      </p:sp>
    </p:spTree>
    <p:extLst>
      <p:ext uri="{BB962C8B-B14F-4D97-AF65-F5344CB8AC3E}">
        <p14:creationId xmlns:p14="http://schemas.microsoft.com/office/powerpoint/2010/main" val="18423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6120D-85C8-0DE3-A239-196983FD017A}"/>
              </a:ext>
            </a:extLst>
          </p:cNvPr>
          <p:cNvPicPr>
            <a:picLocks noChangeAspect="1"/>
          </p:cNvPicPr>
          <p:nvPr/>
        </p:nvPicPr>
        <p:blipFill rotWithShape="1">
          <a:blip r:embed="rId3"/>
          <a:srcRect t="13333" b="13333"/>
          <a:stretch/>
        </p:blipFill>
        <p:spPr>
          <a:xfrm>
            <a:off x="0" y="1295400"/>
            <a:ext cx="9144001" cy="5562600"/>
          </a:xfrm>
          <a:prstGeom prst="rect">
            <a:avLst/>
          </a:prstGeom>
        </p:spPr>
      </p:pic>
      <p:sp>
        <p:nvSpPr>
          <p:cNvPr id="2" name="Rectangle 25">
            <a:extLst>
              <a:ext uri="{FF2B5EF4-FFF2-40B4-BE49-F238E27FC236}">
                <a16:creationId xmlns:a16="http://schemas.microsoft.com/office/drawing/2014/main" id="{95734588-A413-4222-9A1F-C44ADAA77873}"/>
              </a:ext>
            </a:extLst>
          </p:cNvPr>
          <p:cNvSpPr>
            <a:spLocks noChangeArrowheads="1"/>
          </p:cNvSpPr>
          <p:nvPr/>
        </p:nvSpPr>
        <p:spPr bwMode="auto">
          <a:xfrm>
            <a:off x="5334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29" name="Straight Arrow Connector 28">
            <a:extLst>
              <a:ext uri="{FF2B5EF4-FFF2-40B4-BE49-F238E27FC236}">
                <a16:creationId xmlns:a16="http://schemas.microsoft.com/office/drawing/2014/main" id="{7A5CB8D0-7C9E-4A12-A5F8-E4DA010226A2}"/>
              </a:ext>
            </a:extLst>
          </p:cNvPr>
          <p:cNvCxnSpPr>
            <a:cxnSpLocks/>
          </p:cNvCxnSpPr>
          <p:nvPr/>
        </p:nvCxnSpPr>
        <p:spPr>
          <a:xfrm>
            <a:off x="4648200" y="1295400"/>
            <a:ext cx="381000" cy="497032"/>
          </a:xfrm>
          <a:prstGeom prst="straightConnector1">
            <a:avLst/>
          </a:prstGeom>
          <a:ln w="762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FE67AA8-79DE-4D5B-93CB-C5D932281E61}"/>
              </a:ext>
            </a:extLst>
          </p:cNvPr>
          <p:cNvSpPr txBox="1"/>
          <p:nvPr/>
        </p:nvSpPr>
        <p:spPr>
          <a:xfrm>
            <a:off x="3657600" y="762000"/>
            <a:ext cx="1143000" cy="646331"/>
          </a:xfrm>
          <a:prstGeom prst="rect">
            <a:avLst/>
          </a:prstGeom>
          <a:noFill/>
        </p:spPr>
        <p:txBody>
          <a:bodyPr wrap="square" rtlCol="0">
            <a:spAutoFit/>
          </a:bodyPr>
          <a:lstStyle/>
          <a:p>
            <a:r>
              <a:rPr lang="en-US" dirty="0"/>
              <a:t>Current Session</a:t>
            </a:r>
          </a:p>
        </p:txBody>
      </p:sp>
      <p:sp>
        <p:nvSpPr>
          <p:cNvPr id="2048" name="Oval 2047">
            <a:extLst>
              <a:ext uri="{FF2B5EF4-FFF2-40B4-BE49-F238E27FC236}">
                <a16:creationId xmlns:a16="http://schemas.microsoft.com/office/drawing/2014/main" id="{C60D49F6-7851-4832-9F21-DB9929215310}"/>
              </a:ext>
            </a:extLst>
          </p:cNvPr>
          <p:cNvSpPr/>
          <p:nvPr/>
        </p:nvSpPr>
        <p:spPr>
          <a:xfrm>
            <a:off x="4419600" y="5943600"/>
            <a:ext cx="1733550" cy="64633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A347B59-DF54-E659-0995-5442D7071288}"/>
              </a:ext>
            </a:extLst>
          </p:cNvPr>
          <p:cNvCxnSpPr>
            <a:cxnSpLocks/>
          </p:cNvCxnSpPr>
          <p:nvPr/>
        </p:nvCxnSpPr>
        <p:spPr>
          <a:xfrm>
            <a:off x="4114800" y="2325832"/>
            <a:ext cx="0" cy="4379768"/>
          </a:xfrm>
          <a:prstGeom prst="line">
            <a:avLst/>
          </a:prstGeom>
          <a:ln w="38100">
            <a:solidFill>
              <a:srgbClr val="00747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FE1C5C-9642-A303-478E-307F41894128}"/>
              </a:ext>
            </a:extLst>
          </p:cNvPr>
          <p:cNvCxnSpPr>
            <a:cxnSpLocks/>
          </p:cNvCxnSpPr>
          <p:nvPr/>
        </p:nvCxnSpPr>
        <p:spPr>
          <a:xfrm>
            <a:off x="6400800" y="2325832"/>
            <a:ext cx="0" cy="4379768"/>
          </a:xfrm>
          <a:prstGeom prst="line">
            <a:avLst/>
          </a:prstGeom>
          <a:ln w="38100">
            <a:solidFill>
              <a:srgbClr val="00747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70655DC-32F6-ABEE-3DBC-BDB3716CC3F8}"/>
              </a:ext>
            </a:extLst>
          </p:cNvPr>
          <p:cNvPicPr>
            <a:picLocks noChangeAspect="1"/>
          </p:cNvPicPr>
          <p:nvPr/>
        </p:nvPicPr>
        <p:blipFill>
          <a:blip r:embed="rId4"/>
          <a:stretch>
            <a:fillRect/>
          </a:stretch>
        </p:blipFill>
        <p:spPr>
          <a:xfrm>
            <a:off x="228599" y="380999"/>
            <a:ext cx="2190341" cy="646331"/>
          </a:xfrm>
          <a:prstGeom prst="rect">
            <a:avLst/>
          </a:prstGeom>
        </p:spPr>
      </p:pic>
    </p:spTree>
    <p:extLst>
      <p:ext uri="{BB962C8B-B14F-4D97-AF65-F5344CB8AC3E}">
        <p14:creationId xmlns:p14="http://schemas.microsoft.com/office/powerpoint/2010/main" val="1573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
                                        </p:tgtEl>
                                        <p:attrNameLst>
                                          <p:attrName>style.visibility</p:attrName>
                                        </p:attrNameLst>
                                      </p:cBhvr>
                                      <p:to>
                                        <p:strVal val="visible"/>
                                      </p:to>
                                    </p:set>
                                    <p:anim calcmode="lin" valueType="num">
                                      <p:cBhvr additive="base">
                                        <p:cTn id="7" dur="500" fill="hold"/>
                                        <p:tgtEl>
                                          <p:spTgt spid="2048"/>
                                        </p:tgtEl>
                                        <p:attrNameLst>
                                          <p:attrName>ppt_x</p:attrName>
                                        </p:attrNameLst>
                                      </p:cBhvr>
                                      <p:tavLst>
                                        <p:tav tm="0">
                                          <p:val>
                                            <p:strVal val="#ppt_x"/>
                                          </p:val>
                                        </p:tav>
                                        <p:tav tm="100000">
                                          <p:val>
                                            <p:strVal val="#ppt_x"/>
                                          </p:val>
                                        </p:tav>
                                      </p:tavLst>
                                    </p:anim>
                                    <p:anim calcmode="lin" valueType="num">
                                      <p:cBhvr additive="base">
                                        <p:cTn id="8" dur="500" fill="hold"/>
                                        <p:tgtEl>
                                          <p:spTgt spid="2048"/>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8000"/>
                </a:solidFill>
                <a:latin typeface="+mj-lt"/>
                <a:ea typeface="+mj-ea"/>
                <a:cs typeface="+mj-cs"/>
              </a:rPr>
              <a:t>Following the Budget </a:t>
            </a:r>
          </a:p>
        </p:txBody>
      </p:sp>
      <p:sp>
        <p:nvSpPr>
          <p:cNvPr id="17411" name="Content Placeholder 2"/>
          <p:cNvSpPr txBox="1">
            <a:spLocks/>
          </p:cNvSpPr>
          <p:nvPr/>
        </p:nvSpPr>
        <p:spPr bwMode="auto">
          <a:xfrm>
            <a:off x="304800" y="2133600"/>
            <a:ext cx="88392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dirty="0">
                <a:latin typeface="Calibri" pitchFamily="34" charset="0"/>
              </a:rPr>
              <a:t>Public Access Room (PAR)</a:t>
            </a:r>
          </a:p>
          <a:p>
            <a:pPr marL="342900" indent="-342900">
              <a:spcBef>
                <a:spcPct val="20000"/>
              </a:spcBef>
              <a:buFont typeface="Arial" charset="0"/>
              <a:buChar char="•"/>
            </a:pPr>
            <a:r>
              <a:rPr lang="en-US" sz="4000" dirty="0">
                <a:latin typeface="Calibri" pitchFamily="34" charset="0"/>
              </a:rPr>
              <a:t>Overview of ‘the Budget’</a:t>
            </a:r>
          </a:p>
          <a:p>
            <a:pPr marL="342900" indent="-342900">
              <a:spcBef>
                <a:spcPct val="20000"/>
              </a:spcBef>
              <a:buFont typeface="Arial" charset="0"/>
              <a:buChar char="•"/>
            </a:pPr>
            <a:r>
              <a:rPr lang="en-US" sz="4000" b="1" dirty="0">
                <a:latin typeface="Calibri" pitchFamily="34" charset="0"/>
              </a:rPr>
              <a:t>The Budget Bill</a:t>
            </a:r>
          </a:p>
          <a:p>
            <a:pPr marL="1028700" lvl="1" indent="-571500">
              <a:spcBef>
                <a:spcPct val="20000"/>
              </a:spcBef>
              <a:buFont typeface="Wingdings" panose="05000000000000000000" pitchFamily="2" charset="2"/>
              <a:buChar char="Ø"/>
            </a:pPr>
            <a:r>
              <a:rPr lang="en-US" sz="4000" dirty="0">
                <a:latin typeface="Calibri" pitchFamily="34" charset="0"/>
              </a:rPr>
              <a:t>Following other money bills</a:t>
            </a:r>
          </a:p>
          <a:p>
            <a:pPr marL="1028700" lvl="1" indent="-571500">
              <a:spcBef>
                <a:spcPct val="20000"/>
              </a:spcBef>
              <a:buFont typeface="Wingdings" panose="05000000000000000000" pitchFamily="2" charset="2"/>
              <a:buChar char="Ø"/>
            </a:pPr>
            <a:r>
              <a:rPr lang="en-US" sz="4000" dirty="0">
                <a:latin typeface="Calibri" pitchFamily="34" charset="0"/>
              </a:rPr>
              <a:t>Grants in Aid (GIA)</a:t>
            </a:r>
          </a:p>
          <a:p>
            <a:pPr marL="342900" indent="-342900">
              <a:spcBef>
                <a:spcPct val="20000"/>
              </a:spcBef>
              <a:buFont typeface="Arial" charset="0"/>
              <a:buChar char="•"/>
            </a:pPr>
            <a:r>
              <a:rPr lang="en-US" sz="4000" dirty="0">
                <a:latin typeface="Calibri" pitchFamily="34" charset="0"/>
              </a:rPr>
              <a:t>Legislature’s website </a:t>
            </a:r>
            <a:r>
              <a:rPr lang="en-US" sz="4000" dirty="0">
                <a:latin typeface="Calibri" pitchFamily="34" charset="0"/>
                <a:hlinkClick r:id="rId3"/>
              </a:rPr>
              <a:t>capitol.hawaii.gov</a:t>
            </a:r>
            <a:endParaRPr lang="en-US" sz="4000" dirty="0">
              <a:latin typeface="Calibri" pitchFamily="34" charset="0"/>
            </a:endParaRPr>
          </a:p>
        </p:txBody>
      </p:sp>
      <p:cxnSp>
        <p:nvCxnSpPr>
          <p:cNvPr id="4" name="Straight Connector 3">
            <a:extLst>
              <a:ext uri="{FF2B5EF4-FFF2-40B4-BE49-F238E27FC236}">
                <a16:creationId xmlns:a16="http://schemas.microsoft.com/office/drawing/2014/main" id="{D1DAF179-2CAE-4FB6-A279-AA9B28B04548}"/>
              </a:ext>
            </a:extLst>
          </p:cNvPr>
          <p:cNvCxnSpPr>
            <a:cxnSpLocks/>
          </p:cNvCxnSpPr>
          <p:nvPr/>
        </p:nvCxnSpPr>
        <p:spPr>
          <a:xfrm>
            <a:off x="762000" y="4267200"/>
            <a:ext cx="3124200" cy="0"/>
          </a:xfrm>
          <a:prstGeom prst="line">
            <a:avLst/>
          </a:prstGeom>
          <a:ln w="76200">
            <a:solidFill>
              <a:srgbClr val="0074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415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6"/>
          <p:cNvSpPr>
            <a:spLocks noChangeArrowheads="1"/>
          </p:cNvSpPr>
          <p:nvPr/>
        </p:nvSpPr>
        <p:spPr bwMode="auto">
          <a:xfrm>
            <a:off x="304800" y="0"/>
            <a:ext cx="8458200" cy="6858000"/>
          </a:xfrm>
          <a:prstGeom prst="flowChartAlternateProcess">
            <a:avLst/>
          </a:prstGeom>
          <a:solidFill>
            <a:schemeClr val="bg1"/>
          </a:solidFill>
          <a:ln w="9525">
            <a:solidFill>
              <a:srgbClr val="000000"/>
            </a:solidFill>
            <a:miter lim="800000"/>
            <a:headEnd/>
            <a:tailEnd/>
          </a:ln>
        </p:spPr>
        <p:txBody>
          <a:bodyPr/>
          <a:lstStyle/>
          <a:p>
            <a:pPr algn="ctr">
              <a:spcAft>
                <a:spcPts val="1000"/>
              </a:spcAft>
            </a:pPr>
            <a:endParaRPr lang="en-US" sz="2400">
              <a:latin typeface="Times New Roman" pitchFamily="18" charset="0"/>
            </a:endParaRPr>
          </a:p>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775032545"/>
              </p:ext>
            </p:extLst>
          </p:nvPr>
        </p:nvGraphicFramePr>
        <p:xfrm>
          <a:off x="1066800" y="2743200"/>
          <a:ext cx="7010400" cy="2368062"/>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99646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a:ln>
                            <a:noFill/>
                          </a:ln>
                          <a:solidFill>
                            <a:schemeClr val="tx1"/>
                          </a:solidFill>
                          <a:effectLst/>
                          <a:latin typeface="+mn-lt"/>
                          <a:ea typeface="Calibri" pitchFamily="34" charset="0"/>
                          <a:cs typeface="Times New Roman" pitchFamily="18" charset="0"/>
                        </a:rPr>
                        <a:t>Hawaii State Legislature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hMerge="1">
                  <a:txBody>
                    <a:bodyPr/>
                    <a:lstStyle/>
                    <a:p>
                      <a:pPr marL="0" marR="0" algn="ctr">
                        <a:spcBef>
                          <a:spcPts val="0"/>
                        </a:spcBef>
                        <a:spcAft>
                          <a:spcPts val="0"/>
                        </a:spcAft>
                      </a:pPr>
                      <a:endParaRPr lang="en-US" sz="2000" dirty="0">
                        <a:solidFill>
                          <a:srgbClr val="000000"/>
                        </a:solidFill>
                        <a:latin typeface="Garamond"/>
                        <a:ea typeface="Times New Roman"/>
                        <a:cs typeface="Times New Roman"/>
                      </a:endParaRPr>
                    </a:p>
                  </a:txBody>
                  <a:tcPr marL="68580" marR="6858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57150" cap="flat" cmpd="dbl" algn="ctr">
                      <a:noFill/>
                      <a:prstDash val="solid"/>
                      <a:round/>
                      <a:headEnd type="none" w="med" len="med"/>
                      <a:tailEnd type="none" w="med" len="med"/>
                    </a:lnT>
                    <a:lnB w="12700" cap="flat" cmpd="sng" algn="ctr">
                      <a:noFill/>
                      <a:prstDash val="dot"/>
                      <a:round/>
                      <a:headEnd type="none" w="med" len="med"/>
                      <a:tailEnd type="none" w="med" len="med"/>
                    </a:lnB>
                    <a:pattFill prst="pct20">
                      <a:fgClr>
                        <a:srgbClr val="FFFFFF"/>
                      </a:fgClr>
                      <a:bgClr>
                        <a:srgbClr val="DFDFDF"/>
                      </a:bgClr>
                    </a:pattFill>
                  </a:tcPr>
                </a:tc>
                <a:extLst>
                  <a:ext uri="{0D108BD9-81ED-4DB2-BD59-A6C34878D82A}">
                    <a16:rowId xmlns:a16="http://schemas.microsoft.com/office/drawing/2014/main" val="10000"/>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srgbClr val="000000"/>
                          </a:solidFill>
                          <a:latin typeface="+mn-lt"/>
                          <a:ea typeface="Times New Roman"/>
                          <a:cs typeface="Times New Roman"/>
                          <a:hlinkClick r:id="" action="ppaction://noaction"/>
                        </a:rPr>
                        <a:t>Senate</a:t>
                      </a:r>
                      <a:endParaRPr lang="en-US" sz="2400" b="1" u="sng"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srgbClr val="000000"/>
                          </a:solidFill>
                          <a:latin typeface="+mn-lt"/>
                          <a:ea typeface="Times New Roman"/>
                          <a:cs typeface="Times New Roman"/>
                          <a:hlinkClick r:id="" action="ppaction://noaction"/>
                        </a:rPr>
                        <a:t>House of Representatives</a:t>
                      </a:r>
                      <a:endParaRPr lang="en-US" sz="2400" b="1" u="sng"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extLst>
                  <a:ext uri="{0D108BD9-81ED-4DB2-BD59-A6C34878D82A}">
                    <a16:rowId xmlns:a16="http://schemas.microsoft.com/office/drawing/2014/main" val="1000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n-lt"/>
                          <a:ea typeface="Times New Roman"/>
                          <a:cs typeface="Times New Roman"/>
                        </a:rPr>
                        <a:t>State Senators (25)</a:t>
                      </a:r>
                      <a:endParaRPr lang="en-US" sz="2400"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n-lt"/>
                          <a:ea typeface="Times New Roman"/>
                          <a:cs typeface="Times New Roman"/>
                        </a:rPr>
                        <a:t>State Representatives (51)</a:t>
                      </a:r>
                      <a:endParaRPr lang="en-US" sz="2400" dirty="0">
                        <a:solidFill>
                          <a:srgbClr val="000000"/>
                        </a:solidFill>
                        <a:latin typeface="+mn-lt"/>
                        <a:ea typeface="Times New Roman"/>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extLst>
                  <a:ext uri="{0D108BD9-81ED-4DB2-BD59-A6C34878D82A}">
                    <a16:rowId xmlns:a16="http://schemas.microsoft.com/office/drawing/2014/main" val="10002"/>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mn-lt"/>
                          <a:ea typeface="Times New Roman"/>
                          <a:cs typeface="Times New Roman"/>
                        </a:rPr>
                        <a:t>4-year terms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tc>
                  <a:txBody>
                    <a:bodyPr/>
                    <a:lstStyle/>
                    <a:p>
                      <a:pPr marL="0" marR="0" algn="ctr">
                        <a:spcBef>
                          <a:spcPts val="0"/>
                        </a:spcBef>
                        <a:spcAft>
                          <a:spcPts val="0"/>
                        </a:spcAft>
                      </a:pPr>
                      <a:r>
                        <a:rPr lang="en-US" sz="2400" dirty="0">
                          <a:solidFill>
                            <a:srgbClr val="000000"/>
                          </a:solidFill>
                          <a:latin typeface="+mn-lt"/>
                          <a:ea typeface="Times New Roman"/>
                          <a:cs typeface="Times New Roman"/>
                        </a:rPr>
                        <a:t>2-year terms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pct20">
                      <a:fgClr>
                        <a:srgbClr val="FFFFFF"/>
                      </a:fgClr>
                      <a:bgClr>
                        <a:srgbClr val="DFDFDF"/>
                      </a:bgClr>
                    </a:pattFill>
                  </a:tcPr>
                </a:tc>
                <a:extLst>
                  <a:ext uri="{0D108BD9-81ED-4DB2-BD59-A6C34878D82A}">
                    <a16:rowId xmlns:a16="http://schemas.microsoft.com/office/drawing/2014/main" val="10003"/>
                  </a:ext>
                </a:extLst>
              </a:tr>
            </a:tbl>
          </a:graphicData>
        </a:graphic>
      </p:graphicFrame>
      <p:pic>
        <p:nvPicPr>
          <p:cNvPr id="25613" name="Picture 2" descr="capitol bldg.png"/>
          <p:cNvPicPr>
            <a:picLocks noChangeAspect="1"/>
          </p:cNvPicPr>
          <p:nvPr/>
        </p:nvPicPr>
        <p:blipFill>
          <a:blip r:embed="rId3" cstate="print"/>
          <a:srcRect/>
          <a:stretch>
            <a:fillRect/>
          </a:stretch>
        </p:blipFill>
        <p:spPr bwMode="auto">
          <a:xfrm>
            <a:off x="3124200" y="304800"/>
            <a:ext cx="2971800" cy="2232025"/>
          </a:xfrm>
          <a:prstGeom prst="rect">
            <a:avLst/>
          </a:prstGeom>
          <a:noFill/>
          <a:ln w="9525">
            <a:noFill/>
            <a:miter lim="800000"/>
            <a:headEnd/>
            <a:tailEnd/>
          </a:ln>
        </p:spPr>
      </p:pic>
      <p:sp>
        <p:nvSpPr>
          <p:cNvPr id="8" name="TextBox 7"/>
          <p:cNvSpPr txBox="1"/>
          <p:nvPr/>
        </p:nvSpPr>
        <p:spPr>
          <a:xfrm>
            <a:off x="2362200" y="5410200"/>
            <a:ext cx="4419600" cy="1015663"/>
          </a:xfrm>
          <a:prstGeom prst="rect">
            <a:avLst/>
          </a:prstGeom>
          <a:noFill/>
        </p:spPr>
        <p:txBody>
          <a:bodyPr wrap="square" rtlCol="0">
            <a:spAutoFit/>
          </a:bodyPr>
          <a:lstStyle/>
          <a:p>
            <a:pPr algn="ctr"/>
            <a:r>
              <a:rPr lang="en-US" sz="2000" dirty="0">
                <a:latin typeface="+mn-lt"/>
              </a:rPr>
              <a:t>Each chamber organizes itself into:</a:t>
            </a:r>
          </a:p>
          <a:p>
            <a:pPr algn="ctr"/>
            <a:r>
              <a:rPr lang="en-US" sz="2000" b="1" dirty="0">
                <a:latin typeface="+mn-lt"/>
              </a:rPr>
              <a:t>Leadership positions</a:t>
            </a:r>
          </a:p>
          <a:p>
            <a:pPr algn="ctr"/>
            <a:r>
              <a:rPr lang="en-US" sz="2000" b="1" dirty="0">
                <a:latin typeface="+mn-lt"/>
              </a:rPr>
              <a:t>Committees</a:t>
            </a:r>
          </a:p>
        </p:txBody>
      </p:sp>
    </p:spTree>
    <p:extLst>
      <p:ext uri="{BB962C8B-B14F-4D97-AF65-F5344CB8AC3E}">
        <p14:creationId xmlns:p14="http://schemas.microsoft.com/office/powerpoint/2010/main" val="289780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3773A-66D3-5ADE-9556-0058B47223F1}"/>
              </a:ext>
            </a:extLst>
          </p:cNvPr>
          <p:cNvPicPr>
            <a:picLocks noChangeAspect="1"/>
          </p:cNvPicPr>
          <p:nvPr/>
        </p:nvPicPr>
        <p:blipFill>
          <a:blip r:embed="rId3"/>
          <a:stretch>
            <a:fillRect/>
          </a:stretch>
        </p:blipFill>
        <p:spPr>
          <a:xfrm rot="-600000">
            <a:off x="707413" y="409983"/>
            <a:ext cx="5321981" cy="6858000"/>
          </a:xfrm>
          <a:prstGeom prst="rect">
            <a:avLst/>
          </a:prstGeom>
          <a:ln w="38100">
            <a:solidFill>
              <a:schemeClr val="accent2">
                <a:lumMod val="60000"/>
                <a:lumOff val="40000"/>
              </a:schemeClr>
            </a:solidFill>
          </a:ln>
        </p:spPr>
      </p:pic>
      <p:pic>
        <p:nvPicPr>
          <p:cNvPr id="6" name="Picture 5">
            <a:extLst>
              <a:ext uri="{FF2B5EF4-FFF2-40B4-BE49-F238E27FC236}">
                <a16:creationId xmlns:a16="http://schemas.microsoft.com/office/drawing/2014/main" id="{F5053997-17A7-50F1-A17F-FF40D65283E7}"/>
              </a:ext>
            </a:extLst>
          </p:cNvPr>
          <p:cNvPicPr>
            <a:picLocks noChangeAspect="1"/>
          </p:cNvPicPr>
          <p:nvPr/>
        </p:nvPicPr>
        <p:blipFill>
          <a:blip r:embed="rId4"/>
          <a:stretch>
            <a:fillRect/>
          </a:stretch>
        </p:blipFill>
        <p:spPr>
          <a:xfrm rot="600000">
            <a:off x="3100813" y="564194"/>
            <a:ext cx="5342860" cy="6858000"/>
          </a:xfrm>
          <a:prstGeom prst="rect">
            <a:avLst/>
          </a:prstGeom>
          <a:ln w="38100">
            <a:solidFill>
              <a:srgbClr val="0070C0"/>
            </a:solidFill>
          </a:ln>
        </p:spPr>
      </p:pic>
    </p:spTree>
    <p:extLst>
      <p:ext uri="{BB962C8B-B14F-4D97-AF65-F5344CB8AC3E}">
        <p14:creationId xmlns:p14="http://schemas.microsoft.com/office/powerpoint/2010/main" val="2480279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dirty="0"/>
              <a:t>Just a reminder of what </a:t>
            </a:r>
            <a:br>
              <a:rPr lang="en-US" dirty="0"/>
            </a:br>
            <a:r>
              <a:rPr lang="en-US" dirty="0"/>
              <a:t>a bill goes through…</a:t>
            </a:r>
          </a:p>
        </p:txBody>
      </p:sp>
      <p:sp>
        <p:nvSpPr>
          <p:cNvPr id="5" name="Content Placeholder 4"/>
          <p:cNvSpPr>
            <a:spLocks noGrp="1"/>
          </p:cNvSpPr>
          <p:nvPr>
            <p:ph idx="1"/>
          </p:nvPr>
        </p:nvSpPr>
        <p:spPr>
          <a:xfrm>
            <a:off x="457200" y="1951037"/>
            <a:ext cx="8458200" cy="4525963"/>
          </a:xfrm>
        </p:spPr>
        <p:txBody>
          <a:bodyPr rtlCol="0">
            <a:normAutofit fontScale="85000" lnSpcReduction="20000"/>
          </a:bodyPr>
          <a:lstStyle/>
          <a:p>
            <a:pPr eaLnBrk="1" fontAlgn="auto" hangingPunct="1">
              <a:spcAft>
                <a:spcPts val="0"/>
              </a:spcAft>
              <a:buFont typeface="Arial" pitchFamily="34" charset="0"/>
              <a:buChar char="•"/>
              <a:defRPr/>
            </a:pPr>
            <a:r>
              <a:rPr lang="en-US" dirty="0"/>
              <a:t>Successfully pass through all </a:t>
            </a:r>
            <a:r>
              <a:rPr lang="en-US" b="1" dirty="0">
                <a:solidFill>
                  <a:srgbClr val="00747A"/>
                </a:solidFill>
              </a:rPr>
              <a:t>committees</a:t>
            </a:r>
            <a:r>
              <a:rPr lang="en-US" b="1" dirty="0">
                <a:solidFill>
                  <a:srgbClr val="00B050"/>
                </a:solidFill>
              </a:rPr>
              <a:t> </a:t>
            </a:r>
            <a:r>
              <a:rPr lang="en-US" dirty="0"/>
              <a:t>the House </a:t>
            </a:r>
          </a:p>
          <a:p>
            <a:pPr eaLnBrk="1" fontAlgn="auto" hangingPunct="1">
              <a:spcAft>
                <a:spcPts val="0"/>
              </a:spcAft>
              <a:buFont typeface="Arial" pitchFamily="34" charset="0"/>
              <a:buNone/>
              <a:defRPr/>
            </a:pPr>
            <a:r>
              <a:rPr lang="en-US" dirty="0"/>
              <a:t>	and Senate have referred it to</a:t>
            </a:r>
          </a:p>
          <a:p>
            <a:pPr eaLnBrk="1" fontAlgn="auto" hangingPunct="1">
              <a:spcAft>
                <a:spcPts val="0"/>
              </a:spcAft>
              <a:buFont typeface="Arial" pitchFamily="34" charset="0"/>
              <a:buNone/>
              <a:defRPr/>
            </a:pPr>
            <a:r>
              <a:rPr lang="en-US" i="1" dirty="0"/>
              <a:t>and</a:t>
            </a:r>
          </a:p>
          <a:p>
            <a:pPr eaLnBrk="1" fontAlgn="auto" hangingPunct="1">
              <a:spcAft>
                <a:spcPts val="0"/>
              </a:spcAft>
              <a:buFont typeface="Arial" pitchFamily="34" charset="0"/>
              <a:buChar char="•"/>
              <a:defRPr/>
            </a:pPr>
            <a:r>
              <a:rPr lang="en-US" dirty="0"/>
              <a:t>Successfully pass </a:t>
            </a:r>
            <a:r>
              <a:rPr lang="en-US" b="1" dirty="0">
                <a:solidFill>
                  <a:srgbClr val="00747A"/>
                </a:solidFill>
              </a:rPr>
              <a:t>three readings in both the House </a:t>
            </a:r>
          </a:p>
          <a:p>
            <a:pPr eaLnBrk="1" fontAlgn="auto" hangingPunct="1">
              <a:spcAft>
                <a:spcPts val="0"/>
              </a:spcAft>
              <a:buFont typeface="Arial" pitchFamily="34" charset="0"/>
              <a:buNone/>
              <a:defRPr/>
            </a:pPr>
            <a:r>
              <a:rPr lang="en-US" b="1" dirty="0">
                <a:solidFill>
                  <a:srgbClr val="00747A"/>
                </a:solidFill>
              </a:rPr>
              <a:t>	and Senate chambers</a:t>
            </a:r>
            <a:r>
              <a:rPr lang="en-US" dirty="0">
                <a:solidFill>
                  <a:srgbClr val="00747A"/>
                </a:solidFill>
              </a:rPr>
              <a:t> </a:t>
            </a:r>
            <a:r>
              <a:rPr lang="en-US" dirty="0"/>
              <a:t>(where all the members </a:t>
            </a:r>
          </a:p>
          <a:p>
            <a:pPr eaLnBrk="1" fontAlgn="auto" hangingPunct="1">
              <a:spcAft>
                <a:spcPts val="0"/>
              </a:spcAft>
              <a:buFont typeface="Arial" pitchFamily="34" charset="0"/>
              <a:buNone/>
              <a:defRPr/>
            </a:pPr>
            <a:r>
              <a:rPr lang="en-US" dirty="0"/>
              <a:t>	convene)</a:t>
            </a:r>
          </a:p>
          <a:p>
            <a:pPr eaLnBrk="1" fontAlgn="auto" hangingPunct="1">
              <a:spcAft>
                <a:spcPts val="0"/>
              </a:spcAft>
              <a:buFont typeface="Arial" pitchFamily="34" charset="0"/>
              <a:buNone/>
              <a:defRPr/>
            </a:pPr>
            <a:r>
              <a:rPr lang="en-US" i="1" dirty="0"/>
              <a:t>and</a:t>
            </a:r>
          </a:p>
          <a:p>
            <a:pPr eaLnBrk="1" fontAlgn="auto" hangingPunct="1">
              <a:spcAft>
                <a:spcPts val="0"/>
              </a:spcAft>
              <a:buFont typeface="Arial" pitchFamily="34" charset="0"/>
              <a:buChar char="•"/>
              <a:defRPr/>
            </a:pPr>
            <a:r>
              <a:rPr lang="en-US" dirty="0"/>
              <a:t>Have both House and Senate agree on </a:t>
            </a:r>
            <a:r>
              <a:rPr lang="en-US" b="1" dirty="0">
                <a:solidFill>
                  <a:srgbClr val="00747A"/>
                </a:solidFill>
              </a:rPr>
              <a:t>exact wording</a:t>
            </a:r>
          </a:p>
          <a:p>
            <a:pPr eaLnBrk="1" fontAlgn="auto" hangingPunct="1">
              <a:spcAft>
                <a:spcPts val="0"/>
              </a:spcAft>
              <a:buFont typeface="Arial" pitchFamily="34" charset="0"/>
              <a:buNone/>
              <a:defRPr/>
            </a:pPr>
            <a:r>
              <a:rPr lang="en-US" i="1" dirty="0"/>
              <a:t>and</a:t>
            </a:r>
          </a:p>
          <a:p>
            <a:pPr eaLnBrk="1" fontAlgn="auto" hangingPunct="1">
              <a:spcAft>
                <a:spcPts val="0"/>
              </a:spcAft>
              <a:buFont typeface="Arial" pitchFamily="34" charset="0"/>
              <a:buChar char="•"/>
              <a:defRPr/>
            </a:pPr>
            <a:r>
              <a:rPr lang="en-US" dirty="0"/>
              <a:t>Be signed or allowed to come into law by </a:t>
            </a:r>
            <a:r>
              <a:rPr lang="en-US" b="1" dirty="0">
                <a:solidFill>
                  <a:srgbClr val="00747A"/>
                </a:solidFill>
              </a:rPr>
              <a:t>Governor</a:t>
            </a:r>
            <a:r>
              <a:rPr lang="en-US" dirty="0"/>
              <a:t>, or House and Senate successfully overrides his veto</a:t>
            </a:r>
          </a:p>
        </p:txBody>
      </p:sp>
    </p:spTree>
    <p:extLst>
      <p:ext uri="{BB962C8B-B14F-4D97-AF65-F5344CB8AC3E}">
        <p14:creationId xmlns:p14="http://schemas.microsoft.com/office/powerpoint/2010/main" val="18075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 calcmode="lin" valueType="num">
                                      <p:cBhvr additive="base">
                                        <p:cTn id="45"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5">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additive="base">
                                        <p:cTn id="49" dur="500" fill="hold"/>
                                        <p:tgtEl>
                                          <p:spTgt spid="5">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8000"/>
                </a:solidFill>
                <a:latin typeface="+mj-lt"/>
                <a:ea typeface="+mj-ea"/>
                <a:cs typeface="+mj-cs"/>
              </a:rPr>
              <a:t>Following the Budget </a:t>
            </a:r>
          </a:p>
        </p:txBody>
      </p:sp>
      <p:sp>
        <p:nvSpPr>
          <p:cNvPr id="17411" name="Content Placeholder 2"/>
          <p:cNvSpPr txBox="1">
            <a:spLocks/>
          </p:cNvSpPr>
          <p:nvPr/>
        </p:nvSpPr>
        <p:spPr bwMode="auto">
          <a:xfrm>
            <a:off x="304800" y="2133600"/>
            <a:ext cx="88392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dirty="0">
                <a:latin typeface="Calibri" pitchFamily="34" charset="0"/>
              </a:rPr>
              <a:t>Public Access Room (PAR)</a:t>
            </a:r>
          </a:p>
          <a:p>
            <a:pPr marL="342900" indent="-342900">
              <a:spcBef>
                <a:spcPct val="20000"/>
              </a:spcBef>
              <a:buFont typeface="Arial" charset="0"/>
              <a:buChar char="•"/>
            </a:pPr>
            <a:r>
              <a:rPr lang="en-US" sz="4000" dirty="0">
                <a:latin typeface="Calibri" pitchFamily="34" charset="0"/>
              </a:rPr>
              <a:t>Overview of ‘the Budget’</a:t>
            </a:r>
          </a:p>
          <a:p>
            <a:pPr marL="342900" indent="-342900">
              <a:spcBef>
                <a:spcPct val="20000"/>
              </a:spcBef>
              <a:buFont typeface="Arial" charset="0"/>
              <a:buChar char="•"/>
            </a:pPr>
            <a:r>
              <a:rPr lang="en-US" sz="4000" dirty="0">
                <a:latin typeface="Calibri" pitchFamily="34" charset="0"/>
              </a:rPr>
              <a:t>The Budget Bill</a:t>
            </a:r>
          </a:p>
          <a:p>
            <a:pPr marL="1028700" lvl="1" indent="-571500">
              <a:spcBef>
                <a:spcPct val="20000"/>
              </a:spcBef>
              <a:buFont typeface="Wingdings" panose="05000000000000000000" pitchFamily="2" charset="2"/>
              <a:buChar char="Ø"/>
            </a:pPr>
            <a:r>
              <a:rPr lang="en-US" sz="4000" dirty="0">
                <a:latin typeface="Calibri" pitchFamily="34" charset="0"/>
              </a:rPr>
              <a:t>Following other money bills</a:t>
            </a:r>
          </a:p>
          <a:p>
            <a:pPr marL="1028700" lvl="1" indent="-571500">
              <a:spcBef>
                <a:spcPct val="20000"/>
              </a:spcBef>
              <a:buFont typeface="Wingdings" panose="05000000000000000000" pitchFamily="2" charset="2"/>
              <a:buChar char="Ø"/>
            </a:pPr>
            <a:r>
              <a:rPr lang="en-US" sz="4000" dirty="0">
                <a:latin typeface="Calibri" pitchFamily="34" charset="0"/>
              </a:rPr>
              <a:t>Grants in Aid (GIA)</a:t>
            </a:r>
          </a:p>
          <a:p>
            <a:pPr marL="342900" indent="-342900">
              <a:spcBef>
                <a:spcPct val="20000"/>
              </a:spcBef>
              <a:buFont typeface="Arial" charset="0"/>
              <a:buChar char="•"/>
            </a:pPr>
            <a:r>
              <a:rPr lang="en-US" sz="4000" dirty="0">
                <a:latin typeface="Calibri" pitchFamily="34" charset="0"/>
              </a:rPr>
              <a:t>Legislature’s website </a:t>
            </a:r>
            <a:r>
              <a:rPr lang="en-US" sz="4000" dirty="0">
                <a:latin typeface="Calibri" pitchFamily="34" charset="0"/>
                <a:hlinkClick r:id="rId3"/>
              </a:rPr>
              <a:t>capitol.hawaii.gov</a:t>
            </a:r>
            <a:endParaRPr lang="en-US" sz="4000" dirty="0">
              <a:latin typeface="Calibri" pitchFamily="34" charset="0"/>
            </a:endParaRPr>
          </a:p>
        </p:txBody>
      </p:sp>
    </p:spTree>
    <p:extLst>
      <p:ext uri="{BB962C8B-B14F-4D97-AF65-F5344CB8AC3E}">
        <p14:creationId xmlns:p14="http://schemas.microsoft.com/office/powerpoint/2010/main" val="2491101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ll2law.jpg"/>
          <p:cNvPicPr>
            <a:picLocks noChangeAspect="1"/>
          </p:cNvPicPr>
          <p:nvPr/>
        </p:nvPicPr>
        <p:blipFill rotWithShape="1">
          <a:blip r:embed="rId3" cstate="print"/>
          <a:srcRect l="5435" t="3185" r="5435" b="4445"/>
          <a:stretch/>
        </p:blipFill>
        <p:spPr>
          <a:xfrm>
            <a:off x="381000" y="-1448"/>
            <a:ext cx="6477001" cy="6871940"/>
          </a:xfrm>
          <a:prstGeom prst="rect">
            <a:avLst/>
          </a:prstGeom>
        </p:spPr>
      </p:pic>
      <p:sp>
        <p:nvSpPr>
          <p:cNvPr id="3" name="TextBox 2"/>
          <p:cNvSpPr txBox="1"/>
          <p:nvPr/>
        </p:nvSpPr>
        <p:spPr>
          <a:xfrm>
            <a:off x="6553200" y="533401"/>
            <a:ext cx="2286000" cy="5766594"/>
          </a:xfrm>
          <a:prstGeom prst="rect">
            <a:avLst/>
          </a:prstGeom>
          <a:noFill/>
        </p:spPr>
        <p:txBody>
          <a:bodyPr wrap="square" rtlCol="0">
            <a:noAutofit/>
          </a:bodyPr>
          <a:lstStyle/>
          <a:p>
            <a:pPr algn="ctr"/>
            <a:r>
              <a:rPr lang="en-US" sz="2400" b="1" dirty="0">
                <a:solidFill>
                  <a:srgbClr val="00747A"/>
                </a:solidFill>
                <a:latin typeface="+mn-lt"/>
              </a:rPr>
              <a:t>Budget and money bills must go through the process just like other bills</a:t>
            </a:r>
          </a:p>
          <a:p>
            <a:pPr algn="ctr"/>
            <a:endParaRPr lang="en-US" sz="2400" b="1" dirty="0">
              <a:solidFill>
                <a:srgbClr val="3E9260"/>
              </a:solidFill>
              <a:latin typeface="+mn-lt"/>
            </a:endParaRPr>
          </a:p>
        </p:txBody>
      </p:sp>
    </p:spTree>
    <p:extLst>
      <p:ext uri="{BB962C8B-B14F-4D97-AF65-F5344CB8AC3E}">
        <p14:creationId xmlns:p14="http://schemas.microsoft.com/office/powerpoint/2010/main" val="251659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Content Placeholder 3" descr="pieofyear.BMP"/>
          <p:cNvPicPr>
            <a:picLocks noChangeAspect="1"/>
          </p:cNvPicPr>
          <p:nvPr/>
        </p:nvPicPr>
        <p:blipFill>
          <a:blip r:embed="rId3" cstate="print"/>
          <a:srcRect/>
          <a:stretch>
            <a:fillRect/>
          </a:stretch>
        </p:blipFill>
        <p:spPr bwMode="auto">
          <a:xfrm>
            <a:off x="2438400" y="1981200"/>
            <a:ext cx="5689600" cy="4068763"/>
          </a:xfrm>
          <a:prstGeom prst="rect">
            <a:avLst/>
          </a:prstGeom>
          <a:noFill/>
          <a:ln w="9525">
            <a:noFill/>
            <a:miter lim="800000"/>
            <a:headEnd/>
            <a:tailEnd/>
          </a:ln>
        </p:spPr>
      </p:pic>
      <p:grpSp>
        <p:nvGrpSpPr>
          <p:cNvPr id="22" name="Group 21">
            <a:extLst>
              <a:ext uri="{FF2B5EF4-FFF2-40B4-BE49-F238E27FC236}">
                <a16:creationId xmlns:a16="http://schemas.microsoft.com/office/drawing/2014/main" id="{DE7034B6-4E86-44DD-92E7-1A8107B8F981}"/>
              </a:ext>
            </a:extLst>
          </p:cNvPr>
          <p:cNvGrpSpPr/>
          <p:nvPr/>
        </p:nvGrpSpPr>
        <p:grpSpPr>
          <a:xfrm>
            <a:off x="4891784" y="1911174"/>
            <a:ext cx="3195938" cy="1323439"/>
            <a:chOff x="4891784" y="1911174"/>
            <a:chExt cx="3195938" cy="1323439"/>
          </a:xfrm>
        </p:grpSpPr>
        <p:cxnSp>
          <p:nvCxnSpPr>
            <p:cNvPr id="11" name="Straight Arrow Connector 10"/>
            <p:cNvCxnSpPr/>
            <p:nvPr/>
          </p:nvCxnSpPr>
          <p:spPr bwMode="auto">
            <a:xfrm flipH="1" flipV="1">
              <a:off x="4891784" y="2249613"/>
              <a:ext cx="1368531" cy="36425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4284" name="TextBox 12"/>
            <p:cNvSpPr txBox="1">
              <a:spLocks noChangeArrowheads="1"/>
            </p:cNvSpPr>
            <p:nvPr/>
          </p:nvSpPr>
          <p:spPr bwMode="auto">
            <a:xfrm>
              <a:off x="6300592" y="1911174"/>
              <a:ext cx="1787130" cy="1323439"/>
            </a:xfrm>
            <a:prstGeom prst="rect">
              <a:avLst/>
            </a:prstGeom>
            <a:noFill/>
            <a:ln w="38100">
              <a:solidFill>
                <a:srgbClr val="00B050"/>
              </a:solidFill>
              <a:miter lim="800000"/>
              <a:headEnd/>
              <a:tailEnd/>
            </a:ln>
          </p:spPr>
          <p:txBody>
            <a:bodyPr wrap="square">
              <a:spAutoFit/>
            </a:bodyPr>
            <a:lstStyle/>
            <a:p>
              <a:pPr algn="ctr"/>
              <a:r>
                <a:rPr lang="en-US" sz="2000" dirty="0">
                  <a:latin typeface="Calibri" pitchFamily="34" charset="0"/>
                </a:rPr>
                <a:t>Session starts mid-January: </a:t>
              </a:r>
              <a:r>
                <a:rPr lang="en-US" sz="2000" b="1" dirty="0">
                  <a:latin typeface="Calibri" pitchFamily="34" charset="0"/>
                </a:rPr>
                <a:t>Budget bill introduced</a:t>
              </a:r>
            </a:p>
          </p:txBody>
        </p:sp>
      </p:grpSp>
      <p:grpSp>
        <p:nvGrpSpPr>
          <p:cNvPr id="2" name="Group 1">
            <a:extLst>
              <a:ext uri="{FF2B5EF4-FFF2-40B4-BE49-F238E27FC236}">
                <a16:creationId xmlns:a16="http://schemas.microsoft.com/office/drawing/2014/main" id="{C6A2850E-5711-4F55-9374-957065386B4D}"/>
              </a:ext>
            </a:extLst>
          </p:cNvPr>
          <p:cNvGrpSpPr/>
          <p:nvPr/>
        </p:nvGrpSpPr>
        <p:grpSpPr>
          <a:xfrm>
            <a:off x="5993629" y="4607342"/>
            <a:ext cx="2575301" cy="1323439"/>
            <a:chOff x="5993629" y="4607342"/>
            <a:chExt cx="2575301" cy="1323439"/>
          </a:xfrm>
        </p:grpSpPr>
        <p:cxnSp>
          <p:nvCxnSpPr>
            <p:cNvPr id="12" name="Straight Arrow Connector 11"/>
            <p:cNvCxnSpPr>
              <a:stCxn id="54285" idx="1"/>
            </p:cNvCxnSpPr>
            <p:nvPr/>
          </p:nvCxnSpPr>
          <p:spPr bwMode="auto">
            <a:xfrm flipH="1" flipV="1">
              <a:off x="5993629" y="5047545"/>
              <a:ext cx="898902" cy="22151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4285" name="TextBox 13"/>
            <p:cNvSpPr txBox="1">
              <a:spLocks noChangeArrowheads="1"/>
            </p:cNvSpPr>
            <p:nvPr/>
          </p:nvSpPr>
          <p:spPr bwMode="auto">
            <a:xfrm>
              <a:off x="6892531" y="4607342"/>
              <a:ext cx="1676399" cy="1323439"/>
            </a:xfrm>
            <a:prstGeom prst="rect">
              <a:avLst/>
            </a:prstGeom>
            <a:noFill/>
            <a:ln w="38100">
              <a:solidFill>
                <a:srgbClr val="00B050"/>
              </a:solidFill>
              <a:miter lim="800000"/>
              <a:headEnd/>
              <a:tailEnd/>
            </a:ln>
          </p:spPr>
          <p:txBody>
            <a:bodyPr wrap="square">
              <a:spAutoFit/>
            </a:bodyPr>
            <a:lstStyle/>
            <a:p>
              <a:pPr algn="ctr"/>
              <a:r>
                <a:rPr lang="en-US" sz="2000" dirty="0">
                  <a:latin typeface="Calibri" pitchFamily="34" charset="0"/>
                </a:rPr>
                <a:t>Ends late April or early May: </a:t>
              </a:r>
            </a:p>
            <a:p>
              <a:pPr algn="ctr"/>
              <a:r>
                <a:rPr lang="en-US" sz="2000" b="1" dirty="0">
                  <a:latin typeface="Calibri" pitchFamily="34" charset="0"/>
                </a:rPr>
                <a:t>Budget bill passed</a:t>
              </a:r>
            </a:p>
          </p:txBody>
        </p:sp>
      </p:grpSp>
      <p:sp>
        <p:nvSpPr>
          <p:cNvPr id="54278" name="TextBox 15"/>
          <p:cNvSpPr txBox="1">
            <a:spLocks noChangeArrowheads="1"/>
          </p:cNvSpPr>
          <p:nvPr/>
        </p:nvSpPr>
        <p:spPr bwMode="auto">
          <a:xfrm>
            <a:off x="547688" y="533400"/>
            <a:ext cx="7986712" cy="1200150"/>
          </a:xfrm>
          <a:prstGeom prst="rect">
            <a:avLst/>
          </a:prstGeom>
          <a:noFill/>
          <a:ln w="38100">
            <a:solidFill>
              <a:srgbClr val="00B050"/>
            </a:solidFill>
            <a:miter lim="800000"/>
            <a:headEnd/>
            <a:tailEnd/>
          </a:ln>
        </p:spPr>
        <p:txBody>
          <a:bodyPr>
            <a:spAutoFit/>
          </a:bodyPr>
          <a:lstStyle/>
          <a:p>
            <a:pPr algn="ctr"/>
            <a:r>
              <a:rPr lang="en-US" sz="2400" dirty="0">
                <a:latin typeface="Calibri" pitchFamily="34" charset="0"/>
              </a:rPr>
              <a:t>Per the State Constitution, session starts on the 3</a:t>
            </a:r>
            <a:r>
              <a:rPr lang="en-US" sz="2400" baseline="30000" dirty="0">
                <a:latin typeface="Calibri" pitchFamily="34" charset="0"/>
              </a:rPr>
              <a:t>rd</a:t>
            </a:r>
            <a:r>
              <a:rPr lang="en-US" sz="2400" dirty="0">
                <a:latin typeface="Calibri" pitchFamily="34" charset="0"/>
              </a:rPr>
              <a:t> Wednesday in January each year…</a:t>
            </a:r>
          </a:p>
          <a:p>
            <a:pPr algn="ctr"/>
            <a:r>
              <a:rPr lang="en-US" sz="2400" dirty="0">
                <a:latin typeface="Calibri" pitchFamily="34" charset="0"/>
              </a:rPr>
              <a:t>This year, that was </a:t>
            </a:r>
            <a:r>
              <a:rPr lang="en-US" sz="2400" b="1" dirty="0">
                <a:solidFill>
                  <a:srgbClr val="0070C0"/>
                </a:solidFill>
                <a:latin typeface="Calibri" pitchFamily="34" charset="0"/>
              </a:rPr>
              <a:t>January 17, 2024</a:t>
            </a:r>
            <a:endParaRPr lang="en-US" sz="2400" dirty="0">
              <a:latin typeface="Calibri" pitchFamily="34" charset="0"/>
            </a:endParaRPr>
          </a:p>
        </p:txBody>
      </p:sp>
      <p:sp>
        <p:nvSpPr>
          <p:cNvPr id="5" name="TextBox 4"/>
          <p:cNvSpPr txBox="1"/>
          <p:nvPr/>
        </p:nvSpPr>
        <p:spPr>
          <a:xfrm>
            <a:off x="4038600" y="3387804"/>
            <a:ext cx="1600200" cy="1107996"/>
          </a:xfrm>
          <a:prstGeom prst="rect">
            <a:avLst/>
          </a:prstGeom>
          <a:noFill/>
        </p:spPr>
        <p:txBody>
          <a:bodyPr wrap="square" rtlCol="0">
            <a:spAutoFit/>
          </a:bodyPr>
          <a:lstStyle/>
          <a:p>
            <a:r>
              <a:rPr lang="en-US" sz="6600" dirty="0">
                <a:solidFill>
                  <a:schemeClr val="bg1">
                    <a:lumMod val="50000"/>
                  </a:schemeClr>
                </a:solidFill>
                <a:latin typeface="Arial Narrow" panose="020B0606020202030204" pitchFamily="34" charset="0"/>
              </a:rPr>
              <a:t>+</a:t>
            </a:r>
          </a:p>
        </p:txBody>
      </p:sp>
      <p:sp>
        <p:nvSpPr>
          <p:cNvPr id="6" name="TextBox 5"/>
          <p:cNvSpPr txBox="1"/>
          <p:nvPr/>
        </p:nvSpPr>
        <p:spPr>
          <a:xfrm>
            <a:off x="4064696" y="2141299"/>
            <a:ext cx="609600" cy="369332"/>
          </a:xfrm>
          <a:prstGeom prst="rect">
            <a:avLst/>
          </a:prstGeom>
          <a:noFill/>
        </p:spPr>
        <p:txBody>
          <a:bodyPr wrap="square" rtlCol="0">
            <a:spAutoFit/>
          </a:bodyPr>
          <a:lstStyle/>
          <a:p>
            <a:r>
              <a:rPr lang="en-US" dirty="0"/>
              <a:t>Jan</a:t>
            </a:r>
          </a:p>
        </p:txBody>
      </p:sp>
      <p:sp>
        <p:nvSpPr>
          <p:cNvPr id="16" name="TextBox 15"/>
          <p:cNvSpPr txBox="1"/>
          <p:nvPr/>
        </p:nvSpPr>
        <p:spPr>
          <a:xfrm>
            <a:off x="5714999" y="3832213"/>
            <a:ext cx="609600" cy="369332"/>
          </a:xfrm>
          <a:prstGeom prst="rect">
            <a:avLst/>
          </a:prstGeom>
          <a:noFill/>
        </p:spPr>
        <p:txBody>
          <a:bodyPr wrap="square" rtlCol="0">
            <a:spAutoFit/>
          </a:bodyPr>
          <a:lstStyle/>
          <a:p>
            <a:r>
              <a:rPr lang="en-US" dirty="0"/>
              <a:t>Apr</a:t>
            </a:r>
          </a:p>
        </p:txBody>
      </p:sp>
      <p:sp>
        <p:nvSpPr>
          <p:cNvPr id="17" name="TextBox 16"/>
          <p:cNvSpPr txBox="1"/>
          <p:nvPr/>
        </p:nvSpPr>
        <p:spPr>
          <a:xfrm>
            <a:off x="2518925" y="3828534"/>
            <a:ext cx="609600" cy="369332"/>
          </a:xfrm>
          <a:prstGeom prst="rect">
            <a:avLst/>
          </a:prstGeom>
          <a:noFill/>
        </p:spPr>
        <p:txBody>
          <a:bodyPr wrap="square" rtlCol="0">
            <a:spAutoFit/>
          </a:bodyPr>
          <a:lstStyle/>
          <a:p>
            <a:r>
              <a:rPr lang="en-US" dirty="0"/>
              <a:t>Oct</a:t>
            </a:r>
          </a:p>
        </p:txBody>
      </p:sp>
      <p:sp>
        <p:nvSpPr>
          <p:cNvPr id="18" name="TextBox 17"/>
          <p:cNvSpPr txBox="1"/>
          <p:nvPr/>
        </p:nvSpPr>
        <p:spPr>
          <a:xfrm>
            <a:off x="4038600" y="5506332"/>
            <a:ext cx="609600" cy="369332"/>
          </a:xfrm>
          <a:prstGeom prst="rect">
            <a:avLst/>
          </a:prstGeom>
          <a:noFill/>
        </p:spPr>
        <p:txBody>
          <a:bodyPr wrap="square" rtlCol="0">
            <a:spAutoFit/>
          </a:bodyPr>
          <a:lstStyle/>
          <a:p>
            <a:r>
              <a:rPr lang="en-US" dirty="0"/>
              <a:t>Jul</a:t>
            </a:r>
          </a:p>
        </p:txBody>
      </p:sp>
      <p:grpSp>
        <p:nvGrpSpPr>
          <p:cNvPr id="23" name="Group 22">
            <a:extLst>
              <a:ext uri="{FF2B5EF4-FFF2-40B4-BE49-F238E27FC236}">
                <a16:creationId xmlns:a16="http://schemas.microsoft.com/office/drawing/2014/main" id="{0B0CDB95-36F6-424B-A86B-FD8BC86C9948}"/>
              </a:ext>
            </a:extLst>
          </p:cNvPr>
          <p:cNvGrpSpPr/>
          <p:nvPr/>
        </p:nvGrpSpPr>
        <p:grpSpPr>
          <a:xfrm>
            <a:off x="898902" y="5379819"/>
            <a:ext cx="4278412" cy="1323439"/>
            <a:chOff x="898902" y="5379819"/>
            <a:chExt cx="4278412" cy="1323439"/>
          </a:xfrm>
        </p:grpSpPr>
        <p:cxnSp>
          <p:nvCxnSpPr>
            <p:cNvPr id="15" name="Straight Arrow Connector 14">
              <a:extLst>
                <a:ext uri="{FF2B5EF4-FFF2-40B4-BE49-F238E27FC236}">
                  <a16:creationId xmlns:a16="http://schemas.microsoft.com/office/drawing/2014/main" id="{45DB0B98-1F6B-435F-9795-E75E19CBBA12}"/>
                </a:ext>
              </a:extLst>
            </p:cNvPr>
            <p:cNvCxnSpPr>
              <a:cxnSpLocks/>
            </p:cNvCxnSpPr>
            <p:nvPr/>
          </p:nvCxnSpPr>
          <p:spPr bwMode="auto">
            <a:xfrm flipV="1">
              <a:off x="4674296" y="5769152"/>
              <a:ext cx="503018" cy="35083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3">
              <a:extLst>
                <a:ext uri="{FF2B5EF4-FFF2-40B4-BE49-F238E27FC236}">
                  <a16:creationId xmlns:a16="http://schemas.microsoft.com/office/drawing/2014/main" id="{92929401-D1E0-4DE8-B9D1-EEB85C51D89E}"/>
                </a:ext>
              </a:extLst>
            </p:cNvPr>
            <p:cNvSpPr txBox="1">
              <a:spLocks noChangeArrowheads="1"/>
            </p:cNvSpPr>
            <p:nvPr/>
          </p:nvSpPr>
          <p:spPr bwMode="auto">
            <a:xfrm>
              <a:off x="898902" y="5379819"/>
              <a:ext cx="1676399" cy="1323439"/>
            </a:xfrm>
            <a:prstGeom prst="rect">
              <a:avLst/>
            </a:prstGeom>
            <a:noFill/>
            <a:ln w="38100">
              <a:solidFill>
                <a:srgbClr val="00B050"/>
              </a:solidFill>
              <a:miter lim="800000"/>
              <a:headEnd/>
              <a:tailEnd/>
            </a:ln>
          </p:spPr>
          <p:txBody>
            <a:bodyPr wrap="square">
              <a:spAutoFit/>
            </a:bodyPr>
            <a:lstStyle/>
            <a:p>
              <a:pPr algn="ctr"/>
              <a:r>
                <a:rPr lang="en-US" sz="2000" dirty="0">
                  <a:latin typeface="Calibri" pitchFamily="34" charset="0"/>
                </a:rPr>
                <a:t>Governor signs bill:</a:t>
              </a:r>
            </a:p>
            <a:p>
              <a:pPr algn="ctr"/>
              <a:r>
                <a:rPr lang="en-US" sz="2000" b="1" dirty="0">
                  <a:latin typeface="Calibri" pitchFamily="34" charset="0"/>
                </a:rPr>
                <a:t>Budget bill enacted</a:t>
              </a:r>
            </a:p>
          </p:txBody>
        </p:sp>
        <p:cxnSp>
          <p:nvCxnSpPr>
            <p:cNvPr id="21" name="Straight Connector 20">
              <a:extLst>
                <a:ext uri="{FF2B5EF4-FFF2-40B4-BE49-F238E27FC236}">
                  <a16:creationId xmlns:a16="http://schemas.microsoft.com/office/drawing/2014/main" id="{89404335-F81B-494E-BDF4-894A288952CB}"/>
                </a:ext>
              </a:extLst>
            </p:cNvPr>
            <p:cNvCxnSpPr>
              <a:endCxn id="19" idx="3"/>
            </p:cNvCxnSpPr>
            <p:nvPr/>
          </p:nvCxnSpPr>
          <p:spPr>
            <a:xfrm flipH="1" flipV="1">
              <a:off x="2575301" y="6041539"/>
              <a:ext cx="2098995" cy="7845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22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1323439"/>
          </a:xfrm>
          <a:prstGeom prst="rect">
            <a:avLst/>
          </a:prstGeom>
          <a:noFill/>
        </p:spPr>
        <p:txBody>
          <a:bodyPr wrap="square" rtlCol="0">
            <a:spAutoFit/>
          </a:bodyPr>
          <a:lstStyle/>
          <a:p>
            <a:pPr algn="ctr"/>
            <a:r>
              <a:rPr lang="en-US" sz="4000" i="1" dirty="0">
                <a:latin typeface="+mn-lt"/>
              </a:rPr>
              <a:t>A lot happens before the </a:t>
            </a:r>
          </a:p>
          <a:p>
            <a:pPr algn="ctr"/>
            <a:r>
              <a:rPr lang="en-US" sz="4000" i="1" dirty="0">
                <a:latin typeface="+mn-lt"/>
              </a:rPr>
              <a:t>‘Budget Bill’ is introduced…</a:t>
            </a:r>
            <a:endParaRPr lang="en-US" sz="4000" i="1" dirty="0">
              <a:solidFill>
                <a:srgbClr val="3E9260"/>
              </a:solidFill>
              <a:latin typeface="+mn-lt"/>
            </a:endParaRPr>
          </a:p>
        </p:txBody>
      </p:sp>
      <p:sp>
        <p:nvSpPr>
          <p:cNvPr id="3" name="TextBox 2"/>
          <p:cNvSpPr txBox="1"/>
          <p:nvPr/>
        </p:nvSpPr>
        <p:spPr>
          <a:xfrm>
            <a:off x="647700" y="2438400"/>
            <a:ext cx="7848600" cy="1981200"/>
          </a:xfrm>
          <a:prstGeom prst="rect">
            <a:avLst/>
          </a:prstGeom>
          <a:noFill/>
          <a:ln>
            <a:solidFill>
              <a:srgbClr val="009900"/>
            </a:solidFill>
          </a:ln>
        </p:spPr>
        <p:txBody>
          <a:bodyPr wrap="square" rtlCol="0">
            <a:noAutofit/>
          </a:bodyPr>
          <a:lstStyle/>
          <a:p>
            <a:pPr algn="ctr"/>
            <a:r>
              <a:rPr lang="en-US" sz="4000" b="1" dirty="0">
                <a:solidFill>
                  <a:srgbClr val="009900"/>
                </a:solidFill>
                <a:latin typeface="+mn-lt"/>
              </a:rPr>
              <a:t>Council on Revenues </a:t>
            </a:r>
          </a:p>
          <a:p>
            <a:pPr algn="ctr"/>
            <a:r>
              <a:rPr lang="en-US" sz="4000" dirty="0">
                <a:latin typeface="+mn-lt"/>
              </a:rPr>
              <a:t>predicts the future </a:t>
            </a:r>
          </a:p>
          <a:p>
            <a:pPr algn="ctr"/>
            <a:r>
              <a:rPr lang="en-US" sz="4000" dirty="0">
                <a:latin typeface="+mn-lt"/>
              </a:rPr>
              <a:t>(how much $ will we have)</a:t>
            </a:r>
          </a:p>
        </p:txBody>
      </p:sp>
      <p:pic>
        <p:nvPicPr>
          <p:cNvPr id="1028" name="Picture 4" descr="cartoon looking at crystal 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568" y="4419600"/>
            <a:ext cx="2593731" cy="224790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C893D0C-1963-224C-AE2C-E41F1D48976A}"/>
              </a:ext>
            </a:extLst>
          </p:cNvPr>
          <p:cNvCxnSpPr/>
          <p:nvPr/>
        </p:nvCxnSpPr>
        <p:spPr>
          <a:xfrm>
            <a:off x="4953000" y="1066800"/>
            <a:ext cx="1219200"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82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228600"/>
            <a:ext cx="7848600" cy="1323439"/>
          </a:xfrm>
          <a:prstGeom prst="rect">
            <a:avLst/>
          </a:prstGeom>
          <a:noFill/>
        </p:spPr>
        <p:txBody>
          <a:bodyPr wrap="square" rtlCol="0">
            <a:spAutoFit/>
          </a:bodyPr>
          <a:lstStyle/>
          <a:p>
            <a:pPr algn="ctr"/>
            <a:r>
              <a:rPr lang="en-US" sz="4000" dirty="0">
                <a:latin typeface="+mn-lt"/>
              </a:rPr>
              <a:t>Council on Revenues</a:t>
            </a:r>
          </a:p>
          <a:p>
            <a:pPr algn="ctr"/>
            <a:r>
              <a:rPr lang="en-US" sz="4000" b="1" dirty="0">
                <a:solidFill>
                  <a:srgbClr val="008000"/>
                </a:solidFill>
                <a:latin typeface="+mn-lt"/>
              </a:rPr>
              <a:t>General Fund Forecast</a:t>
            </a:r>
          </a:p>
        </p:txBody>
      </p:sp>
      <p:sp>
        <p:nvSpPr>
          <p:cNvPr id="3" name="TextBox 2"/>
          <p:cNvSpPr txBox="1"/>
          <p:nvPr/>
        </p:nvSpPr>
        <p:spPr>
          <a:xfrm>
            <a:off x="381000" y="1828800"/>
            <a:ext cx="8382000" cy="4800600"/>
          </a:xfrm>
          <a:prstGeom prst="rect">
            <a:avLst/>
          </a:prstGeom>
          <a:noFill/>
        </p:spPr>
        <p:txBody>
          <a:bodyPr wrap="square" rtlCol="0">
            <a:noAutofit/>
          </a:bodyPr>
          <a:lstStyle/>
          <a:p>
            <a:pPr marL="571500" indent="-571500">
              <a:buFont typeface="Arial" panose="020B0604020202020204" pitchFamily="34" charset="0"/>
              <a:buChar char="•"/>
            </a:pPr>
            <a:r>
              <a:rPr lang="en-US" sz="4000" dirty="0">
                <a:latin typeface="+mn-lt"/>
              </a:rPr>
              <a:t>January</a:t>
            </a:r>
          </a:p>
          <a:p>
            <a:pPr marL="571500" indent="-571500">
              <a:buFont typeface="Arial" panose="020B0604020202020204" pitchFamily="34" charset="0"/>
              <a:buChar char="•"/>
            </a:pPr>
            <a:r>
              <a:rPr lang="en-US" sz="4000" dirty="0">
                <a:latin typeface="+mn-lt"/>
              </a:rPr>
              <a:t>March</a:t>
            </a:r>
          </a:p>
          <a:p>
            <a:pPr marL="571500" indent="-571500">
              <a:buFont typeface="Arial" panose="020B0604020202020204" pitchFamily="34" charset="0"/>
              <a:buChar char="•"/>
            </a:pPr>
            <a:r>
              <a:rPr lang="en-US" sz="4000" dirty="0">
                <a:latin typeface="+mn-lt"/>
              </a:rPr>
              <a:t>May</a:t>
            </a:r>
          </a:p>
          <a:p>
            <a:pPr marL="571500" indent="-571500">
              <a:buFont typeface="Arial" panose="020B0604020202020204" pitchFamily="34" charset="0"/>
              <a:buChar char="•"/>
            </a:pPr>
            <a:r>
              <a:rPr lang="en-US" sz="4000" dirty="0">
                <a:latin typeface="+mn-lt"/>
              </a:rPr>
              <a:t>September</a:t>
            </a:r>
          </a:p>
          <a:p>
            <a:endParaRPr lang="en-US" sz="4000" dirty="0">
              <a:latin typeface="+mn-lt"/>
            </a:endParaRPr>
          </a:p>
          <a:p>
            <a:pPr algn="ctr"/>
            <a:r>
              <a:rPr lang="en-US" sz="4000" dirty="0">
                <a:latin typeface="+mn-lt"/>
              </a:rPr>
              <a:t>Forecasts change throughout the year… affects total amount to work with</a:t>
            </a:r>
          </a:p>
        </p:txBody>
      </p:sp>
      <p:pic>
        <p:nvPicPr>
          <p:cNvPr id="4" name="Picture 3" descr="money bag"/>
          <p:cNvPicPr>
            <a:picLocks noChangeAspect="1"/>
          </p:cNvPicPr>
          <p:nvPr/>
        </p:nvPicPr>
        <p:blipFill>
          <a:blip r:embed="rId3" cstate="print"/>
          <a:stretch>
            <a:fillRect/>
          </a:stretch>
        </p:blipFill>
        <p:spPr>
          <a:xfrm>
            <a:off x="5943600" y="1799771"/>
            <a:ext cx="2944050" cy="3109912"/>
          </a:xfrm>
          <a:prstGeom prst="rect">
            <a:avLst/>
          </a:prstGeom>
        </p:spPr>
      </p:pic>
      <p:sp>
        <p:nvSpPr>
          <p:cNvPr id="5" name="Rectangle 4">
            <a:extLst>
              <a:ext uri="{FF2B5EF4-FFF2-40B4-BE49-F238E27FC236}">
                <a16:creationId xmlns:a16="http://schemas.microsoft.com/office/drawing/2014/main" id="{96CB548D-DE53-ADDB-0E70-9E376FFC5AA5}"/>
              </a:ext>
            </a:extLst>
          </p:cNvPr>
          <p:cNvSpPr/>
          <p:nvPr/>
        </p:nvSpPr>
        <p:spPr>
          <a:xfrm>
            <a:off x="838200" y="3124200"/>
            <a:ext cx="2133600" cy="533400"/>
          </a:xfrm>
          <a:prstGeom prst="rect">
            <a:avLst/>
          </a:prstGeom>
          <a:noFill/>
          <a:ln w="3810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80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1146" y="1370564"/>
            <a:ext cx="7848600" cy="707886"/>
          </a:xfrm>
          <a:prstGeom prst="rect">
            <a:avLst/>
          </a:prstGeom>
          <a:noFill/>
        </p:spPr>
        <p:txBody>
          <a:bodyPr wrap="square" rtlCol="0">
            <a:spAutoFit/>
          </a:bodyPr>
          <a:lstStyle/>
          <a:p>
            <a:pPr algn="ctr"/>
            <a:r>
              <a:rPr lang="en-US" sz="4000" i="1" dirty="0">
                <a:latin typeface="+mn-lt"/>
              </a:rPr>
              <a:t>Summertime → September</a:t>
            </a:r>
            <a:endParaRPr lang="en-US" sz="4000" i="1" dirty="0">
              <a:solidFill>
                <a:srgbClr val="3E9260"/>
              </a:solidFill>
              <a:latin typeface="+mn-lt"/>
            </a:endParaRPr>
          </a:p>
        </p:txBody>
      </p:sp>
      <p:sp>
        <p:nvSpPr>
          <p:cNvPr id="3" name="TextBox 2"/>
          <p:cNvSpPr txBox="1"/>
          <p:nvPr/>
        </p:nvSpPr>
        <p:spPr>
          <a:xfrm>
            <a:off x="2392680" y="2385928"/>
            <a:ext cx="6751320" cy="2035195"/>
          </a:xfrm>
          <a:prstGeom prst="rect">
            <a:avLst/>
          </a:prstGeom>
          <a:noFill/>
        </p:spPr>
        <p:txBody>
          <a:bodyPr wrap="square" rtlCol="0">
            <a:noAutofit/>
          </a:bodyPr>
          <a:lstStyle/>
          <a:p>
            <a:pPr algn="ctr"/>
            <a:r>
              <a:rPr lang="en-US" sz="4000" b="1" dirty="0">
                <a:solidFill>
                  <a:schemeClr val="accent1">
                    <a:lumMod val="75000"/>
                  </a:schemeClr>
                </a:solidFill>
                <a:latin typeface="+mn-lt"/>
              </a:rPr>
              <a:t>Executive Departments</a:t>
            </a:r>
            <a:r>
              <a:rPr lang="en-US" sz="4000" dirty="0">
                <a:latin typeface="+mn-lt"/>
              </a:rPr>
              <a:t> </a:t>
            </a:r>
          </a:p>
          <a:p>
            <a:pPr algn="ctr"/>
            <a:r>
              <a:rPr lang="en-US" sz="4000" dirty="0">
                <a:latin typeface="+mn-lt"/>
              </a:rPr>
              <a:t>develop &amp; submit their requests to Governor</a:t>
            </a:r>
          </a:p>
        </p:txBody>
      </p:sp>
      <p:sp>
        <p:nvSpPr>
          <p:cNvPr id="7" name="TextBox 6" descr="$ Needs"/>
          <p:cNvSpPr txBox="1"/>
          <p:nvPr/>
        </p:nvSpPr>
        <p:spPr>
          <a:xfrm>
            <a:off x="304800" y="4868882"/>
            <a:ext cx="1447800" cy="369332"/>
          </a:xfrm>
          <a:prstGeom prst="rect">
            <a:avLst/>
          </a:prstGeom>
          <a:solidFill>
            <a:schemeClr val="accent6">
              <a:lumMod val="75000"/>
            </a:schemeClr>
          </a:solidFill>
        </p:spPr>
        <p:txBody>
          <a:bodyPr wrap="square" rtlCol="0">
            <a:spAutoFit/>
          </a:bodyPr>
          <a:lstStyle/>
          <a:p>
            <a:pPr algn="ctr"/>
            <a:r>
              <a:rPr lang="en-US" dirty="0">
                <a:solidFill>
                  <a:schemeClr val="bg1"/>
                </a:solidFill>
              </a:rPr>
              <a:t>$ Needs</a:t>
            </a:r>
          </a:p>
        </p:txBody>
      </p:sp>
      <p:sp>
        <p:nvSpPr>
          <p:cNvPr id="8" name="TextBox 7" descr="$ Needs"/>
          <p:cNvSpPr txBox="1"/>
          <p:nvPr/>
        </p:nvSpPr>
        <p:spPr>
          <a:xfrm>
            <a:off x="1028700" y="5545693"/>
            <a:ext cx="1447800" cy="369332"/>
          </a:xfrm>
          <a:prstGeom prst="rect">
            <a:avLst/>
          </a:prstGeom>
          <a:solidFill>
            <a:schemeClr val="accent3">
              <a:lumMod val="50000"/>
            </a:schemeClr>
          </a:solidFill>
        </p:spPr>
        <p:txBody>
          <a:bodyPr wrap="square" rtlCol="0">
            <a:spAutoFit/>
          </a:bodyPr>
          <a:lstStyle/>
          <a:p>
            <a:pPr algn="ctr"/>
            <a:r>
              <a:rPr lang="en-US" dirty="0">
                <a:solidFill>
                  <a:schemeClr val="bg1"/>
                </a:solidFill>
              </a:rPr>
              <a:t>$ Needs</a:t>
            </a:r>
          </a:p>
        </p:txBody>
      </p:sp>
      <p:sp>
        <p:nvSpPr>
          <p:cNvPr id="5" name="TextBox 4" descr="$ Needs"/>
          <p:cNvSpPr txBox="1"/>
          <p:nvPr/>
        </p:nvSpPr>
        <p:spPr>
          <a:xfrm>
            <a:off x="762000" y="4114800"/>
            <a:ext cx="1447800" cy="369332"/>
          </a:xfrm>
          <a:prstGeom prst="rect">
            <a:avLst/>
          </a:prstGeom>
          <a:solidFill>
            <a:schemeClr val="accent4">
              <a:lumMod val="75000"/>
            </a:schemeClr>
          </a:solidFill>
        </p:spPr>
        <p:txBody>
          <a:bodyPr wrap="square" rtlCol="0">
            <a:spAutoFit/>
          </a:bodyPr>
          <a:lstStyle/>
          <a:p>
            <a:pPr algn="ctr"/>
            <a:r>
              <a:rPr lang="en-US" dirty="0">
                <a:solidFill>
                  <a:schemeClr val="bg1"/>
                </a:solidFill>
              </a:rPr>
              <a:t>$ Needs</a:t>
            </a:r>
          </a:p>
        </p:txBody>
      </p:sp>
      <p:sp>
        <p:nvSpPr>
          <p:cNvPr id="9" name="TextBox 8" descr="$ Needs"/>
          <p:cNvSpPr txBox="1"/>
          <p:nvPr/>
        </p:nvSpPr>
        <p:spPr>
          <a:xfrm>
            <a:off x="1485900" y="6162056"/>
            <a:ext cx="1447800"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 Needs</a:t>
            </a:r>
          </a:p>
        </p:txBody>
      </p:sp>
      <p:cxnSp>
        <p:nvCxnSpPr>
          <p:cNvPr id="12" name="Straight Arrow Connector 11"/>
          <p:cNvCxnSpPr>
            <a:endCxn id="25" idx="1"/>
          </p:cNvCxnSpPr>
          <p:nvPr/>
        </p:nvCxnSpPr>
        <p:spPr>
          <a:xfrm>
            <a:off x="2209800" y="4299466"/>
            <a:ext cx="1905000" cy="103108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p:cNvCxnSpPr>
          <p:nvPr/>
        </p:nvCxnSpPr>
        <p:spPr>
          <a:xfrm>
            <a:off x="1752600" y="5053548"/>
            <a:ext cx="2362200" cy="284584"/>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25" idx="1"/>
          </p:cNvCxnSpPr>
          <p:nvPr/>
        </p:nvCxnSpPr>
        <p:spPr>
          <a:xfrm flipV="1">
            <a:off x="2476500" y="5330547"/>
            <a:ext cx="1638300" cy="399812"/>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25" idx="1"/>
          </p:cNvCxnSpPr>
          <p:nvPr/>
        </p:nvCxnSpPr>
        <p:spPr>
          <a:xfrm flipV="1">
            <a:off x="2902767" y="5330547"/>
            <a:ext cx="1212033" cy="983187"/>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descr="$ Needs"/>
          <p:cNvSpPr txBox="1"/>
          <p:nvPr/>
        </p:nvSpPr>
        <p:spPr>
          <a:xfrm>
            <a:off x="1607820" y="3573482"/>
            <a:ext cx="1097280" cy="369332"/>
          </a:xfrm>
          <a:prstGeom prst="rect">
            <a:avLst/>
          </a:prstGeom>
          <a:solidFill>
            <a:schemeClr val="accent6">
              <a:lumMod val="75000"/>
            </a:schemeClr>
          </a:solidFill>
        </p:spPr>
        <p:txBody>
          <a:bodyPr wrap="square" rtlCol="0">
            <a:spAutoFit/>
          </a:bodyPr>
          <a:lstStyle/>
          <a:p>
            <a:pPr algn="ctr"/>
            <a:r>
              <a:rPr lang="en-US" dirty="0">
                <a:solidFill>
                  <a:schemeClr val="bg1"/>
                </a:solidFill>
              </a:rPr>
              <a:t>$ Needs</a:t>
            </a:r>
          </a:p>
        </p:txBody>
      </p:sp>
      <p:sp>
        <p:nvSpPr>
          <p:cNvPr id="22" name="TextBox 21" descr="$ Needs"/>
          <p:cNvSpPr txBox="1"/>
          <p:nvPr/>
        </p:nvSpPr>
        <p:spPr>
          <a:xfrm>
            <a:off x="2331720" y="4250293"/>
            <a:ext cx="1097280" cy="369332"/>
          </a:xfrm>
          <a:prstGeom prst="rect">
            <a:avLst/>
          </a:prstGeom>
          <a:solidFill>
            <a:schemeClr val="accent3">
              <a:lumMod val="50000"/>
            </a:schemeClr>
          </a:solidFill>
        </p:spPr>
        <p:txBody>
          <a:bodyPr wrap="square" rtlCol="0">
            <a:spAutoFit/>
          </a:bodyPr>
          <a:lstStyle/>
          <a:p>
            <a:pPr algn="ctr"/>
            <a:r>
              <a:rPr lang="en-US" dirty="0">
                <a:solidFill>
                  <a:schemeClr val="bg1"/>
                </a:solidFill>
              </a:rPr>
              <a:t>$ Needs</a:t>
            </a:r>
          </a:p>
        </p:txBody>
      </p:sp>
      <p:sp>
        <p:nvSpPr>
          <p:cNvPr id="23" name="TextBox 22" descr="$ Needs"/>
          <p:cNvSpPr txBox="1"/>
          <p:nvPr/>
        </p:nvSpPr>
        <p:spPr>
          <a:xfrm>
            <a:off x="2065020" y="5650468"/>
            <a:ext cx="1097280" cy="369332"/>
          </a:xfrm>
          <a:prstGeom prst="rect">
            <a:avLst/>
          </a:prstGeom>
          <a:solidFill>
            <a:schemeClr val="accent4">
              <a:lumMod val="75000"/>
            </a:schemeClr>
          </a:solidFill>
        </p:spPr>
        <p:txBody>
          <a:bodyPr wrap="square" rtlCol="0">
            <a:spAutoFit/>
          </a:bodyPr>
          <a:lstStyle/>
          <a:p>
            <a:pPr algn="ctr"/>
            <a:r>
              <a:rPr lang="en-US" dirty="0">
                <a:solidFill>
                  <a:schemeClr val="bg1"/>
                </a:solidFill>
              </a:rPr>
              <a:t>$ Needs</a:t>
            </a:r>
          </a:p>
        </p:txBody>
      </p:sp>
      <p:sp>
        <p:nvSpPr>
          <p:cNvPr id="24" name="TextBox 23" descr="$ Needs"/>
          <p:cNvSpPr txBox="1"/>
          <p:nvPr/>
        </p:nvSpPr>
        <p:spPr>
          <a:xfrm>
            <a:off x="2788920" y="4866656"/>
            <a:ext cx="1097280"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 Needs</a:t>
            </a:r>
          </a:p>
        </p:txBody>
      </p:sp>
      <p:sp>
        <p:nvSpPr>
          <p:cNvPr id="25" name="TextBox 24" descr="Governor's Office receives requests from all Executive Departments"/>
          <p:cNvSpPr txBox="1"/>
          <p:nvPr/>
        </p:nvSpPr>
        <p:spPr>
          <a:xfrm>
            <a:off x="4114800" y="4868882"/>
            <a:ext cx="3429000" cy="923330"/>
          </a:xfrm>
          <a:prstGeom prst="rect">
            <a:avLst/>
          </a:prstGeom>
          <a:solidFill>
            <a:schemeClr val="tx2">
              <a:lumMod val="60000"/>
              <a:lumOff val="40000"/>
            </a:schemeClr>
          </a:solidFill>
          <a:effectLst>
            <a:outerShdw blurRad="152400" dist="317500" dir="5400000" sx="90000" sy="-19000" rotWithShape="0">
              <a:prstClr val="black">
                <a:alpha val="15000"/>
              </a:prstClr>
            </a:outerShdw>
          </a:effectLst>
        </p:spPr>
        <p:txBody>
          <a:bodyPr wrap="square" rtlCol="0">
            <a:spAutoFit/>
          </a:bodyPr>
          <a:lstStyle/>
          <a:p>
            <a:pPr algn="ctr"/>
            <a:r>
              <a:rPr lang="en-US" b="1" dirty="0">
                <a:solidFill>
                  <a:schemeClr val="bg1"/>
                </a:solidFill>
              </a:rPr>
              <a:t>Governor’s Office</a:t>
            </a:r>
          </a:p>
          <a:p>
            <a:pPr algn="ctr"/>
            <a:r>
              <a:rPr lang="en-US" b="1" dirty="0">
                <a:solidFill>
                  <a:schemeClr val="bg1"/>
                </a:solidFill>
              </a:rPr>
              <a:t>receives requests from all</a:t>
            </a:r>
          </a:p>
          <a:p>
            <a:pPr algn="ctr"/>
            <a:r>
              <a:rPr lang="en-US" b="1" dirty="0">
                <a:solidFill>
                  <a:schemeClr val="bg1"/>
                </a:solidFill>
              </a:rPr>
              <a:t>Executive Departments</a:t>
            </a:r>
          </a:p>
        </p:txBody>
      </p:sp>
      <p:sp>
        <p:nvSpPr>
          <p:cNvPr id="42" name="TextBox 41" descr="$ Needs"/>
          <p:cNvSpPr txBox="1"/>
          <p:nvPr/>
        </p:nvSpPr>
        <p:spPr>
          <a:xfrm>
            <a:off x="324395" y="3638353"/>
            <a:ext cx="1097280" cy="369332"/>
          </a:xfrm>
          <a:prstGeom prst="rect">
            <a:avLst/>
          </a:prstGeom>
          <a:solidFill>
            <a:schemeClr val="accent3">
              <a:lumMod val="50000"/>
            </a:schemeClr>
          </a:solidFill>
        </p:spPr>
        <p:txBody>
          <a:bodyPr wrap="square" rtlCol="0">
            <a:spAutoFit/>
          </a:bodyPr>
          <a:lstStyle/>
          <a:p>
            <a:pPr algn="ctr"/>
            <a:r>
              <a:rPr lang="en-US" dirty="0">
                <a:solidFill>
                  <a:schemeClr val="bg1"/>
                </a:solidFill>
              </a:rPr>
              <a:t>$ Needs</a:t>
            </a:r>
          </a:p>
        </p:txBody>
      </p:sp>
      <p:sp>
        <p:nvSpPr>
          <p:cNvPr id="43" name="TextBox 42" descr="$ Needs"/>
          <p:cNvSpPr txBox="1"/>
          <p:nvPr/>
        </p:nvSpPr>
        <p:spPr>
          <a:xfrm>
            <a:off x="336006" y="6037838"/>
            <a:ext cx="1097280" cy="369332"/>
          </a:xfrm>
          <a:prstGeom prst="rect">
            <a:avLst/>
          </a:prstGeom>
          <a:solidFill>
            <a:schemeClr val="accent3">
              <a:lumMod val="50000"/>
            </a:schemeClr>
          </a:solidFill>
        </p:spPr>
        <p:txBody>
          <a:bodyPr wrap="square" rtlCol="0">
            <a:spAutoFit/>
          </a:bodyPr>
          <a:lstStyle/>
          <a:p>
            <a:pPr algn="ctr"/>
            <a:r>
              <a:rPr lang="en-US" dirty="0">
                <a:solidFill>
                  <a:schemeClr val="bg1"/>
                </a:solidFill>
              </a:rPr>
              <a:t>$ Needs</a:t>
            </a:r>
          </a:p>
        </p:txBody>
      </p:sp>
      <p:sp>
        <p:nvSpPr>
          <p:cNvPr id="45" name="TextBox 44" descr="$ Needs"/>
          <p:cNvSpPr txBox="1"/>
          <p:nvPr/>
        </p:nvSpPr>
        <p:spPr>
          <a:xfrm>
            <a:off x="805543" y="3308421"/>
            <a:ext cx="1097280"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 Needs</a:t>
            </a:r>
          </a:p>
        </p:txBody>
      </p:sp>
      <p:sp>
        <p:nvSpPr>
          <p:cNvPr id="46" name="TextBox 45" descr="$ Needs"/>
          <p:cNvSpPr txBox="1"/>
          <p:nvPr/>
        </p:nvSpPr>
        <p:spPr>
          <a:xfrm>
            <a:off x="1234440" y="4634148"/>
            <a:ext cx="1097280" cy="369332"/>
          </a:xfrm>
          <a:prstGeom prst="rect">
            <a:avLst/>
          </a:prstGeom>
          <a:solidFill>
            <a:schemeClr val="accent2">
              <a:lumMod val="75000"/>
            </a:schemeClr>
          </a:solidFill>
        </p:spPr>
        <p:txBody>
          <a:bodyPr wrap="square" rtlCol="0">
            <a:spAutoFit/>
          </a:bodyPr>
          <a:lstStyle/>
          <a:p>
            <a:pPr algn="ctr"/>
            <a:r>
              <a:rPr lang="en-US" dirty="0">
                <a:solidFill>
                  <a:schemeClr val="bg1"/>
                </a:solidFill>
              </a:rPr>
              <a:t>$ Needs</a:t>
            </a:r>
          </a:p>
        </p:txBody>
      </p:sp>
      <p:sp>
        <p:nvSpPr>
          <p:cNvPr id="47" name="TextBox 46" descr="$ Needs"/>
          <p:cNvSpPr txBox="1"/>
          <p:nvPr/>
        </p:nvSpPr>
        <p:spPr>
          <a:xfrm>
            <a:off x="365760" y="5319896"/>
            <a:ext cx="1097280" cy="369332"/>
          </a:xfrm>
          <a:prstGeom prst="rect">
            <a:avLst/>
          </a:prstGeom>
          <a:solidFill>
            <a:schemeClr val="accent4">
              <a:lumMod val="75000"/>
            </a:schemeClr>
          </a:solidFill>
        </p:spPr>
        <p:txBody>
          <a:bodyPr wrap="square" rtlCol="0">
            <a:spAutoFit/>
          </a:bodyPr>
          <a:lstStyle/>
          <a:p>
            <a:pPr algn="ctr"/>
            <a:r>
              <a:rPr lang="en-US" dirty="0">
                <a:solidFill>
                  <a:schemeClr val="bg1"/>
                </a:solidFill>
              </a:rPr>
              <a:t>$ Needs</a:t>
            </a:r>
          </a:p>
        </p:txBody>
      </p:sp>
      <p:sp>
        <p:nvSpPr>
          <p:cNvPr id="48" name="TextBox 47" descr="$ Needs"/>
          <p:cNvSpPr txBox="1"/>
          <p:nvPr/>
        </p:nvSpPr>
        <p:spPr>
          <a:xfrm>
            <a:off x="3162300" y="5865893"/>
            <a:ext cx="1097280" cy="369332"/>
          </a:xfrm>
          <a:prstGeom prst="rect">
            <a:avLst/>
          </a:prstGeom>
          <a:solidFill>
            <a:schemeClr val="accent4">
              <a:lumMod val="75000"/>
            </a:schemeClr>
          </a:solidFill>
        </p:spPr>
        <p:txBody>
          <a:bodyPr wrap="square" rtlCol="0">
            <a:spAutoFit/>
          </a:bodyPr>
          <a:lstStyle/>
          <a:p>
            <a:pPr algn="ctr"/>
            <a:r>
              <a:rPr lang="en-US" dirty="0">
                <a:solidFill>
                  <a:schemeClr val="bg1"/>
                </a:solidFill>
              </a:rPr>
              <a:t>$ Needs</a:t>
            </a:r>
          </a:p>
        </p:txBody>
      </p:sp>
      <p:sp>
        <p:nvSpPr>
          <p:cNvPr id="49" name="TextBox 48" descr="$ Needs"/>
          <p:cNvSpPr txBox="1"/>
          <p:nvPr/>
        </p:nvSpPr>
        <p:spPr>
          <a:xfrm>
            <a:off x="388620" y="2970716"/>
            <a:ext cx="1097280" cy="369332"/>
          </a:xfrm>
          <a:prstGeom prst="rect">
            <a:avLst/>
          </a:prstGeom>
          <a:solidFill>
            <a:schemeClr val="accent6">
              <a:lumMod val="75000"/>
            </a:schemeClr>
          </a:solidFill>
        </p:spPr>
        <p:txBody>
          <a:bodyPr wrap="square" rtlCol="0">
            <a:spAutoFit/>
          </a:bodyPr>
          <a:lstStyle/>
          <a:p>
            <a:pPr algn="ctr"/>
            <a:r>
              <a:rPr lang="en-US" dirty="0">
                <a:solidFill>
                  <a:schemeClr val="bg1"/>
                </a:solidFill>
              </a:rPr>
              <a:t>$ Needs</a:t>
            </a:r>
          </a:p>
        </p:txBody>
      </p:sp>
      <p:sp>
        <p:nvSpPr>
          <p:cNvPr id="50" name="TextBox 49" descr="$ Needs"/>
          <p:cNvSpPr txBox="1"/>
          <p:nvPr/>
        </p:nvSpPr>
        <p:spPr>
          <a:xfrm>
            <a:off x="647700" y="6409087"/>
            <a:ext cx="1097280" cy="369332"/>
          </a:xfrm>
          <a:prstGeom prst="rect">
            <a:avLst/>
          </a:prstGeom>
          <a:solidFill>
            <a:schemeClr val="accent6">
              <a:lumMod val="75000"/>
            </a:schemeClr>
          </a:solidFill>
        </p:spPr>
        <p:txBody>
          <a:bodyPr wrap="square" rtlCol="0">
            <a:spAutoFit/>
          </a:bodyPr>
          <a:lstStyle/>
          <a:p>
            <a:pPr algn="ctr"/>
            <a:r>
              <a:rPr lang="en-US" dirty="0">
                <a:solidFill>
                  <a:schemeClr val="bg1"/>
                </a:solidFill>
              </a:rPr>
              <a:t>$ Needs</a:t>
            </a:r>
          </a:p>
        </p:txBody>
      </p:sp>
      <p:sp>
        <p:nvSpPr>
          <p:cNvPr id="51" name="TextBox 50" descr="$ Needs"/>
          <p:cNvSpPr txBox="1"/>
          <p:nvPr/>
        </p:nvSpPr>
        <p:spPr>
          <a:xfrm>
            <a:off x="2079716" y="5161334"/>
            <a:ext cx="1097280" cy="369332"/>
          </a:xfrm>
          <a:prstGeom prst="rect">
            <a:avLst/>
          </a:prstGeom>
          <a:solidFill>
            <a:schemeClr val="accent6">
              <a:lumMod val="75000"/>
            </a:schemeClr>
          </a:solidFill>
        </p:spPr>
        <p:txBody>
          <a:bodyPr wrap="square" rtlCol="0">
            <a:spAutoFit/>
          </a:bodyPr>
          <a:lstStyle/>
          <a:p>
            <a:pPr algn="ctr"/>
            <a:r>
              <a:rPr lang="en-US" dirty="0">
                <a:solidFill>
                  <a:schemeClr val="bg1"/>
                </a:solidFill>
              </a:rPr>
              <a:t>$ Needs</a:t>
            </a:r>
          </a:p>
        </p:txBody>
      </p:sp>
      <p:sp>
        <p:nvSpPr>
          <p:cNvPr id="52" name="TextBox 51" descr="$ Needs"/>
          <p:cNvSpPr txBox="1"/>
          <p:nvPr/>
        </p:nvSpPr>
        <p:spPr>
          <a:xfrm>
            <a:off x="2749731" y="6175598"/>
            <a:ext cx="1097280" cy="369332"/>
          </a:xfrm>
          <a:prstGeom prst="rect">
            <a:avLst/>
          </a:prstGeom>
          <a:solidFill>
            <a:schemeClr val="accent6">
              <a:lumMod val="75000"/>
            </a:schemeClr>
          </a:solidFill>
        </p:spPr>
        <p:txBody>
          <a:bodyPr wrap="square" rtlCol="0">
            <a:spAutoFit/>
          </a:bodyPr>
          <a:lstStyle/>
          <a:p>
            <a:pPr algn="ctr"/>
            <a:r>
              <a:rPr lang="en-US" dirty="0">
                <a:solidFill>
                  <a:schemeClr val="bg1"/>
                </a:solidFill>
              </a:rPr>
              <a:t>$ Needs</a:t>
            </a:r>
          </a:p>
        </p:txBody>
      </p:sp>
      <p:cxnSp>
        <p:nvCxnSpPr>
          <p:cNvPr id="53" name="Straight Arrow Connector 52"/>
          <p:cNvCxnSpPr>
            <a:endCxn id="25" idx="1"/>
          </p:cNvCxnSpPr>
          <p:nvPr/>
        </p:nvCxnSpPr>
        <p:spPr>
          <a:xfrm>
            <a:off x="2400844" y="3977759"/>
            <a:ext cx="1713956" cy="135278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4B32803-7E6D-4C12-A231-B0423C0AEBDD}"/>
              </a:ext>
            </a:extLst>
          </p:cNvPr>
          <p:cNvGrpSpPr/>
          <p:nvPr/>
        </p:nvGrpSpPr>
        <p:grpSpPr>
          <a:xfrm>
            <a:off x="0" y="0"/>
            <a:ext cx="9144000" cy="1292853"/>
            <a:chOff x="0" y="0"/>
            <a:chExt cx="9144000" cy="1292853"/>
          </a:xfrm>
        </p:grpSpPr>
        <p:pic>
          <p:nvPicPr>
            <p:cNvPr id="54" name="Picture 53" descr="Shape, rectangle&#10;&#10;Description automatically generated">
              <a:extLst>
                <a:ext uri="{FF2B5EF4-FFF2-40B4-BE49-F238E27FC236}">
                  <a16:creationId xmlns:a16="http://schemas.microsoft.com/office/drawing/2014/main" id="{D032B48E-A104-4C10-8A9A-75D70E5D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2853"/>
            </a:xfrm>
            <a:prstGeom prst="rect">
              <a:avLst/>
            </a:prstGeom>
          </p:spPr>
        </p:pic>
        <p:sp>
          <p:nvSpPr>
            <p:cNvPr id="55" name="TextBox 54">
              <a:extLst>
                <a:ext uri="{FF2B5EF4-FFF2-40B4-BE49-F238E27FC236}">
                  <a16:creationId xmlns:a16="http://schemas.microsoft.com/office/drawing/2014/main" id="{A63DCB59-5582-44C1-861C-71C4523EF4B1}"/>
                </a:ext>
              </a:extLst>
            </p:cNvPr>
            <p:cNvSpPr txBox="1"/>
            <p:nvPr/>
          </p:nvSpPr>
          <p:spPr>
            <a:xfrm>
              <a:off x="152400" y="304800"/>
              <a:ext cx="685800" cy="369332"/>
            </a:xfrm>
            <a:prstGeom prst="rect">
              <a:avLst/>
            </a:prstGeom>
            <a:noFill/>
          </p:spPr>
          <p:txBody>
            <a:bodyPr wrap="square" rtlCol="0">
              <a:spAutoFit/>
            </a:bodyPr>
            <a:lstStyle/>
            <a:p>
              <a:r>
                <a:rPr lang="en-US" dirty="0">
                  <a:latin typeface="Amasis MT Pro Black" panose="020B0604020202020204" pitchFamily="18" charset="0"/>
                </a:rPr>
                <a:t>JAN</a:t>
              </a:r>
            </a:p>
          </p:txBody>
        </p:sp>
        <p:sp>
          <p:nvSpPr>
            <p:cNvPr id="56" name="TextBox 55">
              <a:extLst>
                <a:ext uri="{FF2B5EF4-FFF2-40B4-BE49-F238E27FC236}">
                  <a16:creationId xmlns:a16="http://schemas.microsoft.com/office/drawing/2014/main" id="{4BF17C50-C298-43AE-A38D-DC3E9E3B42D0}"/>
                </a:ext>
              </a:extLst>
            </p:cNvPr>
            <p:cNvSpPr txBox="1"/>
            <p:nvPr/>
          </p:nvSpPr>
          <p:spPr>
            <a:xfrm>
              <a:off x="914400" y="304800"/>
              <a:ext cx="685800" cy="369332"/>
            </a:xfrm>
            <a:prstGeom prst="rect">
              <a:avLst/>
            </a:prstGeom>
            <a:noFill/>
          </p:spPr>
          <p:txBody>
            <a:bodyPr wrap="square" rtlCol="0">
              <a:spAutoFit/>
            </a:bodyPr>
            <a:lstStyle/>
            <a:p>
              <a:r>
                <a:rPr lang="en-US" dirty="0">
                  <a:latin typeface="Amasis MT Pro Black" panose="020B0604020202020204" pitchFamily="18" charset="0"/>
                </a:rPr>
                <a:t>FEB</a:t>
              </a:r>
            </a:p>
          </p:txBody>
        </p:sp>
        <p:sp>
          <p:nvSpPr>
            <p:cNvPr id="57" name="TextBox 56">
              <a:extLst>
                <a:ext uri="{FF2B5EF4-FFF2-40B4-BE49-F238E27FC236}">
                  <a16:creationId xmlns:a16="http://schemas.microsoft.com/office/drawing/2014/main" id="{D803EC2A-B79A-4B5C-A372-E81FD70E1786}"/>
                </a:ext>
              </a:extLst>
            </p:cNvPr>
            <p:cNvSpPr txBox="1"/>
            <p:nvPr/>
          </p:nvSpPr>
          <p:spPr>
            <a:xfrm>
              <a:off x="1615191" y="304800"/>
              <a:ext cx="828205" cy="369332"/>
            </a:xfrm>
            <a:prstGeom prst="rect">
              <a:avLst/>
            </a:prstGeom>
            <a:noFill/>
          </p:spPr>
          <p:txBody>
            <a:bodyPr wrap="square" rtlCol="0">
              <a:spAutoFit/>
            </a:bodyPr>
            <a:lstStyle/>
            <a:p>
              <a:r>
                <a:rPr lang="en-US" dirty="0">
                  <a:latin typeface="Amasis MT Pro Black" panose="020B0604020202020204" pitchFamily="18" charset="0"/>
                </a:rPr>
                <a:t>MAR</a:t>
              </a:r>
            </a:p>
          </p:txBody>
        </p:sp>
        <p:sp>
          <p:nvSpPr>
            <p:cNvPr id="58" name="TextBox 57">
              <a:extLst>
                <a:ext uri="{FF2B5EF4-FFF2-40B4-BE49-F238E27FC236}">
                  <a16:creationId xmlns:a16="http://schemas.microsoft.com/office/drawing/2014/main" id="{BF3109C5-88E3-429B-BB57-06DFE568354A}"/>
                </a:ext>
              </a:extLst>
            </p:cNvPr>
            <p:cNvSpPr txBox="1"/>
            <p:nvPr/>
          </p:nvSpPr>
          <p:spPr>
            <a:xfrm>
              <a:off x="2438400" y="304800"/>
              <a:ext cx="685800" cy="369332"/>
            </a:xfrm>
            <a:prstGeom prst="rect">
              <a:avLst/>
            </a:prstGeom>
            <a:noFill/>
          </p:spPr>
          <p:txBody>
            <a:bodyPr wrap="square" rtlCol="0">
              <a:spAutoFit/>
            </a:bodyPr>
            <a:lstStyle/>
            <a:p>
              <a:r>
                <a:rPr lang="en-US" dirty="0">
                  <a:latin typeface="Amasis MT Pro Black" panose="020B0604020202020204" pitchFamily="18" charset="0"/>
                </a:rPr>
                <a:t>APR</a:t>
              </a:r>
            </a:p>
          </p:txBody>
        </p:sp>
        <p:sp>
          <p:nvSpPr>
            <p:cNvPr id="59" name="TextBox 58">
              <a:extLst>
                <a:ext uri="{FF2B5EF4-FFF2-40B4-BE49-F238E27FC236}">
                  <a16:creationId xmlns:a16="http://schemas.microsoft.com/office/drawing/2014/main" id="{B684670E-73F2-4886-9225-58B2C2D723D3}"/>
                </a:ext>
              </a:extLst>
            </p:cNvPr>
            <p:cNvSpPr txBox="1"/>
            <p:nvPr/>
          </p:nvSpPr>
          <p:spPr>
            <a:xfrm>
              <a:off x="3124200" y="304800"/>
              <a:ext cx="758252" cy="369332"/>
            </a:xfrm>
            <a:prstGeom prst="rect">
              <a:avLst/>
            </a:prstGeom>
            <a:noFill/>
          </p:spPr>
          <p:txBody>
            <a:bodyPr wrap="square" rtlCol="0">
              <a:spAutoFit/>
            </a:bodyPr>
            <a:lstStyle/>
            <a:p>
              <a:r>
                <a:rPr lang="en-US" dirty="0">
                  <a:latin typeface="Amasis MT Pro Black" panose="020B0604020202020204" pitchFamily="18" charset="0"/>
                </a:rPr>
                <a:t>MAY</a:t>
              </a:r>
            </a:p>
          </p:txBody>
        </p:sp>
        <p:sp>
          <p:nvSpPr>
            <p:cNvPr id="60" name="TextBox 59">
              <a:extLst>
                <a:ext uri="{FF2B5EF4-FFF2-40B4-BE49-F238E27FC236}">
                  <a16:creationId xmlns:a16="http://schemas.microsoft.com/office/drawing/2014/main" id="{24708972-1836-4B0D-98A3-065B5ACE6D72}"/>
                </a:ext>
              </a:extLst>
            </p:cNvPr>
            <p:cNvSpPr txBox="1"/>
            <p:nvPr/>
          </p:nvSpPr>
          <p:spPr>
            <a:xfrm>
              <a:off x="3886200" y="304800"/>
              <a:ext cx="685800" cy="369332"/>
            </a:xfrm>
            <a:prstGeom prst="rect">
              <a:avLst/>
            </a:prstGeom>
            <a:noFill/>
          </p:spPr>
          <p:txBody>
            <a:bodyPr wrap="square" rtlCol="0">
              <a:spAutoFit/>
            </a:bodyPr>
            <a:lstStyle/>
            <a:p>
              <a:r>
                <a:rPr lang="en-US" dirty="0">
                  <a:latin typeface="Amasis MT Pro Black" panose="020B0604020202020204" pitchFamily="18" charset="0"/>
                </a:rPr>
                <a:t>JUN</a:t>
              </a:r>
            </a:p>
          </p:txBody>
        </p:sp>
        <p:sp>
          <p:nvSpPr>
            <p:cNvPr id="61" name="TextBox 60">
              <a:extLst>
                <a:ext uri="{FF2B5EF4-FFF2-40B4-BE49-F238E27FC236}">
                  <a16:creationId xmlns:a16="http://schemas.microsoft.com/office/drawing/2014/main" id="{EFBBC421-490A-42A3-97C1-9F5381DDCA30}"/>
                </a:ext>
              </a:extLst>
            </p:cNvPr>
            <p:cNvSpPr txBox="1"/>
            <p:nvPr/>
          </p:nvSpPr>
          <p:spPr>
            <a:xfrm>
              <a:off x="4648200" y="304800"/>
              <a:ext cx="685800" cy="369332"/>
            </a:xfrm>
            <a:prstGeom prst="rect">
              <a:avLst/>
            </a:prstGeom>
            <a:noFill/>
          </p:spPr>
          <p:txBody>
            <a:bodyPr wrap="square" rtlCol="0">
              <a:spAutoFit/>
            </a:bodyPr>
            <a:lstStyle/>
            <a:p>
              <a:r>
                <a:rPr lang="en-US" dirty="0">
                  <a:latin typeface="Amasis MT Pro Black" panose="020B0604020202020204" pitchFamily="18" charset="0"/>
                </a:rPr>
                <a:t>JUL</a:t>
              </a:r>
            </a:p>
          </p:txBody>
        </p:sp>
        <p:sp>
          <p:nvSpPr>
            <p:cNvPr id="62" name="TextBox 61">
              <a:extLst>
                <a:ext uri="{FF2B5EF4-FFF2-40B4-BE49-F238E27FC236}">
                  <a16:creationId xmlns:a16="http://schemas.microsoft.com/office/drawing/2014/main" id="{8AED26D7-A827-4679-B76D-2A8E35F75D36}"/>
                </a:ext>
              </a:extLst>
            </p:cNvPr>
            <p:cNvSpPr txBox="1"/>
            <p:nvPr/>
          </p:nvSpPr>
          <p:spPr>
            <a:xfrm>
              <a:off x="5333999" y="304800"/>
              <a:ext cx="766997" cy="369332"/>
            </a:xfrm>
            <a:prstGeom prst="rect">
              <a:avLst/>
            </a:prstGeom>
            <a:noFill/>
          </p:spPr>
          <p:txBody>
            <a:bodyPr wrap="square" rtlCol="0">
              <a:spAutoFit/>
            </a:bodyPr>
            <a:lstStyle/>
            <a:p>
              <a:r>
                <a:rPr lang="en-US" dirty="0">
                  <a:latin typeface="Amasis MT Pro Black" panose="020B0604020202020204" pitchFamily="18" charset="0"/>
                </a:rPr>
                <a:t>AUG</a:t>
              </a:r>
            </a:p>
          </p:txBody>
        </p:sp>
        <p:sp>
          <p:nvSpPr>
            <p:cNvPr id="63" name="TextBox 62">
              <a:extLst>
                <a:ext uri="{FF2B5EF4-FFF2-40B4-BE49-F238E27FC236}">
                  <a16:creationId xmlns:a16="http://schemas.microsoft.com/office/drawing/2014/main" id="{4498B759-5573-403D-8D30-79D5A7E4C3EA}"/>
                </a:ext>
              </a:extLst>
            </p:cNvPr>
            <p:cNvSpPr txBox="1"/>
            <p:nvPr/>
          </p:nvSpPr>
          <p:spPr>
            <a:xfrm>
              <a:off x="6096000" y="304800"/>
              <a:ext cx="685800" cy="369332"/>
            </a:xfrm>
            <a:prstGeom prst="rect">
              <a:avLst/>
            </a:prstGeom>
            <a:noFill/>
          </p:spPr>
          <p:txBody>
            <a:bodyPr wrap="square" rtlCol="0">
              <a:spAutoFit/>
            </a:bodyPr>
            <a:lstStyle/>
            <a:p>
              <a:r>
                <a:rPr lang="en-US" dirty="0">
                  <a:latin typeface="Amasis MT Pro Black" panose="020B0604020202020204" pitchFamily="18" charset="0"/>
                </a:rPr>
                <a:t>SEP</a:t>
              </a:r>
            </a:p>
          </p:txBody>
        </p:sp>
        <p:sp>
          <p:nvSpPr>
            <p:cNvPr id="64" name="TextBox 63">
              <a:extLst>
                <a:ext uri="{FF2B5EF4-FFF2-40B4-BE49-F238E27FC236}">
                  <a16:creationId xmlns:a16="http://schemas.microsoft.com/office/drawing/2014/main" id="{B4CCAFFF-B51F-47CA-A90B-53B53791B98D}"/>
                </a:ext>
              </a:extLst>
            </p:cNvPr>
            <p:cNvSpPr txBox="1"/>
            <p:nvPr/>
          </p:nvSpPr>
          <p:spPr>
            <a:xfrm>
              <a:off x="6857999" y="304800"/>
              <a:ext cx="712033" cy="369332"/>
            </a:xfrm>
            <a:prstGeom prst="rect">
              <a:avLst/>
            </a:prstGeom>
            <a:noFill/>
          </p:spPr>
          <p:txBody>
            <a:bodyPr wrap="square" rtlCol="0">
              <a:spAutoFit/>
            </a:bodyPr>
            <a:lstStyle/>
            <a:p>
              <a:r>
                <a:rPr lang="en-US" dirty="0">
                  <a:latin typeface="Amasis MT Pro Black" panose="020B0604020202020204" pitchFamily="18" charset="0"/>
                </a:rPr>
                <a:t>OCT</a:t>
              </a:r>
            </a:p>
          </p:txBody>
        </p:sp>
        <p:sp>
          <p:nvSpPr>
            <p:cNvPr id="65" name="TextBox 64">
              <a:extLst>
                <a:ext uri="{FF2B5EF4-FFF2-40B4-BE49-F238E27FC236}">
                  <a16:creationId xmlns:a16="http://schemas.microsoft.com/office/drawing/2014/main" id="{10B531DF-189D-4A52-8308-2FCB7B88A109}"/>
                </a:ext>
              </a:extLst>
            </p:cNvPr>
            <p:cNvSpPr txBox="1"/>
            <p:nvPr/>
          </p:nvSpPr>
          <p:spPr>
            <a:xfrm>
              <a:off x="7585023" y="304800"/>
              <a:ext cx="720777" cy="369332"/>
            </a:xfrm>
            <a:prstGeom prst="rect">
              <a:avLst/>
            </a:prstGeom>
            <a:noFill/>
          </p:spPr>
          <p:txBody>
            <a:bodyPr wrap="square" rtlCol="0">
              <a:spAutoFit/>
            </a:bodyPr>
            <a:lstStyle/>
            <a:p>
              <a:r>
                <a:rPr lang="en-US" dirty="0">
                  <a:latin typeface="Amasis MT Pro Black" panose="020B0604020202020204" pitchFamily="18" charset="0"/>
                </a:rPr>
                <a:t>NOV</a:t>
              </a:r>
            </a:p>
          </p:txBody>
        </p:sp>
        <p:sp>
          <p:nvSpPr>
            <p:cNvPr id="66" name="TextBox 65">
              <a:extLst>
                <a:ext uri="{FF2B5EF4-FFF2-40B4-BE49-F238E27FC236}">
                  <a16:creationId xmlns:a16="http://schemas.microsoft.com/office/drawing/2014/main" id="{0FC78926-665C-4E53-BF44-93FC9CD2F5E8}"/>
                </a:ext>
              </a:extLst>
            </p:cNvPr>
            <p:cNvSpPr txBox="1"/>
            <p:nvPr/>
          </p:nvSpPr>
          <p:spPr>
            <a:xfrm>
              <a:off x="8382000" y="304800"/>
              <a:ext cx="685800" cy="369332"/>
            </a:xfrm>
            <a:prstGeom prst="rect">
              <a:avLst/>
            </a:prstGeom>
            <a:noFill/>
          </p:spPr>
          <p:txBody>
            <a:bodyPr wrap="square" rtlCol="0">
              <a:spAutoFit/>
            </a:bodyPr>
            <a:lstStyle/>
            <a:p>
              <a:r>
                <a:rPr lang="en-US" dirty="0">
                  <a:latin typeface="Amasis MT Pro Black" panose="020B0604020202020204" pitchFamily="18" charset="0"/>
                </a:rPr>
                <a:t>DEC</a:t>
              </a:r>
            </a:p>
          </p:txBody>
        </p:sp>
      </p:grpSp>
      <p:sp>
        <p:nvSpPr>
          <p:cNvPr id="4" name="Arrow: Right 3">
            <a:extLst>
              <a:ext uri="{FF2B5EF4-FFF2-40B4-BE49-F238E27FC236}">
                <a16:creationId xmlns:a16="http://schemas.microsoft.com/office/drawing/2014/main" id="{6C8AADA3-E934-47F3-9869-02A40092E6FC}"/>
              </a:ext>
            </a:extLst>
          </p:cNvPr>
          <p:cNvSpPr/>
          <p:nvPr/>
        </p:nvSpPr>
        <p:spPr>
          <a:xfrm>
            <a:off x="3886200" y="826609"/>
            <a:ext cx="2667000" cy="96197"/>
          </a:xfrm>
          <a:prstGeom prst="rightArrow">
            <a:avLst/>
          </a:prstGeom>
          <a:solidFill>
            <a:srgbClr val="00747A"/>
          </a:solid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spTree>
    <p:extLst>
      <p:ext uri="{BB962C8B-B14F-4D97-AF65-F5344CB8AC3E}">
        <p14:creationId xmlns:p14="http://schemas.microsoft.com/office/powerpoint/2010/main" val="3985213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228600"/>
            <a:ext cx="7848600" cy="1323439"/>
          </a:xfrm>
          <a:prstGeom prst="rect">
            <a:avLst/>
          </a:prstGeom>
          <a:noFill/>
        </p:spPr>
        <p:txBody>
          <a:bodyPr wrap="square" rtlCol="0">
            <a:spAutoFit/>
          </a:bodyPr>
          <a:lstStyle/>
          <a:p>
            <a:pPr algn="ctr"/>
            <a:r>
              <a:rPr lang="en-US" sz="4000" dirty="0">
                <a:latin typeface="+mn-lt"/>
              </a:rPr>
              <a:t>Council on Revenues</a:t>
            </a:r>
          </a:p>
          <a:p>
            <a:pPr algn="ctr"/>
            <a:r>
              <a:rPr lang="en-US" sz="4000" b="1" dirty="0">
                <a:solidFill>
                  <a:srgbClr val="008000"/>
                </a:solidFill>
                <a:latin typeface="+mn-lt"/>
              </a:rPr>
              <a:t>General Fund Forecast</a:t>
            </a:r>
          </a:p>
        </p:txBody>
      </p:sp>
      <p:sp>
        <p:nvSpPr>
          <p:cNvPr id="3" name="TextBox 2"/>
          <p:cNvSpPr txBox="1"/>
          <p:nvPr/>
        </p:nvSpPr>
        <p:spPr>
          <a:xfrm>
            <a:off x="381000" y="1828800"/>
            <a:ext cx="8382000" cy="4800600"/>
          </a:xfrm>
          <a:prstGeom prst="rect">
            <a:avLst/>
          </a:prstGeom>
          <a:noFill/>
        </p:spPr>
        <p:txBody>
          <a:bodyPr wrap="square" rtlCol="0">
            <a:noAutofit/>
          </a:bodyPr>
          <a:lstStyle/>
          <a:p>
            <a:pPr marL="571500" indent="-571500">
              <a:buFont typeface="Arial" panose="020B0604020202020204" pitchFamily="34" charset="0"/>
              <a:buChar char="•"/>
            </a:pPr>
            <a:r>
              <a:rPr lang="en-US" sz="4000" dirty="0">
                <a:latin typeface="+mn-lt"/>
              </a:rPr>
              <a:t>January</a:t>
            </a:r>
          </a:p>
          <a:p>
            <a:pPr marL="571500" indent="-571500">
              <a:buFont typeface="Arial" panose="020B0604020202020204" pitchFamily="34" charset="0"/>
              <a:buChar char="•"/>
            </a:pPr>
            <a:r>
              <a:rPr lang="en-US" sz="4000" dirty="0">
                <a:latin typeface="+mn-lt"/>
              </a:rPr>
              <a:t>March</a:t>
            </a:r>
          </a:p>
          <a:p>
            <a:pPr marL="571500" indent="-571500">
              <a:buFont typeface="Arial" panose="020B0604020202020204" pitchFamily="34" charset="0"/>
              <a:buChar char="•"/>
            </a:pPr>
            <a:r>
              <a:rPr lang="en-US" sz="4000" dirty="0">
                <a:latin typeface="+mn-lt"/>
              </a:rPr>
              <a:t>May</a:t>
            </a:r>
          </a:p>
          <a:p>
            <a:pPr marL="571500" indent="-571500">
              <a:buFont typeface="Arial" panose="020B0604020202020204" pitchFamily="34" charset="0"/>
              <a:buChar char="•"/>
            </a:pPr>
            <a:r>
              <a:rPr lang="en-US" sz="4000" dirty="0">
                <a:latin typeface="+mn-lt"/>
              </a:rPr>
              <a:t>September </a:t>
            </a:r>
          </a:p>
          <a:p>
            <a:pPr marL="571500" indent="-571500">
              <a:buFont typeface="Arial" panose="020B0604020202020204" pitchFamily="34" charset="0"/>
              <a:buChar char="•"/>
            </a:pPr>
            <a:endParaRPr lang="en-US" sz="4000" dirty="0">
              <a:latin typeface="+mn-lt"/>
            </a:endParaRPr>
          </a:p>
          <a:p>
            <a:pPr algn="ctr"/>
            <a:r>
              <a:rPr lang="en-US" sz="4000" i="1" dirty="0">
                <a:latin typeface="+mn-lt"/>
              </a:rPr>
              <a:t>By September, the forecast</a:t>
            </a:r>
          </a:p>
          <a:p>
            <a:pPr algn="ctr"/>
            <a:r>
              <a:rPr lang="en-US" sz="4000" i="1" dirty="0">
                <a:latin typeface="+mn-lt"/>
              </a:rPr>
              <a:t>(and the total amount to budget)</a:t>
            </a:r>
          </a:p>
          <a:p>
            <a:pPr algn="ctr"/>
            <a:r>
              <a:rPr lang="en-US" sz="4000" i="1" dirty="0">
                <a:latin typeface="+mn-lt"/>
              </a:rPr>
              <a:t>may have changed</a:t>
            </a:r>
          </a:p>
        </p:txBody>
      </p:sp>
      <p:pic>
        <p:nvPicPr>
          <p:cNvPr id="4" name="Picture 3" descr="money bag"/>
          <p:cNvPicPr>
            <a:picLocks noChangeAspect="1"/>
          </p:cNvPicPr>
          <p:nvPr/>
        </p:nvPicPr>
        <p:blipFill>
          <a:blip r:embed="rId3" cstate="print"/>
          <a:stretch>
            <a:fillRect/>
          </a:stretch>
        </p:blipFill>
        <p:spPr>
          <a:xfrm>
            <a:off x="5943600" y="1799771"/>
            <a:ext cx="2944050" cy="3109912"/>
          </a:xfrm>
          <a:prstGeom prst="rect">
            <a:avLst/>
          </a:prstGeom>
        </p:spPr>
      </p:pic>
      <p:cxnSp>
        <p:nvCxnSpPr>
          <p:cNvPr id="5" name="Straight Connector 4">
            <a:extLst>
              <a:ext uri="{FF2B5EF4-FFF2-40B4-BE49-F238E27FC236}">
                <a16:creationId xmlns:a16="http://schemas.microsoft.com/office/drawing/2014/main" id="{1571546C-B769-4478-8545-F13F17249A66}"/>
              </a:ext>
            </a:extLst>
          </p:cNvPr>
          <p:cNvCxnSpPr>
            <a:cxnSpLocks/>
          </p:cNvCxnSpPr>
          <p:nvPr/>
        </p:nvCxnSpPr>
        <p:spPr>
          <a:xfrm>
            <a:off x="990600" y="4343400"/>
            <a:ext cx="2286000" cy="0"/>
          </a:xfrm>
          <a:prstGeom prst="line">
            <a:avLst/>
          </a:prstGeom>
          <a:ln w="76200">
            <a:solidFill>
              <a:srgbClr val="3E9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66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567190"/>
            <a:ext cx="7848600" cy="707886"/>
          </a:xfrm>
          <a:prstGeom prst="rect">
            <a:avLst/>
          </a:prstGeom>
          <a:noFill/>
        </p:spPr>
        <p:txBody>
          <a:bodyPr wrap="square" rtlCol="0">
            <a:spAutoFit/>
          </a:bodyPr>
          <a:lstStyle/>
          <a:p>
            <a:pPr algn="ctr"/>
            <a:r>
              <a:rPr lang="en-US" sz="4000" i="1" dirty="0">
                <a:latin typeface="+mn-lt"/>
              </a:rPr>
              <a:t>September → December</a:t>
            </a:r>
          </a:p>
        </p:txBody>
      </p:sp>
      <p:sp>
        <p:nvSpPr>
          <p:cNvPr id="3" name="TextBox 2"/>
          <p:cNvSpPr txBox="1"/>
          <p:nvPr/>
        </p:nvSpPr>
        <p:spPr>
          <a:xfrm>
            <a:off x="628338" y="3656076"/>
            <a:ext cx="7848600" cy="2592324"/>
          </a:xfrm>
          <a:prstGeom prst="rect">
            <a:avLst/>
          </a:prstGeom>
          <a:noFill/>
        </p:spPr>
        <p:txBody>
          <a:bodyPr wrap="square" rtlCol="0">
            <a:noAutofit/>
          </a:bodyPr>
          <a:lstStyle/>
          <a:p>
            <a:pPr algn="ctr"/>
            <a:r>
              <a:rPr lang="en-US" sz="4000" b="1" dirty="0">
                <a:solidFill>
                  <a:schemeClr val="accent1">
                    <a:lumMod val="75000"/>
                  </a:schemeClr>
                </a:solidFill>
                <a:latin typeface="+mn-lt"/>
              </a:rPr>
              <a:t>Department of Budget &amp; Finance (B&amp;F)</a:t>
            </a:r>
          </a:p>
          <a:p>
            <a:pPr algn="ctr"/>
            <a:r>
              <a:rPr lang="en-US" sz="4000" dirty="0">
                <a:latin typeface="+mn-lt"/>
              </a:rPr>
              <a:t>works with the </a:t>
            </a:r>
            <a:r>
              <a:rPr lang="en-US" sz="4000" b="1" dirty="0">
                <a:solidFill>
                  <a:schemeClr val="accent1">
                    <a:lumMod val="75000"/>
                  </a:schemeClr>
                </a:solidFill>
                <a:latin typeface="+mn-lt"/>
              </a:rPr>
              <a:t>Governor</a:t>
            </a:r>
            <a:r>
              <a:rPr lang="en-US" sz="4000" dirty="0">
                <a:latin typeface="+mn-lt"/>
              </a:rPr>
              <a:t> </a:t>
            </a:r>
          </a:p>
          <a:p>
            <a:pPr algn="ctr">
              <a:spcAft>
                <a:spcPts val="1200"/>
              </a:spcAft>
            </a:pPr>
            <a:r>
              <a:rPr lang="en-US" sz="4000" dirty="0">
                <a:latin typeface="+mn-lt"/>
              </a:rPr>
              <a:t>and the departments to compile initial budget request</a:t>
            </a:r>
          </a:p>
        </p:txBody>
      </p:sp>
      <p:grpSp>
        <p:nvGrpSpPr>
          <p:cNvPr id="18" name="Group 17">
            <a:extLst>
              <a:ext uri="{FF2B5EF4-FFF2-40B4-BE49-F238E27FC236}">
                <a16:creationId xmlns:a16="http://schemas.microsoft.com/office/drawing/2014/main" id="{FA56E86D-13F8-4503-B6F2-75789C957AD8}"/>
              </a:ext>
            </a:extLst>
          </p:cNvPr>
          <p:cNvGrpSpPr/>
          <p:nvPr/>
        </p:nvGrpSpPr>
        <p:grpSpPr>
          <a:xfrm>
            <a:off x="0" y="0"/>
            <a:ext cx="9144000" cy="1292853"/>
            <a:chOff x="0" y="0"/>
            <a:chExt cx="9144000" cy="1292853"/>
          </a:xfrm>
        </p:grpSpPr>
        <p:pic>
          <p:nvPicPr>
            <p:cNvPr id="5" name="Picture 4" descr="Shape, rectangle&#10;&#10;Description automatically generated">
              <a:extLst>
                <a:ext uri="{FF2B5EF4-FFF2-40B4-BE49-F238E27FC236}">
                  <a16:creationId xmlns:a16="http://schemas.microsoft.com/office/drawing/2014/main" id="{3E688B8E-7BAC-4891-887E-7CDF2A87D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2853"/>
            </a:xfrm>
            <a:prstGeom prst="rect">
              <a:avLst/>
            </a:prstGeom>
          </p:spPr>
        </p:pic>
        <p:sp>
          <p:nvSpPr>
            <p:cNvPr id="6" name="TextBox 5">
              <a:extLst>
                <a:ext uri="{FF2B5EF4-FFF2-40B4-BE49-F238E27FC236}">
                  <a16:creationId xmlns:a16="http://schemas.microsoft.com/office/drawing/2014/main" id="{AA4B4C43-5AE1-4910-AD7A-20452365D4EC}"/>
                </a:ext>
              </a:extLst>
            </p:cNvPr>
            <p:cNvSpPr txBox="1"/>
            <p:nvPr/>
          </p:nvSpPr>
          <p:spPr>
            <a:xfrm>
              <a:off x="152400" y="304800"/>
              <a:ext cx="685800" cy="369332"/>
            </a:xfrm>
            <a:prstGeom prst="rect">
              <a:avLst/>
            </a:prstGeom>
            <a:noFill/>
          </p:spPr>
          <p:txBody>
            <a:bodyPr wrap="square" rtlCol="0">
              <a:spAutoFit/>
            </a:bodyPr>
            <a:lstStyle/>
            <a:p>
              <a:r>
                <a:rPr lang="en-US" dirty="0">
                  <a:latin typeface="Amasis MT Pro Black" panose="020B0604020202020204" pitchFamily="18" charset="0"/>
                </a:rPr>
                <a:t>JAN</a:t>
              </a:r>
            </a:p>
          </p:txBody>
        </p:sp>
        <p:sp>
          <p:nvSpPr>
            <p:cNvPr id="7" name="TextBox 6">
              <a:extLst>
                <a:ext uri="{FF2B5EF4-FFF2-40B4-BE49-F238E27FC236}">
                  <a16:creationId xmlns:a16="http://schemas.microsoft.com/office/drawing/2014/main" id="{B1E2DA9D-6D18-4731-8313-8758B7808B88}"/>
                </a:ext>
              </a:extLst>
            </p:cNvPr>
            <p:cNvSpPr txBox="1"/>
            <p:nvPr/>
          </p:nvSpPr>
          <p:spPr>
            <a:xfrm>
              <a:off x="914400" y="304800"/>
              <a:ext cx="685800" cy="369332"/>
            </a:xfrm>
            <a:prstGeom prst="rect">
              <a:avLst/>
            </a:prstGeom>
            <a:noFill/>
          </p:spPr>
          <p:txBody>
            <a:bodyPr wrap="square" rtlCol="0">
              <a:spAutoFit/>
            </a:bodyPr>
            <a:lstStyle/>
            <a:p>
              <a:r>
                <a:rPr lang="en-US" dirty="0">
                  <a:latin typeface="Amasis MT Pro Black" panose="020B0604020202020204" pitchFamily="18" charset="0"/>
                </a:rPr>
                <a:t>FEB</a:t>
              </a:r>
            </a:p>
          </p:txBody>
        </p:sp>
        <p:sp>
          <p:nvSpPr>
            <p:cNvPr id="8" name="TextBox 7">
              <a:extLst>
                <a:ext uri="{FF2B5EF4-FFF2-40B4-BE49-F238E27FC236}">
                  <a16:creationId xmlns:a16="http://schemas.microsoft.com/office/drawing/2014/main" id="{F7214499-0CBA-4A2D-A368-96DD04218104}"/>
                </a:ext>
              </a:extLst>
            </p:cNvPr>
            <p:cNvSpPr txBox="1"/>
            <p:nvPr/>
          </p:nvSpPr>
          <p:spPr>
            <a:xfrm>
              <a:off x="1615191" y="304800"/>
              <a:ext cx="828205" cy="369332"/>
            </a:xfrm>
            <a:prstGeom prst="rect">
              <a:avLst/>
            </a:prstGeom>
            <a:noFill/>
          </p:spPr>
          <p:txBody>
            <a:bodyPr wrap="square" rtlCol="0">
              <a:spAutoFit/>
            </a:bodyPr>
            <a:lstStyle/>
            <a:p>
              <a:r>
                <a:rPr lang="en-US" dirty="0">
                  <a:latin typeface="Amasis MT Pro Black" panose="020B0604020202020204" pitchFamily="18" charset="0"/>
                </a:rPr>
                <a:t>MAR</a:t>
              </a:r>
            </a:p>
          </p:txBody>
        </p:sp>
        <p:sp>
          <p:nvSpPr>
            <p:cNvPr id="9" name="TextBox 8">
              <a:extLst>
                <a:ext uri="{FF2B5EF4-FFF2-40B4-BE49-F238E27FC236}">
                  <a16:creationId xmlns:a16="http://schemas.microsoft.com/office/drawing/2014/main" id="{A24D5C9C-331E-4A85-BD8F-3CB34F015311}"/>
                </a:ext>
              </a:extLst>
            </p:cNvPr>
            <p:cNvSpPr txBox="1"/>
            <p:nvPr/>
          </p:nvSpPr>
          <p:spPr>
            <a:xfrm>
              <a:off x="2438400" y="304800"/>
              <a:ext cx="685800" cy="369332"/>
            </a:xfrm>
            <a:prstGeom prst="rect">
              <a:avLst/>
            </a:prstGeom>
            <a:noFill/>
          </p:spPr>
          <p:txBody>
            <a:bodyPr wrap="square" rtlCol="0">
              <a:spAutoFit/>
            </a:bodyPr>
            <a:lstStyle/>
            <a:p>
              <a:r>
                <a:rPr lang="en-US" dirty="0">
                  <a:latin typeface="Amasis MT Pro Black" panose="020B0604020202020204" pitchFamily="18" charset="0"/>
                </a:rPr>
                <a:t>APR</a:t>
              </a:r>
            </a:p>
          </p:txBody>
        </p:sp>
        <p:sp>
          <p:nvSpPr>
            <p:cNvPr id="10" name="TextBox 9">
              <a:extLst>
                <a:ext uri="{FF2B5EF4-FFF2-40B4-BE49-F238E27FC236}">
                  <a16:creationId xmlns:a16="http://schemas.microsoft.com/office/drawing/2014/main" id="{D4963A91-7B1B-4822-A735-7ECF2FDCD7D2}"/>
                </a:ext>
              </a:extLst>
            </p:cNvPr>
            <p:cNvSpPr txBox="1"/>
            <p:nvPr/>
          </p:nvSpPr>
          <p:spPr>
            <a:xfrm>
              <a:off x="3124200" y="304800"/>
              <a:ext cx="758252" cy="369332"/>
            </a:xfrm>
            <a:prstGeom prst="rect">
              <a:avLst/>
            </a:prstGeom>
            <a:noFill/>
          </p:spPr>
          <p:txBody>
            <a:bodyPr wrap="square" rtlCol="0">
              <a:spAutoFit/>
            </a:bodyPr>
            <a:lstStyle/>
            <a:p>
              <a:r>
                <a:rPr lang="en-US" dirty="0">
                  <a:latin typeface="Amasis MT Pro Black" panose="020B0604020202020204" pitchFamily="18" charset="0"/>
                </a:rPr>
                <a:t>MAY</a:t>
              </a:r>
            </a:p>
          </p:txBody>
        </p:sp>
        <p:sp>
          <p:nvSpPr>
            <p:cNvPr id="11" name="TextBox 10">
              <a:extLst>
                <a:ext uri="{FF2B5EF4-FFF2-40B4-BE49-F238E27FC236}">
                  <a16:creationId xmlns:a16="http://schemas.microsoft.com/office/drawing/2014/main" id="{0FFA7ABE-7EB4-4C96-9AF5-6CA8D93E8167}"/>
                </a:ext>
              </a:extLst>
            </p:cNvPr>
            <p:cNvSpPr txBox="1"/>
            <p:nvPr/>
          </p:nvSpPr>
          <p:spPr>
            <a:xfrm>
              <a:off x="3886200" y="304800"/>
              <a:ext cx="685800" cy="369332"/>
            </a:xfrm>
            <a:prstGeom prst="rect">
              <a:avLst/>
            </a:prstGeom>
            <a:noFill/>
          </p:spPr>
          <p:txBody>
            <a:bodyPr wrap="square" rtlCol="0">
              <a:spAutoFit/>
            </a:bodyPr>
            <a:lstStyle/>
            <a:p>
              <a:r>
                <a:rPr lang="en-US" dirty="0">
                  <a:latin typeface="Amasis MT Pro Black" panose="020B0604020202020204" pitchFamily="18" charset="0"/>
                </a:rPr>
                <a:t>JUN</a:t>
              </a:r>
            </a:p>
          </p:txBody>
        </p:sp>
        <p:sp>
          <p:nvSpPr>
            <p:cNvPr id="12" name="TextBox 11">
              <a:extLst>
                <a:ext uri="{FF2B5EF4-FFF2-40B4-BE49-F238E27FC236}">
                  <a16:creationId xmlns:a16="http://schemas.microsoft.com/office/drawing/2014/main" id="{07D0557D-9BF5-4F63-ADA1-C6B83D58DB93}"/>
                </a:ext>
              </a:extLst>
            </p:cNvPr>
            <p:cNvSpPr txBox="1"/>
            <p:nvPr/>
          </p:nvSpPr>
          <p:spPr>
            <a:xfrm>
              <a:off x="4648200" y="304800"/>
              <a:ext cx="685800" cy="369332"/>
            </a:xfrm>
            <a:prstGeom prst="rect">
              <a:avLst/>
            </a:prstGeom>
            <a:noFill/>
          </p:spPr>
          <p:txBody>
            <a:bodyPr wrap="square" rtlCol="0">
              <a:spAutoFit/>
            </a:bodyPr>
            <a:lstStyle/>
            <a:p>
              <a:r>
                <a:rPr lang="en-US" dirty="0">
                  <a:latin typeface="Amasis MT Pro Black" panose="020B0604020202020204" pitchFamily="18" charset="0"/>
                </a:rPr>
                <a:t>JUL</a:t>
              </a:r>
            </a:p>
          </p:txBody>
        </p:sp>
        <p:sp>
          <p:nvSpPr>
            <p:cNvPr id="13" name="TextBox 12">
              <a:extLst>
                <a:ext uri="{FF2B5EF4-FFF2-40B4-BE49-F238E27FC236}">
                  <a16:creationId xmlns:a16="http://schemas.microsoft.com/office/drawing/2014/main" id="{D14D42D1-D7BE-46D3-AEBC-97D7C76AFC33}"/>
                </a:ext>
              </a:extLst>
            </p:cNvPr>
            <p:cNvSpPr txBox="1"/>
            <p:nvPr/>
          </p:nvSpPr>
          <p:spPr>
            <a:xfrm>
              <a:off x="5333999" y="304800"/>
              <a:ext cx="766997" cy="369332"/>
            </a:xfrm>
            <a:prstGeom prst="rect">
              <a:avLst/>
            </a:prstGeom>
            <a:noFill/>
          </p:spPr>
          <p:txBody>
            <a:bodyPr wrap="square" rtlCol="0">
              <a:spAutoFit/>
            </a:bodyPr>
            <a:lstStyle/>
            <a:p>
              <a:r>
                <a:rPr lang="en-US" dirty="0">
                  <a:latin typeface="Amasis MT Pro Black" panose="020B0604020202020204" pitchFamily="18" charset="0"/>
                </a:rPr>
                <a:t>AUG</a:t>
              </a:r>
            </a:p>
          </p:txBody>
        </p:sp>
        <p:sp>
          <p:nvSpPr>
            <p:cNvPr id="14" name="TextBox 13">
              <a:extLst>
                <a:ext uri="{FF2B5EF4-FFF2-40B4-BE49-F238E27FC236}">
                  <a16:creationId xmlns:a16="http://schemas.microsoft.com/office/drawing/2014/main" id="{C718A3ED-60F9-4CA1-B139-22D51B5E25C7}"/>
                </a:ext>
              </a:extLst>
            </p:cNvPr>
            <p:cNvSpPr txBox="1"/>
            <p:nvPr/>
          </p:nvSpPr>
          <p:spPr>
            <a:xfrm>
              <a:off x="6096000" y="304800"/>
              <a:ext cx="685800" cy="369332"/>
            </a:xfrm>
            <a:prstGeom prst="rect">
              <a:avLst/>
            </a:prstGeom>
            <a:noFill/>
          </p:spPr>
          <p:txBody>
            <a:bodyPr wrap="square" rtlCol="0">
              <a:spAutoFit/>
            </a:bodyPr>
            <a:lstStyle/>
            <a:p>
              <a:r>
                <a:rPr lang="en-US" dirty="0">
                  <a:latin typeface="Amasis MT Pro Black" panose="020B0604020202020204" pitchFamily="18" charset="0"/>
                </a:rPr>
                <a:t>SEP</a:t>
              </a:r>
            </a:p>
          </p:txBody>
        </p:sp>
        <p:sp>
          <p:nvSpPr>
            <p:cNvPr id="15" name="TextBox 14">
              <a:extLst>
                <a:ext uri="{FF2B5EF4-FFF2-40B4-BE49-F238E27FC236}">
                  <a16:creationId xmlns:a16="http://schemas.microsoft.com/office/drawing/2014/main" id="{43945188-BE42-470F-BFB2-96AA9CF1BB19}"/>
                </a:ext>
              </a:extLst>
            </p:cNvPr>
            <p:cNvSpPr txBox="1"/>
            <p:nvPr/>
          </p:nvSpPr>
          <p:spPr>
            <a:xfrm>
              <a:off x="6857999" y="304800"/>
              <a:ext cx="712033" cy="369332"/>
            </a:xfrm>
            <a:prstGeom prst="rect">
              <a:avLst/>
            </a:prstGeom>
            <a:noFill/>
          </p:spPr>
          <p:txBody>
            <a:bodyPr wrap="square" rtlCol="0">
              <a:spAutoFit/>
            </a:bodyPr>
            <a:lstStyle/>
            <a:p>
              <a:r>
                <a:rPr lang="en-US" dirty="0">
                  <a:latin typeface="Amasis MT Pro Black" panose="020B0604020202020204" pitchFamily="18" charset="0"/>
                </a:rPr>
                <a:t>OCT</a:t>
              </a:r>
            </a:p>
          </p:txBody>
        </p:sp>
        <p:sp>
          <p:nvSpPr>
            <p:cNvPr id="16" name="TextBox 15">
              <a:extLst>
                <a:ext uri="{FF2B5EF4-FFF2-40B4-BE49-F238E27FC236}">
                  <a16:creationId xmlns:a16="http://schemas.microsoft.com/office/drawing/2014/main" id="{201ABB10-5AB1-442D-B5F1-9ECB05437420}"/>
                </a:ext>
              </a:extLst>
            </p:cNvPr>
            <p:cNvSpPr txBox="1"/>
            <p:nvPr/>
          </p:nvSpPr>
          <p:spPr>
            <a:xfrm>
              <a:off x="7585023" y="304800"/>
              <a:ext cx="720777" cy="369332"/>
            </a:xfrm>
            <a:prstGeom prst="rect">
              <a:avLst/>
            </a:prstGeom>
            <a:noFill/>
          </p:spPr>
          <p:txBody>
            <a:bodyPr wrap="square" rtlCol="0">
              <a:spAutoFit/>
            </a:bodyPr>
            <a:lstStyle/>
            <a:p>
              <a:r>
                <a:rPr lang="en-US" dirty="0">
                  <a:latin typeface="Amasis MT Pro Black" panose="020B0604020202020204" pitchFamily="18" charset="0"/>
                </a:rPr>
                <a:t>NOV</a:t>
              </a:r>
            </a:p>
          </p:txBody>
        </p:sp>
        <p:sp>
          <p:nvSpPr>
            <p:cNvPr id="17" name="TextBox 16">
              <a:extLst>
                <a:ext uri="{FF2B5EF4-FFF2-40B4-BE49-F238E27FC236}">
                  <a16:creationId xmlns:a16="http://schemas.microsoft.com/office/drawing/2014/main" id="{26070FE5-00C9-4565-BF44-D077F9E684E8}"/>
                </a:ext>
              </a:extLst>
            </p:cNvPr>
            <p:cNvSpPr txBox="1"/>
            <p:nvPr/>
          </p:nvSpPr>
          <p:spPr>
            <a:xfrm>
              <a:off x="8382000" y="304800"/>
              <a:ext cx="685800" cy="369332"/>
            </a:xfrm>
            <a:prstGeom prst="rect">
              <a:avLst/>
            </a:prstGeom>
            <a:noFill/>
          </p:spPr>
          <p:txBody>
            <a:bodyPr wrap="square" rtlCol="0">
              <a:spAutoFit/>
            </a:bodyPr>
            <a:lstStyle/>
            <a:p>
              <a:r>
                <a:rPr lang="en-US" dirty="0">
                  <a:latin typeface="Amasis MT Pro Black" panose="020B0604020202020204" pitchFamily="18" charset="0"/>
                </a:rPr>
                <a:t>DEC</a:t>
              </a:r>
            </a:p>
          </p:txBody>
        </p:sp>
      </p:grpSp>
      <p:sp>
        <p:nvSpPr>
          <p:cNvPr id="19" name="Arrow: Right 18">
            <a:extLst>
              <a:ext uri="{FF2B5EF4-FFF2-40B4-BE49-F238E27FC236}">
                <a16:creationId xmlns:a16="http://schemas.microsoft.com/office/drawing/2014/main" id="{47364803-C720-4FAC-91C5-27F17418E5FB}"/>
              </a:ext>
            </a:extLst>
          </p:cNvPr>
          <p:cNvSpPr/>
          <p:nvPr/>
        </p:nvSpPr>
        <p:spPr>
          <a:xfrm>
            <a:off x="6553200" y="838200"/>
            <a:ext cx="2133600" cy="76200"/>
          </a:xfrm>
          <a:prstGeom prst="rightArrow">
            <a:avLst/>
          </a:prstGeom>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6277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338" y="1981200"/>
            <a:ext cx="7677462" cy="4267199"/>
          </a:xfrm>
          <a:prstGeom prst="rect">
            <a:avLst/>
          </a:prstGeom>
          <a:noFill/>
        </p:spPr>
        <p:txBody>
          <a:bodyPr wrap="square" rtlCol="0">
            <a:noAutofit/>
          </a:bodyPr>
          <a:lstStyle/>
          <a:p>
            <a:pPr algn="ctr"/>
            <a:r>
              <a:rPr lang="en-US" sz="4000" b="1" dirty="0">
                <a:solidFill>
                  <a:schemeClr val="accent1">
                    <a:lumMod val="75000"/>
                  </a:schemeClr>
                </a:solidFill>
                <a:latin typeface="+mn-lt"/>
              </a:rPr>
              <a:t>Governor</a:t>
            </a:r>
            <a:r>
              <a:rPr lang="en-US" sz="4000" dirty="0">
                <a:latin typeface="+mn-lt"/>
              </a:rPr>
              <a:t> </a:t>
            </a:r>
          </a:p>
          <a:p>
            <a:pPr algn="ctr">
              <a:spcAft>
                <a:spcPts val="1200"/>
              </a:spcAft>
            </a:pPr>
            <a:r>
              <a:rPr lang="en-US" sz="4000" dirty="0">
                <a:latin typeface="+mn-lt"/>
              </a:rPr>
              <a:t>submits Budget Bill (and a lot more) to Legislature in December</a:t>
            </a:r>
          </a:p>
          <a:p>
            <a:pPr algn="ctr">
              <a:spcAft>
                <a:spcPts val="1200"/>
              </a:spcAft>
            </a:pPr>
            <a:r>
              <a:rPr lang="en-US" sz="2800" dirty="0">
                <a:latin typeface="+mn-lt"/>
              </a:rPr>
              <a:t>(</a:t>
            </a:r>
            <a:r>
              <a:rPr lang="en-US" sz="2800" dirty="0" err="1">
                <a:latin typeface="+mn-lt"/>
              </a:rPr>
              <a:t>PFP</a:t>
            </a:r>
            <a:r>
              <a:rPr lang="en-US" sz="2800" dirty="0">
                <a:latin typeface="+mn-lt"/>
              </a:rPr>
              <a:t>, or Multi-Year </a:t>
            </a:r>
            <a:r>
              <a:rPr lang="en-US" sz="2800" b="1" u="sng" dirty="0">
                <a:latin typeface="+mn-lt"/>
              </a:rPr>
              <a:t>P</a:t>
            </a:r>
            <a:r>
              <a:rPr lang="en-US" sz="2800" dirty="0">
                <a:latin typeface="+mn-lt"/>
              </a:rPr>
              <a:t>rogram and </a:t>
            </a:r>
            <a:r>
              <a:rPr lang="en-US" sz="2800" b="1" u="sng" dirty="0">
                <a:latin typeface="+mn-lt"/>
              </a:rPr>
              <a:t>F</a:t>
            </a:r>
            <a:r>
              <a:rPr lang="en-US" sz="2800" dirty="0">
                <a:latin typeface="+mn-lt"/>
              </a:rPr>
              <a:t>inancial </a:t>
            </a:r>
            <a:r>
              <a:rPr lang="en-US" sz="2800" b="1" u="sng" dirty="0">
                <a:latin typeface="+mn-lt"/>
              </a:rPr>
              <a:t>P</a:t>
            </a:r>
            <a:r>
              <a:rPr lang="en-US" sz="2800" dirty="0">
                <a:latin typeface="+mn-lt"/>
              </a:rPr>
              <a:t>lan and Executive Budget)</a:t>
            </a:r>
            <a:endParaRPr lang="en-US" sz="100" dirty="0">
              <a:latin typeface="+mn-lt"/>
            </a:endParaRPr>
          </a:p>
          <a:p>
            <a:pPr algn="ctr">
              <a:spcAft>
                <a:spcPts val="1200"/>
              </a:spcAft>
            </a:pPr>
            <a:r>
              <a:rPr lang="en-US" sz="2800" i="1" dirty="0">
                <a:latin typeface="+mn-lt"/>
              </a:rPr>
              <a:t>“…Not fewer than thirty days before the legislature convenes in every odd-numbered year, the governor shall submit to the legislature and to each member thereof the six-year program and financial plan….”</a:t>
            </a:r>
          </a:p>
        </p:txBody>
      </p:sp>
      <p:pic>
        <p:nvPicPr>
          <p:cNvPr id="7" name="Picture 6" descr="Text&#10;&#10;Description automatically generated with low confidence">
            <a:extLst>
              <a:ext uri="{FF2B5EF4-FFF2-40B4-BE49-F238E27FC236}">
                <a16:creationId xmlns:a16="http://schemas.microsoft.com/office/drawing/2014/main" id="{E7CAD451-AA9D-40A4-AE3E-96A6E5857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1295400"/>
          </a:xfrm>
          <a:prstGeom prst="rect">
            <a:avLst/>
          </a:prstGeom>
        </p:spPr>
      </p:pic>
      <p:sp>
        <p:nvSpPr>
          <p:cNvPr id="9" name="Star: 4 Points 8">
            <a:extLst>
              <a:ext uri="{FF2B5EF4-FFF2-40B4-BE49-F238E27FC236}">
                <a16:creationId xmlns:a16="http://schemas.microsoft.com/office/drawing/2014/main" id="{43637C4A-E91B-42DA-98C8-E680AD05FFC4}"/>
              </a:ext>
            </a:extLst>
          </p:cNvPr>
          <p:cNvSpPr/>
          <p:nvPr/>
        </p:nvSpPr>
        <p:spPr>
          <a:xfrm>
            <a:off x="8534400" y="609600"/>
            <a:ext cx="304800" cy="304800"/>
          </a:xfrm>
          <a:prstGeom prst="star4">
            <a:avLst/>
          </a:prstGeom>
          <a:solidFill>
            <a:srgbClr val="00747A"/>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122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1323439"/>
          </a:xfrm>
          <a:prstGeom prst="rect">
            <a:avLst/>
          </a:prstGeom>
          <a:noFill/>
        </p:spPr>
        <p:txBody>
          <a:bodyPr wrap="square" rtlCol="0">
            <a:spAutoFit/>
          </a:bodyPr>
          <a:lstStyle/>
          <a:p>
            <a:pPr algn="ctr"/>
            <a:r>
              <a:rPr lang="en-US" sz="4000" b="1" dirty="0">
                <a:solidFill>
                  <a:srgbClr val="008000"/>
                </a:solidFill>
                <a:latin typeface="+mn-lt"/>
              </a:rPr>
              <a:t>B&amp;F website: budget.hawaii.gov </a:t>
            </a:r>
          </a:p>
          <a:p>
            <a:pPr algn="ctr"/>
            <a:r>
              <a:rPr lang="en-US" sz="4000" dirty="0">
                <a:latin typeface="+mn-lt"/>
              </a:rPr>
              <a:t>Treasure Trove of Information</a:t>
            </a:r>
          </a:p>
        </p:txBody>
      </p:sp>
      <p:sp>
        <p:nvSpPr>
          <p:cNvPr id="3" name="TextBox 2"/>
          <p:cNvSpPr txBox="1"/>
          <p:nvPr/>
        </p:nvSpPr>
        <p:spPr>
          <a:xfrm>
            <a:off x="628338" y="2133600"/>
            <a:ext cx="8058462" cy="4553605"/>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latin typeface="+mn-lt"/>
              </a:rPr>
              <a:t>Budget Summary</a:t>
            </a:r>
          </a:p>
          <a:p>
            <a:pPr marL="571500" indent="-571500">
              <a:buFont typeface="Arial" panose="020B0604020202020204" pitchFamily="34" charset="0"/>
              <a:buChar char="•"/>
            </a:pPr>
            <a:r>
              <a:rPr lang="en-US" sz="4000" b="1" dirty="0">
                <a:solidFill>
                  <a:schemeClr val="accent1">
                    <a:lumMod val="75000"/>
                  </a:schemeClr>
                </a:solidFill>
                <a:latin typeface="+mn-lt"/>
              </a:rPr>
              <a:t>Program and Financial Plan (PFP)</a:t>
            </a:r>
            <a:r>
              <a:rPr lang="en-US" sz="4000" dirty="0">
                <a:latin typeface="+mn-lt"/>
              </a:rPr>
              <a:t> </a:t>
            </a:r>
            <a:r>
              <a:rPr lang="en-US" sz="4000" i="1" dirty="0">
                <a:latin typeface="+mn-lt"/>
              </a:rPr>
              <a:t>includes program structure details, proposed budget as well as prior expenditures, proposed CIP (Capital Improvement Projects), info on economy, financial plan</a:t>
            </a:r>
          </a:p>
        </p:txBody>
      </p:sp>
    </p:spTree>
    <p:extLst>
      <p:ext uri="{BB962C8B-B14F-4D97-AF65-F5344CB8AC3E}">
        <p14:creationId xmlns:p14="http://schemas.microsoft.com/office/powerpoint/2010/main" val="3040964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D09E7-D627-437A-BB46-8F40BD4F6C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4427" y="61571"/>
            <a:ext cx="8115145" cy="6734857"/>
          </a:xfrm>
          <a:prstGeom prst="rect">
            <a:avLst/>
          </a:prstGeom>
        </p:spPr>
      </p:pic>
      <p:sp>
        <p:nvSpPr>
          <p:cNvPr id="4" name="TextBox 3">
            <a:extLst>
              <a:ext uri="{FF2B5EF4-FFF2-40B4-BE49-F238E27FC236}">
                <a16:creationId xmlns:a16="http://schemas.microsoft.com/office/drawing/2014/main" id="{3B7B1A7B-1951-452B-A028-55A880174195}"/>
              </a:ext>
            </a:extLst>
          </p:cNvPr>
          <p:cNvSpPr txBox="1"/>
          <p:nvPr/>
        </p:nvSpPr>
        <p:spPr>
          <a:xfrm>
            <a:off x="4895772" y="228600"/>
            <a:ext cx="3733800" cy="685800"/>
          </a:xfrm>
          <a:prstGeom prst="rect">
            <a:avLst/>
          </a:prstGeom>
          <a:solidFill>
            <a:schemeClr val="bg1"/>
          </a:solidFill>
          <a:ln w="76200">
            <a:solidFill>
              <a:srgbClr val="008000"/>
            </a:solidFill>
          </a:ln>
        </p:spPr>
        <p:txBody>
          <a:bodyPr wrap="square" rtlCol="0" anchor="ctr">
            <a:noAutofit/>
          </a:bodyPr>
          <a:lstStyle/>
          <a:p>
            <a:pPr algn="ctr"/>
            <a:r>
              <a:rPr lang="en-US" sz="2800" dirty="0"/>
              <a:t>budget.hawaii.gov</a:t>
            </a:r>
          </a:p>
        </p:txBody>
      </p:sp>
      <p:sp>
        <p:nvSpPr>
          <p:cNvPr id="5" name="Oval 4">
            <a:extLst>
              <a:ext uri="{FF2B5EF4-FFF2-40B4-BE49-F238E27FC236}">
                <a16:creationId xmlns:a16="http://schemas.microsoft.com/office/drawing/2014/main" id="{68DF7EC3-EA13-4ADA-A3DB-20F71AE574D0}"/>
              </a:ext>
            </a:extLst>
          </p:cNvPr>
          <p:cNvSpPr/>
          <p:nvPr/>
        </p:nvSpPr>
        <p:spPr>
          <a:xfrm>
            <a:off x="5867400" y="1447800"/>
            <a:ext cx="1676400" cy="6858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29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8000"/>
                </a:solidFill>
                <a:latin typeface="+mj-lt"/>
                <a:ea typeface="+mj-ea"/>
                <a:cs typeface="+mj-cs"/>
              </a:rPr>
              <a:t>Following the Budget </a:t>
            </a:r>
          </a:p>
        </p:txBody>
      </p:sp>
      <p:sp>
        <p:nvSpPr>
          <p:cNvPr id="17411" name="Content Placeholder 2"/>
          <p:cNvSpPr txBox="1">
            <a:spLocks/>
          </p:cNvSpPr>
          <p:nvPr/>
        </p:nvSpPr>
        <p:spPr bwMode="auto">
          <a:xfrm>
            <a:off x="304800" y="2133600"/>
            <a:ext cx="88392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b="1" dirty="0">
                <a:latin typeface="Calibri" pitchFamily="34" charset="0"/>
              </a:rPr>
              <a:t>Public Access Room (PAR)</a:t>
            </a:r>
          </a:p>
          <a:p>
            <a:pPr marL="342900" indent="-342900">
              <a:spcBef>
                <a:spcPct val="20000"/>
              </a:spcBef>
              <a:buFont typeface="Arial" charset="0"/>
              <a:buChar char="•"/>
            </a:pPr>
            <a:r>
              <a:rPr lang="en-US" sz="4000" dirty="0">
                <a:latin typeface="Calibri" pitchFamily="34" charset="0"/>
              </a:rPr>
              <a:t>Overview of ‘the Budget’</a:t>
            </a:r>
          </a:p>
          <a:p>
            <a:pPr marL="342900" indent="-342900">
              <a:spcBef>
                <a:spcPct val="20000"/>
              </a:spcBef>
              <a:buFont typeface="Arial" charset="0"/>
              <a:buChar char="•"/>
            </a:pPr>
            <a:r>
              <a:rPr lang="en-US" sz="4000" dirty="0">
                <a:latin typeface="Calibri" pitchFamily="34" charset="0"/>
              </a:rPr>
              <a:t>The Budget Bill</a:t>
            </a:r>
          </a:p>
          <a:p>
            <a:pPr marL="1028700" lvl="1" indent="-571500">
              <a:spcBef>
                <a:spcPct val="20000"/>
              </a:spcBef>
              <a:buFont typeface="Wingdings" panose="05000000000000000000" pitchFamily="2" charset="2"/>
              <a:buChar char="Ø"/>
            </a:pPr>
            <a:r>
              <a:rPr lang="en-US" sz="4000" dirty="0">
                <a:latin typeface="Calibri" pitchFamily="34" charset="0"/>
              </a:rPr>
              <a:t>Following other money bills</a:t>
            </a:r>
          </a:p>
          <a:p>
            <a:pPr marL="1028700" lvl="1" indent="-571500">
              <a:spcBef>
                <a:spcPct val="20000"/>
              </a:spcBef>
              <a:buFont typeface="Wingdings" panose="05000000000000000000" pitchFamily="2" charset="2"/>
              <a:buChar char="Ø"/>
            </a:pPr>
            <a:r>
              <a:rPr lang="en-US" sz="4000" dirty="0">
                <a:latin typeface="Calibri" pitchFamily="34" charset="0"/>
              </a:rPr>
              <a:t>Grants in Aid (GIA)</a:t>
            </a:r>
          </a:p>
          <a:p>
            <a:pPr marL="342900" indent="-342900">
              <a:spcBef>
                <a:spcPct val="20000"/>
              </a:spcBef>
              <a:buFont typeface="Arial" charset="0"/>
              <a:buChar char="•"/>
            </a:pPr>
            <a:r>
              <a:rPr lang="en-US" sz="4000" dirty="0">
                <a:latin typeface="Calibri" pitchFamily="34" charset="0"/>
              </a:rPr>
              <a:t>Legislature’s website </a:t>
            </a:r>
            <a:r>
              <a:rPr lang="en-US" sz="4000" dirty="0">
                <a:latin typeface="Calibri" pitchFamily="34" charset="0"/>
                <a:hlinkClick r:id="rId3"/>
              </a:rPr>
              <a:t>capitol.hawaii.gov</a:t>
            </a:r>
            <a:endParaRPr lang="en-US" sz="4000" dirty="0">
              <a:latin typeface="Calibri" pitchFamily="34" charset="0"/>
            </a:endParaRPr>
          </a:p>
        </p:txBody>
      </p:sp>
      <p:cxnSp>
        <p:nvCxnSpPr>
          <p:cNvPr id="4" name="Straight Connector 3">
            <a:extLst>
              <a:ext uri="{FF2B5EF4-FFF2-40B4-BE49-F238E27FC236}">
                <a16:creationId xmlns:a16="http://schemas.microsoft.com/office/drawing/2014/main" id="{127A62E2-A628-45BD-856F-773BEE333945}"/>
              </a:ext>
            </a:extLst>
          </p:cNvPr>
          <p:cNvCxnSpPr>
            <a:cxnSpLocks/>
          </p:cNvCxnSpPr>
          <p:nvPr/>
        </p:nvCxnSpPr>
        <p:spPr>
          <a:xfrm>
            <a:off x="762000" y="2819400"/>
            <a:ext cx="5334000" cy="0"/>
          </a:xfrm>
          <a:prstGeom prst="line">
            <a:avLst/>
          </a:prstGeom>
          <a:ln w="76200">
            <a:solidFill>
              <a:srgbClr val="0074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229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5F939C-5C90-4FD5-98E0-F52036A1F6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0558" y="0"/>
            <a:ext cx="8462884" cy="6858000"/>
          </a:xfrm>
          <a:prstGeom prst="rect">
            <a:avLst/>
          </a:prstGeom>
        </p:spPr>
      </p:pic>
      <p:sp>
        <p:nvSpPr>
          <p:cNvPr id="5" name="TextBox 4">
            <a:extLst>
              <a:ext uri="{FF2B5EF4-FFF2-40B4-BE49-F238E27FC236}">
                <a16:creationId xmlns:a16="http://schemas.microsoft.com/office/drawing/2014/main" id="{9B5ED400-EE71-4AB5-8F2C-F1B7468BA0FC}"/>
              </a:ext>
            </a:extLst>
          </p:cNvPr>
          <p:cNvSpPr txBox="1"/>
          <p:nvPr/>
        </p:nvSpPr>
        <p:spPr>
          <a:xfrm>
            <a:off x="4572000" y="381000"/>
            <a:ext cx="4572000" cy="685800"/>
          </a:xfrm>
          <a:prstGeom prst="rect">
            <a:avLst/>
          </a:prstGeom>
          <a:solidFill>
            <a:schemeClr val="bg1"/>
          </a:solidFill>
          <a:ln w="76200">
            <a:solidFill>
              <a:srgbClr val="008000"/>
            </a:solidFill>
          </a:ln>
        </p:spPr>
        <p:txBody>
          <a:bodyPr wrap="square" rtlCol="0" anchor="ctr">
            <a:noAutofit/>
          </a:bodyPr>
          <a:lstStyle/>
          <a:p>
            <a:pPr algn="ctr"/>
            <a:r>
              <a:rPr lang="en-US" sz="2800" dirty="0">
                <a:latin typeface="+mn-lt"/>
              </a:rPr>
              <a:t>budget.hawaii.gov/budget</a:t>
            </a:r>
          </a:p>
        </p:txBody>
      </p:sp>
      <p:sp>
        <p:nvSpPr>
          <p:cNvPr id="6" name="Oval 5">
            <a:extLst>
              <a:ext uri="{FF2B5EF4-FFF2-40B4-BE49-F238E27FC236}">
                <a16:creationId xmlns:a16="http://schemas.microsoft.com/office/drawing/2014/main" id="{E88BA46A-DCA1-45DE-AE3D-28285240F4E8}"/>
              </a:ext>
            </a:extLst>
          </p:cNvPr>
          <p:cNvSpPr/>
          <p:nvPr/>
        </p:nvSpPr>
        <p:spPr>
          <a:xfrm>
            <a:off x="6019800" y="3505200"/>
            <a:ext cx="2667000" cy="304800"/>
          </a:xfrm>
          <a:prstGeom prst="ellipse">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24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3E952-E6E9-8D86-E2CF-A4EC1520FB4F}"/>
              </a:ext>
            </a:extLst>
          </p:cNvPr>
          <p:cNvPicPr>
            <a:picLocks noChangeAspect="1"/>
          </p:cNvPicPr>
          <p:nvPr/>
        </p:nvPicPr>
        <p:blipFill>
          <a:blip r:embed="rId3"/>
          <a:stretch>
            <a:fillRect/>
          </a:stretch>
        </p:blipFill>
        <p:spPr>
          <a:xfrm>
            <a:off x="58993" y="0"/>
            <a:ext cx="9026013" cy="6858000"/>
          </a:xfrm>
          <a:prstGeom prst="rect">
            <a:avLst/>
          </a:prstGeom>
        </p:spPr>
      </p:pic>
      <p:sp>
        <p:nvSpPr>
          <p:cNvPr id="4" name="TextBox 3">
            <a:extLst>
              <a:ext uri="{FF2B5EF4-FFF2-40B4-BE49-F238E27FC236}">
                <a16:creationId xmlns:a16="http://schemas.microsoft.com/office/drawing/2014/main" id="{FA330CAB-1ACA-B574-C334-B0CDB15C76BB}"/>
              </a:ext>
            </a:extLst>
          </p:cNvPr>
          <p:cNvSpPr txBox="1"/>
          <p:nvPr/>
        </p:nvSpPr>
        <p:spPr>
          <a:xfrm>
            <a:off x="3931115" y="41564"/>
            <a:ext cx="5181600" cy="646331"/>
          </a:xfrm>
          <a:prstGeom prst="rect">
            <a:avLst/>
          </a:prstGeom>
          <a:solidFill>
            <a:schemeClr val="bg1"/>
          </a:solidFill>
          <a:ln w="76200">
            <a:solidFill>
              <a:srgbClr val="008000"/>
            </a:solidFill>
          </a:ln>
        </p:spPr>
        <p:txBody>
          <a:bodyPr wrap="square" rtlCol="0">
            <a:spAutoFit/>
          </a:bodyPr>
          <a:lstStyle/>
          <a:p>
            <a:pPr algn="ctr"/>
            <a:r>
              <a:rPr lang="en-US" dirty="0">
                <a:latin typeface="+mn-lt"/>
              </a:rPr>
              <a:t>https://budget.hawaii.gov/budget/</a:t>
            </a:r>
          </a:p>
          <a:p>
            <a:pPr algn="ctr"/>
            <a:r>
              <a:rPr lang="en-US" dirty="0">
                <a:latin typeface="+mn-lt"/>
              </a:rPr>
              <a:t>executive-supplemental-budget-fiscal-year-2025/</a:t>
            </a:r>
          </a:p>
        </p:txBody>
      </p:sp>
      <p:cxnSp>
        <p:nvCxnSpPr>
          <p:cNvPr id="5" name="Straight Arrow Connector 4">
            <a:extLst>
              <a:ext uri="{FF2B5EF4-FFF2-40B4-BE49-F238E27FC236}">
                <a16:creationId xmlns:a16="http://schemas.microsoft.com/office/drawing/2014/main" id="{50039038-EDE2-BF05-F2E7-48E32C1B91BB}"/>
              </a:ext>
            </a:extLst>
          </p:cNvPr>
          <p:cNvCxnSpPr/>
          <p:nvPr/>
        </p:nvCxnSpPr>
        <p:spPr>
          <a:xfrm flipH="1">
            <a:off x="1524000" y="2438400"/>
            <a:ext cx="1143000" cy="0"/>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58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98B2D-B449-8DAE-700E-D7AF6F3B5B1C}"/>
              </a:ext>
            </a:extLst>
          </p:cNvPr>
          <p:cNvPicPr>
            <a:picLocks noChangeAspect="1"/>
          </p:cNvPicPr>
          <p:nvPr/>
        </p:nvPicPr>
        <p:blipFill>
          <a:blip r:embed="rId3"/>
          <a:stretch>
            <a:fillRect/>
          </a:stretch>
        </p:blipFill>
        <p:spPr>
          <a:xfrm>
            <a:off x="0" y="-1"/>
            <a:ext cx="9144000" cy="7059133"/>
          </a:xfrm>
          <a:prstGeom prst="rect">
            <a:avLst/>
          </a:prstGeom>
        </p:spPr>
      </p:pic>
      <p:cxnSp>
        <p:nvCxnSpPr>
          <p:cNvPr id="5" name="Straight Connector 4">
            <a:extLst>
              <a:ext uri="{FF2B5EF4-FFF2-40B4-BE49-F238E27FC236}">
                <a16:creationId xmlns:a16="http://schemas.microsoft.com/office/drawing/2014/main" id="{36191744-362F-2C95-1712-C6A8C90A9CFB}"/>
              </a:ext>
            </a:extLst>
          </p:cNvPr>
          <p:cNvCxnSpPr/>
          <p:nvPr/>
        </p:nvCxnSpPr>
        <p:spPr>
          <a:xfrm>
            <a:off x="3962400" y="6324600"/>
            <a:ext cx="1295400"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8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F9BC2-4BA9-A053-2A0D-ADA50F388498}"/>
              </a:ext>
            </a:extLst>
          </p:cNvPr>
          <p:cNvPicPr>
            <a:picLocks noChangeAspect="1"/>
          </p:cNvPicPr>
          <p:nvPr/>
        </p:nvPicPr>
        <p:blipFill rotWithShape="1">
          <a:blip r:embed="rId3"/>
          <a:srcRect b="73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9554A842-6E9C-1E69-E1E2-FE432325050E}"/>
              </a:ext>
            </a:extLst>
          </p:cNvPr>
          <p:cNvCxnSpPr/>
          <p:nvPr/>
        </p:nvCxnSpPr>
        <p:spPr>
          <a:xfrm>
            <a:off x="228600" y="5410200"/>
            <a:ext cx="3810000"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9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495E8-43A5-E209-167B-BF1A8CB96ADD}"/>
              </a:ext>
            </a:extLst>
          </p:cNvPr>
          <p:cNvPicPr>
            <a:picLocks noChangeAspect="1"/>
          </p:cNvPicPr>
          <p:nvPr/>
        </p:nvPicPr>
        <p:blipFill rotWithShape="1">
          <a:blip r:embed="rId3"/>
          <a:srcRect b="20462"/>
          <a:stretch/>
        </p:blipFill>
        <p:spPr>
          <a:xfrm>
            <a:off x="0" y="-5"/>
            <a:ext cx="9144000" cy="6858005"/>
          </a:xfrm>
          <a:prstGeom prst="rect">
            <a:avLst/>
          </a:prstGeom>
        </p:spPr>
      </p:pic>
    </p:spTree>
    <p:extLst>
      <p:ext uri="{BB962C8B-B14F-4D97-AF65-F5344CB8AC3E}">
        <p14:creationId xmlns:p14="http://schemas.microsoft.com/office/powerpoint/2010/main" val="2983097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EB5E-4267-E612-D0EA-E43837E14B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DA3C14-00F7-02C8-FB84-5F6F1C4DB192}"/>
              </a:ext>
            </a:extLst>
          </p:cNvPr>
          <p:cNvPicPr>
            <a:picLocks noChangeAspect="1"/>
          </p:cNvPicPr>
          <p:nvPr/>
        </p:nvPicPr>
        <p:blipFill>
          <a:blip r:embed="rId3"/>
          <a:stretch>
            <a:fillRect/>
          </a:stretch>
        </p:blipFill>
        <p:spPr>
          <a:xfrm>
            <a:off x="31284" y="6927"/>
            <a:ext cx="9144000" cy="6947647"/>
          </a:xfrm>
          <a:prstGeom prst="rect">
            <a:avLst/>
          </a:prstGeom>
        </p:spPr>
      </p:pic>
      <p:sp>
        <p:nvSpPr>
          <p:cNvPr id="4" name="TextBox 3">
            <a:extLst>
              <a:ext uri="{FF2B5EF4-FFF2-40B4-BE49-F238E27FC236}">
                <a16:creationId xmlns:a16="http://schemas.microsoft.com/office/drawing/2014/main" id="{A9FCEA44-86DD-4362-69B2-792451D50169}"/>
              </a:ext>
            </a:extLst>
          </p:cNvPr>
          <p:cNvSpPr txBox="1"/>
          <p:nvPr/>
        </p:nvSpPr>
        <p:spPr>
          <a:xfrm>
            <a:off x="3931115" y="41564"/>
            <a:ext cx="5181600" cy="646331"/>
          </a:xfrm>
          <a:prstGeom prst="rect">
            <a:avLst/>
          </a:prstGeom>
          <a:solidFill>
            <a:schemeClr val="bg1"/>
          </a:solidFill>
          <a:ln w="76200">
            <a:solidFill>
              <a:srgbClr val="008000"/>
            </a:solidFill>
          </a:ln>
        </p:spPr>
        <p:txBody>
          <a:bodyPr wrap="square" rtlCol="0">
            <a:spAutoFit/>
          </a:bodyPr>
          <a:lstStyle/>
          <a:p>
            <a:pPr algn="ctr"/>
            <a:r>
              <a:rPr lang="en-US" dirty="0">
                <a:latin typeface="+mn-lt"/>
              </a:rPr>
              <a:t>https://budget.hawaii.gov/budget/</a:t>
            </a:r>
          </a:p>
          <a:p>
            <a:pPr algn="ctr"/>
            <a:r>
              <a:rPr lang="en-US" dirty="0">
                <a:latin typeface="+mn-lt"/>
              </a:rPr>
              <a:t>executive-supplemental-budget-fiscal-year-2025/</a:t>
            </a:r>
          </a:p>
        </p:txBody>
      </p:sp>
      <p:sp>
        <p:nvSpPr>
          <p:cNvPr id="2" name="TextBox 1">
            <a:extLst>
              <a:ext uri="{FF2B5EF4-FFF2-40B4-BE49-F238E27FC236}">
                <a16:creationId xmlns:a16="http://schemas.microsoft.com/office/drawing/2014/main" id="{B9CDA596-61B2-FF11-E101-8B83E3740A2B}"/>
              </a:ext>
            </a:extLst>
          </p:cNvPr>
          <p:cNvSpPr txBox="1"/>
          <p:nvPr/>
        </p:nvSpPr>
        <p:spPr>
          <a:xfrm>
            <a:off x="5181600" y="4572000"/>
            <a:ext cx="3276600" cy="369332"/>
          </a:xfrm>
          <a:prstGeom prst="rect">
            <a:avLst/>
          </a:prstGeom>
          <a:solidFill>
            <a:schemeClr val="bg1"/>
          </a:solidFill>
          <a:ln w="38100">
            <a:solidFill>
              <a:srgbClr val="009900"/>
            </a:solidFill>
          </a:ln>
        </p:spPr>
        <p:txBody>
          <a:bodyPr wrap="square" rtlCol="0">
            <a:spAutoFit/>
          </a:bodyPr>
          <a:lstStyle/>
          <a:p>
            <a:pPr algn="ctr"/>
            <a:r>
              <a:rPr lang="en-US" dirty="0">
                <a:latin typeface="+mn-lt"/>
              </a:rPr>
              <a:t>Scroll down for more</a:t>
            </a:r>
          </a:p>
        </p:txBody>
      </p:sp>
      <p:cxnSp>
        <p:nvCxnSpPr>
          <p:cNvPr id="7" name="Straight Arrow Connector 6">
            <a:extLst>
              <a:ext uri="{FF2B5EF4-FFF2-40B4-BE49-F238E27FC236}">
                <a16:creationId xmlns:a16="http://schemas.microsoft.com/office/drawing/2014/main" id="{0BDB63A1-D3C7-CA9E-568B-9947314A0F11}"/>
              </a:ext>
            </a:extLst>
          </p:cNvPr>
          <p:cNvCxnSpPr>
            <a:stCxn id="2" idx="2"/>
          </p:cNvCxnSpPr>
          <p:nvPr/>
        </p:nvCxnSpPr>
        <p:spPr>
          <a:xfrm>
            <a:off x="6819900" y="4941332"/>
            <a:ext cx="38100" cy="1688068"/>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1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23B10-3164-48F8-38C0-7FDE10A00380}"/>
              </a:ext>
            </a:extLst>
          </p:cNvPr>
          <p:cNvPicPr>
            <a:picLocks noChangeAspect="1"/>
          </p:cNvPicPr>
          <p:nvPr/>
        </p:nvPicPr>
        <p:blipFill>
          <a:blip r:embed="rId3"/>
          <a:stretch>
            <a:fillRect/>
          </a:stretch>
        </p:blipFill>
        <p:spPr>
          <a:xfrm>
            <a:off x="0" y="92918"/>
            <a:ext cx="9144000" cy="6672164"/>
          </a:xfrm>
          <a:prstGeom prst="rect">
            <a:avLst/>
          </a:prstGeom>
        </p:spPr>
      </p:pic>
      <p:sp>
        <p:nvSpPr>
          <p:cNvPr id="5" name="Oval 4">
            <a:extLst>
              <a:ext uri="{FF2B5EF4-FFF2-40B4-BE49-F238E27FC236}">
                <a16:creationId xmlns:a16="http://schemas.microsoft.com/office/drawing/2014/main" id="{76F1EC5E-1763-5AE1-C59A-8671F9EA17F9}"/>
              </a:ext>
            </a:extLst>
          </p:cNvPr>
          <p:cNvSpPr/>
          <p:nvPr/>
        </p:nvSpPr>
        <p:spPr>
          <a:xfrm>
            <a:off x="1371600" y="2362200"/>
            <a:ext cx="3124200" cy="533400"/>
          </a:xfrm>
          <a:prstGeom prst="ellipse">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8352CA-DFFD-A838-1234-83F53C271AD1}"/>
              </a:ext>
            </a:extLst>
          </p:cNvPr>
          <p:cNvSpPr txBox="1"/>
          <p:nvPr/>
        </p:nvSpPr>
        <p:spPr>
          <a:xfrm>
            <a:off x="647701" y="0"/>
            <a:ext cx="7848600" cy="707886"/>
          </a:xfrm>
          <a:prstGeom prst="rect">
            <a:avLst/>
          </a:prstGeom>
          <a:solidFill>
            <a:schemeClr val="bg1"/>
          </a:solidFill>
          <a:ln w="76200">
            <a:solidFill>
              <a:srgbClr val="009900"/>
            </a:solidFill>
          </a:ln>
        </p:spPr>
        <p:txBody>
          <a:bodyPr wrap="square" rtlCol="0">
            <a:spAutoFit/>
          </a:bodyPr>
          <a:lstStyle/>
          <a:p>
            <a:pPr algn="ctr"/>
            <a:r>
              <a:rPr lang="en-US" sz="4000" dirty="0">
                <a:latin typeface="+mn-lt"/>
              </a:rPr>
              <a:t>Appendix 1 = The Program Structure</a:t>
            </a:r>
            <a:endParaRPr lang="en-US" sz="4000" b="1" dirty="0">
              <a:solidFill>
                <a:srgbClr val="3E9260"/>
              </a:solidFill>
              <a:latin typeface="+mn-lt"/>
            </a:endParaRPr>
          </a:p>
        </p:txBody>
      </p:sp>
      <p:sp>
        <p:nvSpPr>
          <p:cNvPr id="7" name="TextBox 6">
            <a:extLst>
              <a:ext uri="{FF2B5EF4-FFF2-40B4-BE49-F238E27FC236}">
                <a16:creationId xmlns:a16="http://schemas.microsoft.com/office/drawing/2014/main" id="{5A4143BE-71A5-AEBF-720E-C36E16122FE8}"/>
              </a:ext>
            </a:extLst>
          </p:cNvPr>
          <p:cNvSpPr txBox="1"/>
          <p:nvPr/>
        </p:nvSpPr>
        <p:spPr>
          <a:xfrm>
            <a:off x="5410200" y="1263196"/>
            <a:ext cx="3429000" cy="2677656"/>
          </a:xfrm>
          <a:prstGeom prst="rect">
            <a:avLst/>
          </a:prstGeom>
          <a:solidFill>
            <a:schemeClr val="bg1"/>
          </a:solidFill>
          <a:ln w="76200">
            <a:solidFill>
              <a:srgbClr val="009900"/>
            </a:solidFill>
          </a:ln>
        </p:spPr>
        <p:txBody>
          <a:bodyPr wrap="square" rtlCol="0">
            <a:spAutoFit/>
          </a:bodyPr>
          <a:lstStyle/>
          <a:p>
            <a:pPr algn="ctr"/>
            <a:r>
              <a:rPr lang="en-US" sz="2800" dirty="0">
                <a:latin typeface="+mn-lt"/>
              </a:rPr>
              <a:t>Since the budget bill is organized by </a:t>
            </a:r>
          </a:p>
          <a:p>
            <a:pPr algn="ctr"/>
            <a:r>
              <a:rPr lang="en-US" sz="2800" b="1" dirty="0">
                <a:solidFill>
                  <a:srgbClr val="00747A"/>
                </a:solidFill>
                <a:latin typeface="+mn-lt"/>
              </a:rPr>
              <a:t>Program Structure </a:t>
            </a:r>
            <a:r>
              <a:rPr lang="en-US" sz="2800" dirty="0">
                <a:latin typeface="+mn-lt"/>
              </a:rPr>
              <a:t>this can be helpful when you’re trying to sense of things!</a:t>
            </a:r>
          </a:p>
        </p:txBody>
      </p:sp>
    </p:spTree>
    <p:extLst>
      <p:ext uri="{BB962C8B-B14F-4D97-AF65-F5344CB8AC3E}">
        <p14:creationId xmlns:p14="http://schemas.microsoft.com/office/powerpoint/2010/main" val="3035862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8A0E4-C505-85FF-9208-0845B8909802}"/>
              </a:ext>
            </a:extLst>
          </p:cNvPr>
          <p:cNvPicPr>
            <a:picLocks noChangeAspect="1"/>
          </p:cNvPicPr>
          <p:nvPr/>
        </p:nvPicPr>
        <p:blipFill>
          <a:blip r:embed="rId3"/>
          <a:stretch>
            <a:fillRect/>
          </a:stretch>
        </p:blipFill>
        <p:spPr>
          <a:xfrm>
            <a:off x="90534" y="0"/>
            <a:ext cx="8962931" cy="6858000"/>
          </a:xfrm>
          <a:prstGeom prst="rect">
            <a:avLst/>
          </a:prstGeom>
        </p:spPr>
      </p:pic>
    </p:spTree>
    <p:extLst>
      <p:ext uri="{BB962C8B-B14F-4D97-AF65-F5344CB8AC3E}">
        <p14:creationId xmlns:p14="http://schemas.microsoft.com/office/powerpoint/2010/main" val="4095960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01AB-78DA-1209-DFD5-D68EA885A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EEADD-6D66-AEDC-D893-A197723B55B3}"/>
              </a:ext>
            </a:extLst>
          </p:cNvPr>
          <p:cNvSpPr txBox="1">
            <a:spLocks/>
          </p:cNvSpPr>
          <p:nvPr/>
        </p:nvSpPr>
        <p:spPr>
          <a:xfrm>
            <a:off x="816429" y="457200"/>
            <a:ext cx="7848600" cy="1295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dirty="0"/>
              <a:t>THE PROGRAM STRUCTURE</a:t>
            </a:r>
          </a:p>
        </p:txBody>
      </p:sp>
      <p:sp>
        <p:nvSpPr>
          <p:cNvPr id="3" name="Content Placeholder 2">
            <a:extLst>
              <a:ext uri="{FF2B5EF4-FFF2-40B4-BE49-F238E27FC236}">
                <a16:creationId xmlns:a16="http://schemas.microsoft.com/office/drawing/2014/main" id="{26AE8D73-F52C-BBFB-7D76-A20EDE629811}"/>
              </a:ext>
            </a:extLst>
          </p:cNvPr>
          <p:cNvSpPr txBox="1">
            <a:spLocks/>
          </p:cNvSpPr>
          <p:nvPr/>
        </p:nvSpPr>
        <p:spPr>
          <a:xfrm>
            <a:off x="914400" y="1384042"/>
            <a:ext cx="7315200" cy="4864358"/>
          </a:xfrm>
          <a:prstGeom prst="rect">
            <a:avLst/>
          </a:prstGeom>
        </p:spPr>
        <p:txBody>
          <a:bodyPr wrap="square">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t>01  Economic Development</a:t>
            </a:r>
          </a:p>
          <a:p>
            <a:pPr>
              <a:spcBef>
                <a:spcPts val="0"/>
              </a:spcBef>
            </a:pPr>
            <a:r>
              <a:rPr lang="en-US" sz="2800" dirty="0"/>
              <a:t>02  Employment</a:t>
            </a:r>
          </a:p>
          <a:p>
            <a:pPr>
              <a:spcBef>
                <a:spcPts val="0"/>
              </a:spcBef>
            </a:pPr>
            <a:r>
              <a:rPr lang="en-US" sz="2800" dirty="0"/>
              <a:t>03  Transportation Facilities &amp; Services</a:t>
            </a:r>
          </a:p>
          <a:p>
            <a:pPr>
              <a:spcBef>
                <a:spcPts val="0"/>
              </a:spcBef>
            </a:pPr>
            <a:r>
              <a:rPr lang="en-US" sz="2800" dirty="0"/>
              <a:t>04  Environmental Protection</a:t>
            </a:r>
          </a:p>
          <a:p>
            <a:pPr>
              <a:spcBef>
                <a:spcPts val="0"/>
              </a:spcBef>
            </a:pPr>
            <a:r>
              <a:rPr lang="en-US" sz="2800" dirty="0"/>
              <a:t>05  Health</a:t>
            </a:r>
          </a:p>
          <a:p>
            <a:pPr>
              <a:spcBef>
                <a:spcPts val="0"/>
              </a:spcBef>
            </a:pPr>
            <a:r>
              <a:rPr lang="en-US" sz="2800" dirty="0"/>
              <a:t>06  Social Services</a:t>
            </a:r>
          </a:p>
          <a:p>
            <a:pPr>
              <a:spcBef>
                <a:spcPts val="0"/>
              </a:spcBef>
            </a:pPr>
            <a:r>
              <a:rPr lang="en-US" sz="2800" dirty="0"/>
              <a:t>07  Formal Education</a:t>
            </a:r>
          </a:p>
          <a:p>
            <a:pPr>
              <a:spcBef>
                <a:spcPts val="0"/>
              </a:spcBef>
            </a:pPr>
            <a:r>
              <a:rPr lang="en-US" sz="2800" dirty="0"/>
              <a:t>08  Culture &amp; Recreation</a:t>
            </a:r>
          </a:p>
          <a:p>
            <a:pPr>
              <a:spcBef>
                <a:spcPts val="0"/>
              </a:spcBef>
            </a:pPr>
            <a:r>
              <a:rPr lang="en-US" sz="2800" dirty="0"/>
              <a:t>09  Public Safety</a:t>
            </a:r>
          </a:p>
          <a:p>
            <a:pPr>
              <a:spcBef>
                <a:spcPts val="0"/>
              </a:spcBef>
            </a:pPr>
            <a:r>
              <a:rPr lang="en-US" sz="2800" dirty="0"/>
              <a:t>10  Individual Rights</a:t>
            </a:r>
          </a:p>
          <a:p>
            <a:pPr>
              <a:spcBef>
                <a:spcPts val="0"/>
              </a:spcBef>
            </a:pPr>
            <a:r>
              <a:rPr lang="en-US" sz="2800" dirty="0"/>
              <a:t>11  Government-Wide Support</a:t>
            </a:r>
          </a:p>
        </p:txBody>
      </p:sp>
    </p:spTree>
    <p:extLst>
      <p:ext uri="{BB962C8B-B14F-4D97-AF65-F5344CB8AC3E}">
        <p14:creationId xmlns:p14="http://schemas.microsoft.com/office/powerpoint/2010/main" val="2478054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59511-DA7C-3856-A2DA-6EE147E0BF9F}"/>
              </a:ext>
            </a:extLst>
          </p:cNvPr>
          <p:cNvPicPr>
            <a:picLocks noChangeAspect="1"/>
          </p:cNvPicPr>
          <p:nvPr/>
        </p:nvPicPr>
        <p:blipFill rotWithShape="1">
          <a:blip r:embed="rId3"/>
          <a:srcRect l="6118" t="8888" r="4396" b="12222"/>
          <a:stretch/>
        </p:blipFill>
        <p:spPr>
          <a:xfrm>
            <a:off x="18031" y="0"/>
            <a:ext cx="9107938" cy="6858000"/>
          </a:xfrm>
          <a:prstGeom prst="rect">
            <a:avLst/>
          </a:prstGeom>
        </p:spPr>
      </p:pic>
      <p:sp>
        <p:nvSpPr>
          <p:cNvPr id="4" name="TextBox 3">
            <a:extLst>
              <a:ext uri="{FF2B5EF4-FFF2-40B4-BE49-F238E27FC236}">
                <a16:creationId xmlns:a16="http://schemas.microsoft.com/office/drawing/2014/main" id="{4610C5D2-D51E-2FAD-9D3C-0FC08ED21525}"/>
              </a:ext>
            </a:extLst>
          </p:cNvPr>
          <p:cNvSpPr txBox="1"/>
          <p:nvPr/>
        </p:nvSpPr>
        <p:spPr>
          <a:xfrm>
            <a:off x="5867400" y="2942272"/>
            <a:ext cx="1981200" cy="1477328"/>
          </a:xfrm>
          <a:prstGeom prst="rect">
            <a:avLst/>
          </a:prstGeom>
          <a:solidFill>
            <a:schemeClr val="bg1"/>
          </a:solidFill>
          <a:ln w="38100">
            <a:solidFill>
              <a:srgbClr val="009900"/>
            </a:solidFill>
          </a:ln>
        </p:spPr>
        <p:txBody>
          <a:bodyPr wrap="square" rtlCol="0">
            <a:spAutoFit/>
          </a:bodyPr>
          <a:lstStyle/>
          <a:p>
            <a:pPr algn="ctr"/>
            <a:r>
              <a:rPr lang="en-US" b="1" dirty="0">
                <a:latin typeface="+mn-lt"/>
              </a:rPr>
              <a:t>Many different departments involved with Economic Development</a:t>
            </a:r>
          </a:p>
        </p:txBody>
      </p:sp>
      <p:sp>
        <p:nvSpPr>
          <p:cNvPr id="5" name="Left Brace 4">
            <a:extLst>
              <a:ext uri="{FF2B5EF4-FFF2-40B4-BE49-F238E27FC236}">
                <a16:creationId xmlns:a16="http://schemas.microsoft.com/office/drawing/2014/main" id="{DFA2511E-BAE5-C96A-D251-6277D5014D21}"/>
              </a:ext>
            </a:extLst>
          </p:cNvPr>
          <p:cNvSpPr/>
          <p:nvPr/>
        </p:nvSpPr>
        <p:spPr>
          <a:xfrm>
            <a:off x="7848600" y="1066800"/>
            <a:ext cx="381000" cy="5257800"/>
          </a:xfrm>
          <a:prstGeom prst="leftBrace">
            <a:avLst/>
          </a:pr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C0F824D-8845-FDBA-0654-33D27BF5B406}"/>
              </a:ext>
            </a:extLst>
          </p:cNvPr>
          <p:cNvCxnSpPr/>
          <p:nvPr/>
        </p:nvCxnSpPr>
        <p:spPr>
          <a:xfrm>
            <a:off x="1981200" y="1066800"/>
            <a:ext cx="1524000" cy="0"/>
          </a:xfrm>
          <a:prstGeom prst="line">
            <a:avLst/>
          </a:prstGeom>
          <a:ln w="38100">
            <a:solidFill>
              <a:srgbClr val="3E9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3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1036638"/>
            <a:ext cx="4038600" cy="1143000"/>
          </a:xfrm>
        </p:spPr>
        <p:txBody>
          <a:bodyPr/>
          <a:lstStyle/>
          <a:p>
            <a:pPr eaLnBrk="1" hangingPunct="1"/>
            <a:r>
              <a:rPr lang="en-US" sz="4000" dirty="0"/>
              <a:t>Your Office</a:t>
            </a:r>
          </a:p>
        </p:txBody>
      </p:sp>
      <p:pic>
        <p:nvPicPr>
          <p:cNvPr id="16387" name="Content Placeholder 7" descr="capitol bldg.png"/>
          <p:cNvPicPr>
            <a:picLocks noGrp="1" noChangeAspect="1"/>
          </p:cNvPicPr>
          <p:nvPr>
            <p:ph sz="half" idx="1"/>
          </p:nvPr>
        </p:nvPicPr>
        <p:blipFill>
          <a:blip r:embed="rId3" cstate="print"/>
          <a:stretch>
            <a:fillRect/>
          </a:stretch>
        </p:blipFill>
        <p:spPr>
          <a:xfrm>
            <a:off x="4648200" y="3505200"/>
            <a:ext cx="4038600" cy="3048000"/>
          </a:xfrm>
        </p:spPr>
      </p:pic>
      <p:pic>
        <p:nvPicPr>
          <p:cNvPr id="16388" name="Content Placeholder 8" descr="par office.png"/>
          <p:cNvPicPr>
            <a:picLocks noGrp="1" noChangeAspect="1"/>
          </p:cNvPicPr>
          <p:nvPr>
            <p:ph sz="half" idx="2"/>
          </p:nvPr>
        </p:nvPicPr>
        <p:blipFill>
          <a:blip r:embed="rId4" cstate="print"/>
          <a:srcRect/>
          <a:stretch>
            <a:fillRect/>
          </a:stretch>
        </p:blipFill>
        <p:spPr>
          <a:xfrm>
            <a:off x="228600" y="1905000"/>
            <a:ext cx="4038600" cy="3033713"/>
          </a:xfrm>
        </p:spPr>
      </p:pic>
      <p:sp>
        <p:nvSpPr>
          <p:cNvPr id="10" name="Title 1"/>
          <p:cNvSpPr txBox="1">
            <a:spLocks/>
          </p:cNvSpPr>
          <p:nvPr/>
        </p:nvSpPr>
        <p:spPr>
          <a:xfrm>
            <a:off x="4800600" y="2209800"/>
            <a:ext cx="4038600" cy="1143000"/>
          </a:xfrm>
          <a:prstGeom prst="rect">
            <a:avLst/>
          </a:prstGeom>
        </p:spPr>
        <p:txBody>
          <a:bodyPr anchor="ctr">
            <a:noAutofit/>
          </a:bodyPr>
          <a:lstStyle/>
          <a:p>
            <a:pPr algn="ctr" fontAlgn="auto">
              <a:spcAft>
                <a:spcPts val="0"/>
              </a:spcAft>
              <a:defRPr/>
            </a:pPr>
            <a:r>
              <a:rPr lang="en-US" sz="4000" dirty="0">
                <a:latin typeface="+mj-lt"/>
                <a:ea typeface="+mj-ea"/>
                <a:cs typeface="+mj-cs"/>
              </a:rPr>
              <a:t>at the </a:t>
            </a:r>
          </a:p>
          <a:p>
            <a:pPr algn="ctr" fontAlgn="auto">
              <a:spcAft>
                <a:spcPts val="0"/>
              </a:spcAft>
              <a:defRPr/>
            </a:pPr>
            <a:r>
              <a:rPr lang="en-US" sz="4000" dirty="0">
                <a:latin typeface="+mj-lt"/>
                <a:ea typeface="+mj-ea"/>
                <a:cs typeface="+mj-cs"/>
              </a:rPr>
              <a:t>State Capitol</a:t>
            </a:r>
          </a:p>
        </p:txBody>
      </p:sp>
      <p:sp>
        <p:nvSpPr>
          <p:cNvPr id="11" name="Title 1"/>
          <p:cNvSpPr txBox="1">
            <a:spLocks/>
          </p:cNvSpPr>
          <p:nvPr/>
        </p:nvSpPr>
        <p:spPr>
          <a:xfrm>
            <a:off x="228600" y="4953000"/>
            <a:ext cx="4038600" cy="1600200"/>
          </a:xfrm>
          <a:prstGeom prst="rect">
            <a:avLst/>
          </a:prstGeom>
        </p:spPr>
        <p:txBody>
          <a:bodyPr anchor="ctr">
            <a:normAutofit fontScale="70000" lnSpcReduction="20000"/>
          </a:bodyPr>
          <a:lstStyle/>
          <a:p>
            <a:pPr algn="ctr" fontAlgn="auto">
              <a:spcAft>
                <a:spcPts val="0"/>
              </a:spcAft>
              <a:defRPr/>
            </a:pPr>
            <a:r>
              <a:rPr lang="en-US" sz="4400" dirty="0">
                <a:latin typeface="+mj-lt"/>
                <a:ea typeface="+mj-ea"/>
                <a:cs typeface="+mj-cs"/>
              </a:rPr>
              <a:t>4</a:t>
            </a:r>
            <a:r>
              <a:rPr lang="en-US" sz="4400" baseline="30000" dirty="0">
                <a:latin typeface="+mj-lt"/>
                <a:ea typeface="+mj-ea"/>
                <a:cs typeface="+mj-cs"/>
              </a:rPr>
              <a:t>th</a:t>
            </a:r>
            <a:r>
              <a:rPr lang="en-US" sz="4400" dirty="0">
                <a:latin typeface="+mj-lt"/>
                <a:ea typeface="+mj-ea"/>
                <a:cs typeface="+mj-cs"/>
              </a:rPr>
              <a:t> Floor, Room 401</a:t>
            </a:r>
          </a:p>
          <a:p>
            <a:pPr algn="ctr" fontAlgn="auto">
              <a:spcAft>
                <a:spcPts val="0"/>
              </a:spcAft>
              <a:defRPr/>
            </a:pPr>
            <a:r>
              <a:rPr lang="en-US" sz="4400" dirty="0">
                <a:latin typeface="+mj-lt"/>
                <a:ea typeface="+mj-ea"/>
                <a:cs typeface="+mj-cs"/>
              </a:rPr>
              <a:t>808/ 587-0478</a:t>
            </a:r>
          </a:p>
          <a:p>
            <a:pPr algn="ctr" fontAlgn="auto">
              <a:spcAft>
                <a:spcPts val="0"/>
              </a:spcAft>
              <a:defRPr/>
            </a:pPr>
            <a:r>
              <a:rPr lang="en-US" sz="4400" dirty="0">
                <a:latin typeface="+mj-lt"/>
                <a:ea typeface="+mj-ea"/>
                <a:cs typeface="+mj-cs"/>
                <a:hlinkClick r:id="rId5"/>
              </a:rPr>
              <a:t>par@capitol.hawaii.gov</a:t>
            </a:r>
            <a:r>
              <a:rPr lang="en-US" sz="4400" dirty="0">
                <a:latin typeface="+mj-lt"/>
                <a:ea typeface="+mj-ea"/>
                <a:cs typeface="+mj-cs"/>
              </a:rPr>
              <a:t> </a:t>
            </a:r>
          </a:p>
        </p:txBody>
      </p:sp>
      <p:sp>
        <p:nvSpPr>
          <p:cNvPr id="7" name="Title 1"/>
          <p:cNvSpPr txBox="1">
            <a:spLocks/>
          </p:cNvSpPr>
          <p:nvPr/>
        </p:nvSpPr>
        <p:spPr>
          <a:xfrm>
            <a:off x="457200" y="533400"/>
            <a:ext cx="8229600" cy="1143000"/>
          </a:xfrm>
          <a:prstGeom prst="rect">
            <a:avLst/>
          </a:prstGeom>
        </p:spPr>
        <p:txBody>
          <a:bodyPr/>
          <a:lstStyle/>
          <a:p>
            <a:pPr algn="ctr" fontAlgn="auto">
              <a:spcAft>
                <a:spcPts val="0"/>
              </a:spcAft>
              <a:defRPr/>
            </a:pPr>
            <a:r>
              <a:rPr lang="en-US" sz="4400" b="1" dirty="0">
                <a:solidFill>
                  <a:srgbClr val="00747A"/>
                </a:solidFill>
                <a:latin typeface="+mj-lt"/>
                <a:ea typeface="+mj-ea"/>
                <a:cs typeface="+mj-cs"/>
              </a:rPr>
              <a:t>Public Access Room (PAR)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76F71-6E5D-9869-D753-922E10D2A0CA}"/>
              </a:ext>
            </a:extLst>
          </p:cNvPr>
          <p:cNvPicPr>
            <a:picLocks noChangeAspect="1"/>
          </p:cNvPicPr>
          <p:nvPr/>
        </p:nvPicPr>
        <p:blipFill>
          <a:blip r:embed="rId3"/>
          <a:stretch>
            <a:fillRect/>
          </a:stretch>
        </p:blipFill>
        <p:spPr>
          <a:xfrm>
            <a:off x="21464" y="0"/>
            <a:ext cx="9101073" cy="6858000"/>
          </a:xfrm>
          <a:prstGeom prst="rect">
            <a:avLst/>
          </a:prstGeom>
        </p:spPr>
      </p:pic>
      <p:sp>
        <p:nvSpPr>
          <p:cNvPr id="4" name="TextBox 3">
            <a:extLst>
              <a:ext uri="{FF2B5EF4-FFF2-40B4-BE49-F238E27FC236}">
                <a16:creationId xmlns:a16="http://schemas.microsoft.com/office/drawing/2014/main" id="{31AF9547-67C5-5E87-D0F8-ED7A1148D748}"/>
              </a:ext>
            </a:extLst>
          </p:cNvPr>
          <p:cNvSpPr txBox="1"/>
          <p:nvPr/>
        </p:nvSpPr>
        <p:spPr>
          <a:xfrm>
            <a:off x="800100" y="228600"/>
            <a:ext cx="7543800" cy="523220"/>
          </a:xfrm>
          <a:prstGeom prst="rect">
            <a:avLst/>
          </a:prstGeom>
          <a:solidFill>
            <a:schemeClr val="bg1"/>
          </a:solidFill>
          <a:ln w="76200">
            <a:solidFill>
              <a:srgbClr val="009900"/>
            </a:solidFill>
          </a:ln>
        </p:spPr>
        <p:txBody>
          <a:bodyPr wrap="square" rtlCol="0">
            <a:spAutoFit/>
          </a:bodyPr>
          <a:lstStyle/>
          <a:p>
            <a:pPr algn="ctr"/>
            <a:r>
              <a:rPr lang="en-US" sz="2800" dirty="0">
                <a:latin typeface="+mn-lt"/>
              </a:rPr>
              <a:t>If we want to look at a Program ID more closely…</a:t>
            </a:r>
          </a:p>
        </p:txBody>
      </p:sp>
      <p:cxnSp>
        <p:nvCxnSpPr>
          <p:cNvPr id="5" name="Straight Connector 4">
            <a:extLst>
              <a:ext uri="{FF2B5EF4-FFF2-40B4-BE49-F238E27FC236}">
                <a16:creationId xmlns:a16="http://schemas.microsoft.com/office/drawing/2014/main" id="{ADAAAEC1-5E3F-00E9-6B2F-4A8B6C7B5AA9}"/>
              </a:ext>
            </a:extLst>
          </p:cNvPr>
          <p:cNvCxnSpPr>
            <a:cxnSpLocks/>
          </p:cNvCxnSpPr>
          <p:nvPr/>
        </p:nvCxnSpPr>
        <p:spPr>
          <a:xfrm>
            <a:off x="21463" y="4267200"/>
            <a:ext cx="8970137"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97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16CFE-FEA0-44B2-B0D9-0444527CCD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4332" y="81883"/>
            <a:ext cx="8615335" cy="6694234"/>
          </a:xfrm>
          <a:prstGeom prst="rect">
            <a:avLst/>
          </a:prstGeom>
        </p:spPr>
      </p:pic>
      <p:sp>
        <p:nvSpPr>
          <p:cNvPr id="4" name="Oval 3">
            <a:extLst>
              <a:ext uri="{FF2B5EF4-FFF2-40B4-BE49-F238E27FC236}">
                <a16:creationId xmlns:a16="http://schemas.microsoft.com/office/drawing/2014/main" id="{EB707975-5D8E-4388-9E3F-AD09B8E233C2}"/>
              </a:ext>
            </a:extLst>
          </p:cNvPr>
          <p:cNvSpPr/>
          <p:nvPr/>
        </p:nvSpPr>
        <p:spPr>
          <a:xfrm>
            <a:off x="1066800" y="5715000"/>
            <a:ext cx="2438400" cy="304800"/>
          </a:xfrm>
          <a:prstGeom prst="ellipse">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B3C7DC6-5C50-45A7-AC77-71FE8CDDA270}"/>
              </a:ext>
            </a:extLst>
          </p:cNvPr>
          <p:cNvSpPr txBox="1"/>
          <p:nvPr/>
        </p:nvSpPr>
        <p:spPr>
          <a:xfrm>
            <a:off x="4572000" y="381000"/>
            <a:ext cx="4572000" cy="646331"/>
          </a:xfrm>
          <a:prstGeom prst="rect">
            <a:avLst/>
          </a:prstGeom>
          <a:solidFill>
            <a:schemeClr val="bg1"/>
          </a:solidFill>
          <a:ln w="76200">
            <a:solidFill>
              <a:srgbClr val="008000"/>
            </a:solidFill>
          </a:ln>
        </p:spPr>
        <p:txBody>
          <a:bodyPr wrap="square" rtlCol="0">
            <a:spAutoFit/>
          </a:bodyPr>
          <a:lstStyle/>
          <a:p>
            <a:pPr algn="ctr"/>
            <a:r>
              <a:rPr lang="en-US" dirty="0">
                <a:latin typeface="+mj-lt"/>
              </a:rPr>
              <a:t>https://budget.hawaii.gov/budget/executive-supplemental-budget-fiscal-year-2025/</a:t>
            </a:r>
          </a:p>
        </p:txBody>
      </p:sp>
    </p:spTree>
    <p:extLst>
      <p:ext uri="{BB962C8B-B14F-4D97-AF65-F5344CB8AC3E}">
        <p14:creationId xmlns:p14="http://schemas.microsoft.com/office/powerpoint/2010/main" val="7962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8B008-89DC-44F7-BBB2-6BB8E90723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81701"/>
            <a:ext cx="9150927" cy="6631272"/>
          </a:xfrm>
          <a:prstGeom prst="rect">
            <a:avLst/>
          </a:prstGeom>
        </p:spPr>
      </p:pic>
      <p:sp>
        <p:nvSpPr>
          <p:cNvPr id="2" name="Oval 1">
            <a:extLst>
              <a:ext uri="{FF2B5EF4-FFF2-40B4-BE49-F238E27FC236}">
                <a16:creationId xmlns:a16="http://schemas.microsoft.com/office/drawing/2014/main" id="{EB923F7A-B452-4B5B-AFFF-F35F16441C4A}"/>
              </a:ext>
            </a:extLst>
          </p:cNvPr>
          <p:cNvSpPr/>
          <p:nvPr/>
        </p:nvSpPr>
        <p:spPr>
          <a:xfrm>
            <a:off x="1402080" y="2819400"/>
            <a:ext cx="3855720" cy="609600"/>
          </a:xfrm>
          <a:prstGeom prst="ellipse">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0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BCA89-A3D5-0A49-1905-A6A259EEC848}"/>
              </a:ext>
            </a:extLst>
          </p:cNvPr>
          <p:cNvPicPr>
            <a:picLocks noChangeAspect="1"/>
          </p:cNvPicPr>
          <p:nvPr/>
        </p:nvPicPr>
        <p:blipFill rotWithShape="1">
          <a:blip r:embed="rId3"/>
          <a:srcRect b="16197"/>
          <a:stretch/>
        </p:blipFill>
        <p:spPr>
          <a:xfrm>
            <a:off x="0" y="47625"/>
            <a:ext cx="9144000" cy="6810375"/>
          </a:xfrm>
          <a:prstGeom prst="rect">
            <a:avLst/>
          </a:prstGeom>
        </p:spPr>
      </p:pic>
      <p:sp>
        <p:nvSpPr>
          <p:cNvPr id="2" name="Oval 1">
            <a:extLst>
              <a:ext uri="{FF2B5EF4-FFF2-40B4-BE49-F238E27FC236}">
                <a16:creationId xmlns:a16="http://schemas.microsoft.com/office/drawing/2014/main" id="{B9BF615B-53B4-43A0-D658-CC62F8D903C5}"/>
              </a:ext>
            </a:extLst>
          </p:cNvPr>
          <p:cNvSpPr/>
          <p:nvPr/>
        </p:nvSpPr>
        <p:spPr>
          <a:xfrm>
            <a:off x="1219200" y="76200"/>
            <a:ext cx="2971800" cy="1447800"/>
          </a:xfrm>
          <a:prstGeom prst="ellipse">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39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F38D2-EFE0-8B58-9A5D-AA8352E1A5B5}"/>
              </a:ext>
            </a:extLst>
          </p:cNvPr>
          <p:cNvPicPr>
            <a:picLocks noChangeAspect="1"/>
          </p:cNvPicPr>
          <p:nvPr/>
        </p:nvPicPr>
        <p:blipFill rotWithShape="1">
          <a:blip r:embed="rId3"/>
          <a:srcRect r="24167" b="36479"/>
          <a:stretch/>
        </p:blipFill>
        <p:spPr>
          <a:xfrm>
            <a:off x="-1" y="6061"/>
            <a:ext cx="9144001" cy="6810375"/>
          </a:xfrm>
          <a:prstGeom prst="rect">
            <a:avLst/>
          </a:prstGeom>
        </p:spPr>
      </p:pic>
      <p:sp>
        <p:nvSpPr>
          <p:cNvPr id="2" name="Oval 1">
            <a:extLst>
              <a:ext uri="{FF2B5EF4-FFF2-40B4-BE49-F238E27FC236}">
                <a16:creationId xmlns:a16="http://schemas.microsoft.com/office/drawing/2014/main" id="{CDCD8372-289D-3E17-011A-7B6A0C8DA300}"/>
              </a:ext>
            </a:extLst>
          </p:cNvPr>
          <p:cNvSpPr/>
          <p:nvPr/>
        </p:nvSpPr>
        <p:spPr>
          <a:xfrm>
            <a:off x="6705600" y="990600"/>
            <a:ext cx="1752600" cy="2362200"/>
          </a:xfrm>
          <a:prstGeom prst="ellipse">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75F16F6-044B-DA37-E9DA-8C3F6A5BF85D}"/>
              </a:ext>
            </a:extLst>
          </p:cNvPr>
          <p:cNvSpPr/>
          <p:nvPr/>
        </p:nvSpPr>
        <p:spPr>
          <a:xfrm>
            <a:off x="6858000" y="3581400"/>
            <a:ext cx="1447800" cy="3276600"/>
          </a:xfrm>
          <a:prstGeom prst="ellipse">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A86C00-5685-2D09-B437-53E41400D8C7}"/>
              </a:ext>
            </a:extLst>
          </p:cNvPr>
          <p:cNvCxnSpPr>
            <a:cxnSpLocks/>
          </p:cNvCxnSpPr>
          <p:nvPr/>
        </p:nvCxnSpPr>
        <p:spPr>
          <a:xfrm>
            <a:off x="457200" y="3886200"/>
            <a:ext cx="1600200" cy="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7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par>
                                <p:cTn id="19" presetID="3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A81E1A-67CE-65D3-2D6D-68A216FE99FD}"/>
              </a:ext>
            </a:extLst>
          </p:cNvPr>
          <p:cNvPicPr>
            <a:picLocks noChangeAspect="1"/>
          </p:cNvPicPr>
          <p:nvPr/>
        </p:nvPicPr>
        <p:blipFill rotWithShape="1">
          <a:blip r:embed="rId3"/>
          <a:srcRect l="2528" t="31926" r="24167" b="36479"/>
          <a:stretch/>
        </p:blipFill>
        <p:spPr>
          <a:xfrm>
            <a:off x="23313" y="548640"/>
            <a:ext cx="9097375" cy="5760720"/>
          </a:xfrm>
          <a:prstGeom prst="rect">
            <a:avLst/>
          </a:prstGeom>
        </p:spPr>
      </p:pic>
      <p:cxnSp>
        <p:nvCxnSpPr>
          <p:cNvPr id="3" name="Straight Connector 2">
            <a:extLst>
              <a:ext uri="{FF2B5EF4-FFF2-40B4-BE49-F238E27FC236}">
                <a16:creationId xmlns:a16="http://schemas.microsoft.com/office/drawing/2014/main" id="{EA4D00C3-E7B6-2DDD-11A3-93F6905174D4}"/>
              </a:ext>
            </a:extLst>
          </p:cNvPr>
          <p:cNvCxnSpPr>
            <a:cxnSpLocks/>
          </p:cNvCxnSpPr>
          <p:nvPr/>
        </p:nvCxnSpPr>
        <p:spPr>
          <a:xfrm>
            <a:off x="6830291" y="2133600"/>
            <a:ext cx="1371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93E3BF7-0EBA-5185-13D8-44B28CC0235F}"/>
              </a:ext>
            </a:extLst>
          </p:cNvPr>
          <p:cNvCxnSpPr>
            <a:cxnSpLocks/>
          </p:cNvCxnSpPr>
          <p:nvPr/>
        </p:nvCxnSpPr>
        <p:spPr>
          <a:xfrm>
            <a:off x="6830291" y="4038600"/>
            <a:ext cx="1371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555E97-FAEF-87F1-6E2F-2433A14F9BE2}"/>
              </a:ext>
            </a:extLst>
          </p:cNvPr>
          <p:cNvCxnSpPr>
            <a:cxnSpLocks/>
          </p:cNvCxnSpPr>
          <p:nvPr/>
        </p:nvCxnSpPr>
        <p:spPr>
          <a:xfrm>
            <a:off x="6830291" y="3048000"/>
            <a:ext cx="1371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25EBFC-C7AA-4D0A-65C4-6DCC6C95F156}"/>
              </a:ext>
            </a:extLst>
          </p:cNvPr>
          <p:cNvCxnSpPr>
            <a:cxnSpLocks/>
          </p:cNvCxnSpPr>
          <p:nvPr/>
        </p:nvCxnSpPr>
        <p:spPr>
          <a:xfrm>
            <a:off x="228600" y="4038600"/>
            <a:ext cx="1752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437C29-7E5A-0718-A77C-09DE4DF5F113}"/>
              </a:ext>
            </a:extLst>
          </p:cNvPr>
          <p:cNvCxnSpPr>
            <a:cxnSpLocks/>
          </p:cNvCxnSpPr>
          <p:nvPr/>
        </p:nvCxnSpPr>
        <p:spPr>
          <a:xfrm>
            <a:off x="228600" y="3075709"/>
            <a:ext cx="1752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7680A2-592E-395F-9E56-4A17D012D122}"/>
              </a:ext>
            </a:extLst>
          </p:cNvPr>
          <p:cNvCxnSpPr>
            <a:cxnSpLocks/>
          </p:cNvCxnSpPr>
          <p:nvPr/>
        </p:nvCxnSpPr>
        <p:spPr>
          <a:xfrm>
            <a:off x="228600" y="2161309"/>
            <a:ext cx="1752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42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6EEB5-057B-0F58-0B59-C67D96095E70}"/>
              </a:ext>
            </a:extLst>
          </p:cNvPr>
          <p:cNvPicPr>
            <a:picLocks noChangeAspect="1"/>
          </p:cNvPicPr>
          <p:nvPr/>
        </p:nvPicPr>
        <p:blipFill>
          <a:blip r:embed="rId3"/>
          <a:stretch>
            <a:fillRect/>
          </a:stretch>
        </p:blipFill>
        <p:spPr>
          <a:xfrm>
            <a:off x="119796" y="0"/>
            <a:ext cx="8904407" cy="6858000"/>
          </a:xfrm>
          <a:prstGeom prst="rect">
            <a:avLst/>
          </a:prstGeom>
        </p:spPr>
      </p:pic>
      <p:sp>
        <p:nvSpPr>
          <p:cNvPr id="4" name="Oval 3">
            <a:extLst>
              <a:ext uri="{FF2B5EF4-FFF2-40B4-BE49-F238E27FC236}">
                <a16:creationId xmlns:a16="http://schemas.microsoft.com/office/drawing/2014/main" id="{83EE82F1-26E0-A29C-04F3-4D870C387DEF}"/>
              </a:ext>
            </a:extLst>
          </p:cNvPr>
          <p:cNvSpPr/>
          <p:nvPr/>
        </p:nvSpPr>
        <p:spPr>
          <a:xfrm>
            <a:off x="0" y="228600"/>
            <a:ext cx="4572000" cy="1447800"/>
          </a:xfrm>
          <a:prstGeom prst="ellipse">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6FC9C194-775E-ED3E-2D85-D3DE76C7F021}"/>
              </a:ext>
            </a:extLst>
          </p:cNvPr>
          <p:cNvSpPr/>
          <p:nvPr/>
        </p:nvSpPr>
        <p:spPr>
          <a:xfrm>
            <a:off x="4572000" y="2971800"/>
            <a:ext cx="152400" cy="1627094"/>
          </a:xfrm>
          <a:prstGeom prst="rightBrace">
            <a:avLst/>
          </a:prstGeom>
          <a:ln w="762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858250A-56AB-A1EF-0F91-7EF4A40EE0DF}"/>
              </a:ext>
            </a:extLst>
          </p:cNvPr>
          <p:cNvSpPr txBox="1"/>
          <p:nvPr/>
        </p:nvSpPr>
        <p:spPr>
          <a:xfrm>
            <a:off x="6019800" y="152400"/>
            <a:ext cx="2971800" cy="990600"/>
          </a:xfrm>
          <a:prstGeom prst="rect">
            <a:avLst/>
          </a:prstGeom>
          <a:solidFill>
            <a:schemeClr val="bg1"/>
          </a:solidFill>
          <a:ln w="76200">
            <a:solidFill>
              <a:srgbClr val="008000"/>
            </a:solidFill>
          </a:ln>
        </p:spPr>
        <p:txBody>
          <a:bodyPr wrap="square" rtlCol="0" anchor="ctr" anchorCtr="0">
            <a:noAutofit/>
          </a:bodyPr>
          <a:lstStyle/>
          <a:p>
            <a:pPr algn="ctr"/>
            <a:r>
              <a:rPr lang="en-US" sz="2000" dirty="0">
                <a:latin typeface="+mj-lt"/>
              </a:rPr>
              <a:t>Description of what’s included in the request</a:t>
            </a:r>
          </a:p>
        </p:txBody>
      </p:sp>
      <p:cxnSp>
        <p:nvCxnSpPr>
          <p:cNvPr id="7" name="Straight Connector 6">
            <a:extLst>
              <a:ext uri="{FF2B5EF4-FFF2-40B4-BE49-F238E27FC236}">
                <a16:creationId xmlns:a16="http://schemas.microsoft.com/office/drawing/2014/main" id="{16D01040-34DB-D307-9771-54271F1A16F9}"/>
              </a:ext>
            </a:extLst>
          </p:cNvPr>
          <p:cNvCxnSpPr>
            <a:cxnSpLocks/>
          </p:cNvCxnSpPr>
          <p:nvPr/>
        </p:nvCxnSpPr>
        <p:spPr>
          <a:xfrm>
            <a:off x="533400" y="2971800"/>
            <a:ext cx="0" cy="1627094"/>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id="{8C7AEAD2-DEF5-9D5C-105D-4EBFD2895EBB}"/>
              </a:ext>
            </a:extLst>
          </p:cNvPr>
          <p:cNvSpPr/>
          <p:nvPr/>
        </p:nvSpPr>
        <p:spPr>
          <a:xfrm>
            <a:off x="8153401" y="1524000"/>
            <a:ext cx="761999" cy="4114800"/>
          </a:xfrm>
          <a:prstGeom prst="rightBrace">
            <a:avLst/>
          </a:prstGeom>
          <a:ln w="762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05901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CDCA3C-ADBA-A6A6-F290-9F3D7CB84E0F}"/>
              </a:ext>
            </a:extLst>
          </p:cNvPr>
          <p:cNvPicPr>
            <a:picLocks noChangeAspect="1"/>
          </p:cNvPicPr>
          <p:nvPr/>
        </p:nvPicPr>
        <p:blipFill rotWithShape="1">
          <a:blip r:embed="rId3"/>
          <a:srcRect l="4645" t="40000" r="55135" b="30438"/>
          <a:stretch/>
        </p:blipFill>
        <p:spPr>
          <a:xfrm>
            <a:off x="35558" y="1722120"/>
            <a:ext cx="9072885" cy="5135880"/>
          </a:xfrm>
          <a:prstGeom prst="rect">
            <a:avLst/>
          </a:prstGeom>
        </p:spPr>
      </p:pic>
      <p:cxnSp>
        <p:nvCxnSpPr>
          <p:cNvPr id="3" name="Straight Connector 2">
            <a:extLst>
              <a:ext uri="{FF2B5EF4-FFF2-40B4-BE49-F238E27FC236}">
                <a16:creationId xmlns:a16="http://schemas.microsoft.com/office/drawing/2014/main" id="{A2C24E50-1E8B-2EAB-7270-A8FF4407C894}"/>
              </a:ext>
            </a:extLst>
          </p:cNvPr>
          <p:cNvCxnSpPr>
            <a:cxnSpLocks/>
          </p:cNvCxnSpPr>
          <p:nvPr/>
        </p:nvCxnSpPr>
        <p:spPr>
          <a:xfrm>
            <a:off x="5105400" y="3657600"/>
            <a:ext cx="1371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AA77EAA-030D-4DFC-4973-F230CEAA1714}"/>
              </a:ext>
            </a:extLst>
          </p:cNvPr>
          <p:cNvCxnSpPr>
            <a:cxnSpLocks/>
          </p:cNvCxnSpPr>
          <p:nvPr/>
        </p:nvCxnSpPr>
        <p:spPr>
          <a:xfrm>
            <a:off x="7239000" y="4267200"/>
            <a:ext cx="13716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6D0C6C-F4DE-074A-235D-C4A08C6BAABA}"/>
              </a:ext>
            </a:extLst>
          </p:cNvPr>
          <p:cNvCxnSpPr>
            <a:cxnSpLocks/>
          </p:cNvCxnSpPr>
          <p:nvPr/>
        </p:nvCxnSpPr>
        <p:spPr>
          <a:xfrm>
            <a:off x="3200400" y="5715000"/>
            <a:ext cx="10668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CBDCE8-E9AC-9028-114E-8214DD555394}"/>
              </a:ext>
            </a:extLst>
          </p:cNvPr>
          <p:cNvCxnSpPr>
            <a:cxnSpLocks/>
          </p:cNvCxnSpPr>
          <p:nvPr/>
        </p:nvCxnSpPr>
        <p:spPr>
          <a:xfrm>
            <a:off x="4724400" y="6324600"/>
            <a:ext cx="1143000"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055E16-5AD3-F499-0432-D532E04CB97F}"/>
              </a:ext>
            </a:extLst>
          </p:cNvPr>
          <p:cNvCxnSpPr>
            <a:cxnSpLocks/>
          </p:cNvCxnSpPr>
          <p:nvPr/>
        </p:nvCxnSpPr>
        <p:spPr>
          <a:xfrm>
            <a:off x="7696200" y="6324600"/>
            <a:ext cx="1412243" cy="0"/>
          </a:xfrm>
          <a:prstGeom prst="line">
            <a:avLst/>
          </a:prstGeom>
          <a:ln w="57150">
            <a:solidFill>
              <a:srgbClr val="0099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1742D25-FB36-833F-B952-2ECB4CE4CA68}"/>
              </a:ext>
            </a:extLst>
          </p:cNvPr>
          <p:cNvSpPr txBox="1"/>
          <p:nvPr/>
        </p:nvSpPr>
        <p:spPr>
          <a:xfrm>
            <a:off x="3962400" y="152400"/>
            <a:ext cx="4953000" cy="685800"/>
          </a:xfrm>
          <a:prstGeom prst="rect">
            <a:avLst/>
          </a:prstGeom>
          <a:noFill/>
          <a:ln w="76200">
            <a:solidFill>
              <a:srgbClr val="008000"/>
            </a:solidFill>
          </a:ln>
        </p:spPr>
        <p:txBody>
          <a:bodyPr wrap="square" rtlCol="0">
            <a:noAutofit/>
          </a:bodyPr>
          <a:lstStyle/>
          <a:p>
            <a:pPr algn="ctr"/>
            <a:r>
              <a:rPr lang="en-US" sz="2000" dirty="0">
                <a:latin typeface="+mn-lt"/>
              </a:rPr>
              <a:t>Adding 1., 2., 3. amounts = $17,925,000 = change in funding, general funds</a:t>
            </a:r>
          </a:p>
          <a:p>
            <a:endParaRPr lang="en-US" sz="2000" dirty="0">
              <a:latin typeface="+mn-lt"/>
            </a:endParaRPr>
          </a:p>
          <a:p>
            <a:endParaRPr lang="en-US" sz="2000" dirty="0">
              <a:latin typeface="+mn-lt"/>
            </a:endParaRPr>
          </a:p>
        </p:txBody>
      </p:sp>
      <p:sp>
        <p:nvSpPr>
          <p:cNvPr id="16" name="TextBox 15">
            <a:extLst>
              <a:ext uri="{FF2B5EF4-FFF2-40B4-BE49-F238E27FC236}">
                <a16:creationId xmlns:a16="http://schemas.microsoft.com/office/drawing/2014/main" id="{6FEF92D3-C9E2-9E4F-C8C8-BF5CCF605EAD}"/>
              </a:ext>
            </a:extLst>
          </p:cNvPr>
          <p:cNvSpPr txBox="1"/>
          <p:nvPr/>
        </p:nvSpPr>
        <p:spPr>
          <a:xfrm>
            <a:off x="3962400" y="979516"/>
            <a:ext cx="4953000" cy="685800"/>
          </a:xfrm>
          <a:prstGeom prst="rect">
            <a:avLst/>
          </a:prstGeom>
          <a:noFill/>
          <a:ln w="76200">
            <a:solidFill>
              <a:srgbClr val="008000"/>
            </a:solidFill>
          </a:ln>
        </p:spPr>
        <p:txBody>
          <a:bodyPr wrap="square" rtlCol="0">
            <a:noAutofit/>
          </a:bodyPr>
          <a:lstStyle/>
          <a:p>
            <a:pPr algn="ctr"/>
            <a:r>
              <a:rPr lang="en-US" sz="2000" dirty="0">
                <a:latin typeface="+mn-lt"/>
              </a:rPr>
              <a:t>First amount in 4. = change in funding, </a:t>
            </a:r>
          </a:p>
          <a:p>
            <a:pPr algn="ctr"/>
            <a:r>
              <a:rPr lang="en-US" sz="2000" dirty="0">
                <a:latin typeface="+mn-lt"/>
              </a:rPr>
              <a:t>federal funds</a:t>
            </a:r>
          </a:p>
          <a:p>
            <a:endParaRPr lang="en-US" sz="2000" dirty="0">
              <a:latin typeface="+mn-lt"/>
            </a:endParaRPr>
          </a:p>
          <a:p>
            <a:endParaRPr lang="en-US" sz="2000" dirty="0">
              <a:latin typeface="+mn-lt"/>
            </a:endParaRPr>
          </a:p>
        </p:txBody>
      </p:sp>
      <p:sp>
        <p:nvSpPr>
          <p:cNvPr id="17" name="TextBox 16">
            <a:extLst>
              <a:ext uri="{FF2B5EF4-FFF2-40B4-BE49-F238E27FC236}">
                <a16:creationId xmlns:a16="http://schemas.microsoft.com/office/drawing/2014/main" id="{FF2D57D3-C6A4-0A5C-A76F-0DF5961693F1}"/>
              </a:ext>
            </a:extLst>
          </p:cNvPr>
          <p:cNvSpPr txBox="1"/>
          <p:nvPr/>
        </p:nvSpPr>
        <p:spPr>
          <a:xfrm>
            <a:off x="3962400" y="1806632"/>
            <a:ext cx="4953000" cy="685800"/>
          </a:xfrm>
          <a:prstGeom prst="rect">
            <a:avLst/>
          </a:prstGeom>
          <a:noFill/>
          <a:ln w="76200">
            <a:solidFill>
              <a:srgbClr val="008000"/>
            </a:solidFill>
          </a:ln>
        </p:spPr>
        <p:txBody>
          <a:bodyPr wrap="square" rtlCol="0">
            <a:noAutofit/>
          </a:bodyPr>
          <a:lstStyle/>
          <a:p>
            <a:pPr algn="ctr"/>
            <a:r>
              <a:rPr lang="en-US" sz="2000" dirty="0">
                <a:latin typeface="+mn-lt"/>
              </a:rPr>
              <a:t>Second amount in 4. = change in funding, other federal funds</a:t>
            </a:r>
          </a:p>
          <a:p>
            <a:endParaRPr lang="en-US" sz="2000" dirty="0">
              <a:latin typeface="+mn-lt"/>
            </a:endParaRPr>
          </a:p>
          <a:p>
            <a:endParaRPr lang="en-US" sz="2000" dirty="0">
              <a:latin typeface="+mn-lt"/>
            </a:endParaRPr>
          </a:p>
        </p:txBody>
      </p:sp>
    </p:spTree>
    <p:extLst>
      <p:ext uri="{BB962C8B-B14F-4D97-AF65-F5344CB8AC3E}">
        <p14:creationId xmlns:p14="http://schemas.microsoft.com/office/powerpoint/2010/main" val="41038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43BA5-4AAB-4EB7-AE24-3C4BE551E22A}"/>
              </a:ext>
            </a:extLst>
          </p:cNvPr>
          <p:cNvSpPr/>
          <p:nvPr/>
        </p:nvSpPr>
        <p:spPr>
          <a:xfrm>
            <a:off x="0" y="4572000"/>
            <a:ext cx="9144000" cy="2286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7062" y="1295799"/>
            <a:ext cx="7848600" cy="707886"/>
          </a:xfrm>
          <a:prstGeom prst="rect">
            <a:avLst/>
          </a:prstGeom>
          <a:noFill/>
        </p:spPr>
        <p:txBody>
          <a:bodyPr wrap="square" rtlCol="0">
            <a:spAutoFit/>
          </a:bodyPr>
          <a:lstStyle/>
          <a:p>
            <a:pPr algn="ctr"/>
            <a:r>
              <a:rPr lang="en-US" sz="4000" i="1" dirty="0">
                <a:latin typeface="+mn-lt"/>
              </a:rPr>
              <a:t>Early January</a:t>
            </a:r>
            <a:endParaRPr lang="en-US" sz="4000" i="1" dirty="0">
              <a:solidFill>
                <a:srgbClr val="3E9260"/>
              </a:solidFill>
              <a:latin typeface="+mn-lt"/>
            </a:endParaRPr>
          </a:p>
        </p:txBody>
      </p:sp>
      <p:sp>
        <p:nvSpPr>
          <p:cNvPr id="3" name="TextBox 2"/>
          <p:cNvSpPr txBox="1"/>
          <p:nvPr/>
        </p:nvSpPr>
        <p:spPr>
          <a:xfrm>
            <a:off x="628338" y="1981200"/>
            <a:ext cx="7848600" cy="2514600"/>
          </a:xfrm>
          <a:prstGeom prst="rect">
            <a:avLst/>
          </a:prstGeom>
          <a:noFill/>
        </p:spPr>
        <p:txBody>
          <a:bodyPr wrap="square" rtlCol="0">
            <a:noAutofit/>
          </a:bodyPr>
          <a:lstStyle/>
          <a:p>
            <a:pPr algn="ctr">
              <a:spcAft>
                <a:spcPts val="0"/>
              </a:spcAft>
            </a:pPr>
            <a:r>
              <a:rPr lang="en-US" sz="4000" b="1" dirty="0">
                <a:solidFill>
                  <a:schemeClr val="accent1">
                    <a:lumMod val="75000"/>
                  </a:schemeClr>
                </a:solidFill>
                <a:latin typeface="+mn-lt"/>
              </a:rPr>
              <a:t>Legislature’s money committees </a:t>
            </a:r>
          </a:p>
          <a:p>
            <a:pPr algn="ctr">
              <a:spcAft>
                <a:spcPts val="0"/>
              </a:spcAft>
            </a:pPr>
            <a:r>
              <a:rPr lang="en-US" sz="4000" dirty="0">
                <a:latin typeface="+mn-lt"/>
              </a:rPr>
              <a:t>ask </a:t>
            </a:r>
            <a:r>
              <a:rPr lang="en-US" sz="4000" b="1" dirty="0">
                <a:solidFill>
                  <a:srgbClr val="00747A"/>
                </a:solidFill>
                <a:latin typeface="+mn-lt"/>
              </a:rPr>
              <a:t>Executive Departments </a:t>
            </a:r>
          </a:p>
          <a:p>
            <a:pPr algn="ctr">
              <a:spcAft>
                <a:spcPts val="1200"/>
              </a:spcAft>
            </a:pPr>
            <a:r>
              <a:rPr lang="en-US" sz="4000" b="1" dirty="0">
                <a:solidFill>
                  <a:srgbClr val="00747A"/>
                </a:solidFill>
                <a:latin typeface="+mn-lt"/>
              </a:rPr>
              <a:t>to brief them on their budget requests</a:t>
            </a:r>
          </a:p>
          <a:p>
            <a:r>
              <a:rPr lang="en-US" sz="3200" b="1" dirty="0">
                <a:solidFill>
                  <a:schemeClr val="bg1"/>
                </a:solidFill>
                <a:latin typeface="+mn-lt"/>
              </a:rPr>
              <a:t>Money committees =</a:t>
            </a:r>
          </a:p>
          <a:p>
            <a:pPr lvl="1"/>
            <a:r>
              <a:rPr lang="en-US" sz="3200" b="1" dirty="0">
                <a:solidFill>
                  <a:schemeClr val="bg1"/>
                </a:solidFill>
                <a:latin typeface="+mn-lt"/>
              </a:rPr>
              <a:t> Senate Ways and Means (</a:t>
            </a:r>
            <a:r>
              <a:rPr lang="en-US" sz="3200" b="1" dirty="0" err="1">
                <a:solidFill>
                  <a:schemeClr val="bg1"/>
                </a:solidFill>
                <a:latin typeface="+mn-lt"/>
              </a:rPr>
              <a:t>WAM</a:t>
            </a:r>
            <a:r>
              <a:rPr lang="en-US" sz="3200" b="1" dirty="0">
                <a:solidFill>
                  <a:schemeClr val="bg1"/>
                </a:solidFill>
                <a:latin typeface="+mn-lt"/>
              </a:rPr>
              <a:t>)</a:t>
            </a:r>
          </a:p>
          <a:p>
            <a:pPr lvl="1"/>
            <a:r>
              <a:rPr lang="en-US" sz="3200" b="1" dirty="0">
                <a:solidFill>
                  <a:schemeClr val="bg1"/>
                </a:solidFill>
                <a:latin typeface="+mn-lt"/>
              </a:rPr>
              <a:t> House Finance (FIN)</a:t>
            </a:r>
          </a:p>
          <a:p>
            <a:pPr marL="0" lvl="1"/>
            <a:r>
              <a:rPr lang="en-US" sz="3200" b="1" i="1" dirty="0">
                <a:solidFill>
                  <a:schemeClr val="bg1"/>
                </a:solidFill>
                <a:latin typeface="+mn-lt"/>
              </a:rPr>
              <a:t>Often ask subject matter committee to join</a:t>
            </a:r>
            <a:endParaRPr lang="en-US" sz="3200" i="1" dirty="0">
              <a:solidFill>
                <a:schemeClr val="bg1"/>
              </a:solidFill>
              <a:latin typeface="+mn-lt"/>
            </a:endParaRPr>
          </a:p>
        </p:txBody>
      </p:sp>
      <p:pic>
        <p:nvPicPr>
          <p:cNvPr id="6" name="Picture 5" descr="Text&#10;&#10;Description automatically generated with low confidence">
            <a:extLst>
              <a:ext uri="{FF2B5EF4-FFF2-40B4-BE49-F238E27FC236}">
                <a16:creationId xmlns:a16="http://schemas.microsoft.com/office/drawing/2014/main" id="{FD8D558B-D8A0-474B-8707-222F41EA2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1295400"/>
          </a:xfrm>
          <a:prstGeom prst="rect">
            <a:avLst/>
          </a:prstGeom>
        </p:spPr>
      </p:pic>
      <p:sp>
        <p:nvSpPr>
          <p:cNvPr id="7" name="Star: 4 Points 6">
            <a:extLst>
              <a:ext uri="{FF2B5EF4-FFF2-40B4-BE49-F238E27FC236}">
                <a16:creationId xmlns:a16="http://schemas.microsoft.com/office/drawing/2014/main" id="{9203D5AE-3A01-4B08-9109-B8FF8F587FA5}"/>
              </a:ext>
            </a:extLst>
          </p:cNvPr>
          <p:cNvSpPr/>
          <p:nvPr/>
        </p:nvSpPr>
        <p:spPr>
          <a:xfrm>
            <a:off x="304800" y="688848"/>
            <a:ext cx="301752" cy="301752"/>
          </a:xfrm>
          <a:prstGeom prst="star4">
            <a:avLst/>
          </a:prstGeom>
          <a:solidFill>
            <a:srgbClr val="00747A"/>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94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43BA5-4AAB-4EB7-AE24-3C4BE551E22A}"/>
              </a:ext>
            </a:extLst>
          </p:cNvPr>
          <p:cNvSpPr/>
          <p:nvPr/>
        </p:nvSpPr>
        <p:spPr>
          <a:xfrm>
            <a:off x="-2498" y="4572000"/>
            <a:ext cx="9144000" cy="2286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chemeClr val="bg1"/>
                </a:solidFill>
                <a:latin typeface="Calibri"/>
              </a:rPr>
              <a:t>WAM usually posts briefing materials to the hearing notice – </a:t>
            </a:r>
          </a:p>
          <a:p>
            <a:pPr lvl="0" algn="ctr">
              <a:defRPr/>
            </a:pPr>
            <a:r>
              <a:rPr lang="en-US" sz="3600" b="1" dirty="0">
                <a:solidFill>
                  <a:schemeClr val="bg1"/>
                </a:solidFill>
                <a:latin typeface="Calibri"/>
              </a:rPr>
              <a:t>find them using the ‘Reports and Lists’ page</a:t>
            </a:r>
            <a:endParaRPr lang="en-US" sz="3600" i="1" dirty="0">
              <a:solidFill>
                <a:schemeClr val="bg1"/>
              </a:solidFill>
              <a:latin typeface="Calibri"/>
            </a:endParaRPr>
          </a:p>
        </p:txBody>
      </p:sp>
      <p:sp>
        <p:nvSpPr>
          <p:cNvPr id="3" name="TextBox 2"/>
          <p:cNvSpPr txBox="1"/>
          <p:nvPr/>
        </p:nvSpPr>
        <p:spPr>
          <a:xfrm>
            <a:off x="628338" y="1676400"/>
            <a:ext cx="8058462" cy="2819400"/>
          </a:xfrm>
          <a:prstGeom prst="rect">
            <a:avLst/>
          </a:prstGeom>
          <a:noFill/>
        </p:spPr>
        <p:txBody>
          <a:bodyPr wrap="square" rtlCol="0">
            <a:noAutofit/>
          </a:bodyPr>
          <a:lstStyle/>
          <a:p>
            <a:pPr lvl="0" algn="ctr">
              <a:defRPr/>
            </a:pPr>
            <a:r>
              <a:rPr lang="en-US" sz="4000" b="1" dirty="0">
                <a:solidFill>
                  <a:srgbClr val="00747A"/>
                </a:solidFill>
                <a:latin typeface="Calibri"/>
              </a:rPr>
              <a:t>Materials presented at the informational briefings may provide a great level of detail</a:t>
            </a:r>
          </a:p>
        </p:txBody>
      </p:sp>
      <p:pic>
        <p:nvPicPr>
          <p:cNvPr id="5" name="Picture 4" descr="Text&#10;&#10;Description automatically generated with low confidence">
            <a:extLst>
              <a:ext uri="{FF2B5EF4-FFF2-40B4-BE49-F238E27FC236}">
                <a16:creationId xmlns:a16="http://schemas.microsoft.com/office/drawing/2014/main" id="{B9817932-F884-4FAE-821A-1508310BC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1295400"/>
          </a:xfrm>
          <a:prstGeom prst="rect">
            <a:avLst/>
          </a:prstGeom>
        </p:spPr>
      </p:pic>
      <p:sp>
        <p:nvSpPr>
          <p:cNvPr id="6" name="Star: 4 Points 5">
            <a:extLst>
              <a:ext uri="{FF2B5EF4-FFF2-40B4-BE49-F238E27FC236}">
                <a16:creationId xmlns:a16="http://schemas.microsoft.com/office/drawing/2014/main" id="{B13CEB70-4824-4AC2-9013-9C7DEC7799F7}"/>
              </a:ext>
            </a:extLst>
          </p:cNvPr>
          <p:cNvSpPr/>
          <p:nvPr/>
        </p:nvSpPr>
        <p:spPr>
          <a:xfrm>
            <a:off x="304800" y="688848"/>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375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33400"/>
            <a:ext cx="8229600" cy="1143000"/>
          </a:xfrm>
          <a:prstGeom prst="rect">
            <a:avLst/>
          </a:prstGeom>
        </p:spPr>
        <p:txBody>
          <a:bodyPr/>
          <a:lstStyle/>
          <a:p>
            <a:pPr algn="ctr" fontAlgn="auto">
              <a:spcAft>
                <a:spcPts val="0"/>
              </a:spcAft>
              <a:defRPr/>
            </a:pPr>
            <a:r>
              <a:rPr lang="en-US" sz="4400" b="1" dirty="0">
                <a:solidFill>
                  <a:srgbClr val="00747A"/>
                </a:solidFill>
                <a:latin typeface="+mj-lt"/>
                <a:ea typeface="+mj-ea"/>
                <a:cs typeface="+mj-cs"/>
              </a:rPr>
              <a:t>Public Access Room (PAR)</a:t>
            </a:r>
          </a:p>
        </p:txBody>
      </p:sp>
      <p:sp>
        <p:nvSpPr>
          <p:cNvPr id="17411"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p>
            <a:pPr marL="342900" indent="-342900">
              <a:spcBef>
                <a:spcPct val="20000"/>
              </a:spcBef>
              <a:buFont typeface="Arial" charset="0"/>
              <a:buChar char="•"/>
            </a:pPr>
            <a:r>
              <a:rPr lang="en-US" sz="3200" dirty="0">
                <a:latin typeface="Calibri" pitchFamily="34" charset="0"/>
              </a:rPr>
              <a:t>Help, information and training at </a:t>
            </a:r>
            <a:r>
              <a:rPr lang="en-US" sz="3200" b="1" dirty="0">
                <a:solidFill>
                  <a:srgbClr val="00747A"/>
                </a:solidFill>
                <a:latin typeface="Calibri" pitchFamily="34" charset="0"/>
              </a:rPr>
              <a:t>no charge</a:t>
            </a:r>
          </a:p>
          <a:p>
            <a:pPr marL="342900" indent="-342900">
              <a:spcBef>
                <a:spcPct val="20000"/>
              </a:spcBef>
              <a:buFont typeface="Arial" charset="0"/>
              <a:buChar char="•"/>
            </a:pPr>
            <a:r>
              <a:rPr lang="en-US" sz="3200" b="1" dirty="0">
                <a:solidFill>
                  <a:srgbClr val="00747A"/>
                </a:solidFill>
                <a:latin typeface="Calibri" pitchFamily="34" charset="0"/>
              </a:rPr>
              <a:t>Non-partisan</a:t>
            </a:r>
          </a:p>
          <a:p>
            <a:pPr marL="342900" indent="-342900">
              <a:spcBef>
                <a:spcPct val="20000"/>
              </a:spcBef>
              <a:buFont typeface="Arial" charset="0"/>
              <a:buChar char="•"/>
            </a:pPr>
            <a:r>
              <a:rPr lang="en-US" sz="3200" dirty="0">
                <a:latin typeface="Calibri" pitchFamily="34" charset="0"/>
              </a:rPr>
              <a:t>Lots of resources!</a:t>
            </a:r>
          </a:p>
          <a:p>
            <a:pPr marL="800100" lvl="1" indent="-342900">
              <a:spcBef>
                <a:spcPct val="20000"/>
              </a:spcBef>
              <a:buFont typeface="Arial" charset="0"/>
              <a:buChar char="•"/>
            </a:pPr>
            <a:r>
              <a:rPr lang="en-US" sz="2400" dirty="0">
                <a:latin typeface="Calibri" pitchFamily="34" charset="0"/>
              </a:rPr>
              <a:t>Guidance on process</a:t>
            </a:r>
          </a:p>
          <a:p>
            <a:pPr marL="800100" lvl="1" indent="-342900">
              <a:spcBef>
                <a:spcPct val="20000"/>
              </a:spcBef>
              <a:buFont typeface="Arial" charset="0"/>
              <a:buChar char="•"/>
            </a:pPr>
            <a:r>
              <a:rPr lang="en-US" sz="2400" dirty="0">
                <a:latin typeface="Calibri" pitchFamily="34" charset="0"/>
              </a:rPr>
              <a:t>Computers with internet</a:t>
            </a:r>
          </a:p>
          <a:p>
            <a:pPr marL="800100" lvl="1" indent="-342900">
              <a:spcBef>
                <a:spcPct val="20000"/>
              </a:spcBef>
              <a:buFont typeface="Arial" charset="0"/>
              <a:buChar char="•"/>
            </a:pPr>
            <a:r>
              <a:rPr lang="en-US" sz="2400" dirty="0">
                <a:latin typeface="Calibri" pitchFamily="34" charset="0"/>
              </a:rPr>
              <a:t>Wireless access &amp; recharge </a:t>
            </a:r>
          </a:p>
          <a:p>
            <a:pPr lvl="1">
              <a:spcBef>
                <a:spcPct val="20000"/>
              </a:spcBef>
            </a:pPr>
            <a:r>
              <a:rPr lang="en-US" sz="2400" dirty="0">
                <a:latin typeface="Calibri" pitchFamily="34" charset="0"/>
              </a:rPr>
              <a:t>	station</a:t>
            </a:r>
          </a:p>
          <a:p>
            <a:pPr marL="800100" lvl="1" indent="-342900">
              <a:spcBef>
                <a:spcPct val="20000"/>
              </a:spcBef>
              <a:buFont typeface="Arial" charset="0"/>
              <a:buChar char="•"/>
            </a:pPr>
            <a:r>
              <a:rPr lang="en-US" sz="2400" dirty="0">
                <a:latin typeface="Calibri" pitchFamily="34" charset="0"/>
              </a:rPr>
              <a:t>Copies of testimony</a:t>
            </a:r>
          </a:p>
          <a:p>
            <a:pPr marL="800100" lvl="1" indent="-342900">
              <a:spcBef>
                <a:spcPct val="20000"/>
              </a:spcBef>
              <a:buFont typeface="Arial" charset="0"/>
              <a:buChar char="•"/>
            </a:pPr>
            <a:r>
              <a:rPr lang="en-US" sz="2400" dirty="0">
                <a:latin typeface="Calibri" pitchFamily="34" charset="0"/>
              </a:rPr>
              <a:t>Helpful handouts</a:t>
            </a:r>
          </a:p>
          <a:p>
            <a:pPr marL="800100" lvl="1" indent="-342900">
              <a:spcBef>
                <a:spcPct val="20000"/>
              </a:spcBef>
              <a:buFont typeface="Arial" charset="0"/>
              <a:buChar char="•"/>
            </a:pPr>
            <a:r>
              <a:rPr lang="en-US" sz="2400" dirty="0">
                <a:latin typeface="Calibri" pitchFamily="34" charset="0"/>
              </a:rPr>
              <a:t>Workshops and tutorials</a:t>
            </a:r>
          </a:p>
          <a:p>
            <a:pPr lvl="1">
              <a:spcBef>
                <a:spcPct val="20000"/>
              </a:spcBef>
            </a:pPr>
            <a:endParaRPr lang="en-US" sz="2400" dirty="0">
              <a:latin typeface="Calibri" pitchFamily="34" charset="0"/>
            </a:endParaRPr>
          </a:p>
          <a:p>
            <a:pPr marL="342900" indent="-342900">
              <a:spcBef>
                <a:spcPct val="20000"/>
              </a:spcBef>
            </a:pPr>
            <a:endParaRPr lang="en-US" sz="3200" dirty="0">
              <a:latin typeface="Calibri" pitchFamily="34" charset="0"/>
            </a:endParaRPr>
          </a:p>
        </p:txBody>
      </p:sp>
      <p:pic>
        <p:nvPicPr>
          <p:cNvPr id="6" name="Picture 5" descr="PAR logo"/>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18250" y="3576637"/>
            <a:ext cx="3697096" cy="2138363"/>
          </a:xfrm>
          <a:prstGeom prst="rect">
            <a:avLst/>
          </a:prstGeom>
        </p:spPr>
      </p:pic>
    </p:spTree>
    <p:extLst>
      <p:ext uri="{BB962C8B-B14F-4D97-AF65-F5344CB8AC3E}">
        <p14:creationId xmlns:p14="http://schemas.microsoft.com/office/powerpoint/2010/main" val="1247067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228600"/>
            <a:ext cx="7848600" cy="1323439"/>
          </a:xfrm>
          <a:prstGeom prst="rect">
            <a:avLst/>
          </a:prstGeom>
          <a:noFill/>
        </p:spPr>
        <p:txBody>
          <a:bodyPr wrap="square" rtlCol="0">
            <a:spAutoFit/>
          </a:bodyPr>
          <a:lstStyle/>
          <a:p>
            <a:pPr algn="ctr"/>
            <a:r>
              <a:rPr lang="en-US" sz="4000" b="1" dirty="0">
                <a:solidFill>
                  <a:schemeClr val="accent1">
                    <a:lumMod val="75000"/>
                  </a:schemeClr>
                </a:solidFill>
                <a:latin typeface="+mn-lt"/>
              </a:rPr>
              <a:t>WAM</a:t>
            </a:r>
            <a:r>
              <a:rPr lang="en-US" sz="4000" b="1" dirty="0">
                <a:solidFill>
                  <a:srgbClr val="3E9260"/>
                </a:solidFill>
                <a:latin typeface="+mn-lt"/>
              </a:rPr>
              <a:t> </a:t>
            </a:r>
            <a:r>
              <a:rPr lang="en-US" sz="4000" b="1" dirty="0">
                <a:latin typeface="+mn-lt"/>
              </a:rPr>
              <a:t>and</a:t>
            </a:r>
            <a:r>
              <a:rPr lang="en-US" sz="4000" b="1" dirty="0">
                <a:solidFill>
                  <a:srgbClr val="3E9260"/>
                </a:solidFill>
                <a:latin typeface="+mn-lt"/>
              </a:rPr>
              <a:t> </a:t>
            </a:r>
            <a:r>
              <a:rPr lang="en-US" sz="4000" b="1" dirty="0">
                <a:solidFill>
                  <a:srgbClr val="C00000"/>
                </a:solidFill>
                <a:latin typeface="+mn-lt"/>
              </a:rPr>
              <a:t>FIN</a:t>
            </a:r>
            <a:r>
              <a:rPr lang="en-US" sz="4000" b="1" dirty="0">
                <a:solidFill>
                  <a:srgbClr val="3E9260"/>
                </a:solidFill>
                <a:latin typeface="+mn-lt"/>
              </a:rPr>
              <a:t> </a:t>
            </a:r>
            <a:r>
              <a:rPr lang="en-US" sz="4000" b="1" dirty="0">
                <a:latin typeface="+mn-lt"/>
              </a:rPr>
              <a:t>Staff</a:t>
            </a:r>
          </a:p>
          <a:p>
            <a:pPr algn="ctr"/>
            <a:endParaRPr lang="en-US" sz="4000" dirty="0">
              <a:latin typeface="+mn-lt"/>
            </a:endParaRPr>
          </a:p>
        </p:txBody>
      </p:sp>
      <p:pic>
        <p:nvPicPr>
          <p:cNvPr id="4" name="Picture 3"/>
          <p:cNvPicPr>
            <a:picLocks noChangeAspect="1"/>
          </p:cNvPicPr>
          <p:nvPr/>
        </p:nvPicPr>
        <p:blipFill>
          <a:blip r:embed="rId3" cstate="print"/>
          <a:stretch>
            <a:fillRect/>
          </a:stretch>
        </p:blipFill>
        <p:spPr>
          <a:xfrm>
            <a:off x="7315200" y="228600"/>
            <a:ext cx="977126" cy="822960"/>
          </a:xfrm>
          <a:prstGeom prst="rect">
            <a:avLst/>
          </a:prstGeom>
        </p:spPr>
      </p:pic>
      <p:sp>
        <p:nvSpPr>
          <p:cNvPr id="3" name="TextBox 2"/>
          <p:cNvSpPr txBox="1"/>
          <p:nvPr/>
        </p:nvSpPr>
        <p:spPr>
          <a:xfrm>
            <a:off x="0" y="1143000"/>
            <a:ext cx="9144000" cy="5672540"/>
          </a:xfrm>
          <a:prstGeom prst="rect">
            <a:avLst/>
          </a:prstGeom>
          <a:noFill/>
        </p:spPr>
        <p:txBody>
          <a:bodyPr wrap="square" rtlCol="0">
            <a:noAutofit/>
          </a:bodyPr>
          <a:lstStyle/>
          <a:p>
            <a:pPr algn="ctr"/>
            <a:r>
              <a:rPr lang="en-US" sz="4000" b="1" dirty="0">
                <a:solidFill>
                  <a:srgbClr val="009900"/>
                </a:solidFill>
                <a:latin typeface="+mn-lt"/>
              </a:rPr>
              <a:t>Keep track of </a:t>
            </a:r>
            <a:r>
              <a:rPr lang="en-US" sz="4000" b="1" u="sng" dirty="0">
                <a:solidFill>
                  <a:srgbClr val="009900"/>
                </a:solidFill>
                <a:latin typeface="+mn-lt"/>
              </a:rPr>
              <a:t>all</a:t>
            </a:r>
            <a:r>
              <a:rPr lang="en-US" sz="4000" b="1" dirty="0">
                <a:solidFill>
                  <a:srgbClr val="009900"/>
                </a:solidFill>
                <a:latin typeface="+mn-lt"/>
              </a:rPr>
              <a:t> appropriations bills… </a:t>
            </a:r>
          </a:p>
          <a:p>
            <a:pPr algn="ctr"/>
            <a:r>
              <a:rPr lang="en-US" sz="4000" dirty="0">
                <a:latin typeface="+mn-lt"/>
              </a:rPr>
              <a:t>big picture, small details, all funds </a:t>
            </a:r>
          </a:p>
          <a:p>
            <a:pPr algn="ctr"/>
            <a:r>
              <a:rPr lang="en-US" sz="4000" i="1" dirty="0">
                <a:latin typeface="+mn-lt"/>
              </a:rPr>
              <a:t>(long hours!)</a:t>
            </a:r>
          </a:p>
          <a:p>
            <a:pPr marL="571500" indent="-571500">
              <a:buFont typeface="Arial" panose="020B0604020202020204" pitchFamily="34" charset="0"/>
              <a:buChar char="•"/>
            </a:pPr>
            <a:r>
              <a:rPr lang="en-US" sz="4000" dirty="0">
                <a:latin typeface="+mn-lt"/>
              </a:rPr>
              <a:t>Must consider </a:t>
            </a:r>
            <a:r>
              <a:rPr lang="en-US" sz="4000" b="1" dirty="0">
                <a:solidFill>
                  <a:srgbClr val="3E9260"/>
                </a:solidFill>
                <a:latin typeface="+mn-lt"/>
              </a:rPr>
              <a:t>financial plans </a:t>
            </a:r>
            <a:r>
              <a:rPr lang="en-US" sz="4000" dirty="0">
                <a:latin typeface="+mn-lt"/>
              </a:rPr>
              <a:t>(6-yr plan) and </a:t>
            </a:r>
            <a:r>
              <a:rPr lang="en-US" sz="4000" b="1" dirty="0">
                <a:solidFill>
                  <a:srgbClr val="3E9260"/>
                </a:solidFill>
                <a:latin typeface="+mn-lt"/>
              </a:rPr>
              <a:t>expenditure ceilings</a:t>
            </a:r>
          </a:p>
          <a:p>
            <a:pPr marL="571500" indent="-571500">
              <a:buFont typeface="Arial" panose="020B0604020202020204" pitchFamily="34" charset="0"/>
              <a:buChar char="•"/>
            </a:pPr>
            <a:r>
              <a:rPr lang="en-US" sz="4000" b="1" dirty="0">
                <a:solidFill>
                  <a:srgbClr val="3E9260"/>
                </a:solidFill>
                <a:latin typeface="+mn-lt"/>
              </a:rPr>
              <a:t>Operating</a:t>
            </a:r>
            <a:r>
              <a:rPr lang="en-US" sz="4000" dirty="0">
                <a:latin typeface="+mn-lt"/>
              </a:rPr>
              <a:t> expenditures (recurring, operating costs)</a:t>
            </a:r>
          </a:p>
          <a:p>
            <a:pPr marL="571500" indent="-571500">
              <a:buFont typeface="Arial" panose="020B0604020202020204" pitchFamily="34" charset="0"/>
              <a:buChar char="•"/>
            </a:pPr>
            <a:r>
              <a:rPr lang="en-US" sz="4000" b="1" dirty="0">
                <a:solidFill>
                  <a:srgbClr val="3E9260"/>
                </a:solidFill>
                <a:latin typeface="+mn-lt"/>
              </a:rPr>
              <a:t>Capital expenditures </a:t>
            </a:r>
            <a:r>
              <a:rPr lang="en-US" sz="4000" dirty="0">
                <a:latin typeface="+mn-lt"/>
              </a:rPr>
              <a:t>(non-recurring, CIPs)</a:t>
            </a:r>
          </a:p>
          <a:p>
            <a:pPr marL="571500" indent="-571500">
              <a:buFont typeface="Arial" panose="020B0604020202020204" pitchFamily="34" charset="0"/>
              <a:buChar char="•"/>
            </a:pPr>
            <a:endParaRPr lang="en-US" sz="4000" dirty="0">
              <a:latin typeface="+mn-lt"/>
            </a:endParaRPr>
          </a:p>
        </p:txBody>
      </p:sp>
      <p:pic>
        <p:nvPicPr>
          <p:cNvPr id="5" name="Picture 4">
            <a:extLst>
              <a:ext uri="{FF2B5EF4-FFF2-40B4-BE49-F238E27FC236}">
                <a16:creationId xmlns:a16="http://schemas.microsoft.com/office/drawing/2014/main" id="{283526D9-AD0F-4BEF-9824-CEBFDA5A02F2}"/>
              </a:ext>
            </a:extLst>
          </p:cNvPr>
          <p:cNvPicPr>
            <a:picLocks noChangeAspect="1"/>
          </p:cNvPicPr>
          <p:nvPr/>
        </p:nvPicPr>
        <p:blipFill>
          <a:blip r:embed="rId3" cstate="print"/>
          <a:stretch>
            <a:fillRect/>
          </a:stretch>
        </p:blipFill>
        <p:spPr>
          <a:xfrm>
            <a:off x="914400" y="228600"/>
            <a:ext cx="977126" cy="822960"/>
          </a:xfrm>
          <a:prstGeom prst="rect">
            <a:avLst/>
          </a:prstGeom>
        </p:spPr>
      </p:pic>
    </p:spTree>
    <p:extLst>
      <p:ext uri="{BB962C8B-B14F-4D97-AF65-F5344CB8AC3E}">
        <p14:creationId xmlns:p14="http://schemas.microsoft.com/office/powerpoint/2010/main" val="1074535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95400"/>
            <a:ext cx="7848600" cy="1100792"/>
          </a:xfrm>
          <a:prstGeom prst="rect">
            <a:avLst/>
          </a:prstGeom>
          <a:noFill/>
        </p:spPr>
        <p:txBody>
          <a:bodyPr wrap="square" rtlCol="0">
            <a:noAutofit/>
          </a:bodyPr>
          <a:lstStyle/>
          <a:p>
            <a:pPr algn="ctr"/>
            <a:r>
              <a:rPr lang="en-US" sz="4000" dirty="0">
                <a:latin typeface="+mn-lt"/>
              </a:rPr>
              <a:t>3</a:t>
            </a:r>
            <a:r>
              <a:rPr lang="en-US" sz="4000" baseline="30000" dirty="0">
                <a:latin typeface="+mn-lt"/>
              </a:rPr>
              <a:t>rd</a:t>
            </a:r>
            <a:r>
              <a:rPr lang="en-US" sz="4000" dirty="0">
                <a:latin typeface="+mn-lt"/>
              </a:rPr>
              <a:t> Wed in January:</a:t>
            </a:r>
          </a:p>
          <a:p>
            <a:pPr algn="ctr"/>
            <a:r>
              <a:rPr lang="en-US" sz="4000" dirty="0">
                <a:latin typeface="+mn-lt"/>
              </a:rPr>
              <a:t>Legislative Session starts</a:t>
            </a:r>
          </a:p>
          <a:p>
            <a:pPr algn="ctr"/>
            <a:endParaRPr lang="en-US" sz="4000" dirty="0">
              <a:latin typeface="+mn-lt"/>
            </a:endParaRPr>
          </a:p>
        </p:txBody>
      </p:sp>
      <p:sp>
        <p:nvSpPr>
          <p:cNvPr id="3" name="TextBox 2"/>
          <p:cNvSpPr txBox="1"/>
          <p:nvPr/>
        </p:nvSpPr>
        <p:spPr>
          <a:xfrm>
            <a:off x="628338" y="2590800"/>
            <a:ext cx="8058462" cy="4096405"/>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latin typeface="+mn-lt"/>
              </a:rPr>
              <a:t>House Speaker &amp; Senate President </a:t>
            </a:r>
            <a:r>
              <a:rPr lang="en-US" sz="4000" dirty="0">
                <a:latin typeface="+mn-lt"/>
              </a:rPr>
              <a:t>both introduce bills for the Executive budget; marked “by request” and coded as part of Governor’s package of legislation</a:t>
            </a:r>
          </a:p>
          <a:p>
            <a:pPr marL="571500" indent="-571500">
              <a:buFont typeface="Arial" panose="020B0604020202020204" pitchFamily="34" charset="0"/>
              <a:buChar char="•"/>
            </a:pPr>
            <a:r>
              <a:rPr lang="en-US" sz="4000" i="1" dirty="0">
                <a:latin typeface="+mn-lt"/>
              </a:rPr>
              <a:t>Other bills with appropriations are also introduced</a:t>
            </a:r>
          </a:p>
        </p:txBody>
      </p:sp>
      <p:pic>
        <p:nvPicPr>
          <p:cNvPr id="5" name="Picture 4" descr="Text&#10;&#10;Description automatically generated with low confidence">
            <a:extLst>
              <a:ext uri="{FF2B5EF4-FFF2-40B4-BE49-F238E27FC236}">
                <a16:creationId xmlns:a16="http://schemas.microsoft.com/office/drawing/2014/main" id="{B0BA486D-6773-4D07-92F8-EB851E27E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64DA0391-7CAC-4518-AB57-322A59DE5114}"/>
              </a:ext>
            </a:extLst>
          </p:cNvPr>
          <p:cNvSpPr/>
          <p:nvPr/>
        </p:nvSpPr>
        <p:spPr>
          <a:xfrm>
            <a:off x="533400" y="685800"/>
            <a:ext cx="301752" cy="304800"/>
          </a:xfrm>
          <a:prstGeom prst="star4">
            <a:avLst/>
          </a:prstGeom>
          <a:solidFill>
            <a:srgbClr val="00747A"/>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40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2DA65-B0B3-1356-6C20-2B1C8259D8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C1AA22-2ED3-7440-12F2-306815CB0E3C}"/>
              </a:ext>
            </a:extLst>
          </p:cNvPr>
          <p:cNvSpPr txBox="1"/>
          <p:nvPr/>
        </p:nvSpPr>
        <p:spPr>
          <a:xfrm>
            <a:off x="647700" y="228600"/>
            <a:ext cx="7848600" cy="1323439"/>
          </a:xfrm>
          <a:prstGeom prst="rect">
            <a:avLst/>
          </a:prstGeom>
          <a:noFill/>
        </p:spPr>
        <p:txBody>
          <a:bodyPr wrap="square" rtlCol="0">
            <a:spAutoFit/>
          </a:bodyPr>
          <a:lstStyle/>
          <a:p>
            <a:pPr algn="ctr"/>
            <a:r>
              <a:rPr lang="en-US" sz="4000" dirty="0">
                <a:latin typeface="+mn-lt"/>
              </a:rPr>
              <a:t>Council on Revenues</a:t>
            </a:r>
          </a:p>
          <a:p>
            <a:pPr algn="ctr"/>
            <a:r>
              <a:rPr lang="en-US" sz="4000" b="1" dirty="0">
                <a:solidFill>
                  <a:srgbClr val="008000"/>
                </a:solidFill>
                <a:latin typeface="+mn-lt"/>
              </a:rPr>
              <a:t>General Fund Forecast</a:t>
            </a:r>
          </a:p>
        </p:txBody>
      </p:sp>
      <p:sp>
        <p:nvSpPr>
          <p:cNvPr id="3" name="TextBox 2">
            <a:extLst>
              <a:ext uri="{FF2B5EF4-FFF2-40B4-BE49-F238E27FC236}">
                <a16:creationId xmlns:a16="http://schemas.microsoft.com/office/drawing/2014/main" id="{2DF5E40F-CC76-A6C6-6969-24D29C76FB01}"/>
              </a:ext>
            </a:extLst>
          </p:cNvPr>
          <p:cNvSpPr txBox="1"/>
          <p:nvPr/>
        </p:nvSpPr>
        <p:spPr>
          <a:xfrm>
            <a:off x="381000" y="1828800"/>
            <a:ext cx="8382000" cy="4800600"/>
          </a:xfrm>
          <a:prstGeom prst="rect">
            <a:avLst/>
          </a:prstGeom>
          <a:noFill/>
        </p:spPr>
        <p:txBody>
          <a:bodyPr wrap="square" rtlCol="0">
            <a:noAutofit/>
          </a:bodyPr>
          <a:lstStyle/>
          <a:p>
            <a:pPr marL="571500" indent="-571500">
              <a:buFont typeface="Arial" panose="020B0604020202020204" pitchFamily="34" charset="0"/>
              <a:buChar char="•"/>
            </a:pPr>
            <a:r>
              <a:rPr lang="en-US" sz="4000" dirty="0">
                <a:latin typeface="+mn-lt"/>
              </a:rPr>
              <a:t>January</a:t>
            </a:r>
          </a:p>
          <a:p>
            <a:pPr marL="571500" indent="-571500">
              <a:buFont typeface="Arial" panose="020B0604020202020204" pitchFamily="34" charset="0"/>
              <a:buChar char="•"/>
            </a:pPr>
            <a:r>
              <a:rPr lang="en-US" sz="4000" dirty="0">
                <a:latin typeface="+mn-lt"/>
              </a:rPr>
              <a:t>March</a:t>
            </a:r>
          </a:p>
          <a:p>
            <a:pPr marL="571500" indent="-571500">
              <a:buFont typeface="Arial" panose="020B0604020202020204" pitchFamily="34" charset="0"/>
              <a:buChar char="•"/>
            </a:pPr>
            <a:r>
              <a:rPr lang="en-US" sz="4000" dirty="0">
                <a:latin typeface="+mn-lt"/>
              </a:rPr>
              <a:t>May</a:t>
            </a:r>
          </a:p>
          <a:p>
            <a:pPr marL="571500" indent="-571500">
              <a:buFont typeface="Arial" panose="020B0604020202020204" pitchFamily="34" charset="0"/>
              <a:buChar char="•"/>
            </a:pPr>
            <a:r>
              <a:rPr lang="en-US" sz="4000" dirty="0">
                <a:latin typeface="+mn-lt"/>
              </a:rPr>
              <a:t>September </a:t>
            </a:r>
          </a:p>
          <a:p>
            <a:pPr marL="571500" indent="-571500">
              <a:buFont typeface="Arial" panose="020B0604020202020204" pitchFamily="34" charset="0"/>
              <a:buChar char="•"/>
            </a:pPr>
            <a:endParaRPr lang="en-US" sz="4000" dirty="0">
              <a:latin typeface="+mn-lt"/>
            </a:endParaRPr>
          </a:p>
          <a:p>
            <a:pPr algn="ctr"/>
            <a:r>
              <a:rPr lang="en-US" sz="4000" i="1" dirty="0">
                <a:latin typeface="+mn-lt"/>
              </a:rPr>
              <a:t>By January, the forecast</a:t>
            </a:r>
          </a:p>
          <a:p>
            <a:pPr algn="ctr"/>
            <a:r>
              <a:rPr lang="en-US" sz="4000" i="1" dirty="0">
                <a:latin typeface="+mn-lt"/>
              </a:rPr>
              <a:t>(and the total amount to budget)</a:t>
            </a:r>
          </a:p>
          <a:p>
            <a:pPr algn="ctr"/>
            <a:r>
              <a:rPr lang="en-US" sz="4000" i="1" dirty="0">
                <a:latin typeface="+mn-lt"/>
              </a:rPr>
              <a:t>may have changed</a:t>
            </a:r>
          </a:p>
        </p:txBody>
      </p:sp>
      <p:pic>
        <p:nvPicPr>
          <p:cNvPr id="4" name="Picture 3" descr="money bag">
            <a:extLst>
              <a:ext uri="{FF2B5EF4-FFF2-40B4-BE49-F238E27FC236}">
                <a16:creationId xmlns:a16="http://schemas.microsoft.com/office/drawing/2014/main" id="{91C5C1A9-76FD-2941-64AB-BB0EB1FC20AD}"/>
              </a:ext>
            </a:extLst>
          </p:cNvPr>
          <p:cNvPicPr>
            <a:picLocks noChangeAspect="1"/>
          </p:cNvPicPr>
          <p:nvPr/>
        </p:nvPicPr>
        <p:blipFill>
          <a:blip r:embed="rId3" cstate="print"/>
          <a:stretch>
            <a:fillRect/>
          </a:stretch>
        </p:blipFill>
        <p:spPr>
          <a:xfrm>
            <a:off x="5943600" y="1799771"/>
            <a:ext cx="2944050" cy="3109912"/>
          </a:xfrm>
          <a:prstGeom prst="rect">
            <a:avLst/>
          </a:prstGeom>
        </p:spPr>
      </p:pic>
      <p:cxnSp>
        <p:nvCxnSpPr>
          <p:cNvPr id="5" name="Straight Connector 4">
            <a:extLst>
              <a:ext uri="{FF2B5EF4-FFF2-40B4-BE49-F238E27FC236}">
                <a16:creationId xmlns:a16="http://schemas.microsoft.com/office/drawing/2014/main" id="{C36D1FF9-E712-A66F-A9FE-A59A8B12FA09}"/>
              </a:ext>
            </a:extLst>
          </p:cNvPr>
          <p:cNvCxnSpPr>
            <a:cxnSpLocks/>
          </p:cNvCxnSpPr>
          <p:nvPr/>
        </p:nvCxnSpPr>
        <p:spPr>
          <a:xfrm>
            <a:off x="990600" y="2514600"/>
            <a:ext cx="2286000" cy="0"/>
          </a:xfrm>
          <a:prstGeom prst="line">
            <a:avLst/>
          </a:prstGeom>
          <a:ln w="76200">
            <a:solidFill>
              <a:srgbClr val="3E9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42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FED6E-3A46-4A02-84CC-CF750BDE79FB}"/>
              </a:ext>
            </a:extLst>
          </p:cNvPr>
          <p:cNvSpPr txBox="1"/>
          <p:nvPr/>
        </p:nvSpPr>
        <p:spPr>
          <a:xfrm>
            <a:off x="1752600" y="2438400"/>
            <a:ext cx="5638800" cy="3352799"/>
          </a:xfrm>
          <a:prstGeom prst="rect">
            <a:avLst/>
          </a:prstGeom>
          <a:noFill/>
        </p:spPr>
        <p:txBody>
          <a:bodyPr wrap="square" rtlCol="0">
            <a:noAutofit/>
          </a:bodyPr>
          <a:lstStyle/>
          <a:p>
            <a:pPr algn="ctr"/>
            <a:r>
              <a:rPr lang="en-US" sz="4000" dirty="0">
                <a:latin typeface="+mn-lt"/>
              </a:rPr>
              <a:t>By agreement, the </a:t>
            </a:r>
          </a:p>
          <a:p>
            <a:pPr algn="ctr"/>
            <a:r>
              <a:rPr lang="en-US" sz="4000" b="1" u="sng" dirty="0">
                <a:solidFill>
                  <a:srgbClr val="C00000"/>
                </a:solidFill>
                <a:latin typeface="+mn-lt"/>
              </a:rPr>
              <a:t>House bill </a:t>
            </a:r>
          </a:p>
          <a:p>
            <a:pPr algn="ctr"/>
            <a:r>
              <a:rPr lang="en-US" sz="4000" b="1" u="sng" dirty="0">
                <a:solidFill>
                  <a:srgbClr val="C00000"/>
                </a:solidFill>
                <a:latin typeface="+mn-lt"/>
              </a:rPr>
              <a:t>will be the vehicle</a:t>
            </a:r>
            <a:r>
              <a:rPr lang="en-US" sz="4000" dirty="0">
                <a:solidFill>
                  <a:srgbClr val="C00000"/>
                </a:solidFill>
                <a:latin typeface="+mn-lt"/>
              </a:rPr>
              <a:t> </a:t>
            </a:r>
          </a:p>
          <a:p>
            <a:pPr algn="ctr"/>
            <a:r>
              <a:rPr lang="en-US" sz="4000" dirty="0">
                <a:latin typeface="+mn-lt"/>
              </a:rPr>
              <a:t>for the budget</a:t>
            </a:r>
          </a:p>
          <a:p>
            <a:endParaRPr lang="en-US" dirty="0"/>
          </a:p>
        </p:txBody>
      </p:sp>
      <p:sp>
        <p:nvSpPr>
          <p:cNvPr id="3" name="TextBox 2">
            <a:extLst>
              <a:ext uri="{FF2B5EF4-FFF2-40B4-BE49-F238E27FC236}">
                <a16:creationId xmlns:a16="http://schemas.microsoft.com/office/drawing/2014/main" id="{760F6E63-94C6-49C7-93B0-7644BE00EE91}"/>
              </a:ext>
            </a:extLst>
          </p:cNvPr>
          <p:cNvSpPr txBox="1"/>
          <p:nvPr/>
        </p:nvSpPr>
        <p:spPr>
          <a:xfrm rot="20280000">
            <a:off x="357629" y="1954324"/>
            <a:ext cx="2507407" cy="769441"/>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a:t>
            </a:r>
          </a:p>
        </p:txBody>
      </p:sp>
      <p:pic>
        <p:nvPicPr>
          <p:cNvPr id="5" name="Picture 4" descr="Text&#10;&#10;Description automatically generated with low confidence">
            <a:extLst>
              <a:ext uri="{FF2B5EF4-FFF2-40B4-BE49-F238E27FC236}">
                <a16:creationId xmlns:a16="http://schemas.microsoft.com/office/drawing/2014/main" id="{EA818A1A-CFC4-49F8-95B0-22E1AF4DC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cxnSp>
        <p:nvCxnSpPr>
          <p:cNvPr id="7" name="Straight Arrow Connector 6">
            <a:extLst>
              <a:ext uri="{FF2B5EF4-FFF2-40B4-BE49-F238E27FC236}">
                <a16:creationId xmlns:a16="http://schemas.microsoft.com/office/drawing/2014/main" id="{85B84B92-0628-41DE-8CD5-F57589A563B6}"/>
              </a:ext>
            </a:extLst>
          </p:cNvPr>
          <p:cNvCxnSpPr/>
          <p:nvPr/>
        </p:nvCxnSpPr>
        <p:spPr>
          <a:xfrm>
            <a:off x="533400" y="838200"/>
            <a:ext cx="1447800" cy="0"/>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497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eck\Local Settings\Temporary Internet Files\Content.IE5\XPQCWW8X\MCj04347500000[1].png"/>
          <p:cNvPicPr>
            <a:picLocks noChangeAspect="1" noChangeArrowheads="1"/>
          </p:cNvPicPr>
          <p:nvPr/>
        </p:nvPicPr>
        <p:blipFill>
          <a:blip r:embed="rId3" cstate="screen"/>
          <a:srcRect/>
          <a:stretch>
            <a:fillRect/>
          </a:stretch>
        </p:blipFill>
        <p:spPr bwMode="auto">
          <a:xfrm>
            <a:off x="518160" y="911897"/>
            <a:ext cx="1097280" cy="1097280"/>
          </a:xfrm>
          <a:prstGeom prst="rect">
            <a:avLst/>
          </a:prstGeom>
          <a:noFill/>
          <a:ln w="9525">
            <a:noFill/>
            <a:miter lim="800000"/>
            <a:headEnd/>
            <a:tailEnd/>
          </a:ln>
        </p:spPr>
      </p:pic>
      <p:pic>
        <p:nvPicPr>
          <p:cNvPr id="6" name="Picture 5">
            <a:extLst>
              <a:ext uri="{FF2B5EF4-FFF2-40B4-BE49-F238E27FC236}">
                <a16:creationId xmlns:a16="http://schemas.microsoft.com/office/drawing/2014/main" id="{917019E3-1254-9A97-731F-256C1E7435BA}"/>
              </a:ext>
            </a:extLst>
          </p:cNvPr>
          <p:cNvPicPr>
            <a:picLocks noChangeAspect="1"/>
          </p:cNvPicPr>
          <p:nvPr/>
        </p:nvPicPr>
        <p:blipFill>
          <a:blip r:embed="rId4"/>
          <a:stretch>
            <a:fillRect/>
          </a:stretch>
        </p:blipFill>
        <p:spPr>
          <a:xfrm rot="-840000">
            <a:off x="1121913" y="63792"/>
            <a:ext cx="5820587" cy="6839905"/>
          </a:xfrm>
          <a:prstGeom prst="rect">
            <a:avLst/>
          </a:prstGeom>
          <a:ln>
            <a:solidFill>
              <a:schemeClr val="tx1"/>
            </a:solidFill>
          </a:ln>
        </p:spPr>
      </p:pic>
      <p:pic>
        <p:nvPicPr>
          <p:cNvPr id="8" name="Picture 7">
            <a:extLst>
              <a:ext uri="{FF2B5EF4-FFF2-40B4-BE49-F238E27FC236}">
                <a16:creationId xmlns:a16="http://schemas.microsoft.com/office/drawing/2014/main" id="{040CB7CC-0DC8-10A7-AA47-F3C9C2C3F1C2}"/>
              </a:ext>
            </a:extLst>
          </p:cNvPr>
          <p:cNvPicPr>
            <a:picLocks noChangeAspect="1"/>
          </p:cNvPicPr>
          <p:nvPr/>
        </p:nvPicPr>
        <p:blipFill>
          <a:blip r:embed="rId5"/>
          <a:stretch>
            <a:fillRect/>
          </a:stretch>
        </p:blipFill>
        <p:spPr>
          <a:xfrm rot="720000">
            <a:off x="3302195" y="229666"/>
            <a:ext cx="5849166" cy="6735115"/>
          </a:xfrm>
          <a:prstGeom prst="rect">
            <a:avLst/>
          </a:prstGeom>
        </p:spPr>
      </p:pic>
      <p:sp>
        <p:nvSpPr>
          <p:cNvPr id="3" name="TextBox 2"/>
          <p:cNvSpPr txBox="1"/>
          <p:nvPr/>
        </p:nvSpPr>
        <p:spPr>
          <a:xfrm>
            <a:off x="458251" y="3529548"/>
            <a:ext cx="2665949" cy="3099852"/>
          </a:xfrm>
          <a:prstGeom prst="rect">
            <a:avLst/>
          </a:prstGeom>
          <a:solidFill>
            <a:schemeClr val="bg1"/>
          </a:solidFill>
          <a:ln w="38100">
            <a:solidFill>
              <a:srgbClr val="3E9260"/>
            </a:solidFill>
          </a:ln>
        </p:spPr>
        <p:txBody>
          <a:bodyPr wrap="square" rtlCol="0">
            <a:noAutofit/>
          </a:bodyPr>
          <a:lstStyle/>
          <a:p>
            <a:pPr algn="ctr"/>
            <a:r>
              <a:rPr lang="en-US" sz="3200" b="1" dirty="0">
                <a:latin typeface="+mn-lt"/>
              </a:rPr>
              <a:t>In the Budget Bill, you’ll find page after page of numbers and acronyms!</a:t>
            </a:r>
          </a:p>
        </p:txBody>
      </p:sp>
    </p:spTree>
    <p:extLst>
      <p:ext uri="{BB962C8B-B14F-4D97-AF65-F5344CB8AC3E}">
        <p14:creationId xmlns:p14="http://schemas.microsoft.com/office/powerpoint/2010/main" val="1742539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F6E03-8452-16EA-0F3B-2ED390826E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F2AA40-3FD3-286E-48BE-D26B045DC481}"/>
              </a:ext>
            </a:extLst>
          </p:cNvPr>
          <p:cNvSpPr txBox="1"/>
          <p:nvPr/>
        </p:nvSpPr>
        <p:spPr>
          <a:xfrm>
            <a:off x="228600" y="304800"/>
            <a:ext cx="8686800" cy="6324600"/>
          </a:xfrm>
          <a:prstGeom prst="rect">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lin ang="16200000" scaled="1"/>
            <a:tileRect/>
          </a:gradFill>
          <a:ln>
            <a:solidFill>
              <a:srgbClr val="3E9260"/>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a:extLst>
              <a:ext uri="{FF2B5EF4-FFF2-40B4-BE49-F238E27FC236}">
                <a16:creationId xmlns:a16="http://schemas.microsoft.com/office/drawing/2014/main" id="{3A579CD3-0455-5DF7-AF0A-912C11C71670}"/>
              </a:ext>
            </a:extLst>
          </p:cNvPr>
          <p:cNvSpPr txBox="1"/>
          <p:nvPr/>
        </p:nvSpPr>
        <p:spPr>
          <a:xfrm>
            <a:off x="533400" y="457200"/>
            <a:ext cx="8153400" cy="2554545"/>
          </a:xfrm>
          <a:prstGeom prst="rect">
            <a:avLst/>
          </a:prstGeom>
          <a:noFill/>
        </p:spPr>
        <p:txBody>
          <a:bodyPr wrap="square" rtlCol="0">
            <a:spAutoFit/>
          </a:bodyPr>
          <a:lstStyle/>
          <a:p>
            <a:pPr lvl="0" algn="ctr"/>
            <a:r>
              <a:rPr lang="en-US" sz="4000" b="1" dirty="0">
                <a:solidFill>
                  <a:srgbClr val="00747A"/>
                </a:solidFill>
                <a:latin typeface="+mn-lt"/>
              </a:rPr>
              <a:t>Budget Decipher Sheet</a:t>
            </a:r>
          </a:p>
          <a:p>
            <a:pPr lvl="0"/>
            <a:r>
              <a:rPr lang="en-US" sz="4000" dirty="0">
                <a:latin typeface="+mn-lt"/>
              </a:rPr>
              <a:t>Don’t be intimidated! </a:t>
            </a:r>
          </a:p>
          <a:p>
            <a:pPr lvl="0" algn="ctr"/>
            <a:r>
              <a:rPr lang="en-US" sz="4000" dirty="0">
                <a:latin typeface="+mn-lt"/>
              </a:rPr>
              <a:t>Learn to “read” the budget.</a:t>
            </a:r>
          </a:p>
          <a:p>
            <a:pPr marL="571500" lvl="0" indent="-571500">
              <a:buFont typeface="Arial" panose="020B0604020202020204" pitchFamily="34" charset="0"/>
              <a:buChar char="•"/>
            </a:pPr>
            <a:endParaRPr lang="en-US" sz="4000" dirty="0">
              <a:latin typeface="+mn-lt"/>
            </a:endParaRPr>
          </a:p>
        </p:txBody>
      </p:sp>
      <p:pic>
        <p:nvPicPr>
          <p:cNvPr id="5" name="Picture 4">
            <a:extLst>
              <a:ext uri="{FF2B5EF4-FFF2-40B4-BE49-F238E27FC236}">
                <a16:creationId xmlns:a16="http://schemas.microsoft.com/office/drawing/2014/main" id="{8303A5EC-D0AB-D208-FB95-CD2C39EBD3CC}"/>
              </a:ext>
            </a:extLst>
          </p:cNvPr>
          <p:cNvPicPr>
            <a:picLocks noChangeAspect="1"/>
          </p:cNvPicPr>
          <p:nvPr/>
        </p:nvPicPr>
        <p:blipFill rotWithShape="1">
          <a:blip r:embed="rId3"/>
          <a:srcRect b="31299"/>
          <a:stretch/>
        </p:blipFill>
        <p:spPr>
          <a:xfrm>
            <a:off x="0" y="3190875"/>
            <a:ext cx="7753350" cy="5038725"/>
          </a:xfrm>
          <a:prstGeom prst="rect">
            <a:avLst/>
          </a:prstGeom>
        </p:spPr>
      </p:pic>
      <p:pic>
        <p:nvPicPr>
          <p:cNvPr id="4" name="Picture 3">
            <a:extLst>
              <a:ext uri="{FF2B5EF4-FFF2-40B4-BE49-F238E27FC236}">
                <a16:creationId xmlns:a16="http://schemas.microsoft.com/office/drawing/2014/main" id="{F5D959C3-68B9-7C66-3073-613DBF6949BF}"/>
              </a:ext>
            </a:extLst>
          </p:cNvPr>
          <p:cNvPicPr>
            <a:picLocks noChangeAspect="1"/>
          </p:cNvPicPr>
          <p:nvPr/>
        </p:nvPicPr>
        <p:blipFill rotWithShape="1">
          <a:blip r:embed="rId4" cstate="print"/>
          <a:srcRect t="1113" b="15438"/>
          <a:stretch/>
        </p:blipFill>
        <p:spPr>
          <a:xfrm>
            <a:off x="2190750" y="2514599"/>
            <a:ext cx="6953250" cy="5715001"/>
          </a:xfrm>
          <a:prstGeom prst="rect">
            <a:avLst/>
          </a:prstGeom>
        </p:spPr>
      </p:pic>
    </p:spTree>
    <p:extLst>
      <p:ext uri="{BB962C8B-B14F-4D97-AF65-F5344CB8AC3E}">
        <p14:creationId xmlns:p14="http://schemas.microsoft.com/office/powerpoint/2010/main" val="2882754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D09E0-A18C-0F67-4383-F2B6DF142A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BD067C-7F84-87E8-750D-D55C7BF36CAC}"/>
              </a:ext>
            </a:extLst>
          </p:cNvPr>
          <p:cNvPicPr>
            <a:picLocks noChangeAspect="1"/>
          </p:cNvPicPr>
          <p:nvPr/>
        </p:nvPicPr>
        <p:blipFill rotWithShape="1">
          <a:blip r:embed="rId3">
            <a:extLst>
              <a:ext uri="{28A0092B-C50C-407E-A947-70E740481C1C}">
                <a14:useLocalDpi xmlns:a14="http://schemas.microsoft.com/office/drawing/2010/main" val="0"/>
              </a:ext>
            </a:extLst>
          </a:blip>
          <a:srcRect l="4348"/>
          <a:stretch/>
        </p:blipFill>
        <p:spPr>
          <a:xfrm>
            <a:off x="469901" y="1676400"/>
            <a:ext cx="8204199" cy="3505200"/>
          </a:xfrm>
          <a:prstGeom prst="rect">
            <a:avLst/>
          </a:prstGeom>
        </p:spPr>
      </p:pic>
    </p:spTree>
    <p:extLst>
      <p:ext uri="{BB962C8B-B14F-4D97-AF65-F5344CB8AC3E}">
        <p14:creationId xmlns:p14="http://schemas.microsoft.com/office/powerpoint/2010/main" val="2777042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177F-8851-9BA3-E315-3EA202C238E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BBC93EB-9828-E99E-6B45-FC6BF3652AC9}"/>
              </a:ext>
            </a:extLst>
          </p:cNvPr>
          <p:cNvSpPr txBox="1"/>
          <p:nvPr/>
        </p:nvSpPr>
        <p:spPr>
          <a:xfrm>
            <a:off x="357759" y="699909"/>
            <a:ext cx="8428482" cy="6858000"/>
          </a:xfrm>
          <a:prstGeom prst="rect">
            <a:avLst/>
          </a:prstGeom>
          <a:noFill/>
        </p:spPr>
        <p:txBody>
          <a:bodyPr wrap="square" rtlCol="0">
            <a:noAutofit/>
          </a:bodyPr>
          <a:lstStyle/>
          <a:p>
            <a:pPr algn="ctr"/>
            <a:r>
              <a:rPr lang="en-US" sz="3600" b="1" dirty="0">
                <a:latin typeface="+mn-lt"/>
              </a:rPr>
              <a:t>Position Ceiling (Staffing)</a:t>
            </a:r>
            <a:endParaRPr lang="en-US" sz="3600" dirty="0">
              <a:latin typeface="+mn-lt"/>
            </a:endParaRPr>
          </a:p>
          <a:p>
            <a:endParaRPr lang="en-US" sz="3600" dirty="0">
              <a:latin typeface="+mn-lt"/>
            </a:endParaRPr>
          </a:p>
          <a:p>
            <a:pPr algn="ctr"/>
            <a:r>
              <a:rPr lang="en-US" sz="2800" dirty="0">
                <a:latin typeface="+mn-lt"/>
              </a:rPr>
              <a:t>Above certain line items you'll find numbers </a:t>
            </a:r>
          </a:p>
          <a:p>
            <a:pPr algn="ctr"/>
            <a:r>
              <a:rPr lang="en-US" sz="2800" dirty="0">
                <a:latin typeface="+mn-lt"/>
              </a:rPr>
              <a:t>followed by </a:t>
            </a:r>
            <a:r>
              <a:rPr lang="en-US" sz="2800" b="1" dirty="0">
                <a:solidFill>
                  <a:srgbClr val="3E9260"/>
                </a:solidFill>
                <a:latin typeface="+mn-lt"/>
              </a:rPr>
              <a:t>asterisks</a:t>
            </a:r>
            <a:r>
              <a:rPr lang="en-US" sz="2800" dirty="0">
                <a:solidFill>
                  <a:srgbClr val="3E9260"/>
                </a:solidFill>
                <a:latin typeface="+mn-lt"/>
              </a:rPr>
              <a:t>*</a:t>
            </a:r>
            <a:r>
              <a:rPr lang="en-US" sz="2800" dirty="0">
                <a:latin typeface="+mn-lt"/>
              </a:rPr>
              <a:t>  </a:t>
            </a:r>
          </a:p>
          <a:p>
            <a:endParaRPr lang="en-US" sz="2800" dirty="0">
              <a:latin typeface="+mn-lt"/>
            </a:endParaRPr>
          </a:p>
          <a:p>
            <a:pPr algn="ctr"/>
            <a:r>
              <a:rPr lang="en-US" sz="2800" dirty="0">
                <a:latin typeface="+mn-lt"/>
              </a:rPr>
              <a:t>These </a:t>
            </a:r>
            <a:r>
              <a:rPr lang="en-US" sz="2800" b="1" dirty="0">
                <a:solidFill>
                  <a:srgbClr val="3E9260"/>
                </a:solidFill>
                <a:latin typeface="+mn-lt"/>
              </a:rPr>
              <a:t>*</a:t>
            </a:r>
            <a:r>
              <a:rPr lang="en-US" sz="2800" dirty="0">
                <a:latin typeface="+mn-lt"/>
              </a:rPr>
              <a:t> indicate the maximum number of </a:t>
            </a:r>
          </a:p>
          <a:p>
            <a:pPr algn="ctr"/>
            <a:r>
              <a:rPr lang="en-US" sz="2800" b="1" dirty="0">
                <a:solidFill>
                  <a:srgbClr val="3E9260"/>
                </a:solidFill>
                <a:latin typeface="+mn-lt"/>
              </a:rPr>
              <a:t>full-time equivalents (FTEs) </a:t>
            </a:r>
            <a:r>
              <a:rPr lang="en-US" sz="2800" dirty="0">
                <a:latin typeface="+mn-lt"/>
              </a:rPr>
              <a:t>that may be funded </a:t>
            </a:r>
          </a:p>
          <a:p>
            <a:pPr algn="ctr"/>
            <a:r>
              <a:rPr lang="en-US" sz="2800" dirty="0">
                <a:latin typeface="+mn-lt"/>
              </a:rPr>
              <a:t>by the dollar amount and funding source noted immediately below it.  </a:t>
            </a:r>
          </a:p>
          <a:p>
            <a:pPr algn="ctr"/>
            <a:endParaRPr lang="en-US" sz="2800" i="1" dirty="0">
              <a:latin typeface="+mn-lt"/>
            </a:endParaRPr>
          </a:p>
          <a:p>
            <a:pPr algn="ctr"/>
            <a:r>
              <a:rPr lang="en-US" sz="2800" i="1" dirty="0">
                <a:latin typeface="+mn-lt"/>
              </a:rPr>
              <a:t>(Note: ** or # indicates temporary FTEs)</a:t>
            </a:r>
          </a:p>
        </p:txBody>
      </p:sp>
    </p:spTree>
    <p:extLst>
      <p:ext uri="{BB962C8B-B14F-4D97-AF65-F5344CB8AC3E}">
        <p14:creationId xmlns:p14="http://schemas.microsoft.com/office/powerpoint/2010/main" val="2580021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6282-500B-51F3-20DC-730588F07BE9}"/>
              </a:ext>
            </a:extLst>
          </p:cNvPr>
          <p:cNvSpPr>
            <a:spLocks noGrp="1"/>
          </p:cNvSpPr>
          <p:nvPr>
            <p:ph type="title"/>
          </p:nvPr>
        </p:nvSpPr>
        <p:spPr>
          <a:xfrm>
            <a:off x="457200" y="2743200"/>
            <a:ext cx="8229600" cy="1143000"/>
          </a:xfrm>
          <a:ln>
            <a:noFill/>
          </a:ln>
        </p:spPr>
        <p:txBody>
          <a:bodyPr/>
          <a:lstStyle/>
          <a:p>
            <a:r>
              <a:rPr lang="en-US" b="1" dirty="0">
                <a:solidFill>
                  <a:srgbClr val="00747A"/>
                </a:solidFill>
                <a:cs typeface="Arial" panose="020B0604020202020204" pitchFamily="34" charset="0"/>
              </a:rPr>
              <a:t>LNR 402 </a:t>
            </a:r>
            <a:r>
              <a:rPr lang="en-US" dirty="0">
                <a:cs typeface="Arial" panose="020B0604020202020204" pitchFamily="34" charset="0"/>
              </a:rPr>
              <a:t>is the Program ID </a:t>
            </a:r>
            <a:br>
              <a:rPr lang="en-US" dirty="0">
                <a:cs typeface="Arial" panose="020B0604020202020204" pitchFamily="34" charset="0"/>
              </a:rPr>
            </a:br>
            <a:r>
              <a:rPr lang="en-US" dirty="0">
                <a:cs typeface="Arial" panose="020B0604020202020204" pitchFamily="34" charset="0"/>
              </a:rPr>
              <a:t>we looked at earlier on the Budget &amp; Finance website…</a:t>
            </a:r>
            <a:br>
              <a:rPr lang="en-US" dirty="0">
                <a:cs typeface="Arial" panose="020B0604020202020204" pitchFamily="34" charset="0"/>
              </a:rPr>
            </a:br>
            <a:r>
              <a:rPr lang="en-US" dirty="0">
                <a:cs typeface="Arial" panose="020B0604020202020204" pitchFamily="34" charset="0"/>
              </a:rPr>
              <a:t> </a:t>
            </a:r>
            <a:br>
              <a:rPr lang="en-US" dirty="0">
                <a:cs typeface="Arial" panose="020B0604020202020204" pitchFamily="34" charset="0"/>
              </a:rPr>
            </a:br>
            <a:br>
              <a:rPr lang="en-US" dirty="0"/>
            </a:br>
            <a:endParaRPr lang="en-US" dirty="0"/>
          </a:p>
        </p:txBody>
      </p:sp>
    </p:spTree>
    <p:extLst>
      <p:ext uri="{BB962C8B-B14F-4D97-AF65-F5344CB8AC3E}">
        <p14:creationId xmlns:p14="http://schemas.microsoft.com/office/powerpoint/2010/main" val="1376431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8A4284-B89A-40EC-7D38-F449054AA7AD}"/>
              </a:ext>
            </a:extLst>
          </p:cNvPr>
          <p:cNvPicPr>
            <a:picLocks noChangeAspect="1"/>
          </p:cNvPicPr>
          <p:nvPr/>
        </p:nvPicPr>
        <p:blipFill rotWithShape="1">
          <a:blip r:embed="rId3"/>
          <a:srcRect l="7573"/>
          <a:stretch/>
        </p:blipFill>
        <p:spPr>
          <a:xfrm rot="60000">
            <a:off x="0" y="0"/>
            <a:ext cx="9144000" cy="6858000"/>
          </a:xfrm>
          <a:prstGeom prst="rect">
            <a:avLst/>
          </a:prstGeom>
        </p:spPr>
      </p:pic>
      <p:sp>
        <p:nvSpPr>
          <p:cNvPr id="2" name="Oval 1">
            <a:extLst>
              <a:ext uri="{FF2B5EF4-FFF2-40B4-BE49-F238E27FC236}">
                <a16:creationId xmlns:a16="http://schemas.microsoft.com/office/drawing/2014/main" id="{D0346DF7-00A9-DC39-7BB2-F65A8B120D0A}"/>
              </a:ext>
            </a:extLst>
          </p:cNvPr>
          <p:cNvSpPr/>
          <p:nvPr/>
        </p:nvSpPr>
        <p:spPr>
          <a:xfrm>
            <a:off x="533400" y="-152400"/>
            <a:ext cx="4267200" cy="990600"/>
          </a:xfrm>
          <a:prstGeom prst="ellipse">
            <a:avLst/>
          </a:prstGeom>
          <a:noFill/>
          <a:ln w="38100">
            <a:solidFill>
              <a:srgbClr val="007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73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3850" y="342900"/>
            <a:ext cx="8496300" cy="61722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Arial" panose="020B0604020202020204" pitchFamily="34" charset="0"/>
              <a:cs typeface="Arial" panose="020B0604020202020204" pitchFamily="34" charset="0"/>
            </a:endParaRPr>
          </a:p>
        </p:txBody>
      </p:sp>
      <p:pic>
        <p:nvPicPr>
          <p:cNvPr id="18438" name="Picture 10" descr="PAR office.png"/>
          <p:cNvPicPr>
            <a:picLocks noChangeAspect="1"/>
          </p:cNvPicPr>
          <p:nvPr/>
        </p:nvPicPr>
        <p:blipFill>
          <a:blip r:embed="rId3" cstate="screen"/>
          <a:srcRect/>
          <a:stretch>
            <a:fillRect/>
          </a:stretch>
        </p:blipFill>
        <p:spPr bwMode="auto">
          <a:xfrm>
            <a:off x="914400" y="1676400"/>
            <a:ext cx="2667000" cy="2057400"/>
          </a:xfrm>
          <a:prstGeom prst="rect">
            <a:avLst/>
          </a:prstGeom>
          <a:noFill/>
          <a:ln w="9525">
            <a:noFill/>
            <a:miter lim="800000"/>
            <a:headEnd/>
            <a:tailEnd/>
          </a:ln>
        </p:spPr>
      </p:pic>
      <p:sp>
        <p:nvSpPr>
          <p:cNvPr id="6" name="TextBox 5"/>
          <p:cNvSpPr txBox="1"/>
          <p:nvPr/>
        </p:nvSpPr>
        <p:spPr>
          <a:xfrm>
            <a:off x="2354887" y="389007"/>
            <a:ext cx="4045595" cy="707886"/>
          </a:xfrm>
          <a:prstGeom prst="rect">
            <a:avLst/>
          </a:prstGeom>
          <a:noFill/>
        </p:spPr>
        <p:txBody>
          <a:bodyPr wrap="none" rtlCol="0">
            <a:spAutoFit/>
          </a:bodyPr>
          <a:lstStyle/>
          <a:p>
            <a:r>
              <a:rPr lang="en-US" sz="4000" dirty="0">
                <a:latin typeface="+mj-lt"/>
                <a:cs typeface="Arial" panose="020B0604020202020204" pitchFamily="34" charset="0"/>
              </a:rPr>
              <a:t>The place to go to:</a:t>
            </a:r>
          </a:p>
        </p:txBody>
      </p:sp>
      <p:sp>
        <p:nvSpPr>
          <p:cNvPr id="8" name="TextBox 7"/>
          <p:cNvSpPr txBox="1"/>
          <p:nvPr/>
        </p:nvSpPr>
        <p:spPr>
          <a:xfrm>
            <a:off x="3800475" y="1447800"/>
            <a:ext cx="5029200" cy="2438400"/>
          </a:xfrm>
          <a:prstGeom prst="rect">
            <a:avLst/>
          </a:prstGeom>
          <a:noFill/>
        </p:spPr>
        <p:txBody>
          <a:bodyPr wrap="square" rtlCol="0">
            <a:noAutofit/>
          </a:bodyPr>
          <a:lstStyle/>
          <a:p>
            <a:pPr>
              <a:buFontTx/>
              <a:buChar char="-"/>
            </a:pPr>
            <a:r>
              <a:rPr lang="en-US" sz="3200" dirty="0">
                <a:solidFill>
                  <a:srgbClr val="00747A"/>
                </a:solidFill>
                <a:latin typeface="+mn-lt"/>
                <a:cs typeface="Arial" panose="020B0604020202020204" pitchFamily="34" charset="0"/>
              </a:rPr>
              <a:t> </a:t>
            </a:r>
            <a:r>
              <a:rPr lang="en-US" sz="3200" b="1" dirty="0">
                <a:solidFill>
                  <a:srgbClr val="00747A"/>
                </a:solidFill>
                <a:latin typeface="+mn-lt"/>
                <a:cs typeface="Arial" panose="020B0604020202020204" pitchFamily="34" charset="0"/>
              </a:rPr>
              <a:t>ask questions</a:t>
            </a:r>
          </a:p>
          <a:p>
            <a:pPr>
              <a:buFontTx/>
              <a:buChar char="-"/>
            </a:pPr>
            <a:r>
              <a:rPr lang="en-US" sz="3200" dirty="0">
                <a:solidFill>
                  <a:srgbClr val="00747A"/>
                </a:solidFill>
                <a:latin typeface="+mn-lt"/>
                <a:cs typeface="Arial" panose="020B0604020202020204" pitchFamily="34" charset="0"/>
              </a:rPr>
              <a:t> </a:t>
            </a:r>
            <a:r>
              <a:rPr lang="en-US" sz="3200" b="1" dirty="0">
                <a:solidFill>
                  <a:srgbClr val="00747A"/>
                </a:solidFill>
                <a:latin typeface="+mn-lt"/>
                <a:cs typeface="Arial" panose="020B0604020202020204" pitchFamily="34" charset="0"/>
              </a:rPr>
              <a:t>type up your testimony </a:t>
            </a:r>
            <a:br>
              <a:rPr lang="en-US" sz="3200" dirty="0">
                <a:solidFill>
                  <a:srgbClr val="00747A"/>
                </a:solidFill>
                <a:latin typeface="+mn-lt"/>
                <a:cs typeface="Arial" panose="020B0604020202020204" pitchFamily="34" charset="0"/>
              </a:rPr>
            </a:br>
            <a:r>
              <a:rPr lang="en-US" sz="3200" dirty="0">
                <a:solidFill>
                  <a:srgbClr val="00747A"/>
                </a:solidFill>
                <a:latin typeface="+mn-lt"/>
                <a:cs typeface="Arial" panose="020B0604020202020204" pitchFamily="34" charset="0"/>
              </a:rPr>
              <a:t>- </a:t>
            </a:r>
            <a:r>
              <a:rPr lang="en-US" sz="3200" b="1" dirty="0">
                <a:solidFill>
                  <a:srgbClr val="00747A"/>
                </a:solidFill>
                <a:latin typeface="+mn-lt"/>
                <a:cs typeface="Arial" panose="020B0604020202020204" pitchFamily="34" charset="0"/>
              </a:rPr>
              <a:t>do online research</a:t>
            </a:r>
          </a:p>
          <a:p>
            <a:pPr marL="231775" indent="-231775">
              <a:buFontTx/>
              <a:buChar char="-"/>
            </a:pPr>
            <a:r>
              <a:rPr lang="en-US" sz="3200" b="1" dirty="0">
                <a:solidFill>
                  <a:srgbClr val="00747A"/>
                </a:solidFill>
                <a:latin typeface="+mn-lt"/>
                <a:cs typeface="Arial" panose="020B0604020202020204" pitchFamily="34" charset="0"/>
              </a:rPr>
              <a:t>re-group or meet up with others</a:t>
            </a:r>
            <a:br>
              <a:rPr lang="en-US" sz="3200" dirty="0">
                <a:latin typeface="+mn-lt"/>
                <a:cs typeface="Arial" panose="020B0604020202020204" pitchFamily="34" charset="0"/>
              </a:rPr>
            </a:br>
            <a:endParaRPr lang="en-US" sz="3200" dirty="0">
              <a:latin typeface="+mn-lt"/>
              <a:cs typeface="Arial" panose="020B0604020202020204" pitchFamily="34" charset="0"/>
            </a:endParaRPr>
          </a:p>
        </p:txBody>
      </p:sp>
      <p:sp>
        <p:nvSpPr>
          <p:cNvPr id="9" name="TextBox 8"/>
          <p:cNvSpPr txBox="1"/>
          <p:nvPr/>
        </p:nvSpPr>
        <p:spPr>
          <a:xfrm>
            <a:off x="914400" y="3833098"/>
            <a:ext cx="7924800" cy="2339102"/>
          </a:xfrm>
          <a:prstGeom prst="rect">
            <a:avLst/>
          </a:prstGeom>
          <a:noFill/>
        </p:spPr>
        <p:txBody>
          <a:bodyPr wrap="square" rtlCol="0">
            <a:spAutoFit/>
          </a:bodyPr>
          <a:lstStyle/>
          <a:p>
            <a:pPr marL="231775" indent="-231775">
              <a:buFontTx/>
              <a:buChar char="-"/>
            </a:pPr>
            <a:r>
              <a:rPr lang="en-US" sz="3200" b="1" dirty="0">
                <a:solidFill>
                  <a:srgbClr val="00747A"/>
                </a:solidFill>
                <a:latin typeface="+mn-lt"/>
                <a:cs typeface="Arial" panose="020B0604020202020204" pitchFamily="34" charset="0"/>
              </a:rPr>
              <a:t>watch hearings </a:t>
            </a:r>
            <a:endParaRPr lang="en-US" sz="3200" dirty="0">
              <a:solidFill>
                <a:srgbClr val="00747A"/>
              </a:solidFill>
              <a:latin typeface="+mn-lt"/>
              <a:cs typeface="Arial" panose="020B0604020202020204" pitchFamily="34" charset="0"/>
            </a:endParaRPr>
          </a:p>
          <a:p>
            <a:pPr marL="231775" indent="-231775">
              <a:buFontTx/>
              <a:buChar char="-"/>
            </a:pPr>
            <a:r>
              <a:rPr lang="en-US" sz="3200" b="1" dirty="0">
                <a:solidFill>
                  <a:srgbClr val="00747A"/>
                </a:solidFill>
                <a:latin typeface="+mn-lt"/>
                <a:cs typeface="Arial" panose="020B0604020202020204" pitchFamily="34" charset="0"/>
              </a:rPr>
              <a:t>recharge your laptop or phone</a:t>
            </a:r>
          </a:p>
          <a:p>
            <a:pPr marL="231775" indent="-231775">
              <a:buFontTx/>
              <a:buChar char="-"/>
            </a:pPr>
            <a:r>
              <a:rPr lang="en-US" sz="3200" b="1" dirty="0">
                <a:solidFill>
                  <a:srgbClr val="00747A"/>
                </a:solidFill>
                <a:latin typeface="+mn-lt"/>
                <a:cs typeface="Arial" panose="020B0604020202020204" pitchFamily="34" charset="0"/>
              </a:rPr>
              <a:t>pick up handouts</a:t>
            </a:r>
          </a:p>
          <a:p>
            <a:pPr marL="231775" indent="-231775">
              <a:buFontTx/>
              <a:buChar char="-"/>
            </a:pPr>
            <a:r>
              <a:rPr lang="en-US" sz="3200" b="1" dirty="0">
                <a:solidFill>
                  <a:srgbClr val="00747A"/>
                </a:solidFill>
                <a:latin typeface="+mn-lt"/>
                <a:cs typeface="Arial" panose="020B0604020202020204" pitchFamily="34" charset="0"/>
              </a:rPr>
              <a:t>take a breather (puuhonua of the bldg)</a:t>
            </a:r>
          </a:p>
          <a:p>
            <a:endParaRPr lang="en-US" dirty="0">
              <a:latin typeface="+mn-lt"/>
              <a:cs typeface="Arial" panose="020B0604020202020204" pitchFamily="34" charset="0"/>
            </a:endParaRPr>
          </a:p>
        </p:txBody>
      </p:sp>
    </p:spTree>
    <p:extLst>
      <p:ext uri="{BB962C8B-B14F-4D97-AF65-F5344CB8AC3E}">
        <p14:creationId xmlns:p14="http://schemas.microsoft.com/office/powerpoint/2010/main" val="2036481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9E88F-DC02-CA43-46C7-47CCDAF41D60}"/>
              </a:ext>
            </a:extLst>
          </p:cNvPr>
          <p:cNvPicPr>
            <a:picLocks noChangeAspect="1"/>
          </p:cNvPicPr>
          <p:nvPr/>
        </p:nvPicPr>
        <p:blipFill rotWithShape="1">
          <a:blip r:embed="rId3"/>
          <a:srcRect l="14166" t="1749" r="7500" b="62288"/>
          <a:stretch/>
        </p:blipFill>
        <p:spPr>
          <a:xfrm rot="60000">
            <a:off x="-1332" y="1448015"/>
            <a:ext cx="9144000" cy="3139213"/>
          </a:xfrm>
          <a:prstGeom prst="rect">
            <a:avLst/>
          </a:prstGeom>
        </p:spPr>
      </p:pic>
      <p:sp>
        <p:nvSpPr>
          <p:cNvPr id="4" name="TextBox 3">
            <a:extLst>
              <a:ext uri="{FF2B5EF4-FFF2-40B4-BE49-F238E27FC236}">
                <a16:creationId xmlns:a16="http://schemas.microsoft.com/office/drawing/2014/main" id="{FADA4260-7C3F-F70F-639B-F4E82821AF9E}"/>
              </a:ext>
            </a:extLst>
          </p:cNvPr>
          <p:cNvSpPr txBox="1"/>
          <p:nvPr/>
        </p:nvSpPr>
        <p:spPr>
          <a:xfrm>
            <a:off x="6248400" y="1230868"/>
            <a:ext cx="1066800" cy="369332"/>
          </a:xfrm>
          <a:prstGeom prst="rect">
            <a:avLst/>
          </a:prstGeom>
          <a:noFill/>
        </p:spPr>
        <p:txBody>
          <a:bodyPr wrap="square" rtlCol="0">
            <a:spAutoFit/>
          </a:bodyPr>
          <a:lstStyle/>
          <a:p>
            <a:r>
              <a:rPr lang="en-US" b="1" u="sng" dirty="0">
                <a:solidFill>
                  <a:srgbClr val="00747A"/>
                </a:solidFill>
              </a:rPr>
              <a:t>2023-24</a:t>
            </a:r>
          </a:p>
        </p:txBody>
      </p:sp>
      <p:sp>
        <p:nvSpPr>
          <p:cNvPr id="5" name="TextBox 4">
            <a:extLst>
              <a:ext uri="{FF2B5EF4-FFF2-40B4-BE49-F238E27FC236}">
                <a16:creationId xmlns:a16="http://schemas.microsoft.com/office/drawing/2014/main" id="{83E3E41A-0574-83C4-4308-7BAF1BB5F04C}"/>
              </a:ext>
            </a:extLst>
          </p:cNvPr>
          <p:cNvSpPr txBox="1"/>
          <p:nvPr/>
        </p:nvSpPr>
        <p:spPr>
          <a:xfrm>
            <a:off x="7848600" y="1230868"/>
            <a:ext cx="1066800" cy="369332"/>
          </a:xfrm>
          <a:prstGeom prst="rect">
            <a:avLst/>
          </a:prstGeom>
          <a:noFill/>
        </p:spPr>
        <p:txBody>
          <a:bodyPr wrap="square" rtlCol="0">
            <a:spAutoFit/>
          </a:bodyPr>
          <a:lstStyle/>
          <a:p>
            <a:r>
              <a:rPr lang="en-US" b="1" u="sng" dirty="0">
                <a:solidFill>
                  <a:srgbClr val="00747A"/>
                </a:solidFill>
              </a:rPr>
              <a:t>2024-25</a:t>
            </a:r>
          </a:p>
        </p:txBody>
      </p:sp>
      <p:sp>
        <p:nvSpPr>
          <p:cNvPr id="6" name="TextBox 5">
            <a:extLst>
              <a:ext uri="{FF2B5EF4-FFF2-40B4-BE49-F238E27FC236}">
                <a16:creationId xmlns:a16="http://schemas.microsoft.com/office/drawing/2014/main" id="{61362D64-24AF-39D9-184C-E1D4A98C9BE9}"/>
              </a:ext>
            </a:extLst>
          </p:cNvPr>
          <p:cNvSpPr txBox="1"/>
          <p:nvPr/>
        </p:nvSpPr>
        <p:spPr>
          <a:xfrm>
            <a:off x="2133600" y="2057400"/>
            <a:ext cx="2667000" cy="369332"/>
          </a:xfrm>
          <a:prstGeom prst="rect">
            <a:avLst/>
          </a:prstGeom>
          <a:noFill/>
        </p:spPr>
        <p:txBody>
          <a:bodyPr wrap="square" rtlCol="0">
            <a:spAutoFit/>
          </a:bodyPr>
          <a:lstStyle/>
          <a:p>
            <a:r>
              <a:rPr lang="en-US" b="1" dirty="0">
                <a:solidFill>
                  <a:srgbClr val="00747A"/>
                </a:solidFill>
              </a:rPr>
              <a:t>A = general funds</a:t>
            </a:r>
          </a:p>
        </p:txBody>
      </p:sp>
      <p:sp>
        <p:nvSpPr>
          <p:cNvPr id="7" name="TextBox 6">
            <a:extLst>
              <a:ext uri="{FF2B5EF4-FFF2-40B4-BE49-F238E27FC236}">
                <a16:creationId xmlns:a16="http://schemas.microsoft.com/office/drawing/2014/main" id="{86533473-D412-4473-3F47-08ADF36ACE5B}"/>
              </a:ext>
            </a:extLst>
          </p:cNvPr>
          <p:cNvSpPr txBox="1"/>
          <p:nvPr/>
        </p:nvSpPr>
        <p:spPr>
          <a:xfrm>
            <a:off x="2133600" y="2678668"/>
            <a:ext cx="2667000" cy="369332"/>
          </a:xfrm>
          <a:prstGeom prst="rect">
            <a:avLst/>
          </a:prstGeom>
          <a:noFill/>
        </p:spPr>
        <p:txBody>
          <a:bodyPr wrap="square" rtlCol="0">
            <a:spAutoFit/>
          </a:bodyPr>
          <a:lstStyle/>
          <a:p>
            <a:r>
              <a:rPr lang="en-US" b="1" dirty="0">
                <a:solidFill>
                  <a:srgbClr val="00747A"/>
                </a:solidFill>
              </a:rPr>
              <a:t>N = federal funds</a:t>
            </a:r>
          </a:p>
        </p:txBody>
      </p:sp>
      <p:sp>
        <p:nvSpPr>
          <p:cNvPr id="8" name="TextBox 7">
            <a:extLst>
              <a:ext uri="{FF2B5EF4-FFF2-40B4-BE49-F238E27FC236}">
                <a16:creationId xmlns:a16="http://schemas.microsoft.com/office/drawing/2014/main" id="{139E8F8E-77C0-2511-57CD-E1CF61A0460E}"/>
              </a:ext>
            </a:extLst>
          </p:cNvPr>
          <p:cNvSpPr txBox="1"/>
          <p:nvPr/>
        </p:nvSpPr>
        <p:spPr>
          <a:xfrm>
            <a:off x="2133600" y="3364468"/>
            <a:ext cx="2667000" cy="369332"/>
          </a:xfrm>
          <a:prstGeom prst="rect">
            <a:avLst/>
          </a:prstGeom>
          <a:noFill/>
        </p:spPr>
        <p:txBody>
          <a:bodyPr wrap="square" rtlCol="0">
            <a:spAutoFit/>
          </a:bodyPr>
          <a:lstStyle/>
          <a:p>
            <a:r>
              <a:rPr lang="en-US" b="1" dirty="0">
                <a:solidFill>
                  <a:srgbClr val="00747A"/>
                </a:solidFill>
              </a:rPr>
              <a:t>P = other federal funds</a:t>
            </a:r>
          </a:p>
        </p:txBody>
      </p:sp>
      <p:sp>
        <p:nvSpPr>
          <p:cNvPr id="9" name="TextBox 8">
            <a:extLst>
              <a:ext uri="{FF2B5EF4-FFF2-40B4-BE49-F238E27FC236}">
                <a16:creationId xmlns:a16="http://schemas.microsoft.com/office/drawing/2014/main" id="{339ADD8C-2720-9ED8-B1D1-A6B69786FFB4}"/>
              </a:ext>
            </a:extLst>
          </p:cNvPr>
          <p:cNvSpPr txBox="1"/>
          <p:nvPr/>
        </p:nvSpPr>
        <p:spPr>
          <a:xfrm>
            <a:off x="2133600" y="3821668"/>
            <a:ext cx="2667000" cy="369332"/>
          </a:xfrm>
          <a:prstGeom prst="rect">
            <a:avLst/>
          </a:prstGeom>
          <a:noFill/>
        </p:spPr>
        <p:txBody>
          <a:bodyPr wrap="square" rtlCol="0">
            <a:spAutoFit/>
          </a:bodyPr>
          <a:lstStyle/>
          <a:p>
            <a:r>
              <a:rPr lang="en-US" b="1" dirty="0">
                <a:solidFill>
                  <a:srgbClr val="00747A"/>
                </a:solidFill>
              </a:rPr>
              <a:t>T = trust funds</a:t>
            </a:r>
          </a:p>
        </p:txBody>
      </p:sp>
      <p:sp>
        <p:nvSpPr>
          <p:cNvPr id="10" name="TextBox 9">
            <a:extLst>
              <a:ext uri="{FF2B5EF4-FFF2-40B4-BE49-F238E27FC236}">
                <a16:creationId xmlns:a16="http://schemas.microsoft.com/office/drawing/2014/main" id="{1D053A41-DA65-1AD8-94C9-E00BF64C66AA}"/>
              </a:ext>
            </a:extLst>
          </p:cNvPr>
          <p:cNvSpPr txBox="1"/>
          <p:nvPr/>
        </p:nvSpPr>
        <p:spPr>
          <a:xfrm>
            <a:off x="381000" y="4876800"/>
            <a:ext cx="8534400" cy="369332"/>
          </a:xfrm>
          <a:prstGeom prst="rect">
            <a:avLst/>
          </a:prstGeom>
          <a:noFill/>
        </p:spPr>
        <p:txBody>
          <a:bodyPr wrap="square" rtlCol="0">
            <a:spAutoFit/>
          </a:bodyPr>
          <a:lstStyle/>
          <a:p>
            <a:r>
              <a:rPr lang="en-US" dirty="0"/>
              <a:t>A = </a:t>
            </a:r>
            <a:r>
              <a:rPr lang="en-US" i="1" dirty="0"/>
              <a:t>2023-24: No change; </a:t>
            </a:r>
            <a:r>
              <a:rPr lang="en-US" dirty="0"/>
              <a:t>2024-25: Increase from $17,556,140 to $35,481,140</a:t>
            </a:r>
          </a:p>
        </p:txBody>
      </p:sp>
      <p:sp>
        <p:nvSpPr>
          <p:cNvPr id="11" name="TextBox 10">
            <a:extLst>
              <a:ext uri="{FF2B5EF4-FFF2-40B4-BE49-F238E27FC236}">
                <a16:creationId xmlns:a16="http://schemas.microsoft.com/office/drawing/2014/main" id="{4F814B41-62EC-2B96-7FEB-DF7C30D9F473}"/>
              </a:ext>
            </a:extLst>
          </p:cNvPr>
          <p:cNvSpPr txBox="1"/>
          <p:nvPr/>
        </p:nvSpPr>
        <p:spPr>
          <a:xfrm>
            <a:off x="381000" y="5269468"/>
            <a:ext cx="8534400" cy="369332"/>
          </a:xfrm>
          <a:prstGeom prst="rect">
            <a:avLst/>
          </a:prstGeom>
          <a:noFill/>
        </p:spPr>
        <p:txBody>
          <a:bodyPr wrap="square" rtlCol="0">
            <a:spAutoFit/>
          </a:bodyPr>
          <a:lstStyle/>
          <a:p>
            <a:r>
              <a:rPr lang="en-US" dirty="0"/>
              <a:t>N = </a:t>
            </a:r>
            <a:r>
              <a:rPr lang="en-US" i="1" dirty="0"/>
              <a:t>2023-24: No change; </a:t>
            </a:r>
            <a:r>
              <a:rPr lang="en-US" dirty="0"/>
              <a:t>2024-25: Increase from $12,586,007 to $2,739,440</a:t>
            </a:r>
          </a:p>
        </p:txBody>
      </p:sp>
      <p:sp>
        <p:nvSpPr>
          <p:cNvPr id="12" name="TextBox 11">
            <a:extLst>
              <a:ext uri="{FF2B5EF4-FFF2-40B4-BE49-F238E27FC236}">
                <a16:creationId xmlns:a16="http://schemas.microsoft.com/office/drawing/2014/main" id="{53DC9D9E-71F2-0351-56D0-A896D5209B79}"/>
              </a:ext>
            </a:extLst>
          </p:cNvPr>
          <p:cNvSpPr txBox="1"/>
          <p:nvPr/>
        </p:nvSpPr>
        <p:spPr>
          <a:xfrm>
            <a:off x="381000" y="5638800"/>
            <a:ext cx="8534400" cy="369332"/>
          </a:xfrm>
          <a:prstGeom prst="rect">
            <a:avLst/>
          </a:prstGeom>
          <a:noFill/>
        </p:spPr>
        <p:txBody>
          <a:bodyPr wrap="square" rtlCol="0">
            <a:spAutoFit/>
          </a:bodyPr>
          <a:lstStyle/>
          <a:p>
            <a:r>
              <a:rPr lang="en-US" dirty="0"/>
              <a:t>P = </a:t>
            </a:r>
            <a:r>
              <a:rPr lang="en-US" i="1" dirty="0"/>
              <a:t>2023-24: No change; </a:t>
            </a:r>
            <a:r>
              <a:rPr lang="en-US" dirty="0"/>
              <a:t>2024-25: Increase from $1,600,000 to $10,544,254</a:t>
            </a:r>
          </a:p>
        </p:txBody>
      </p:sp>
      <p:sp>
        <p:nvSpPr>
          <p:cNvPr id="13" name="TextBox 12">
            <a:extLst>
              <a:ext uri="{FF2B5EF4-FFF2-40B4-BE49-F238E27FC236}">
                <a16:creationId xmlns:a16="http://schemas.microsoft.com/office/drawing/2014/main" id="{6939F707-E895-4A25-CA8C-71F94B07BBF9}"/>
              </a:ext>
            </a:extLst>
          </p:cNvPr>
          <p:cNvSpPr txBox="1"/>
          <p:nvPr/>
        </p:nvSpPr>
        <p:spPr>
          <a:xfrm>
            <a:off x="381000" y="6031468"/>
            <a:ext cx="8534400" cy="369332"/>
          </a:xfrm>
          <a:prstGeom prst="rect">
            <a:avLst/>
          </a:prstGeom>
          <a:noFill/>
        </p:spPr>
        <p:txBody>
          <a:bodyPr wrap="square" rtlCol="0">
            <a:spAutoFit/>
          </a:bodyPr>
          <a:lstStyle/>
          <a:p>
            <a:r>
              <a:rPr lang="en-US" dirty="0"/>
              <a:t>T = </a:t>
            </a:r>
            <a:r>
              <a:rPr lang="en-US" i="1" dirty="0"/>
              <a:t>2023-24: No change; 2024-25: No change</a:t>
            </a:r>
          </a:p>
        </p:txBody>
      </p:sp>
      <p:sp>
        <p:nvSpPr>
          <p:cNvPr id="14" name="TextBox 13">
            <a:extLst>
              <a:ext uri="{FF2B5EF4-FFF2-40B4-BE49-F238E27FC236}">
                <a16:creationId xmlns:a16="http://schemas.microsoft.com/office/drawing/2014/main" id="{A84B5699-2426-228D-1DEB-D048088A85AC}"/>
              </a:ext>
            </a:extLst>
          </p:cNvPr>
          <p:cNvSpPr txBox="1"/>
          <p:nvPr/>
        </p:nvSpPr>
        <p:spPr>
          <a:xfrm>
            <a:off x="381000" y="6412468"/>
            <a:ext cx="8534400" cy="369332"/>
          </a:xfrm>
          <a:prstGeom prst="rect">
            <a:avLst/>
          </a:prstGeom>
          <a:noFill/>
        </p:spPr>
        <p:txBody>
          <a:bodyPr wrap="square" rtlCol="0">
            <a:spAutoFit/>
          </a:bodyPr>
          <a:lstStyle/>
          <a:p>
            <a:r>
              <a:rPr lang="en-US" dirty="0"/>
              <a:t>Note: number of positions authorized shows no change either year</a:t>
            </a:r>
          </a:p>
        </p:txBody>
      </p:sp>
    </p:spTree>
    <p:extLst>
      <p:ext uri="{BB962C8B-B14F-4D97-AF65-F5344CB8AC3E}">
        <p14:creationId xmlns:p14="http://schemas.microsoft.com/office/powerpoint/2010/main" val="242588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74D396D7-4491-4227-B52E-84758AEEA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cxnSp>
        <p:nvCxnSpPr>
          <p:cNvPr id="6" name="Straight Arrow Connector 5">
            <a:extLst>
              <a:ext uri="{FF2B5EF4-FFF2-40B4-BE49-F238E27FC236}">
                <a16:creationId xmlns:a16="http://schemas.microsoft.com/office/drawing/2014/main" id="{4BD3D072-A56A-4C3D-AA85-E67D82377887}"/>
              </a:ext>
            </a:extLst>
          </p:cNvPr>
          <p:cNvCxnSpPr/>
          <p:nvPr/>
        </p:nvCxnSpPr>
        <p:spPr>
          <a:xfrm>
            <a:off x="533400" y="838200"/>
            <a:ext cx="1447800" cy="0"/>
          </a:xfrm>
          <a:prstGeom prst="straightConnector1">
            <a:avLst/>
          </a:prstGeom>
          <a:ln w="76200">
            <a:solidFill>
              <a:srgbClr val="00747A"/>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47700" y="1676400"/>
            <a:ext cx="7848600" cy="838199"/>
          </a:xfrm>
          <a:prstGeom prst="rect">
            <a:avLst/>
          </a:prstGeom>
          <a:noFill/>
        </p:spPr>
        <p:txBody>
          <a:bodyPr wrap="square" rtlCol="0">
            <a:noAutofit/>
          </a:bodyPr>
          <a:lstStyle/>
          <a:p>
            <a:pPr algn="ctr"/>
            <a:r>
              <a:rPr lang="en-US" sz="4000" dirty="0">
                <a:latin typeface="+mn-lt"/>
              </a:rPr>
              <a:t>The budget bill starts in </a:t>
            </a:r>
            <a:r>
              <a:rPr lang="en-US" sz="4000" b="1" dirty="0">
                <a:solidFill>
                  <a:srgbClr val="C00000"/>
                </a:solidFill>
                <a:latin typeface="+mn-lt"/>
              </a:rPr>
              <a:t>House</a:t>
            </a:r>
            <a:r>
              <a:rPr lang="en-US" sz="4000" dirty="0">
                <a:latin typeface="+mn-lt"/>
              </a:rPr>
              <a:t>…</a:t>
            </a:r>
            <a:endParaRPr lang="en-US" sz="4000" dirty="0">
              <a:solidFill>
                <a:srgbClr val="3E9260"/>
              </a:solidFill>
              <a:latin typeface="+mn-lt"/>
            </a:endParaRPr>
          </a:p>
        </p:txBody>
      </p:sp>
      <p:sp>
        <p:nvSpPr>
          <p:cNvPr id="3" name="TextBox 2"/>
          <p:cNvSpPr txBox="1"/>
          <p:nvPr/>
        </p:nvSpPr>
        <p:spPr>
          <a:xfrm>
            <a:off x="647700" y="2514600"/>
            <a:ext cx="7848600" cy="1101129"/>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rgbClr val="C00000"/>
                </a:solidFill>
                <a:latin typeface="+mn-lt"/>
              </a:rPr>
              <a:t>FIN assigns program areas</a:t>
            </a:r>
            <a:r>
              <a:rPr lang="en-US" sz="4000" dirty="0">
                <a:solidFill>
                  <a:srgbClr val="C00000"/>
                </a:solidFill>
                <a:latin typeface="+mn-lt"/>
              </a:rPr>
              <a:t> </a:t>
            </a:r>
            <a:r>
              <a:rPr lang="en-US" sz="4000" dirty="0">
                <a:latin typeface="+mn-lt"/>
              </a:rPr>
              <a:t>to  </a:t>
            </a:r>
            <a:r>
              <a:rPr lang="en-US" sz="4000" b="1" dirty="0">
                <a:solidFill>
                  <a:srgbClr val="C00000"/>
                </a:solidFill>
                <a:latin typeface="+mn-lt"/>
              </a:rPr>
              <a:t>subject matter committees </a:t>
            </a:r>
            <a:r>
              <a:rPr lang="en-US" sz="4000" dirty="0">
                <a:latin typeface="+mn-lt"/>
              </a:rPr>
              <a:t>for their recommendations/priorities</a:t>
            </a:r>
          </a:p>
          <a:p>
            <a:endParaRPr lang="en-US" sz="2000" dirty="0">
              <a:latin typeface="+mn-lt"/>
            </a:endParaRPr>
          </a:p>
          <a:p>
            <a:pPr marL="571500" indent="-571500">
              <a:buFont typeface="Arial" panose="020B0604020202020204" pitchFamily="34" charset="0"/>
              <a:buChar char="•"/>
            </a:pPr>
            <a:r>
              <a:rPr lang="en-US" sz="4000" b="1" u="dottedHeavy" dirty="0">
                <a:solidFill>
                  <a:srgbClr val="C00000"/>
                </a:solidFill>
                <a:latin typeface="+mn-lt"/>
              </a:rPr>
              <a:t>Subject matter chairs</a:t>
            </a:r>
            <a:r>
              <a:rPr lang="en-US" sz="4000" u="dottedHeavy" dirty="0">
                <a:latin typeface="+mn-lt"/>
              </a:rPr>
              <a:t> </a:t>
            </a:r>
            <a:r>
              <a:rPr lang="en-US" sz="4000" b="1" u="dottedHeavy" dirty="0">
                <a:latin typeface="+mn-lt"/>
              </a:rPr>
              <a:t>submit recommendations to FIN</a:t>
            </a:r>
          </a:p>
          <a:p>
            <a:endParaRPr lang="en-US" sz="4000" dirty="0">
              <a:latin typeface="+mn-lt"/>
            </a:endParaRPr>
          </a:p>
        </p:txBody>
      </p:sp>
      <p:sp>
        <p:nvSpPr>
          <p:cNvPr id="4" name="TextBox 3"/>
          <p:cNvSpPr txBox="1"/>
          <p:nvPr/>
        </p:nvSpPr>
        <p:spPr>
          <a:xfrm rot="-1320000">
            <a:off x="6727445" y="5512370"/>
            <a:ext cx="2322354" cy="769441"/>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a:t>
            </a:r>
          </a:p>
        </p:txBody>
      </p:sp>
    </p:spTree>
    <p:extLst>
      <p:ext uri="{BB962C8B-B14F-4D97-AF65-F5344CB8AC3E}">
        <p14:creationId xmlns:p14="http://schemas.microsoft.com/office/powerpoint/2010/main" val="36430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567544-4B20-91CB-7685-789C8D84CD6E}"/>
              </a:ext>
            </a:extLst>
          </p:cNvPr>
          <p:cNvSpPr txBox="1"/>
          <p:nvPr/>
        </p:nvSpPr>
        <p:spPr>
          <a:xfrm>
            <a:off x="266700" y="1997839"/>
            <a:ext cx="8610600" cy="2862322"/>
          </a:xfrm>
          <a:prstGeom prst="rect">
            <a:avLst/>
          </a:prstGeom>
          <a:noFill/>
        </p:spPr>
        <p:txBody>
          <a:bodyPr wrap="square">
            <a:spAutoFit/>
          </a:bodyPr>
          <a:lstStyle/>
          <a:p>
            <a:pPr algn="ctr"/>
            <a:r>
              <a:rPr lang="en-US" sz="6000" b="1" u="dottedHeavy" dirty="0">
                <a:solidFill>
                  <a:srgbClr val="C00000"/>
                </a:solidFill>
                <a:latin typeface="+mn-lt"/>
              </a:rPr>
              <a:t>Subject matter chairs</a:t>
            </a:r>
            <a:r>
              <a:rPr lang="en-US" sz="6000" u="dottedHeavy" dirty="0">
                <a:latin typeface="+mn-lt"/>
              </a:rPr>
              <a:t> </a:t>
            </a:r>
            <a:r>
              <a:rPr lang="en-US" sz="6000" b="1" u="dottedHeavy" dirty="0">
                <a:latin typeface="+mn-lt"/>
              </a:rPr>
              <a:t>submit recommendations to FIN</a:t>
            </a:r>
          </a:p>
        </p:txBody>
      </p:sp>
    </p:spTree>
    <p:extLst>
      <p:ext uri="{BB962C8B-B14F-4D97-AF65-F5344CB8AC3E}">
        <p14:creationId xmlns:p14="http://schemas.microsoft.com/office/powerpoint/2010/main" val="3734908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E6CAAC-9DAF-4A4E-A135-A36EDD5AE8BA}"/>
              </a:ext>
            </a:extLst>
          </p:cNvPr>
          <p:cNvSpPr txBox="1"/>
          <p:nvPr/>
        </p:nvSpPr>
        <p:spPr>
          <a:xfrm rot="20280000">
            <a:off x="6194991" y="1634287"/>
            <a:ext cx="2392819" cy="1446550"/>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a:t>
            </a:r>
          </a:p>
        </p:txBody>
      </p:sp>
      <p:sp>
        <p:nvSpPr>
          <p:cNvPr id="2" name="TextBox 1"/>
          <p:cNvSpPr txBox="1"/>
          <p:nvPr/>
        </p:nvSpPr>
        <p:spPr>
          <a:xfrm>
            <a:off x="647700" y="1524000"/>
            <a:ext cx="7848600" cy="838200"/>
          </a:xfrm>
          <a:prstGeom prst="rect">
            <a:avLst/>
          </a:prstGeom>
          <a:noFill/>
        </p:spPr>
        <p:txBody>
          <a:bodyPr wrap="square" rtlCol="0">
            <a:noAutofit/>
          </a:bodyPr>
          <a:lstStyle/>
          <a:p>
            <a:r>
              <a:rPr lang="en-US" sz="4000" dirty="0">
                <a:latin typeface="+mn-lt"/>
              </a:rPr>
              <a:t>House makes changes…</a:t>
            </a:r>
            <a:endParaRPr lang="en-US" sz="4000" dirty="0">
              <a:solidFill>
                <a:srgbClr val="3E9260"/>
              </a:solidFill>
              <a:latin typeface="+mn-lt"/>
            </a:endParaRPr>
          </a:p>
        </p:txBody>
      </p:sp>
      <p:sp>
        <p:nvSpPr>
          <p:cNvPr id="3" name="TextBox 2"/>
          <p:cNvSpPr txBox="1"/>
          <p:nvPr/>
        </p:nvSpPr>
        <p:spPr>
          <a:xfrm>
            <a:off x="0" y="2895600"/>
            <a:ext cx="8496300" cy="3733800"/>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latin typeface="+mn-lt"/>
              </a:rPr>
              <a:t>FIN </a:t>
            </a:r>
            <a:r>
              <a:rPr lang="en-US" sz="4000" dirty="0">
                <a:latin typeface="+mn-lt"/>
              </a:rPr>
              <a:t>has a hearing</a:t>
            </a:r>
          </a:p>
          <a:p>
            <a:pPr marL="571500" indent="-571500">
              <a:buFont typeface="Arial" panose="020B0604020202020204" pitchFamily="34" charset="0"/>
              <a:buChar char="•"/>
            </a:pPr>
            <a:r>
              <a:rPr lang="en-US" sz="4000" b="1" dirty="0">
                <a:solidFill>
                  <a:schemeClr val="accent1">
                    <a:lumMod val="75000"/>
                  </a:schemeClr>
                </a:solidFill>
                <a:latin typeface="+mn-lt"/>
              </a:rPr>
              <a:t>FIN presents amended bill (HD1) </a:t>
            </a:r>
            <a:r>
              <a:rPr lang="en-US" sz="4000" dirty="0">
                <a:latin typeface="+mn-lt"/>
              </a:rPr>
              <a:t>and submits to House Clerk’s office by the  </a:t>
            </a:r>
            <a:r>
              <a:rPr lang="en-US" sz="4000" b="1" dirty="0">
                <a:solidFill>
                  <a:srgbClr val="3E9260"/>
                </a:solidFill>
                <a:latin typeface="+mn-lt"/>
              </a:rPr>
              <a:t>Budget Decking</a:t>
            </a:r>
            <a:r>
              <a:rPr lang="en-US" sz="4000" dirty="0">
                <a:latin typeface="+mn-lt"/>
              </a:rPr>
              <a:t> deadline</a:t>
            </a:r>
          </a:p>
          <a:p>
            <a:pPr marL="571500" indent="-571500">
              <a:buFont typeface="Arial" panose="020B0604020202020204" pitchFamily="34" charset="0"/>
              <a:buChar char="•"/>
            </a:pPr>
            <a:r>
              <a:rPr lang="en-US" sz="4000" i="1" dirty="0">
                <a:latin typeface="+mn-lt"/>
              </a:rPr>
              <a:t>HD1 may incorporate some separate appropriations bills</a:t>
            </a: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pic>
        <p:nvPicPr>
          <p:cNvPr id="6" name="Picture 5" descr="Text&#10;&#10;Description automatically generated with low confidence">
            <a:extLst>
              <a:ext uri="{FF2B5EF4-FFF2-40B4-BE49-F238E27FC236}">
                <a16:creationId xmlns:a16="http://schemas.microsoft.com/office/drawing/2014/main" id="{0E5319A8-923B-4373-8CB8-054E2607C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4" name="Star: 4 Points 3">
            <a:extLst>
              <a:ext uri="{FF2B5EF4-FFF2-40B4-BE49-F238E27FC236}">
                <a16:creationId xmlns:a16="http://schemas.microsoft.com/office/drawing/2014/main" id="{E25FC52F-DBF3-4D30-BE92-0505FDF67CFF}"/>
              </a:ext>
            </a:extLst>
          </p:cNvPr>
          <p:cNvSpPr/>
          <p:nvPr/>
        </p:nvSpPr>
        <p:spPr>
          <a:xfrm>
            <a:off x="1828800" y="762000"/>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71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62377"/>
          </a:xfrm>
        </p:spPr>
        <p:txBody>
          <a:bodyPr rtlCol="0">
            <a:normAutofit/>
          </a:bodyPr>
          <a:lstStyle/>
          <a:p>
            <a:pPr eaLnBrk="1" fontAlgn="auto" hangingPunct="1">
              <a:spcAft>
                <a:spcPts val="0"/>
              </a:spcAft>
              <a:defRPr/>
            </a:pPr>
            <a:r>
              <a:rPr lang="en-US" b="1" dirty="0">
                <a:solidFill>
                  <a:srgbClr val="00747A"/>
                </a:solidFill>
              </a:rPr>
              <a:t>Session Calendar</a:t>
            </a:r>
          </a:p>
        </p:txBody>
      </p:sp>
      <p:sp>
        <p:nvSpPr>
          <p:cNvPr id="3" name="Slide Number Placeholder 2"/>
          <p:cNvSpPr>
            <a:spLocks noGrp="1"/>
          </p:cNvSpPr>
          <p:nvPr>
            <p:ph type="sldNum" sz="quarter" idx="12"/>
          </p:nvPr>
        </p:nvSpPr>
        <p:spPr/>
        <p:txBody>
          <a:bodyPr/>
          <a:lstStyle/>
          <a:p>
            <a:pPr>
              <a:defRPr/>
            </a:pPr>
            <a:fld id="{C6D3F2EA-EEAF-4F40-AF3C-43A8562B6433}" type="slidenum">
              <a:rPr lang="en-US"/>
              <a:pPr>
                <a:defRPr/>
              </a:pPr>
              <a:t>64</a:t>
            </a:fld>
            <a:endParaRPr lang="en-US"/>
          </a:p>
        </p:txBody>
      </p:sp>
      <p:pic>
        <p:nvPicPr>
          <p:cNvPr id="7" name="Picture 6" descr="small portion of session calendar guide to deadlines">
            <a:extLst>
              <a:ext uri="{FF2B5EF4-FFF2-40B4-BE49-F238E27FC236}">
                <a16:creationId xmlns:a16="http://schemas.microsoft.com/office/drawing/2014/main" id="{5BF46B14-8CE6-4F50-B10F-071CF78D0D69}"/>
              </a:ext>
            </a:extLst>
          </p:cNvPr>
          <p:cNvPicPr>
            <a:picLocks noChangeAspect="1"/>
          </p:cNvPicPr>
          <p:nvPr/>
        </p:nvPicPr>
        <p:blipFill rotWithShape="1">
          <a:blip r:embed="rId3"/>
          <a:srcRect b="46970"/>
          <a:stretch/>
        </p:blipFill>
        <p:spPr>
          <a:xfrm>
            <a:off x="931002" y="2688451"/>
            <a:ext cx="8232985" cy="4033024"/>
          </a:xfrm>
          <a:prstGeom prst="rect">
            <a:avLst/>
          </a:prstGeom>
          <a:ln>
            <a:solidFill>
              <a:schemeClr val="bg1">
                <a:lumMod val="75000"/>
              </a:schemeClr>
            </a:solidFill>
          </a:ln>
        </p:spPr>
      </p:pic>
      <p:pic>
        <p:nvPicPr>
          <p:cNvPr id="8" name="Picture 7">
            <a:extLst>
              <a:ext uri="{FF2B5EF4-FFF2-40B4-BE49-F238E27FC236}">
                <a16:creationId xmlns:a16="http://schemas.microsoft.com/office/drawing/2014/main" id="{EC48D07E-0BE5-4A4D-BD87-4A070DF6A66B}"/>
              </a:ext>
            </a:extLst>
          </p:cNvPr>
          <p:cNvPicPr>
            <a:picLocks noChangeAspect="1"/>
          </p:cNvPicPr>
          <p:nvPr/>
        </p:nvPicPr>
        <p:blipFill rotWithShape="1">
          <a:blip r:embed="rId4">
            <a:extLst>
              <a:ext uri="{28A0092B-C50C-407E-A947-70E740481C1C}">
                <a14:useLocalDpi xmlns:a14="http://schemas.microsoft.com/office/drawing/2010/main" val="0"/>
              </a:ext>
            </a:extLst>
          </a:blip>
          <a:srcRect t="139" b="23293"/>
          <a:stretch/>
        </p:blipFill>
        <p:spPr>
          <a:xfrm>
            <a:off x="118198" y="946150"/>
            <a:ext cx="6296457" cy="5911850"/>
          </a:xfrm>
          <a:prstGeom prst="rect">
            <a:avLst/>
          </a:prstGeom>
          <a:ln>
            <a:solidFill>
              <a:srgbClr val="00747A"/>
            </a:solidFill>
          </a:ln>
        </p:spPr>
      </p:pic>
      <p:sp>
        <p:nvSpPr>
          <p:cNvPr id="2" name="TextBox 1"/>
          <p:cNvSpPr txBox="1"/>
          <p:nvPr/>
        </p:nvSpPr>
        <p:spPr>
          <a:xfrm>
            <a:off x="6553200" y="1037015"/>
            <a:ext cx="2286000" cy="2062103"/>
          </a:xfrm>
          <a:prstGeom prst="rect">
            <a:avLst/>
          </a:prstGeom>
          <a:solidFill>
            <a:schemeClr val="bg1"/>
          </a:solidFill>
          <a:ln w="38100">
            <a:solidFill>
              <a:srgbClr val="3E9260"/>
            </a:solidFill>
          </a:ln>
        </p:spPr>
        <p:txBody>
          <a:bodyPr wrap="square" rtlCol="0">
            <a:spAutoFit/>
          </a:bodyPr>
          <a:lstStyle/>
          <a:p>
            <a:pPr algn="ctr"/>
            <a:r>
              <a:rPr lang="en-US" sz="3200" b="1" dirty="0">
                <a:solidFill>
                  <a:srgbClr val="3E9260"/>
                </a:solidFill>
                <a:latin typeface="+mn-lt"/>
              </a:rPr>
              <a:t>Includes Deadline for Decking the Budget</a:t>
            </a:r>
          </a:p>
        </p:txBody>
      </p:sp>
      <p:sp>
        <p:nvSpPr>
          <p:cNvPr id="5" name="Oval 4">
            <a:extLst>
              <a:ext uri="{FF2B5EF4-FFF2-40B4-BE49-F238E27FC236}">
                <a16:creationId xmlns:a16="http://schemas.microsoft.com/office/drawing/2014/main" id="{9BF92BF5-14C5-4679-998E-D9AA673B6215}"/>
              </a:ext>
            </a:extLst>
          </p:cNvPr>
          <p:cNvSpPr/>
          <p:nvPr/>
        </p:nvSpPr>
        <p:spPr>
          <a:xfrm>
            <a:off x="609600" y="6232525"/>
            <a:ext cx="1143000" cy="625475"/>
          </a:xfrm>
          <a:prstGeom prst="ellipse">
            <a:avLst/>
          </a:prstGeom>
          <a:noFill/>
          <a:ln w="76200">
            <a:solidFill>
              <a:srgbClr val="3E9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B5681F-66F8-41C1-B9A9-356FF9ADD473}"/>
              </a:ext>
            </a:extLst>
          </p:cNvPr>
          <p:cNvSpPr/>
          <p:nvPr/>
        </p:nvSpPr>
        <p:spPr>
          <a:xfrm>
            <a:off x="2590800" y="6216650"/>
            <a:ext cx="1143000" cy="625475"/>
          </a:xfrm>
          <a:prstGeom prst="ellipse">
            <a:avLst/>
          </a:prstGeom>
          <a:noFill/>
          <a:ln w="76200">
            <a:solidFill>
              <a:srgbClr val="3E9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11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 y="2057400"/>
            <a:ext cx="7848600" cy="4572000"/>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rgbClr val="C00000"/>
                </a:solidFill>
                <a:latin typeface="+mn-lt"/>
              </a:rPr>
              <a:t>House holds third reading and passes bill (HD1) </a:t>
            </a:r>
            <a:r>
              <a:rPr lang="en-US" sz="4000" dirty="0">
                <a:latin typeface="+mn-lt"/>
              </a:rPr>
              <a:t>by the       </a:t>
            </a:r>
            <a:r>
              <a:rPr lang="en-US" sz="4000" b="1" dirty="0">
                <a:solidFill>
                  <a:srgbClr val="3E9260"/>
                </a:solidFill>
                <a:latin typeface="+mn-lt"/>
              </a:rPr>
              <a:t>Budget Crossover</a:t>
            </a:r>
            <a:r>
              <a:rPr lang="en-US" sz="4000" dirty="0">
                <a:latin typeface="+mn-lt"/>
              </a:rPr>
              <a:t> deadline</a:t>
            </a:r>
          </a:p>
          <a:p>
            <a:endParaRPr lang="en-US" sz="4000" dirty="0">
              <a:latin typeface="+mn-lt"/>
            </a:endParaRPr>
          </a:p>
          <a:p>
            <a:pPr marL="571500" indent="-571500">
              <a:buFont typeface="Arial" panose="020B0604020202020204" pitchFamily="34" charset="0"/>
              <a:buChar char="•"/>
            </a:pPr>
            <a:r>
              <a:rPr lang="en-US" sz="4000" dirty="0">
                <a:latin typeface="+mn-lt"/>
              </a:rPr>
              <a:t>Bill crosses over to the </a:t>
            </a:r>
            <a:r>
              <a:rPr lang="en-US" sz="4000" b="1" dirty="0">
                <a:solidFill>
                  <a:schemeClr val="accent1">
                    <a:lumMod val="75000"/>
                  </a:schemeClr>
                </a:solidFill>
                <a:latin typeface="+mn-lt"/>
              </a:rPr>
              <a:t>Senate</a:t>
            </a:r>
            <a:r>
              <a:rPr lang="en-US" sz="4000" dirty="0">
                <a:latin typeface="+mn-lt"/>
              </a:rPr>
              <a:t>, passes first reading, gets referred to </a:t>
            </a:r>
            <a:r>
              <a:rPr lang="en-US" sz="4000" b="1" dirty="0">
                <a:solidFill>
                  <a:schemeClr val="accent1">
                    <a:lumMod val="75000"/>
                  </a:schemeClr>
                </a:solidFill>
                <a:latin typeface="+mn-lt"/>
              </a:rPr>
              <a:t>Ways and Means (WAM)</a:t>
            </a: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pic>
        <p:nvPicPr>
          <p:cNvPr id="5" name="Picture 4" descr="Text&#10;&#10;Description automatically generated with low confidence">
            <a:extLst>
              <a:ext uri="{FF2B5EF4-FFF2-40B4-BE49-F238E27FC236}">
                <a16:creationId xmlns:a16="http://schemas.microsoft.com/office/drawing/2014/main" id="{BD0C09D6-B34A-46EC-BC5A-72BE8E34F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2901275E-79BA-42DD-AC19-AD5CF000C661}"/>
              </a:ext>
            </a:extLst>
          </p:cNvPr>
          <p:cNvSpPr/>
          <p:nvPr/>
        </p:nvSpPr>
        <p:spPr>
          <a:xfrm>
            <a:off x="1905000" y="762000"/>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86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B6058-60CC-7726-8B42-9BE2504DE1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5F2607-A3CF-639B-418D-4F9567A594F5}"/>
              </a:ext>
            </a:extLst>
          </p:cNvPr>
          <p:cNvSpPr txBox="1"/>
          <p:nvPr/>
        </p:nvSpPr>
        <p:spPr>
          <a:xfrm>
            <a:off x="647700" y="228600"/>
            <a:ext cx="7848600" cy="1323439"/>
          </a:xfrm>
          <a:prstGeom prst="rect">
            <a:avLst/>
          </a:prstGeom>
          <a:noFill/>
        </p:spPr>
        <p:txBody>
          <a:bodyPr wrap="square" rtlCol="0">
            <a:spAutoFit/>
          </a:bodyPr>
          <a:lstStyle/>
          <a:p>
            <a:pPr algn="ctr"/>
            <a:r>
              <a:rPr lang="en-US" sz="4000" dirty="0">
                <a:latin typeface="+mn-lt"/>
              </a:rPr>
              <a:t>Council on Revenues</a:t>
            </a:r>
          </a:p>
          <a:p>
            <a:pPr algn="ctr"/>
            <a:r>
              <a:rPr lang="en-US" sz="4000" b="1" dirty="0">
                <a:solidFill>
                  <a:srgbClr val="008000"/>
                </a:solidFill>
                <a:latin typeface="+mn-lt"/>
              </a:rPr>
              <a:t>General Fund Forecast</a:t>
            </a:r>
          </a:p>
        </p:txBody>
      </p:sp>
      <p:sp>
        <p:nvSpPr>
          <p:cNvPr id="3" name="TextBox 2">
            <a:extLst>
              <a:ext uri="{FF2B5EF4-FFF2-40B4-BE49-F238E27FC236}">
                <a16:creationId xmlns:a16="http://schemas.microsoft.com/office/drawing/2014/main" id="{59B496B7-D9FD-5550-5275-1E142A1E8BCB}"/>
              </a:ext>
            </a:extLst>
          </p:cNvPr>
          <p:cNvSpPr txBox="1"/>
          <p:nvPr/>
        </p:nvSpPr>
        <p:spPr>
          <a:xfrm>
            <a:off x="381000" y="1828800"/>
            <a:ext cx="8382000" cy="4800600"/>
          </a:xfrm>
          <a:prstGeom prst="rect">
            <a:avLst/>
          </a:prstGeom>
          <a:noFill/>
        </p:spPr>
        <p:txBody>
          <a:bodyPr wrap="square" rtlCol="0">
            <a:noAutofit/>
          </a:bodyPr>
          <a:lstStyle/>
          <a:p>
            <a:pPr marL="571500" indent="-571500">
              <a:buFont typeface="Arial" panose="020B0604020202020204" pitchFamily="34" charset="0"/>
              <a:buChar char="•"/>
            </a:pPr>
            <a:r>
              <a:rPr lang="en-US" sz="4000" dirty="0">
                <a:latin typeface="+mn-lt"/>
              </a:rPr>
              <a:t>January</a:t>
            </a:r>
          </a:p>
          <a:p>
            <a:pPr marL="571500" indent="-571500">
              <a:buFont typeface="Arial" panose="020B0604020202020204" pitchFamily="34" charset="0"/>
              <a:buChar char="•"/>
            </a:pPr>
            <a:r>
              <a:rPr lang="en-US" sz="4000" dirty="0">
                <a:latin typeface="+mn-lt"/>
              </a:rPr>
              <a:t>March</a:t>
            </a:r>
          </a:p>
          <a:p>
            <a:pPr marL="571500" indent="-571500">
              <a:buFont typeface="Arial" panose="020B0604020202020204" pitchFamily="34" charset="0"/>
              <a:buChar char="•"/>
            </a:pPr>
            <a:r>
              <a:rPr lang="en-US" sz="4000" dirty="0">
                <a:latin typeface="+mn-lt"/>
              </a:rPr>
              <a:t>May</a:t>
            </a:r>
          </a:p>
          <a:p>
            <a:pPr marL="571500" indent="-571500">
              <a:buFont typeface="Arial" panose="020B0604020202020204" pitchFamily="34" charset="0"/>
              <a:buChar char="•"/>
            </a:pPr>
            <a:r>
              <a:rPr lang="en-US" sz="4000" dirty="0">
                <a:latin typeface="+mn-lt"/>
              </a:rPr>
              <a:t>September </a:t>
            </a:r>
          </a:p>
          <a:p>
            <a:pPr marL="571500" indent="-571500">
              <a:buFont typeface="Arial" panose="020B0604020202020204" pitchFamily="34" charset="0"/>
              <a:buChar char="•"/>
            </a:pPr>
            <a:endParaRPr lang="en-US" sz="4000" dirty="0">
              <a:latin typeface="+mn-lt"/>
            </a:endParaRPr>
          </a:p>
          <a:p>
            <a:pPr algn="ctr"/>
            <a:r>
              <a:rPr lang="en-US" sz="4000" i="1" dirty="0">
                <a:latin typeface="+mn-lt"/>
              </a:rPr>
              <a:t>The March forecast</a:t>
            </a:r>
          </a:p>
          <a:p>
            <a:pPr algn="ctr"/>
            <a:r>
              <a:rPr lang="en-US" sz="4000" i="1" dirty="0">
                <a:latin typeface="+mn-lt"/>
              </a:rPr>
              <a:t>may have changed the total amount available to be budgeted</a:t>
            </a:r>
          </a:p>
        </p:txBody>
      </p:sp>
      <p:pic>
        <p:nvPicPr>
          <p:cNvPr id="4" name="Picture 3" descr="money bag">
            <a:extLst>
              <a:ext uri="{FF2B5EF4-FFF2-40B4-BE49-F238E27FC236}">
                <a16:creationId xmlns:a16="http://schemas.microsoft.com/office/drawing/2014/main" id="{E9CC7AAE-C8E2-0B17-99A2-D7F89300A473}"/>
              </a:ext>
            </a:extLst>
          </p:cNvPr>
          <p:cNvPicPr>
            <a:picLocks noChangeAspect="1"/>
          </p:cNvPicPr>
          <p:nvPr/>
        </p:nvPicPr>
        <p:blipFill>
          <a:blip r:embed="rId3" cstate="print"/>
          <a:stretch>
            <a:fillRect/>
          </a:stretch>
        </p:blipFill>
        <p:spPr>
          <a:xfrm>
            <a:off x="5943600" y="1799771"/>
            <a:ext cx="2944050" cy="3109912"/>
          </a:xfrm>
          <a:prstGeom prst="rect">
            <a:avLst/>
          </a:prstGeom>
        </p:spPr>
      </p:pic>
      <p:cxnSp>
        <p:nvCxnSpPr>
          <p:cNvPr id="5" name="Straight Connector 4">
            <a:extLst>
              <a:ext uri="{FF2B5EF4-FFF2-40B4-BE49-F238E27FC236}">
                <a16:creationId xmlns:a16="http://schemas.microsoft.com/office/drawing/2014/main" id="{3632AD47-139A-148F-8634-0338FBE3CFC8}"/>
              </a:ext>
            </a:extLst>
          </p:cNvPr>
          <p:cNvCxnSpPr>
            <a:cxnSpLocks/>
          </p:cNvCxnSpPr>
          <p:nvPr/>
        </p:nvCxnSpPr>
        <p:spPr>
          <a:xfrm>
            <a:off x="990600" y="3048000"/>
            <a:ext cx="2286000" cy="0"/>
          </a:xfrm>
          <a:prstGeom prst="line">
            <a:avLst/>
          </a:prstGeom>
          <a:ln w="76200">
            <a:solidFill>
              <a:srgbClr val="3E9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162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04CD9-1D3F-4143-938A-DC7E3BA3DB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469" y="15080"/>
            <a:ext cx="8507061" cy="6827840"/>
          </a:xfrm>
          <a:prstGeom prst="rect">
            <a:avLst/>
          </a:prstGeom>
        </p:spPr>
      </p:pic>
      <p:sp>
        <p:nvSpPr>
          <p:cNvPr id="3" name="Oval 2"/>
          <p:cNvSpPr/>
          <p:nvPr/>
        </p:nvSpPr>
        <p:spPr>
          <a:xfrm>
            <a:off x="5257800" y="2590800"/>
            <a:ext cx="1586531"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2635" y="1143000"/>
            <a:ext cx="4191000" cy="1981200"/>
          </a:xfrm>
          <a:prstGeom prst="rect">
            <a:avLst/>
          </a:prstGeom>
          <a:solidFill>
            <a:schemeClr val="bg1"/>
          </a:solidFill>
          <a:ln w="76200">
            <a:solidFill>
              <a:srgbClr val="00747A"/>
            </a:solidFill>
          </a:ln>
        </p:spPr>
        <p:txBody>
          <a:bodyPr wrap="square" rtlCol="0">
            <a:noAutofit/>
          </a:bodyPr>
          <a:lstStyle/>
          <a:p>
            <a:pPr algn="ctr"/>
            <a:r>
              <a:rPr lang="en-US" sz="3200" dirty="0">
                <a:latin typeface="+mn-lt"/>
              </a:rPr>
              <a:t>Budget worksheets</a:t>
            </a:r>
          </a:p>
          <a:p>
            <a:pPr algn="ctr"/>
            <a:r>
              <a:rPr lang="en-US" sz="3200" dirty="0">
                <a:latin typeface="+mn-lt"/>
              </a:rPr>
              <a:t>can be found under the “Laws &amp; Research” tab…</a:t>
            </a:r>
          </a:p>
        </p:txBody>
      </p:sp>
    </p:spTree>
    <p:extLst>
      <p:ext uri="{BB962C8B-B14F-4D97-AF65-F5344CB8AC3E}">
        <p14:creationId xmlns:p14="http://schemas.microsoft.com/office/powerpoint/2010/main" val="3634487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78EE7-7E85-4922-9C4F-011C3AEB4331}"/>
              </a:ext>
            </a:extLst>
          </p:cNvPr>
          <p:cNvPicPr>
            <a:picLocks noChangeAspect="1"/>
          </p:cNvPicPr>
          <p:nvPr/>
        </p:nvPicPr>
        <p:blipFill rotWithShape="1">
          <a:blip r:embed="rId3"/>
          <a:srcRect b="13333"/>
          <a:stretch/>
        </p:blipFill>
        <p:spPr>
          <a:xfrm>
            <a:off x="142351" y="889416"/>
            <a:ext cx="8859297" cy="5943600"/>
          </a:xfrm>
          <a:prstGeom prst="rect">
            <a:avLst/>
          </a:prstGeom>
        </p:spPr>
      </p:pic>
      <p:sp>
        <p:nvSpPr>
          <p:cNvPr id="4" name="TextBox 3">
            <a:extLst>
              <a:ext uri="{FF2B5EF4-FFF2-40B4-BE49-F238E27FC236}">
                <a16:creationId xmlns:a16="http://schemas.microsoft.com/office/drawing/2014/main" id="{1EC03C7F-9882-4334-AEA0-69FD31987719}"/>
              </a:ext>
            </a:extLst>
          </p:cNvPr>
          <p:cNvSpPr txBox="1"/>
          <p:nvPr/>
        </p:nvSpPr>
        <p:spPr>
          <a:xfrm>
            <a:off x="304800" y="152400"/>
            <a:ext cx="8534400" cy="646331"/>
          </a:xfrm>
          <a:prstGeom prst="rect">
            <a:avLst/>
          </a:prstGeom>
          <a:noFill/>
        </p:spPr>
        <p:txBody>
          <a:bodyPr wrap="square" rtlCol="0">
            <a:spAutoFit/>
          </a:bodyPr>
          <a:lstStyle/>
          <a:p>
            <a:pPr algn="ctr"/>
            <a:r>
              <a:rPr lang="en-US" sz="3600" dirty="0">
                <a:latin typeface="+mj-lt"/>
              </a:rPr>
              <a:t>Compares HD1 to Governor’s Request</a:t>
            </a:r>
          </a:p>
        </p:txBody>
      </p:sp>
    </p:spTree>
    <p:extLst>
      <p:ext uri="{BB962C8B-B14F-4D97-AF65-F5344CB8AC3E}">
        <p14:creationId xmlns:p14="http://schemas.microsoft.com/office/powerpoint/2010/main" val="3873872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2057400"/>
            <a:ext cx="7848600" cy="987746"/>
          </a:xfrm>
          <a:prstGeom prst="rect">
            <a:avLst/>
          </a:prstGeom>
          <a:noFill/>
        </p:spPr>
        <p:txBody>
          <a:bodyPr wrap="square" rtlCol="0">
            <a:noAutofit/>
          </a:bodyPr>
          <a:lstStyle/>
          <a:p>
            <a:r>
              <a:rPr lang="en-US" sz="4000" b="1" dirty="0" err="1">
                <a:solidFill>
                  <a:schemeClr val="accent1">
                    <a:lumMod val="75000"/>
                  </a:schemeClr>
                </a:solidFill>
                <a:latin typeface="+mn-lt"/>
              </a:rPr>
              <a:t>WAM</a:t>
            </a:r>
            <a:r>
              <a:rPr lang="en-US" sz="4000" dirty="0">
                <a:latin typeface="+mn-lt"/>
              </a:rPr>
              <a:t> has the budget bill…</a:t>
            </a:r>
            <a:endParaRPr lang="en-US" sz="4000" dirty="0">
              <a:solidFill>
                <a:srgbClr val="3E9260"/>
              </a:solidFill>
              <a:latin typeface="+mn-lt"/>
            </a:endParaRPr>
          </a:p>
        </p:txBody>
      </p:sp>
      <p:sp>
        <p:nvSpPr>
          <p:cNvPr id="3" name="TextBox 2"/>
          <p:cNvSpPr txBox="1"/>
          <p:nvPr/>
        </p:nvSpPr>
        <p:spPr>
          <a:xfrm>
            <a:off x="76200" y="3429000"/>
            <a:ext cx="8686800" cy="3200400"/>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latin typeface="+mn-lt"/>
              </a:rPr>
              <a:t>Senate subject matter committees</a:t>
            </a:r>
            <a:r>
              <a:rPr lang="en-US" sz="4000" dirty="0">
                <a:latin typeface="+mn-lt"/>
              </a:rPr>
              <a:t> have been assigned budget areas; </a:t>
            </a:r>
            <a:r>
              <a:rPr lang="en-US" sz="4000" u="dottedHeavy" dirty="0">
                <a:latin typeface="+mn-lt"/>
              </a:rPr>
              <a:t>provide their priorities to </a:t>
            </a:r>
            <a:r>
              <a:rPr lang="en-US" sz="4000" b="1" u="dottedHeavy" dirty="0" err="1">
                <a:solidFill>
                  <a:schemeClr val="accent1">
                    <a:lumMod val="75000"/>
                  </a:schemeClr>
                </a:solidFill>
                <a:latin typeface="+mn-lt"/>
              </a:rPr>
              <a:t>WAM</a:t>
            </a:r>
            <a:r>
              <a:rPr lang="en-US" sz="4000" b="1" u="dottedHeavy" dirty="0">
                <a:solidFill>
                  <a:schemeClr val="accent1">
                    <a:lumMod val="75000"/>
                  </a:schemeClr>
                </a:solidFill>
                <a:latin typeface="+mn-lt"/>
              </a:rPr>
              <a:t> </a:t>
            </a:r>
          </a:p>
          <a:p>
            <a:pPr marL="571500" indent="-571500">
              <a:buFont typeface="Arial" panose="020B0604020202020204" pitchFamily="34" charset="0"/>
              <a:buChar char="•"/>
            </a:pPr>
            <a:r>
              <a:rPr lang="en-US" sz="4000" b="1" dirty="0" err="1">
                <a:solidFill>
                  <a:schemeClr val="accent1">
                    <a:lumMod val="75000"/>
                  </a:schemeClr>
                </a:solidFill>
                <a:latin typeface="+mn-lt"/>
              </a:rPr>
              <a:t>WAM</a:t>
            </a:r>
            <a:r>
              <a:rPr lang="en-US" sz="4000" b="1" dirty="0">
                <a:solidFill>
                  <a:schemeClr val="accent1">
                    <a:lumMod val="75000"/>
                  </a:schemeClr>
                </a:solidFill>
                <a:latin typeface="+mn-lt"/>
              </a:rPr>
              <a:t> schedules a hearing</a:t>
            </a: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sp>
        <p:nvSpPr>
          <p:cNvPr id="4" name="TextBox 3">
            <a:extLst>
              <a:ext uri="{FF2B5EF4-FFF2-40B4-BE49-F238E27FC236}">
                <a16:creationId xmlns:a16="http://schemas.microsoft.com/office/drawing/2014/main" id="{E974A788-F278-459A-8877-29C425ADEC61}"/>
              </a:ext>
            </a:extLst>
          </p:cNvPr>
          <p:cNvSpPr txBox="1"/>
          <p:nvPr/>
        </p:nvSpPr>
        <p:spPr>
          <a:xfrm rot="20280000">
            <a:off x="6481257" y="1609814"/>
            <a:ext cx="2482171" cy="1446550"/>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a:t>
            </a:r>
          </a:p>
        </p:txBody>
      </p:sp>
      <p:pic>
        <p:nvPicPr>
          <p:cNvPr id="5" name="Picture 4" descr="Text&#10;&#10;Description automatically generated with low confidence">
            <a:extLst>
              <a:ext uri="{FF2B5EF4-FFF2-40B4-BE49-F238E27FC236}">
                <a16:creationId xmlns:a16="http://schemas.microsoft.com/office/drawing/2014/main" id="{FF0233BD-0717-4059-B286-871D16C00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6EC6F7BF-C6ED-49EA-A001-0DB06747CACA}"/>
              </a:ext>
            </a:extLst>
          </p:cNvPr>
          <p:cNvSpPr/>
          <p:nvPr/>
        </p:nvSpPr>
        <p:spPr>
          <a:xfrm>
            <a:off x="2133600" y="762000"/>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33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
            <a:extLst>
              <a:ext uri="{FF2B5EF4-FFF2-40B4-BE49-F238E27FC236}">
                <a16:creationId xmlns:a16="http://schemas.microsoft.com/office/drawing/2014/main" id="{6F61CA77-A113-BB32-EDDD-EFE20AAC9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09"/>
            <a:ext cx="9144000" cy="6096572"/>
          </a:xfrm>
          <a:prstGeom prst="rect">
            <a:avLst/>
          </a:prstGeom>
        </p:spPr>
      </p:pic>
      <p:sp>
        <p:nvSpPr>
          <p:cNvPr id="4" name="TextBox 3">
            <a:extLst>
              <a:ext uri="{FF2B5EF4-FFF2-40B4-BE49-F238E27FC236}">
                <a16:creationId xmlns:a16="http://schemas.microsoft.com/office/drawing/2014/main" id="{9A1CD320-FECF-BDAC-F008-FE9B1E821587}"/>
              </a:ext>
            </a:extLst>
          </p:cNvPr>
          <p:cNvSpPr txBox="1"/>
          <p:nvPr/>
        </p:nvSpPr>
        <p:spPr>
          <a:xfrm>
            <a:off x="723900" y="6248400"/>
            <a:ext cx="7696200" cy="523220"/>
          </a:xfrm>
          <a:prstGeom prst="rect">
            <a:avLst/>
          </a:prstGeom>
          <a:noFill/>
        </p:spPr>
        <p:txBody>
          <a:bodyPr wrap="square" rtlCol="0">
            <a:spAutoFit/>
          </a:bodyPr>
          <a:lstStyle/>
          <a:p>
            <a:pPr algn="ctr"/>
            <a:r>
              <a:rPr lang="en-US" sz="2800" b="1" dirty="0">
                <a:latin typeface="+mj-lt"/>
              </a:rPr>
              <a:t>Expert and friendly staff – Always happy to help!</a:t>
            </a:r>
          </a:p>
        </p:txBody>
      </p:sp>
    </p:spTree>
    <p:extLst>
      <p:ext uri="{BB962C8B-B14F-4D97-AF65-F5344CB8AC3E}">
        <p14:creationId xmlns:p14="http://schemas.microsoft.com/office/powerpoint/2010/main" val="1587399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93472"/>
            <a:ext cx="7848600" cy="707886"/>
          </a:xfrm>
          <a:prstGeom prst="rect">
            <a:avLst/>
          </a:prstGeom>
          <a:noFill/>
        </p:spPr>
        <p:txBody>
          <a:bodyPr wrap="square" rtlCol="0">
            <a:noAutofit/>
          </a:bodyPr>
          <a:lstStyle/>
          <a:p>
            <a:r>
              <a:rPr lang="en-US" sz="4000" dirty="0">
                <a:latin typeface="+mn-lt"/>
              </a:rPr>
              <a:t>Senate makes changes…</a:t>
            </a:r>
            <a:endParaRPr lang="en-US" sz="4000" dirty="0">
              <a:solidFill>
                <a:srgbClr val="3E9260"/>
              </a:solidFill>
              <a:latin typeface="+mn-lt"/>
            </a:endParaRPr>
          </a:p>
        </p:txBody>
      </p:sp>
      <p:sp>
        <p:nvSpPr>
          <p:cNvPr id="3" name="TextBox 2"/>
          <p:cNvSpPr txBox="1"/>
          <p:nvPr/>
        </p:nvSpPr>
        <p:spPr>
          <a:xfrm>
            <a:off x="76200" y="3276600"/>
            <a:ext cx="8686800" cy="3352800"/>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latin typeface="+mn-lt"/>
              </a:rPr>
              <a:t>WAM prepares amended bill (SD1) </a:t>
            </a:r>
            <a:r>
              <a:rPr lang="en-US" sz="4000" dirty="0">
                <a:latin typeface="+mn-lt"/>
              </a:rPr>
              <a:t>and submits to Clerk’s office by decking deadline</a:t>
            </a:r>
          </a:p>
          <a:p>
            <a:pPr marL="571500" indent="-571500">
              <a:buFont typeface="Arial" panose="020B0604020202020204" pitchFamily="34" charset="0"/>
              <a:buChar char="•"/>
            </a:pPr>
            <a:r>
              <a:rPr lang="en-US" sz="4000" i="1" dirty="0">
                <a:latin typeface="+mn-lt"/>
              </a:rPr>
              <a:t>SD1 may incorporate some separate appropriations bills</a:t>
            </a: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pic>
        <p:nvPicPr>
          <p:cNvPr id="5" name="Picture 4" descr="Text&#10;&#10;Description automatically generated with low confidence">
            <a:extLst>
              <a:ext uri="{FF2B5EF4-FFF2-40B4-BE49-F238E27FC236}">
                <a16:creationId xmlns:a16="http://schemas.microsoft.com/office/drawing/2014/main" id="{DF639E17-FC79-40B4-A389-E54BF254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DAB3BA9B-C5D0-4B3B-A6FD-023CF2A194C5}"/>
              </a:ext>
            </a:extLst>
          </p:cNvPr>
          <p:cNvSpPr/>
          <p:nvPr/>
        </p:nvSpPr>
        <p:spPr>
          <a:xfrm>
            <a:off x="2286000" y="752082"/>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74A788-F278-459A-8877-29C425ADEC61}"/>
              </a:ext>
            </a:extLst>
          </p:cNvPr>
          <p:cNvSpPr txBox="1"/>
          <p:nvPr/>
        </p:nvSpPr>
        <p:spPr>
          <a:xfrm rot="20280000">
            <a:off x="5560196" y="1264248"/>
            <a:ext cx="3227337" cy="1446550"/>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 SD1</a:t>
            </a:r>
          </a:p>
        </p:txBody>
      </p:sp>
    </p:spTree>
    <p:extLst>
      <p:ext uri="{BB962C8B-B14F-4D97-AF65-F5344CB8AC3E}">
        <p14:creationId xmlns:p14="http://schemas.microsoft.com/office/powerpoint/2010/main" val="13998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276600"/>
            <a:ext cx="8686800" cy="3352800"/>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rPr>
              <a:t>Senate holds Third Reading </a:t>
            </a:r>
            <a:r>
              <a:rPr lang="en-US" sz="4000" dirty="0"/>
              <a:t>and passes bill (SD1) by Second Crossover deadline </a:t>
            </a: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pic>
        <p:nvPicPr>
          <p:cNvPr id="5" name="Picture 4" descr="Text&#10;&#10;Description automatically generated with low confidence">
            <a:extLst>
              <a:ext uri="{FF2B5EF4-FFF2-40B4-BE49-F238E27FC236}">
                <a16:creationId xmlns:a16="http://schemas.microsoft.com/office/drawing/2014/main" id="{DF639E17-FC79-40B4-A389-E54BF2548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DAB3BA9B-C5D0-4B3B-A6FD-023CF2A194C5}"/>
              </a:ext>
            </a:extLst>
          </p:cNvPr>
          <p:cNvSpPr/>
          <p:nvPr/>
        </p:nvSpPr>
        <p:spPr>
          <a:xfrm>
            <a:off x="2517648" y="752082"/>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74A788-F278-459A-8877-29C425ADEC61}"/>
              </a:ext>
            </a:extLst>
          </p:cNvPr>
          <p:cNvSpPr txBox="1"/>
          <p:nvPr/>
        </p:nvSpPr>
        <p:spPr>
          <a:xfrm rot="20280000">
            <a:off x="5715688" y="1116697"/>
            <a:ext cx="3227832" cy="1444752"/>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 SD1</a:t>
            </a:r>
          </a:p>
        </p:txBody>
      </p:sp>
    </p:spTree>
    <p:extLst>
      <p:ext uri="{BB962C8B-B14F-4D97-AF65-F5344CB8AC3E}">
        <p14:creationId xmlns:p14="http://schemas.microsoft.com/office/powerpoint/2010/main" val="2665135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5D0DCA-8EDA-45C0-B279-0D15227385D8}"/>
              </a:ext>
            </a:extLst>
          </p:cNvPr>
          <p:cNvSpPr txBox="1"/>
          <p:nvPr/>
        </p:nvSpPr>
        <p:spPr>
          <a:xfrm>
            <a:off x="304800" y="152400"/>
            <a:ext cx="8534400" cy="646331"/>
          </a:xfrm>
          <a:prstGeom prst="rect">
            <a:avLst/>
          </a:prstGeom>
          <a:noFill/>
        </p:spPr>
        <p:txBody>
          <a:bodyPr wrap="square" rtlCol="0">
            <a:spAutoFit/>
          </a:bodyPr>
          <a:lstStyle/>
          <a:p>
            <a:pPr algn="ctr"/>
            <a:r>
              <a:rPr lang="en-US" sz="3600" dirty="0">
                <a:latin typeface="+mj-lt"/>
              </a:rPr>
              <a:t>Compares SD1 to Governor’s Request</a:t>
            </a:r>
          </a:p>
        </p:txBody>
      </p:sp>
      <p:pic>
        <p:nvPicPr>
          <p:cNvPr id="4" name="Picture 3">
            <a:extLst>
              <a:ext uri="{FF2B5EF4-FFF2-40B4-BE49-F238E27FC236}">
                <a16:creationId xmlns:a16="http://schemas.microsoft.com/office/drawing/2014/main" id="{D04D2C4C-A2BE-4E37-8E49-096A4E9DF1BE}"/>
              </a:ext>
            </a:extLst>
          </p:cNvPr>
          <p:cNvPicPr>
            <a:picLocks noChangeAspect="1"/>
          </p:cNvPicPr>
          <p:nvPr/>
        </p:nvPicPr>
        <p:blipFill rotWithShape="1">
          <a:blip r:embed="rId3"/>
          <a:srcRect b="14445"/>
          <a:stretch/>
        </p:blipFill>
        <p:spPr>
          <a:xfrm>
            <a:off x="100313" y="969364"/>
            <a:ext cx="8943374" cy="5867400"/>
          </a:xfrm>
          <a:prstGeom prst="rect">
            <a:avLst/>
          </a:prstGeom>
        </p:spPr>
      </p:pic>
    </p:spTree>
    <p:extLst>
      <p:ext uri="{BB962C8B-B14F-4D97-AF65-F5344CB8AC3E}">
        <p14:creationId xmlns:p14="http://schemas.microsoft.com/office/powerpoint/2010/main" val="3690987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642655"/>
            <a:ext cx="8458200" cy="2986744"/>
          </a:xfrm>
          <a:prstGeom prst="rect">
            <a:avLst/>
          </a:prstGeom>
          <a:noFill/>
        </p:spPr>
        <p:txBody>
          <a:bodyPr wrap="square" rtlCol="0">
            <a:noAutofit/>
          </a:bodyPr>
          <a:lstStyle/>
          <a:p>
            <a:pPr marL="571500" indent="-571500">
              <a:buFont typeface="Arial" panose="020B0604020202020204" pitchFamily="34" charset="0"/>
              <a:buChar char="•"/>
            </a:pPr>
            <a:r>
              <a:rPr lang="en-US" sz="4000" dirty="0">
                <a:latin typeface="+mn-lt"/>
              </a:rPr>
              <a:t>Bill crosses back over to </a:t>
            </a:r>
            <a:r>
              <a:rPr lang="en-US" sz="4000" b="1" dirty="0">
                <a:solidFill>
                  <a:srgbClr val="C00000"/>
                </a:solidFill>
                <a:latin typeface="+mn-lt"/>
              </a:rPr>
              <a:t>House</a:t>
            </a:r>
          </a:p>
          <a:p>
            <a:pPr marL="571500" indent="-571500">
              <a:buFont typeface="Arial" panose="020B0604020202020204" pitchFamily="34" charset="0"/>
              <a:buChar char="•"/>
            </a:pPr>
            <a:r>
              <a:rPr lang="en-US" sz="4000" b="1" dirty="0">
                <a:solidFill>
                  <a:srgbClr val="C00000"/>
                </a:solidFill>
                <a:latin typeface="+mn-lt"/>
              </a:rPr>
              <a:t>House</a:t>
            </a:r>
            <a:r>
              <a:rPr lang="en-US" sz="4000" dirty="0">
                <a:latin typeface="+mn-lt"/>
              </a:rPr>
              <a:t> disagrees with changes</a:t>
            </a:r>
            <a:endParaRPr lang="en-US" sz="4000" b="1" dirty="0">
              <a:solidFill>
                <a:schemeClr val="accent1">
                  <a:lumMod val="75000"/>
                </a:schemeClr>
              </a:solidFill>
              <a:latin typeface="+mn-lt"/>
            </a:endParaRPr>
          </a:p>
          <a:p>
            <a:pPr marL="571500" indent="-571500">
              <a:buFont typeface="Arial" panose="020B0604020202020204" pitchFamily="34" charset="0"/>
              <a:buChar char="•"/>
            </a:pPr>
            <a:r>
              <a:rPr lang="en-US" sz="4000" b="1" dirty="0">
                <a:solidFill>
                  <a:srgbClr val="3E9260"/>
                </a:solidFill>
                <a:latin typeface="+mn-lt"/>
              </a:rPr>
              <a:t>Budget conferees</a:t>
            </a:r>
            <a:r>
              <a:rPr lang="en-US" sz="4000" dirty="0">
                <a:solidFill>
                  <a:srgbClr val="3E9260"/>
                </a:solidFill>
                <a:latin typeface="+mn-lt"/>
              </a:rPr>
              <a:t> </a:t>
            </a:r>
            <a:r>
              <a:rPr lang="en-US" sz="4000" dirty="0">
                <a:latin typeface="+mn-lt"/>
              </a:rPr>
              <a:t>named for both </a:t>
            </a:r>
            <a:r>
              <a:rPr lang="en-US" sz="4000" b="1" dirty="0">
                <a:solidFill>
                  <a:srgbClr val="C00000"/>
                </a:solidFill>
                <a:latin typeface="+mn-lt"/>
              </a:rPr>
              <a:t>House</a:t>
            </a:r>
            <a:r>
              <a:rPr lang="en-US" sz="4000" dirty="0">
                <a:latin typeface="+mn-lt"/>
              </a:rPr>
              <a:t> and </a:t>
            </a:r>
            <a:r>
              <a:rPr lang="en-US" sz="4000" b="1" dirty="0">
                <a:solidFill>
                  <a:schemeClr val="accent1">
                    <a:lumMod val="75000"/>
                  </a:schemeClr>
                </a:solidFill>
                <a:latin typeface="+mn-lt"/>
              </a:rPr>
              <a:t>Senate</a:t>
            </a:r>
            <a:r>
              <a:rPr lang="en-US" sz="4000" dirty="0">
                <a:latin typeface="+mn-lt"/>
              </a:rPr>
              <a:t> (often all the members of the money committees)</a:t>
            </a: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sp>
        <p:nvSpPr>
          <p:cNvPr id="4" name="TextBox 3">
            <a:extLst>
              <a:ext uri="{FF2B5EF4-FFF2-40B4-BE49-F238E27FC236}">
                <a16:creationId xmlns:a16="http://schemas.microsoft.com/office/drawing/2014/main" id="{E974A788-F278-459A-8877-29C425ADEC61}"/>
              </a:ext>
            </a:extLst>
          </p:cNvPr>
          <p:cNvSpPr txBox="1"/>
          <p:nvPr/>
        </p:nvSpPr>
        <p:spPr>
          <a:xfrm>
            <a:off x="4953000" y="1906250"/>
            <a:ext cx="2939371" cy="1446550"/>
          </a:xfrm>
          <a:prstGeom prst="rect">
            <a:avLst/>
          </a:prstGeom>
          <a:solidFill>
            <a:srgbClr val="CDDEF3"/>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 </a:t>
            </a:r>
            <a:r>
              <a:rPr lang="en-US" sz="4400" u="sng" dirty="0">
                <a:latin typeface="Arial" panose="020B0604020202020204" pitchFamily="34" charset="0"/>
                <a:cs typeface="Arial" panose="020B0604020202020204" pitchFamily="34" charset="0"/>
              </a:rPr>
              <a:t>SD1</a:t>
            </a:r>
          </a:p>
        </p:txBody>
      </p:sp>
      <p:pic>
        <p:nvPicPr>
          <p:cNvPr id="5" name="Picture 4" descr="Text&#10;&#10;Description automatically generated with low confidence">
            <a:extLst>
              <a:ext uri="{FF2B5EF4-FFF2-40B4-BE49-F238E27FC236}">
                <a16:creationId xmlns:a16="http://schemas.microsoft.com/office/drawing/2014/main" id="{72250D7B-0536-4D3A-9A90-BBB3808EC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93BCCC57-DA8D-46DA-8FA2-7E86BB7ACEDE}"/>
              </a:ext>
            </a:extLst>
          </p:cNvPr>
          <p:cNvSpPr/>
          <p:nvPr/>
        </p:nvSpPr>
        <p:spPr>
          <a:xfrm>
            <a:off x="2670048" y="752082"/>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5CB5FB-DA8A-2B8A-45BA-66A68115D016}"/>
              </a:ext>
            </a:extLst>
          </p:cNvPr>
          <p:cNvSpPr txBox="1"/>
          <p:nvPr/>
        </p:nvSpPr>
        <p:spPr>
          <a:xfrm>
            <a:off x="1066800" y="1906250"/>
            <a:ext cx="2944368" cy="1446550"/>
          </a:xfrm>
          <a:prstGeom prst="rect">
            <a:avLst/>
          </a:prstGeom>
          <a:solidFill>
            <a:srgbClr val="FFC5C5">
              <a:alpha val="94118"/>
            </a:srgbClr>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a:t>
            </a:r>
            <a:r>
              <a:rPr lang="en-US" sz="4400" u="sng" dirty="0">
                <a:latin typeface="Arial" panose="020B0604020202020204" pitchFamily="34" charset="0"/>
                <a:cs typeface="Arial" panose="020B0604020202020204" pitchFamily="34" charset="0"/>
              </a:rPr>
              <a:t>HD1</a:t>
            </a:r>
          </a:p>
        </p:txBody>
      </p:sp>
      <p:sp>
        <p:nvSpPr>
          <p:cNvPr id="9" name="TextBox 8">
            <a:extLst>
              <a:ext uri="{FF2B5EF4-FFF2-40B4-BE49-F238E27FC236}">
                <a16:creationId xmlns:a16="http://schemas.microsoft.com/office/drawing/2014/main" id="{5223C6EF-E8B1-5561-AC6D-EEAB8E952DF9}"/>
              </a:ext>
            </a:extLst>
          </p:cNvPr>
          <p:cNvSpPr txBox="1"/>
          <p:nvPr/>
        </p:nvSpPr>
        <p:spPr>
          <a:xfrm>
            <a:off x="1327828" y="1490008"/>
            <a:ext cx="2710772" cy="461665"/>
          </a:xfrm>
          <a:prstGeom prst="rect">
            <a:avLst/>
          </a:prstGeom>
          <a:noFill/>
        </p:spPr>
        <p:txBody>
          <a:bodyPr wrap="square" rtlCol="0">
            <a:spAutoFit/>
          </a:bodyPr>
          <a:lstStyle/>
          <a:p>
            <a:r>
              <a:rPr lang="en-US" sz="2400" b="1" dirty="0"/>
              <a:t>House passed….</a:t>
            </a:r>
          </a:p>
        </p:txBody>
      </p:sp>
      <p:sp>
        <p:nvSpPr>
          <p:cNvPr id="10" name="TextBox 9">
            <a:extLst>
              <a:ext uri="{FF2B5EF4-FFF2-40B4-BE49-F238E27FC236}">
                <a16:creationId xmlns:a16="http://schemas.microsoft.com/office/drawing/2014/main" id="{091AAF3C-FB96-593D-C24E-823FCA3DA946}"/>
              </a:ext>
            </a:extLst>
          </p:cNvPr>
          <p:cNvSpPr txBox="1"/>
          <p:nvPr/>
        </p:nvSpPr>
        <p:spPr>
          <a:xfrm>
            <a:off x="5137828" y="1519535"/>
            <a:ext cx="2710772" cy="461665"/>
          </a:xfrm>
          <a:prstGeom prst="rect">
            <a:avLst/>
          </a:prstGeom>
          <a:noFill/>
        </p:spPr>
        <p:txBody>
          <a:bodyPr wrap="square" rtlCol="0">
            <a:spAutoFit/>
          </a:bodyPr>
          <a:lstStyle/>
          <a:p>
            <a:r>
              <a:rPr lang="en-US" sz="2400" b="1" dirty="0"/>
              <a:t>Senate passed….</a:t>
            </a:r>
          </a:p>
        </p:txBody>
      </p:sp>
    </p:spTree>
    <p:extLst>
      <p:ext uri="{BB962C8B-B14F-4D97-AF65-F5344CB8AC3E}">
        <p14:creationId xmlns:p14="http://schemas.microsoft.com/office/powerpoint/2010/main" val="18165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747A"/>
                </a:solidFill>
                <a:latin typeface="+mj-lt"/>
                <a:ea typeface="+mj-ea"/>
                <a:cs typeface="+mj-cs"/>
              </a:rPr>
              <a:t>Following the Budget </a:t>
            </a:r>
          </a:p>
        </p:txBody>
      </p:sp>
      <p:sp>
        <p:nvSpPr>
          <p:cNvPr id="17411" name="Content Placeholder 2"/>
          <p:cNvSpPr txBox="1">
            <a:spLocks/>
          </p:cNvSpPr>
          <p:nvPr/>
        </p:nvSpPr>
        <p:spPr bwMode="auto">
          <a:xfrm>
            <a:off x="304800" y="2133600"/>
            <a:ext cx="88392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dirty="0">
                <a:latin typeface="Calibri" pitchFamily="34" charset="0"/>
              </a:rPr>
              <a:t>Public Access Room (PAR)</a:t>
            </a:r>
          </a:p>
          <a:p>
            <a:pPr marL="342900" indent="-342900">
              <a:spcBef>
                <a:spcPct val="20000"/>
              </a:spcBef>
              <a:buFont typeface="Arial" charset="0"/>
              <a:buChar char="•"/>
            </a:pPr>
            <a:r>
              <a:rPr lang="en-US" sz="4000" dirty="0">
                <a:latin typeface="Calibri" pitchFamily="34" charset="0"/>
              </a:rPr>
              <a:t>Overview of ‘the Budget’</a:t>
            </a:r>
          </a:p>
          <a:p>
            <a:pPr marL="342900" indent="-342900">
              <a:spcBef>
                <a:spcPct val="20000"/>
              </a:spcBef>
              <a:buFont typeface="Arial" charset="0"/>
              <a:buChar char="•"/>
            </a:pPr>
            <a:r>
              <a:rPr lang="en-US" sz="4000" dirty="0">
                <a:latin typeface="Calibri" pitchFamily="34" charset="0"/>
              </a:rPr>
              <a:t>The Budget Bill</a:t>
            </a:r>
          </a:p>
          <a:p>
            <a:pPr marL="1028700" lvl="1" indent="-571500">
              <a:spcBef>
                <a:spcPct val="20000"/>
              </a:spcBef>
              <a:buFont typeface="Wingdings" panose="05000000000000000000" pitchFamily="2" charset="2"/>
              <a:buChar char="Ø"/>
            </a:pPr>
            <a:r>
              <a:rPr lang="en-US" sz="4000" b="1" dirty="0">
                <a:latin typeface="Calibri" pitchFamily="34" charset="0"/>
              </a:rPr>
              <a:t>Following other money bills</a:t>
            </a:r>
          </a:p>
          <a:p>
            <a:pPr marL="1028700" lvl="1" indent="-571500">
              <a:spcBef>
                <a:spcPct val="20000"/>
              </a:spcBef>
              <a:buFont typeface="Wingdings" panose="05000000000000000000" pitchFamily="2" charset="2"/>
              <a:buChar char="Ø"/>
            </a:pPr>
            <a:r>
              <a:rPr lang="en-US" sz="4000" dirty="0">
                <a:latin typeface="Calibri" pitchFamily="34" charset="0"/>
              </a:rPr>
              <a:t>Grants in Aid (GIA)</a:t>
            </a:r>
          </a:p>
          <a:p>
            <a:pPr marL="342900" indent="-342900">
              <a:spcBef>
                <a:spcPct val="20000"/>
              </a:spcBef>
              <a:buFont typeface="Arial" charset="0"/>
              <a:buChar char="•"/>
            </a:pPr>
            <a:r>
              <a:rPr lang="en-US" sz="4000" dirty="0">
                <a:latin typeface="Calibri" pitchFamily="34" charset="0"/>
              </a:rPr>
              <a:t>Legislature’s website </a:t>
            </a:r>
            <a:r>
              <a:rPr lang="en-US" sz="4000" dirty="0">
                <a:latin typeface="Calibri" pitchFamily="34" charset="0"/>
                <a:hlinkClick r:id="rId3"/>
              </a:rPr>
              <a:t>capitol.hawaii.gov</a:t>
            </a:r>
            <a:endParaRPr lang="en-US" sz="4000" dirty="0">
              <a:latin typeface="Calibri" pitchFamily="34" charset="0"/>
            </a:endParaRPr>
          </a:p>
        </p:txBody>
      </p:sp>
      <p:cxnSp>
        <p:nvCxnSpPr>
          <p:cNvPr id="4" name="Straight Connector 3">
            <a:extLst>
              <a:ext uri="{FF2B5EF4-FFF2-40B4-BE49-F238E27FC236}">
                <a16:creationId xmlns:a16="http://schemas.microsoft.com/office/drawing/2014/main" id="{3993B199-18B2-4C7F-8368-5296F81BE60E}"/>
              </a:ext>
            </a:extLst>
          </p:cNvPr>
          <p:cNvCxnSpPr>
            <a:cxnSpLocks/>
          </p:cNvCxnSpPr>
          <p:nvPr/>
        </p:nvCxnSpPr>
        <p:spPr>
          <a:xfrm>
            <a:off x="1447800" y="4953000"/>
            <a:ext cx="5791200" cy="0"/>
          </a:xfrm>
          <a:prstGeom prst="line">
            <a:avLst/>
          </a:prstGeom>
          <a:ln w="76200">
            <a:solidFill>
              <a:srgbClr val="0074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076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1143000"/>
            <a:ext cx="7848600" cy="707886"/>
          </a:xfrm>
          <a:prstGeom prst="rect">
            <a:avLst/>
          </a:prstGeom>
          <a:noFill/>
        </p:spPr>
        <p:txBody>
          <a:bodyPr wrap="square" rtlCol="0">
            <a:spAutoFit/>
          </a:bodyPr>
          <a:lstStyle/>
          <a:p>
            <a:pPr algn="ctr"/>
            <a:r>
              <a:rPr lang="en-US" sz="4000" b="1" dirty="0">
                <a:solidFill>
                  <a:srgbClr val="3E9260"/>
                </a:solidFill>
                <a:latin typeface="+mn-lt"/>
              </a:rPr>
              <a:t>Other Appropriations Bills</a:t>
            </a:r>
          </a:p>
        </p:txBody>
      </p:sp>
      <p:sp>
        <p:nvSpPr>
          <p:cNvPr id="3" name="TextBox 2"/>
          <p:cNvSpPr txBox="1"/>
          <p:nvPr/>
        </p:nvSpPr>
        <p:spPr>
          <a:xfrm>
            <a:off x="609600" y="2362200"/>
            <a:ext cx="8077200" cy="3785652"/>
          </a:xfrm>
          <a:prstGeom prst="rect">
            <a:avLst/>
          </a:prstGeom>
          <a:noFill/>
        </p:spPr>
        <p:txBody>
          <a:bodyPr wrap="square" rtlCol="0">
            <a:spAutoFit/>
          </a:bodyPr>
          <a:lstStyle/>
          <a:p>
            <a:pPr marL="571500" indent="-571500">
              <a:buFont typeface="Arial" panose="020B0604020202020204" pitchFamily="34" charset="0"/>
              <a:buChar char="•"/>
            </a:pPr>
            <a:r>
              <a:rPr lang="en-US" sz="4000" dirty="0">
                <a:latin typeface="+mn-lt"/>
              </a:rPr>
              <a:t>Despite initially being drafted with a dollar amount, the bill may move forward with</a:t>
            </a:r>
            <a:r>
              <a:rPr lang="en-US" sz="4000" b="1" dirty="0">
                <a:solidFill>
                  <a:srgbClr val="00747A"/>
                </a:solidFill>
                <a:latin typeface="+mn-lt"/>
              </a:rPr>
              <a:t> </a:t>
            </a:r>
            <a:r>
              <a:rPr lang="en-US" sz="4000" b="1" dirty="0">
                <a:solidFill>
                  <a:srgbClr val="3E9260"/>
                </a:solidFill>
                <a:latin typeface="+mn-lt"/>
              </a:rPr>
              <a:t>blank $____ amounts </a:t>
            </a:r>
            <a:r>
              <a:rPr lang="en-US" sz="4000" dirty="0">
                <a:latin typeface="+mn-lt"/>
              </a:rPr>
              <a:t>in funding sections.</a:t>
            </a:r>
          </a:p>
          <a:p>
            <a:pPr marL="571500" indent="-571500">
              <a:buFont typeface="Arial" panose="020B0604020202020204" pitchFamily="34" charset="0"/>
              <a:buChar char="•"/>
            </a:pPr>
            <a:r>
              <a:rPr lang="en-US" sz="4000" dirty="0">
                <a:latin typeface="+mn-lt"/>
              </a:rPr>
              <a:t>Bill itself may die… but funding is incorporated into the budget bill.</a:t>
            </a:r>
          </a:p>
        </p:txBody>
      </p:sp>
    </p:spTree>
    <p:extLst>
      <p:ext uri="{BB962C8B-B14F-4D97-AF65-F5344CB8AC3E}">
        <p14:creationId xmlns:p14="http://schemas.microsoft.com/office/powerpoint/2010/main" val="199027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17503"/>
            <a:ext cx="9144000" cy="6061393"/>
          </a:xfrm>
          <a:prstGeom prst="rect">
            <a:avLst/>
          </a:prstGeom>
        </p:spPr>
      </p:pic>
      <p:sp>
        <p:nvSpPr>
          <p:cNvPr id="3" name="TextBox 2"/>
          <p:cNvSpPr txBox="1"/>
          <p:nvPr/>
        </p:nvSpPr>
        <p:spPr>
          <a:xfrm>
            <a:off x="0" y="0"/>
            <a:ext cx="9144000" cy="1384995"/>
          </a:xfrm>
          <a:prstGeom prst="rect">
            <a:avLst/>
          </a:prstGeom>
          <a:solidFill>
            <a:schemeClr val="bg1"/>
          </a:solidFill>
        </p:spPr>
        <p:txBody>
          <a:bodyPr wrap="square" rtlCol="0">
            <a:spAutoFit/>
          </a:bodyPr>
          <a:lstStyle/>
          <a:p>
            <a:r>
              <a:rPr lang="en-US" sz="2800" dirty="0">
                <a:latin typeface="+mn-lt"/>
              </a:rPr>
              <a:t>HB507 = $1 million to help with macadamia felted coccid… HD1 = “unspecified” funds; defective date</a:t>
            </a:r>
          </a:p>
          <a:p>
            <a:r>
              <a:rPr lang="en-US" sz="2800" dirty="0">
                <a:latin typeface="+mn-lt"/>
              </a:rPr>
              <a:t>SD1 = corrected date… made it to WAM and ‘died’ there</a:t>
            </a:r>
          </a:p>
        </p:txBody>
      </p:sp>
    </p:spTree>
    <p:extLst>
      <p:ext uri="{BB962C8B-B14F-4D97-AF65-F5344CB8AC3E}">
        <p14:creationId xmlns:p14="http://schemas.microsoft.com/office/powerpoint/2010/main" val="4264845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0300" y="2590800"/>
            <a:ext cx="4343400" cy="2667000"/>
          </a:xfrm>
          <a:prstGeom prst="rect">
            <a:avLst/>
          </a:prstGeom>
          <a:noFill/>
        </p:spPr>
        <p:txBody>
          <a:bodyPr wrap="square" rtlCol="0">
            <a:noAutofit/>
          </a:bodyPr>
          <a:lstStyle/>
          <a:p>
            <a:pPr algn="ctr"/>
            <a:r>
              <a:rPr lang="en-US" sz="4000" dirty="0">
                <a:latin typeface="+mn-lt"/>
              </a:rPr>
              <a:t>How to find out </a:t>
            </a:r>
          </a:p>
          <a:p>
            <a:pPr algn="ctr"/>
            <a:r>
              <a:rPr lang="en-US" sz="4000" dirty="0">
                <a:latin typeface="+mn-lt"/>
              </a:rPr>
              <a:t>if it was incorporated into the budget bill?</a:t>
            </a:r>
          </a:p>
        </p:txBody>
      </p:sp>
      <p:pic>
        <p:nvPicPr>
          <p:cNvPr id="2" name="Picture 1"/>
          <p:cNvPicPr>
            <a:picLocks noChangeAspect="1"/>
          </p:cNvPicPr>
          <p:nvPr/>
        </p:nvPicPr>
        <p:blipFill>
          <a:blip r:embed="rId3" cstate="print"/>
          <a:stretch>
            <a:fillRect/>
          </a:stretch>
        </p:blipFill>
        <p:spPr>
          <a:xfrm>
            <a:off x="3554684" y="581025"/>
            <a:ext cx="2034631" cy="2009775"/>
          </a:xfrm>
          <a:prstGeom prst="rect">
            <a:avLst/>
          </a:prstGeom>
        </p:spPr>
      </p:pic>
    </p:spTree>
    <p:extLst>
      <p:ext uri="{BB962C8B-B14F-4D97-AF65-F5344CB8AC3E}">
        <p14:creationId xmlns:p14="http://schemas.microsoft.com/office/powerpoint/2010/main" val="3771747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33400"/>
            <a:ext cx="7848600" cy="4953000"/>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rgbClr val="00747A"/>
                </a:solidFill>
                <a:latin typeface="+mn-lt"/>
              </a:rPr>
              <a:t>Committee report </a:t>
            </a:r>
            <a:r>
              <a:rPr lang="en-US" sz="4000" dirty="0">
                <a:latin typeface="+mn-lt"/>
              </a:rPr>
              <a:t>may highlight some changes</a:t>
            </a:r>
          </a:p>
          <a:p>
            <a:pPr marL="571500" indent="-571500">
              <a:buFont typeface="Arial" panose="020B0604020202020204" pitchFamily="34" charset="0"/>
              <a:buChar char="•"/>
            </a:pPr>
            <a:r>
              <a:rPr lang="en-US" sz="4000" b="1" dirty="0">
                <a:solidFill>
                  <a:srgbClr val="00747A"/>
                </a:solidFill>
                <a:latin typeface="+mn-lt"/>
              </a:rPr>
              <a:t>Budget worksheet </a:t>
            </a:r>
            <a:r>
              <a:rPr lang="en-US" sz="4000" dirty="0">
                <a:latin typeface="+mn-lt"/>
              </a:rPr>
              <a:t>published </a:t>
            </a:r>
            <a:r>
              <a:rPr lang="en-US" sz="4000" u="sng" dirty="0">
                <a:latin typeface="+mn-lt"/>
              </a:rPr>
              <a:t>after</a:t>
            </a:r>
            <a:r>
              <a:rPr lang="en-US" sz="4000" dirty="0">
                <a:latin typeface="+mn-lt"/>
              </a:rPr>
              <a:t> the revised bill draft is issued: shows changes made, and includes more detail than the bill</a:t>
            </a:r>
          </a:p>
          <a:p>
            <a:pPr marL="571500" indent="-571500">
              <a:buFont typeface="Arial" panose="020B0604020202020204" pitchFamily="34" charset="0"/>
              <a:buChar char="•"/>
            </a:pPr>
            <a:endParaRPr lang="en-US" sz="4000"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5750851" y="4565577"/>
            <a:ext cx="3393149" cy="2292423"/>
          </a:xfrm>
          <a:prstGeom prst="rect">
            <a:avLst/>
          </a:prstGeom>
          <a:ln>
            <a:solidFill>
              <a:schemeClr val="accent1">
                <a:lumMod val="75000"/>
              </a:schemeClr>
            </a:solidFill>
          </a:ln>
        </p:spPr>
      </p:pic>
    </p:spTree>
    <p:extLst>
      <p:ext uri="{BB962C8B-B14F-4D97-AF65-F5344CB8AC3E}">
        <p14:creationId xmlns:p14="http://schemas.microsoft.com/office/powerpoint/2010/main" val="25243733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447800"/>
            <a:ext cx="7620000" cy="3962400"/>
          </a:xfrm>
          <a:prstGeom prst="rect">
            <a:avLst/>
          </a:prstGeom>
          <a:noFill/>
        </p:spPr>
        <p:txBody>
          <a:bodyPr wrap="square" rtlCol="0">
            <a:noAutofit/>
          </a:bodyPr>
          <a:lstStyle/>
          <a:p>
            <a:pPr marL="571500" indent="-571500">
              <a:buFont typeface="Arial" panose="020B0604020202020204" pitchFamily="34" charset="0"/>
              <a:buChar char="•"/>
            </a:pPr>
            <a:r>
              <a:rPr lang="en-US" sz="4000" dirty="0">
                <a:latin typeface="+mn-lt"/>
              </a:rPr>
              <a:t>Sometimes the level of detail published is just not sufficient!</a:t>
            </a:r>
          </a:p>
          <a:p>
            <a:pPr marL="571500" indent="-571500">
              <a:buFont typeface="Arial" panose="020B0604020202020204" pitchFamily="34" charset="0"/>
              <a:buChar char="•"/>
            </a:pPr>
            <a:r>
              <a:rPr lang="en-US" sz="4000" dirty="0">
                <a:latin typeface="+mn-lt"/>
              </a:rPr>
              <a:t>Contact </a:t>
            </a:r>
            <a:r>
              <a:rPr lang="en-US" sz="4000" b="1" dirty="0">
                <a:solidFill>
                  <a:srgbClr val="00747A"/>
                </a:solidFill>
                <a:latin typeface="+mn-lt"/>
              </a:rPr>
              <a:t>FIN</a:t>
            </a:r>
            <a:r>
              <a:rPr lang="en-US" sz="4000" dirty="0">
                <a:latin typeface="+mn-lt"/>
              </a:rPr>
              <a:t> or </a:t>
            </a:r>
            <a:r>
              <a:rPr lang="en-US" sz="4000" b="1" dirty="0">
                <a:solidFill>
                  <a:srgbClr val="00747A"/>
                </a:solidFill>
                <a:latin typeface="+mn-lt"/>
              </a:rPr>
              <a:t>WAM</a:t>
            </a:r>
            <a:r>
              <a:rPr lang="en-US" sz="4000" dirty="0">
                <a:latin typeface="+mn-lt"/>
              </a:rPr>
              <a:t> staff for additional program detail – feel free to call PAR for initial guidance</a:t>
            </a:r>
          </a:p>
        </p:txBody>
      </p:sp>
    </p:spTree>
    <p:extLst>
      <p:ext uri="{BB962C8B-B14F-4D97-AF65-F5344CB8AC3E}">
        <p14:creationId xmlns:p14="http://schemas.microsoft.com/office/powerpoint/2010/main" val="136166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8000"/>
                </a:solidFill>
                <a:latin typeface="+mn-lt"/>
                <a:ea typeface="+mj-ea"/>
                <a:cs typeface="+mj-cs"/>
              </a:rPr>
              <a:t>Following the Budget </a:t>
            </a:r>
          </a:p>
        </p:txBody>
      </p:sp>
      <p:sp>
        <p:nvSpPr>
          <p:cNvPr id="17411" name="Content Placeholder 2"/>
          <p:cNvSpPr txBox="1">
            <a:spLocks/>
          </p:cNvSpPr>
          <p:nvPr/>
        </p:nvSpPr>
        <p:spPr bwMode="auto">
          <a:xfrm>
            <a:off x="304800" y="2133600"/>
            <a:ext cx="88392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dirty="0">
                <a:latin typeface="+mn-lt"/>
              </a:rPr>
              <a:t>Public Access Room (PAR)</a:t>
            </a:r>
          </a:p>
          <a:p>
            <a:pPr marL="342900" indent="-342900">
              <a:spcBef>
                <a:spcPct val="20000"/>
              </a:spcBef>
              <a:buFont typeface="Arial" charset="0"/>
              <a:buChar char="•"/>
            </a:pPr>
            <a:r>
              <a:rPr lang="en-US" sz="4000" b="1" dirty="0">
                <a:latin typeface="+mn-lt"/>
              </a:rPr>
              <a:t>Overview of ‘the Budget’</a:t>
            </a:r>
          </a:p>
          <a:p>
            <a:pPr marL="342900" indent="-342900">
              <a:spcBef>
                <a:spcPct val="20000"/>
              </a:spcBef>
              <a:buFont typeface="Arial" charset="0"/>
              <a:buChar char="•"/>
            </a:pPr>
            <a:r>
              <a:rPr lang="en-US" sz="4000" dirty="0">
                <a:latin typeface="+mn-lt"/>
              </a:rPr>
              <a:t>The Budget Bill</a:t>
            </a:r>
          </a:p>
          <a:p>
            <a:pPr marL="1028700" lvl="1" indent="-571500">
              <a:spcBef>
                <a:spcPct val="20000"/>
              </a:spcBef>
              <a:buFont typeface="Wingdings" panose="05000000000000000000" pitchFamily="2" charset="2"/>
              <a:buChar char="Ø"/>
            </a:pPr>
            <a:r>
              <a:rPr lang="en-US" sz="4000" dirty="0">
                <a:latin typeface="+mn-lt"/>
              </a:rPr>
              <a:t>Following other money bills</a:t>
            </a:r>
          </a:p>
          <a:p>
            <a:pPr marL="1028700" lvl="1" indent="-571500">
              <a:spcBef>
                <a:spcPct val="20000"/>
              </a:spcBef>
              <a:buFont typeface="Wingdings" panose="05000000000000000000" pitchFamily="2" charset="2"/>
              <a:buChar char="Ø"/>
            </a:pPr>
            <a:r>
              <a:rPr lang="en-US" sz="4000" dirty="0">
                <a:latin typeface="+mn-lt"/>
              </a:rPr>
              <a:t>Grants in Aid (GIA)</a:t>
            </a:r>
          </a:p>
          <a:p>
            <a:pPr marL="342900" indent="-342900">
              <a:spcBef>
                <a:spcPct val="20000"/>
              </a:spcBef>
              <a:buFont typeface="Arial" charset="0"/>
              <a:buChar char="•"/>
            </a:pPr>
            <a:r>
              <a:rPr lang="en-US" sz="4000" dirty="0">
                <a:latin typeface="+mn-lt"/>
              </a:rPr>
              <a:t>Legislature’s website </a:t>
            </a:r>
            <a:r>
              <a:rPr lang="en-US" sz="4000" dirty="0">
                <a:latin typeface="+mn-lt"/>
                <a:hlinkClick r:id="rId3"/>
              </a:rPr>
              <a:t>capitol.hawaii.gov</a:t>
            </a:r>
            <a:endParaRPr lang="en-US" sz="4000" dirty="0">
              <a:latin typeface="+mn-lt"/>
            </a:endParaRPr>
          </a:p>
        </p:txBody>
      </p:sp>
      <p:cxnSp>
        <p:nvCxnSpPr>
          <p:cNvPr id="4" name="Straight Connector 3">
            <a:extLst>
              <a:ext uri="{FF2B5EF4-FFF2-40B4-BE49-F238E27FC236}">
                <a16:creationId xmlns:a16="http://schemas.microsoft.com/office/drawing/2014/main" id="{6959AD0C-4B9A-409E-B653-B72C54E441FF}"/>
              </a:ext>
            </a:extLst>
          </p:cNvPr>
          <p:cNvCxnSpPr>
            <a:cxnSpLocks/>
          </p:cNvCxnSpPr>
          <p:nvPr/>
        </p:nvCxnSpPr>
        <p:spPr>
          <a:xfrm>
            <a:off x="685800" y="3505200"/>
            <a:ext cx="5257800" cy="0"/>
          </a:xfrm>
          <a:prstGeom prst="line">
            <a:avLst/>
          </a:prstGeom>
          <a:ln w="76200">
            <a:solidFill>
              <a:srgbClr val="0074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5711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01BE5-8F60-35F8-5AE9-60173D9CB2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469" y="15080"/>
            <a:ext cx="8507061" cy="6827840"/>
          </a:xfrm>
          <a:prstGeom prst="rect">
            <a:avLst/>
          </a:prstGeom>
        </p:spPr>
      </p:pic>
      <p:sp>
        <p:nvSpPr>
          <p:cNvPr id="3" name="Oval 2">
            <a:extLst>
              <a:ext uri="{FF2B5EF4-FFF2-40B4-BE49-F238E27FC236}">
                <a16:creationId xmlns:a16="http://schemas.microsoft.com/office/drawing/2014/main" id="{56AC2E5A-2E5E-7E34-4B30-5DFC75A5AD0E}"/>
              </a:ext>
            </a:extLst>
          </p:cNvPr>
          <p:cNvSpPr/>
          <p:nvPr/>
        </p:nvSpPr>
        <p:spPr>
          <a:xfrm>
            <a:off x="5257800" y="2590800"/>
            <a:ext cx="1586531" cy="457200"/>
          </a:xfrm>
          <a:prstGeom prst="ellipse">
            <a:avLst/>
          </a:prstGeom>
          <a:noFill/>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2E30E0-3ACE-9549-DC24-5580AB28C8CF}"/>
              </a:ext>
            </a:extLst>
          </p:cNvPr>
          <p:cNvSpPr txBox="1"/>
          <p:nvPr/>
        </p:nvSpPr>
        <p:spPr>
          <a:xfrm>
            <a:off x="692635" y="1143000"/>
            <a:ext cx="4191000" cy="1981200"/>
          </a:xfrm>
          <a:prstGeom prst="rect">
            <a:avLst/>
          </a:prstGeom>
          <a:solidFill>
            <a:schemeClr val="bg1"/>
          </a:solidFill>
          <a:ln w="76200">
            <a:solidFill>
              <a:srgbClr val="00747A"/>
            </a:solidFill>
          </a:ln>
        </p:spPr>
        <p:txBody>
          <a:bodyPr wrap="square" rtlCol="0">
            <a:noAutofit/>
          </a:bodyPr>
          <a:lstStyle/>
          <a:p>
            <a:pPr algn="ctr"/>
            <a:r>
              <a:rPr lang="en-US" sz="3200" dirty="0">
                <a:latin typeface="+mn-lt"/>
              </a:rPr>
              <a:t>Budget worksheets</a:t>
            </a:r>
          </a:p>
          <a:p>
            <a:pPr algn="ctr"/>
            <a:r>
              <a:rPr lang="en-US" sz="3200" dirty="0">
                <a:latin typeface="+mn-lt"/>
              </a:rPr>
              <a:t>can be found under the “Laws &amp; Research” tab…</a:t>
            </a:r>
          </a:p>
        </p:txBody>
      </p:sp>
    </p:spTree>
    <p:extLst>
      <p:ext uri="{BB962C8B-B14F-4D97-AF65-F5344CB8AC3E}">
        <p14:creationId xmlns:p14="http://schemas.microsoft.com/office/powerpoint/2010/main" val="3972579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9525" y="2895600"/>
            <a:ext cx="9134475" cy="3543300"/>
          </a:xfrm>
          <a:prstGeom prst="rect">
            <a:avLst/>
          </a:prstGeom>
        </p:spPr>
      </p:pic>
      <p:sp>
        <p:nvSpPr>
          <p:cNvPr id="5" name="TextBox 4"/>
          <p:cNvSpPr txBox="1"/>
          <p:nvPr/>
        </p:nvSpPr>
        <p:spPr>
          <a:xfrm>
            <a:off x="0" y="228600"/>
            <a:ext cx="9144000" cy="2246769"/>
          </a:xfrm>
          <a:prstGeom prst="rect">
            <a:avLst/>
          </a:prstGeom>
          <a:solidFill>
            <a:schemeClr val="bg1"/>
          </a:solidFill>
        </p:spPr>
        <p:txBody>
          <a:bodyPr wrap="square" rtlCol="0">
            <a:spAutoFit/>
          </a:bodyPr>
          <a:lstStyle/>
          <a:p>
            <a:pPr algn="ctr"/>
            <a:r>
              <a:rPr lang="en-US" sz="2800" i="1" dirty="0">
                <a:solidFill>
                  <a:schemeClr val="accent1">
                    <a:lumMod val="75000"/>
                  </a:schemeClr>
                </a:solidFill>
                <a:latin typeface="+mj-lt"/>
              </a:rPr>
              <a:t>Back to our example… looking at the budget worksheet</a:t>
            </a:r>
          </a:p>
          <a:p>
            <a:pPr algn="ctr"/>
            <a:endParaRPr lang="en-US" sz="2800" dirty="0">
              <a:latin typeface="+mj-lt"/>
            </a:endParaRPr>
          </a:p>
          <a:p>
            <a:pPr algn="ctr"/>
            <a:r>
              <a:rPr lang="en-US" sz="2800" dirty="0">
                <a:latin typeface="+mj-lt"/>
              </a:rPr>
              <a:t>WAM: in HB500 HD1 SD1</a:t>
            </a:r>
          </a:p>
          <a:p>
            <a:pPr algn="ctr"/>
            <a:r>
              <a:rPr lang="en-US" sz="2800" dirty="0">
                <a:latin typeface="+mj-lt"/>
              </a:rPr>
              <a:t>added $250,000 FY2016 and $250,000 FY2017</a:t>
            </a:r>
          </a:p>
          <a:p>
            <a:pPr algn="ctr"/>
            <a:r>
              <a:rPr lang="en-US" sz="2800" dirty="0">
                <a:latin typeface="+mj-lt"/>
              </a:rPr>
              <a:t>from general funds</a:t>
            </a:r>
          </a:p>
        </p:txBody>
      </p:sp>
    </p:spTree>
    <p:extLst>
      <p:ext uri="{BB962C8B-B14F-4D97-AF65-F5344CB8AC3E}">
        <p14:creationId xmlns:p14="http://schemas.microsoft.com/office/powerpoint/2010/main" val="3204236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80430"/>
            <a:ext cx="9144000" cy="1384995"/>
          </a:xfrm>
          <a:prstGeom prst="rect">
            <a:avLst/>
          </a:prstGeom>
          <a:solidFill>
            <a:schemeClr val="bg1"/>
          </a:solidFill>
        </p:spPr>
        <p:txBody>
          <a:bodyPr wrap="square" rtlCol="0">
            <a:spAutoFit/>
          </a:bodyPr>
          <a:lstStyle/>
          <a:p>
            <a:pPr algn="ctr"/>
            <a:r>
              <a:rPr lang="en-US" sz="2800" dirty="0">
                <a:latin typeface="+mn-lt"/>
              </a:rPr>
              <a:t>HB500 HD1 SD1 CD1</a:t>
            </a:r>
          </a:p>
          <a:p>
            <a:pPr algn="ctr"/>
            <a:r>
              <a:rPr lang="en-US" sz="2800" dirty="0">
                <a:latin typeface="+mn-lt"/>
              </a:rPr>
              <a:t>ended up with $250,000 FY2016 only</a:t>
            </a:r>
          </a:p>
          <a:p>
            <a:pPr algn="ctr"/>
            <a:r>
              <a:rPr lang="en-US" sz="2800" dirty="0">
                <a:latin typeface="+mn-lt"/>
              </a:rPr>
              <a:t>from special funds</a:t>
            </a:r>
          </a:p>
        </p:txBody>
      </p:sp>
      <p:pic>
        <p:nvPicPr>
          <p:cNvPr id="2" name="Picture 1"/>
          <p:cNvPicPr>
            <a:picLocks noChangeAspect="1"/>
          </p:cNvPicPr>
          <p:nvPr/>
        </p:nvPicPr>
        <p:blipFill>
          <a:blip r:embed="rId3" cstate="print"/>
          <a:stretch>
            <a:fillRect/>
          </a:stretch>
        </p:blipFill>
        <p:spPr>
          <a:xfrm>
            <a:off x="0" y="2765425"/>
            <a:ext cx="9144000" cy="4067175"/>
          </a:xfrm>
          <a:prstGeom prst="rect">
            <a:avLst/>
          </a:prstGeom>
        </p:spPr>
      </p:pic>
    </p:spTree>
    <p:extLst>
      <p:ext uri="{BB962C8B-B14F-4D97-AF65-F5344CB8AC3E}">
        <p14:creationId xmlns:p14="http://schemas.microsoft.com/office/powerpoint/2010/main" val="12725674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56440" y="4191000"/>
            <a:ext cx="8809348" cy="2743200"/>
          </a:xfrm>
          <a:prstGeom prst="rect">
            <a:avLst/>
          </a:prstGeom>
        </p:spPr>
      </p:pic>
      <p:sp>
        <p:nvSpPr>
          <p:cNvPr id="4" name="TextBox 3"/>
          <p:cNvSpPr txBox="1"/>
          <p:nvPr/>
        </p:nvSpPr>
        <p:spPr>
          <a:xfrm>
            <a:off x="-10886" y="3896380"/>
            <a:ext cx="9144000" cy="523220"/>
          </a:xfrm>
          <a:prstGeom prst="rect">
            <a:avLst/>
          </a:prstGeom>
          <a:solidFill>
            <a:schemeClr val="bg1"/>
          </a:solidFill>
        </p:spPr>
        <p:txBody>
          <a:bodyPr wrap="square" rtlCol="0">
            <a:spAutoFit/>
          </a:bodyPr>
          <a:lstStyle/>
          <a:p>
            <a:pPr algn="ctr"/>
            <a:r>
              <a:rPr lang="en-US" sz="2800" dirty="0">
                <a:latin typeface="+mn-lt"/>
              </a:rPr>
              <a:t>HB500 HD1 SD1 CD1:</a:t>
            </a:r>
          </a:p>
        </p:txBody>
      </p:sp>
      <p:pic>
        <p:nvPicPr>
          <p:cNvPr id="6" name="Picture 5"/>
          <p:cNvPicPr>
            <a:picLocks noChangeAspect="1"/>
          </p:cNvPicPr>
          <p:nvPr/>
        </p:nvPicPr>
        <p:blipFill>
          <a:blip r:embed="rId4" cstate="print"/>
          <a:stretch>
            <a:fillRect/>
          </a:stretch>
        </p:blipFill>
        <p:spPr>
          <a:xfrm>
            <a:off x="96119" y="985863"/>
            <a:ext cx="8929991" cy="2671737"/>
          </a:xfrm>
          <a:prstGeom prst="rect">
            <a:avLst/>
          </a:prstGeom>
        </p:spPr>
      </p:pic>
      <p:sp>
        <p:nvSpPr>
          <p:cNvPr id="5" name="TextBox 4"/>
          <p:cNvSpPr txBox="1"/>
          <p:nvPr/>
        </p:nvSpPr>
        <p:spPr>
          <a:xfrm>
            <a:off x="-10886" y="695980"/>
            <a:ext cx="9144000" cy="523220"/>
          </a:xfrm>
          <a:prstGeom prst="rect">
            <a:avLst/>
          </a:prstGeom>
          <a:solidFill>
            <a:schemeClr val="bg1"/>
          </a:solidFill>
        </p:spPr>
        <p:txBody>
          <a:bodyPr wrap="square" rtlCol="0">
            <a:spAutoFit/>
          </a:bodyPr>
          <a:lstStyle/>
          <a:p>
            <a:pPr algn="ctr"/>
            <a:r>
              <a:rPr lang="en-US" sz="2800" dirty="0">
                <a:latin typeface="+mn-lt"/>
              </a:rPr>
              <a:t>HB500 HD1 SD1:</a:t>
            </a:r>
          </a:p>
        </p:txBody>
      </p:sp>
      <p:sp>
        <p:nvSpPr>
          <p:cNvPr id="7" name="TextBox 6"/>
          <p:cNvSpPr txBox="1"/>
          <p:nvPr/>
        </p:nvSpPr>
        <p:spPr>
          <a:xfrm>
            <a:off x="5257800" y="1905000"/>
            <a:ext cx="533400" cy="369332"/>
          </a:xfrm>
          <a:prstGeom prst="rect">
            <a:avLst/>
          </a:prstGeom>
          <a:noFill/>
        </p:spPr>
        <p:txBody>
          <a:bodyPr wrap="square" rtlCol="0">
            <a:spAutoFit/>
          </a:bodyPr>
          <a:lstStyle/>
          <a:p>
            <a:endParaRPr lang="en-US" dirty="0"/>
          </a:p>
        </p:txBody>
      </p:sp>
      <p:sp>
        <p:nvSpPr>
          <p:cNvPr id="9" name="TextBox 8"/>
          <p:cNvSpPr txBox="1"/>
          <p:nvPr/>
        </p:nvSpPr>
        <p:spPr>
          <a:xfrm>
            <a:off x="0" y="45912"/>
            <a:ext cx="9144000" cy="584775"/>
          </a:xfrm>
          <a:prstGeom prst="rect">
            <a:avLst/>
          </a:prstGeom>
          <a:solidFill>
            <a:schemeClr val="bg1"/>
          </a:solidFill>
        </p:spPr>
        <p:txBody>
          <a:bodyPr wrap="square" rtlCol="0">
            <a:spAutoFit/>
          </a:bodyPr>
          <a:lstStyle/>
          <a:p>
            <a:pPr algn="ctr"/>
            <a:r>
              <a:rPr lang="en-US" sz="3200" i="1" dirty="0">
                <a:solidFill>
                  <a:schemeClr val="accent1">
                    <a:lumMod val="75000"/>
                  </a:schemeClr>
                </a:solidFill>
                <a:latin typeface="+mj-lt"/>
              </a:rPr>
              <a:t>Looking at the bills… the level of detail is just not there</a:t>
            </a:r>
          </a:p>
        </p:txBody>
      </p:sp>
    </p:spTree>
    <p:extLst>
      <p:ext uri="{BB962C8B-B14F-4D97-AF65-F5344CB8AC3E}">
        <p14:creationId xmlns:p14="http://schemas.microsoft.com/office/powerpoint/2010/main" val="19669516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752600"/>
            <a:ext cx="5486400" cy="2062103"/>
          </a:xfrm>
          <a:prstGeom prst="rect">
            <a:avLst/>
          </a:prstGeom>
          <a:noFill/>
          <a:ln w="57150">
            <a:solidFill>
              <a:srgbClr val="3E9260"/>
            </a:solidFill>
          </a:ln>
        </p:spPr>
        <p:txBody>
          <a:bodyPr wrap="square" rtlCol="0">
            <a:spAutoFit/>
          </a:bodyPr>
          <a:lstStyle/>
          <a:p>
            <a:pPr algn="ctr"/>
            <a:r>
              <a:rPr lang="en-US" sz="3200" dirty="0">
                <a:latin typeface="+mn-lt"/>
              </a:rPr>
              <a:t>The detail could be found only on the </a:t>
            </a:r>
            <a:r>
              <a:rPr lang="en-US" sz="3200" b="1" dirty="0">
                <a:solidFill>
                  <a:srgbClr val="3E9260"/>
                </a:solidFill>
                <a:latin typeface="+mn-lt"/>
              </a:rPr>
              <a:t>budget worksheet </a:t>
            </a:r>
          </a:p>
          <a:p>
            <a:pPr algn="ctr"/>
            <a:r>
              <a:rPr lang="en-US" sz="3200" dirty="0">
                <a:latin typeface="+mn-lt"/>
              </a:rPr>
              <a:t>(or in the case of CD1, the committee report)</a:t>
            </a:r>
          </a:p>
        </p:txBody>
      </p:sp>
    </p:spTree>
    <p:extLst>
      <p:ext uri="{BB962C8B-B14F-4D97-AF65-F5344CB8AC3E}">
        <p14:creationId xmlns:p14="http://schemas.microsoft.com/office/powerpoint/2010/main" val="37745457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8077200" cy="6186309"/>
          </a:xfrm>
          <a:prstGeom prst="rect">
            <a:avLst/>
          </a:prstGeom>
          <a:noFill/>
        </p:spPr>
        <p:txBody>
          <a:bodyPr wrap="square" rtlCol="0">
            <a:spAutoFit/>
          </a:bodyPr>
          <a:lstStyle/>
          <a:p>
            <a:pPr algn="ctr"/>
            <a:r>
              <a:rPr lang="en-US" sz="3600" b="1" dirty="0">
                <a:solidFill>
                  <a:srgbClr val="00747A"/>
                </a:solidFill>
                <a:latin typeface="+mn-lt"/>
              </a:rPr>
              <a:t>Floor Votes (Readings) on Bills</a:t>
            </a:r>
          </a:p>
          <a:p>
            <a:pPr marL="465138" indent="-465138"/>
            <a:endParaRPr lang="en-US" sz="3600" b="1" dirty="0">
              <a:solidFill>
                <a:srgbClr val="0070C0"/>
              </a:solidFill>
              <a:latin typeface="+mn-lt"/>
            </a:endParaRPr>
          </a:p>
          <a:p>
            <a:pPr marL="465138" indent="-465138"/>
            <a:r>
              <a:rPr lang="en-US" sz="3600" b="1" dirty="0">
                <a:solidFill>
                  <a:srgbClr val="00747A"/>
                </a:solidFill>
                <a:latin typeface="+mn-lt"/>
              </a:rPr>
              <a:t>1</a:t>
            </a:r>
            <a:r>
              <a:rPr lang="en-US" sz="3600" b="1" baseline="30000" dirty="0">
                <a:solidFill>
                  <a:srgbClr val="00747A"/>
                </a:solidFill>
                <a:latin typeface="+mn-lt"/>
              </a:rPr>
              <a:t>st</a:t>
            </a:r>
            <a:r>
              <a:rPr lang="en-US" sz="3600" b="1" dirty="0">
                <a:solidFill>
                  <a:srgbClr val="00747A"/>
                </a:solidFill>
                <a:latin typeface="+mn-lt"/>
              </a:rPr>
              <a:t> reading </a:t>
            </a:r>
            <a:r>
              <a:rPr lang="en-US" sz="3600" dirty="0">
                <a:latin typeface="+mn-lt"/>
              </a:rPr>
              <a:t>= at outset; everything passes</a:t>
            </a:r>
          </a:p>
          <a:p>
            <a:pPr marL="465138" indent="-465138"/>
            <a:endParaRPr lang="en-US" sz="3600" b="1" dirty="0">
              <a:solidFill>
                <a:srgbClr val="0070C0"/>
              </a:solidFill>
              <a:latin typeface="+mn-lt"/>
            </a:endParaRPr>
          </a:p>
          <a:p>
            <a:pPr marL="465138" indent="-465138"/>
            <a:r>
              <a:rPr lang="en-US" sz="3600" b="1" dirty="0">
                <a:solidFill>
                  <a:srgbClr val="00747A"/>
                </a:solidFill>
                <a:latin typeface="+mn-lt"/>
              </a:rPr>
              <a:t>2</a:t>
            </a:r>
            <a:r>
              <a:rPr lang="en-US" sz="3600" b="1" baseline="30000" dirty="0">
                <a:solidFill>
                  <a:srgbClr val="00747A"/>
                </a:solidFill>
                <a:latin typeface="+mn-lt"/>
              </a:rPr>
              <a:t>nd</a:t>
            </a:r>
            <a:r>
              <a:rPr lang="en-US" sz="3600" b="1" dirty="0">
                <a:solidFill>
                  <a:srgbClr val="00747A"/>
                </a:solidFill>
                <a:latin typeface="+mn-lt"/>
              </a:rPr>
              <a:t> reading </a:t>
            </a:r>
            <a:r>
              <a:rPr lang="en-US" sz="3600" dirty="0">
                <a:latin typeface="+mn-lt"/>
              </a:rPr>
              <a:t>= sometimes debate on House floor, rarely on Senate</a:t>
            </a:r>
          </a:p>
          <a:p>
            <a:pPr marL="465138" indent="-465138"/>
            <a:endParaRPr lang="en-US" sz="3600" b="1" dirty="0">
              <a:solidFill>
                <a:srgbClr val="0070C0"/>
              </a:solidFill>
              <a:latin typeface="+mn-lt"/>
            </a:endParaRPr>
          </a:p>
          <a:p>
            <a:pPr marL="465138" indent="-465138"/>
            <a:r>
              <a:rPr lang="en-US" sz="3600" b="1" dirty="0">
                <a:solidFill>
                  <a:srgbClr val="00747A"/>
                </a:solidFill>
                <a:latin typeface="+mn-lt"/>
              </a:rPr>
              <a:t>3</a:t>
            </a:r>
            <a:r>
              <a:rPr lang="en-US" sz="3600" b="1" baseline="30000" dirty="0">
                <a:solidFill>
                  <a:srgbClr val="00747A"/>
                </a:solidFill>
                <a:latin typeface="+mn-lt"/>
              </a:rPr>
              <a:t>rd</a:t>
            </a:r>
            <a:r>
              <a:rPr lang="en-US" sz="3600" b="1" dirty="0">
                <a:solidFill>
                  <a:srgbClr val="00747A"/>
                </a:solidFill>
                <a:latin typeface="+mn-lt"/>
              </a:rPr>
              <a:t> reading </a:t>
            </a:r>
            <a:r>
              <a:rPr lang="en-US" sz="3600" dirty="0">
                <a:latin typeface="+mn-lt"/>
              </a:rPr>
              <a:t>= possible debate in either chamber</a:t>
            </a:r>
          </a:p>
          <a:p>
            <a:pPr marL="465138" indent="-465138"/>
            <a:endParaRPr lang="en-US" sz="3600" b="1" dirty="0">
              <a:solidFill>
                <a:srgbClr val="0070C0"/>
              </a:solidFill>
              <a:latin typeface="+mn-lt"/>
            </a:endParaRPr>
          </a:p>
          <a:p>
            <a:pPr marL="465138" indent="-465138"/>
            <a:r>
              <a:rPr lang="en-US" sz="3600" b="1" dirty="0">
                <a:solidFill>
                  <a:srgbClr val="00747A"/>
                </a:solidFill>
                <a:latin typeface="+mn-lt"/>
              </a:rPr>
              <a:t>Final reading </a:t>
            </a:r>
            <a:r>
              <a:rPr lang="en-US" sz="3600" dirty="0">
                <a:latin typeface="+mn-lt"/>
              </a:rPr>
              <a:t>= possible debate in both</a:t>
            </a:r>
          </a:p>
        </p:txBody>
      </p:sp>
      <p:sp>
        <p:nvSpPr>
          <p:cNvPr id="4" name="TextBox 3"/>
          <p:cNvSpPr txBox="1"/>
          <p:nvPr/>
        </p:nvSpPr>
        <p:spPr>
          <a:xfrm>
            <a:off x="2628900" y="5257800"/>
            <a:ext cx="3886200" cy="523220"/>
          </a:xfrm>
          <a:prstGeom prst="rect">
            <a:avLst/>
          </a:prstGeom>
          <a:noFill/>
          <a:ln w="38100">
            <a:solidFill>
              <a:srgbClr val="00747A"/>
            </a:solidFill>
          </a:ln>
        </p:spPr>
        <p:txBody>
          <a:bodyPr wrap="square" rtlCol="0">
            <a:spAutoFit/>
          </a:bodyPr>
          <a:lstStyle/>
          <a:p>
            <a:pPr algn="ctr"/>
            <a:r>
              <a:rPr lang="en-US" sz="2800" b="1" dirty="0">
                <a:latin typeface="+mn-lt"/>
              </a:rPr>
              <a:t>Conference Committee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315200" cy="3154362"/>
          </a:xfrm>
        </p:spPr>
        <p:txBody>
          <a:bodyPr rtlCol="0">
            <a:normAutofit fontScale="90000"/>
          </a:bodyPr>
          <a:lstStyle/>
          <a:p>
            <a:pPr eaLnBrk="1" fontAlgn="auto" hangingPunct="1">
              <a:spcAft>
                <a:spcPts val="0"/>
              </a:spcAft>
              <a:defRPr/>
            </a:pPr>
            <a:r>
              <a:rPr lang="en-US" dirty="0"/>
              <a:t>To find agreement, leadership appoints members to Conference Committees for each of the bills that has passed the House and Senate in different versions</a:t>
            </a:r>
          </a:p>
        </p:txBody>
      </p:sp>
      <p:grpSp>
        <p:nvGrpSpPr>
          <p:cNvPr id="5" name="Group 4"/>
          <p:cNvGrpSpPr/>
          <p:nvPr/>
        </p:nvGrpSpPr>
        <p:grpSpPr>
          <a:xfrm>
            <a:off x="457200" y="3276600"/>
            <a:ext cx="8686800" cy="3581400"/>
            <a:chOff x="228600" y="3810000"/>
            <a:chExt cx="8839200" cy="2590800"/>
          </a:xfrm>
        </p:grpSpPr>
        <p:pic>
          <p:nvPicPr>
            <p:cNvPr id="6" name="Picture 5" descr="conference.jpg"/>
            <p:cNvPicPr>
              <a:picLocks noChangeAspect="1"/>
            </p:cNvPicPr>
            <p:nvPr/>
          </p:nvPicPr>
          <p:blipFill>
            <a:blip r:embed="rId3" cstate="print"/>
            <a:stretch>
              <a:fillRect/>
            </a:stretch>
          </p:blipFill>
          <p:spPr>
            <a:xfrm>
              <a:off x="2819400" y="4983480"/>
              <a:ext cx="3048000" cy="1417320"/>
            </a:xfrm>
            <a:prstGeom prst="rect">
              <a:avLst/>
            </a:prstGeom>
          </p:spPr>
        </p:pic>
        <p:sp>
          <p:nvSpPr>
            <p:cNvPr id="7" name="Pentagon 6"/>
            <p:cNvSpPr/>
            <p:nvPr/>
          </p:nvSpPr>
          <p:spPr>
            <a:xfrm>
              <a:off x="5638800" y="3810000"/>
              <a:ext cx="3429000" cy="1219200"/>
            </a:xfrm>
            <a:prstGeom prst="homePlate">
              <a:avLst/>
            </a:prstGeom>
            <a:noFill/>
          </p:spPr>
          <p:txBody>
            <a:bodyPr wrap="none" lIns="91440" tIns="45720" rIns="91440" bIns="45720">
              <a:prstTxWarp prst="textFadeLeft">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a:ln/>
                  <a:solidFill>
                    <a:schemeClr val="accent6">
                      <a:lumMod val="50000"/>
                    </a:schemeClr>
                  </a:solidFill>
                  <a:effectLst/>
                </a:rPr>
                <a:t>Members from Senate</a:t>
              </a:r>
            </a:p>
          </p:txBody>
        </p:sp>
        <p:sp>
          <p:nvSpPr>
            <p:cNvPr id="8" name="Pentagon 7"/>
            <p:cNvSpPr/>
            <p:nvPr/>
          </p:nvSpPr>
          <p:spPr>
            <a:xfrm>
              <a:off x="228600" y="3810000"/>
              <a:ext cx="3048000" cy="1219200"/>
            </a:xfrm>
            <a:prstGeom prst="homePlate">
              <a:avLst/>
            </a:prstGeom>
            <a:noFill/>
          </p:spPr>
          <p:txBody>
            <a:bodyPr wrap="none" lIns="91440" tIns="45720" rIns="91440" bIns="45720">
              <a:prstTxWarp prst="textFadeRight">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n-US" sz="5400" b="1" cap="none" spc="0" dirty="0">
                  <a:ln/>
                  <a:solidFill>
                    <a:schemeClr val="accent6">
                      <a:lumMod val="50000"/>
                    </a:schemeClr>
                  </a:solidFill>
                  <a:effectLst/>
                </a:rPr>
                <a:t>Members from House</a:t>
              </a:r>
            </a:p>
          </p:txBody>
        </p:sp>
        <p:sp>
          <p:nvSpPr>
            <p:cNvPr id="9" name="TextBox 8"/>
            <p:cNvSpPr txBox="1"/>
            <p:nvPr/>
          </p:nvSpPr>
          <p:spPr>
            <a:xfrm>
              <a:off x="3200400" y="3879771"/>
              <a:ext cx="2209800" cy="714451"/>
            </a:xfrm>
            <a:prstGeom prst="verticalScroll">
              <a:avLst/>
            </a:prstGeom>
            <a:noFill/>
            <a:ln w="19050">
              <a:solidFill>
                <a:schemeClr val="accent2">
                  <a:lumMod val="50000"/>
                </a:schemeClr>
              </a:solidFill>
            </a:ln>
          </p:spPr>
          <p:txBody>
            <a:bodyPr wrap="square" rtlCol="0">
              <a:spAutoFit/>
            </a:bodyPr>
            <a:lstStyle/>
            <a:p>
              <a:pPr algn="ctr"/>
              <a:r>
                <a:rPr lang="en-US" dirty="0"/>
                <a:t>Bill #HB1800 HD1  …. SD1</a:t>
              </a:r>
            </a:p>
            <a:p>
              <a:pPr algn="ctr"/>
              <a:endParaRPr lang="en-US" sz="1050" dirty="0"/>
            </a:p>
          </p:txBody>
        </p:sp>
      </p:grpSp>
      <p:sp>
        <p:nvSpPr>
          <p:cNvPr id="10" name="TextBox 9"/>
          <p:cNvSpPr txBox="1"/>
          <p:nvPr/>
        </p:nvSpPr>
        <p:spPr>
          <a:xfrm>
            <a:off x="6172200" y="5562600"/>
            <a:ext cx="2743200" cy="1200329"/>
          </a:xfrm>
          <a:prstGeom prst="rect">
            <a:avLst/>
          </a:prstGeom>
          <a:noFill/>
        </p:spPr>
        <p:txBody>
          <a:bodyPr wrap="square" rtlCol="0">
            <a:spAutoFit/>
          </a:bodyPr>
          <a:lstStyle/>
          <a:p>
            <a:pPr algn="ctr"/>
            <a:r>
              <a:rPr lang="en-US" dirty="0">
                <a:latin typeface="+mn-lt"/>
              </a:rPr>
              <a:t>Conference committees charged with reaching agreement on final version of the bill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1135005"/>
            <a:ext cx="7848600" cy="707886"/>
          </a:xfrm>
          <a:prstGeom prst="rect">
            <a:avLst/>
          </a:prstGeom>
          <a:noFill/>
        </p:spPr>
        <p:txBody>
          <a:bodyPr wrap="square" rtlCol="0">
            <a:spAutoFit/>
          </a:bodyPr>
          <a:lstStyle/>
          <a:p>
            <a:r>
              <a:rPr lang="en-US" sz="4000" dirty="0">
                <a:latin typeface="+mn-lt"/>
              </a:rPr>
              <a:t>Goes to conference…</a:t>
            </a:r>
            <a:endParaRPr lang="en-US" sz="4000" dirty="0">
              <a:solidFill>
                <a:srgbClr val="3E9260"/>
              </a:solidFill>
              <a:latin typeface="+mn-lt"/>
            </a:endParaRPr>
          </a:p>
        </p:txBody>
      </p:sp>
      <p:sp>
        <p:nvSpPr>
          <p:cNvPr id="3" name="TextBox 2"/>
          <p:cNvSpPr txBox="1"/>
          <p:nvPr/>
        </p:nvSpPr>
        <p:spPr>
          <a:xfrm>
            <a:off x="381000" y="1805916"/>
            <a:ext cx="8382000" cy="4823484"/>
          </a:xfrm>
          <a:prstGeom prst="rect">
            <a:avLst/>
          </a:prstGeom>
          <a:noFill/>
        </p:spPr>
        <p:txBody>
          <a:bodyPr wrap="square" rtlCol="0">
            <a:noAutofit/>
          </a:bodyPr>
          <a:lstStyle/>
          <a:p>
            <a:pPr marL="571500" indent="-571500">
              <a:buFont typeface="Arial" panose="020B0604020202020204" pitchFamily="34" charset="0"/>
              <a:buChar char="•"/>
            </a:pPr>
            <a:r>
              <a:rPr lang="en-US" sz="4000" b="1" dirty="0">
                <a:solidFill>
                  <a:schemeClr val="accent1">
                    <a:lumMod val="75000"/>
                  </a:schemeClr>
                </a:solidFill>
                <a:latin typeface="+mn-lt"/>
              </a:rPr>
              <a:t>May be done piece by</a:t>
            </a:r>
          </a:p>
          <a:p>
            <a:pPr marL="569913" lvl="1"/>
            <a:r>
              <a:rPr lang="en-US" sz="4000" b="1" dirty="0">
                <a:solidFill>
                  <a:schemeClr val="accent1">
                    <a:lumMod val="75000"/>
                  </a:schemeClr>
                </a:solidFill>
                <a:latin typeface="+mn-lt"/>
              </a:rPr>
              <a:t>piece</a:t>
            </a:r>
            <a:r>
              <a:rPr lang="en-US" sz="4000" dirty="0">
                <a:latin typeface="+mn-lt"/>
              </a:rPr>
              <a:t> announcing areas</a:t>
            </a:r>
          </a:p>
          <a:p>
            <a:pPr marL="569913" lvl="1"/>
            <a:r>
              <a:rPr lang="en-US" sz="4000" dirty="0">
                <a:latin typeface="+mn-lt"/>
              </a:rPr>
              <a:t>on which they’ve come to</a:t>
            </a:r>
          </a:p>
          <a:p>
            <a:pPr marL="569913" lvl="1"/>
            <a:r>
              <a:rPr lang="en-US" sz="4000" dirty="0">
                <a:latin typeface="+mn-lt"/>
              </a:rPr>
              <a:t>agreement</a:t>
            </a:r>
          </a:p>
          <a:p>
            <a:pPr marL="571500" lvl="1" indent="-571500">
              <a:buFont typeface="Arial" panose="020B0604020202020204" pitchFamily="34" charset="0"/>
              <a:buChar char="•"/>
            </a:pPr>
            <a:r>
              <a:rPr lang="en-US" sz="4000" b="1" dirty="0">
                <a:solidFill>
                  <a:schemeClr val="accent1">
                    <a:lumMod val="75000"/>
                  </a:schemeClr>
                </a:solidFill>
                <a:latin typeface="+mn-lt"/>
              </a:rPr>
              <a:t>Large room, many people gathered</a:t>
            </a:r>
          </a:p>
          <a:p>
            <a:pPr marL="571500" lvl="1" indent="-571500">
              <a:buFont typeface="Arial" panose="020B0604020202020204" pitchFamily="34" charset="0"/>
              <a:buChar char="•"/>
            </a:pPr>
            <a:r>
              <a:rPr lang="en-US" sz="4000" b="1" dirty="0">
                <a:solidFill>
                  <a:schemeClr val="accent1">
                    <a:lumMod val="75000"/>
                  </a:schemeClr>
                </a:solidFill>
                <a:latin typeface="+mn-lt"/>
              </a:rPr>
              <a:t>CD1 version by </a:t>
            </a:r>
            <a:r>
              <a:rPr lang="en-US" sz="4000" b="1" dirty="0">
                <a:solidFill>
                  <a:srgbClr val="008000"/>
                </a:solidFill>
                <a:latin typeface="+mn-lt"/>
              </a:rPr>
              <a:t>Budget Decking</a:t>
            </a:r>
            <a:r>
              <a:rPr lang="en-US" sz="4000" b="1" dirty="0">
                <a:solidFill>
                  <a:schemeClr val="accent1">
                    <a:lumMod val="75000"/>
                  </a:schemeClr>
                </a:solidFill>
                <a:latin typeface="+mn-lt"/>
              </a:rPr>
              <a:t> deadline (affects CD1 of other appropriation bills)</a:t>
            </a:r>
          </a:p>
          <a:p>
            <a:pPr marL="569913" lvl="1"/>
            <a:endParaRPr lang="en-US" sz="4000" dirty="0">
              <a:latin typeface="+mn-lt"/>
            </a:endParaRPr>
          </a:p>
          <a:p>
            <a:endParaRPr lang="en-US" sz="4000" dirty="0">
              <a:latin typeface="+mn-lt"/>
            </a:endParaRPr>
          </a:p>
          <a:p>
            <a:pPr marL="571500" indent="-571500">
              <a:buFont typeface="Arial" panose="020B0604020202020204" pitchFamily="34" charset="0"/>
              <a:buChar char="•"/>
            </a:pPr>
            <a:endParaRPr lang="en-US" sz="4000" dirty="0">
              <a:latin typeface="+mn-lt"/>
            </a:endParaRPr>
          </a:p>
        </p:txBody>
      </p:sp>
      <p:pic>
        <p:nvPicPr>
          <p:cNvPr id="5" name="Picture 4" descr="Text&#10;&#10;Description automatically generated with low confidence">
            <a:extLst>
              <a:ext uri="{FF2B5EF4-FFF2-40B4-BE49-F238E27FC236}">
                <a16:creationId xmlns:a16="http://schemas.microsoft.com/office/drawing/2014/main" id="{EF3B6EA9-C46D-4FDD-846D-E2F93116F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Star: 4 Points 5">
            <a:extLst>
              <a:ext uri="{FF2B5EF4-FFF2-40B4-BE49-F238E27FC236}">
                <a16:creationId xmlns:a16="http://schemas.microsoft.com/office/drawing/2014/main" id="{C2D36B99-0034-42D4-94CC-3EE3079C95BE}"/>
              </a:ext>
            </a:extLst>
          </p:cNvPr>
          <p:cNvSpPr/>
          <p:nvPr/>
        </p:nvSpPr>
        <p:spPr>
          <a:xfrm>
            <a:off x="2898648" y="752082"/>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74A788-F278-459A-8877-29C425ADEC61}"/>
              </a:ext>
            </a:extLst>
          </p:cNvPr>
          <p:cNvSpPr txBox="1"/>
          <p:nvPr/>
        </p:nvSpPr>
        <p:spPr>
          <a:xfrm rot="20280000">
            <a:off x="5836781" y="685576"/>
            <a:ext cx="2900763" cy="2123658"/>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 SD1 CD1</a:t>
            </a:r>
          </a:p>
        </p:txBody>
      </p:sp>
    </p:spTree>
    <p:extLst>
      <p:ext uri="{BB962C8B-B14F-4D97-AF65-F5344CB8AC3E}">
        <p14:creationId xmlns:p14="http://schemas.microsoft.com/office/powerpoint/2010/main" val="30364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7238" y="5606659"/>
            <a:ext cx="7629524" cy="1569660"/>
          </a:xfrm>
          <a:prstGeom prst="rect">
            <a:avLst/>
          </a:prstGeom>
          <a:noFill/>
        </p:spPr>
        <p:txBody>
          <a:bodyPr wrap="square" rtlCol="0">
            <a:noAutofit/>
          </a:bodyPr>
          <a:lstStyle/>
          <a:p>
            <a:pPr algn="ctr">
              <a:buNone/>
            </a:pPr>
            <a:r>
              <a:rPr lang="en-US" sz="3200" dirty="0">
                <a:latin typeface="Calibri" panose="020F0502020204030204" pitchFamily="34" charset="0"/>
                <a:cs typeface="Calibri" panose="020F0502020204030204" pitchFamily="34" charset="0"/>
              </a:rPr>
              <a:t>Final version (CD1) &amp; committee report</a:t>
            </a:r>
          </a:p>
          <a:p>
            <a:pPr algn="ctr">
              <a:buNone/>
            </a:pPr>
            <a:r>
              <a:rPr lang="en-US" sz="3200" dirty="0">
                <a:latin typeface="Calibri" panose="020F0502020204030204" pitchFamily="34" charset="0"/>
                <a:cs typeface="Calibri" panose="020F0502020204030204" pitchFamily="34" charset="0"/>
              </a:rPr>
              <a:t>must be delivered to Chief Clerks’ offices</a:t>
            </a:r>
          </a:p>
        </p:txBody>
      </p:sp>
      <p:pic>
        <p:nvPicPr>
          <p:cNvPr id="1026" name="Picture 2" descr="MC900234062[1]"/>
          <p:cNvPicPr>
            <a:picLocks noChangeAspect="1" noChangeArrowheads="1"/>
          </p:cNvPicPr>
          <p:nvPr/>
        </p:nvPicPr>
        <p:blipFill>
          <a:blip r:embed="rId3" cstate="print"/>
          <a:srcRect/>
          <a:stretch>
            <a:fillRect/>
          </a:stretch>
        </p:blipFill>
        <p:spPr bwMode="auto">
          <a:xfrm>
            <a:off x="7717631" y="4852193"/>
            <a:ext cx="1338262" cy="1217613"/>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200" dirty="0"/>
              <a:t>What’s the deadline for the conference committees to come to a decision?</a:t>
            </a:r>
          </a:p>
        </p:txBody>
      </p:sp>
      <p:graphicFrame>
        <p:nvGraphicFramePr>
          <p:cNvPr id="7" name="Diagram 6">
            <a:extLst>
              <a:ext uri="{FF2B5EF4-FFF2-40B4-BE49-F238E27FC236}">
                <a16:creationId xmlns:a16="http://schemas.microsoft.com/office/drawing/2014/main" id="{074DD362-E900-A3EC-B0BA-CFC257E4EA92}"/>
              </a:ext>
            </a:extLst>
          </p:cNvPr>
          <p:cNvGraphicFramePr/>
          <p:nvPr>
            <p:extLst>
              <p:ext uri="{D42A27DB-BD31-4B8C-83A1-F6EECF244321}">
                <p14:modId xmlns:p14="http://schemas.microsoft.com/office/powerpoint/2010/main" val="374059051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F23DB22C-68A6-EFBD-FE73-394D5E201166}"/>
              </a:ext>
            </a:extLst>
          </p:cNvPr>
          <p:cNvSpPr txBox="1"/>
          <p:nvPr/>
        </p:nvSpPr>
        <p:spPr>
          <a:xfrm>
            <a:off x="1600200" y="1981200"/>
            <a:ext cx="1066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HB1800</a:t>
            </a:r>
          </a:p>
        </p:txBody>
      </p:sp>
      <p:sp>
        <p:nvSpPr>
          <p:cNvPr id="11" name="TextBox 10">
            <a:extLst>
              <a:ext uri="{FF2B5EF4-FFF2-40B4-BE49-F238E27FC236}">
                <a16:creationId xmlns:a16="http://schemas.microsoft.com/office/drawing/2014/main" id="{40BFD4C3-4BCE-04D4-F418-991D60CA5590}"/>
              </a:ext>
            </a:extLst>
          </p:cNvPr>
          <p:cNvSpPr txBox="1"/>
          <p:nvPr/>
        </p:nvSpPr>
        <p:spPr>
          <a:xfrm>
            <a:off x="2133600" y="3111925"/>
            <a:ext cx="609600" cy="646331"/>
          </a:xfrm>
          <a:prstGeom prst="rect">
            <a:avLst/>
          </a:prstGeom>
          <a:noFill/>
        </p:spPr>
        <p:txBody>
          <a:bodyPr wrap="square" rtlCol="0">
            <a:spAutoFit/>
          </a:bodyPr>
          <a:lstStyle/>
          <a:p>
            <a:r>
              <a:rPr lang="en-US" sz="3600" dirty="0">
                <a:latin typeface="Bahnschrift" panose="020B0502040204020203" pitchFamily="34" charset="0"/>
              </a:rPr>
              <a:t>$</a:t>
            </a:r>
          </a:p>
        </p:txBody>
      </p:sp>
      <p:sp>
        <p:nvSpPr>
          <p:cNvPr id="14" name="TextBox 13">
            <a:extLst>
              <a:ext uri="{FF2B5EF4-FFF2-40B4-BE49-F238E27FC236}">
                <a16:creationId xmlns:a16="http://schemas.microsoft.com/office/drawing/2014/main" id="{67BEE036-C99D-0A53-CE50-0A06364CF551}"/>
              </a:ext>
            </a:extLst>
          </p:cNvPr>
          <p:cNvSpPr txBox="1"/>
          <p:nvPr/>
        </p:nvSpPr>
        <p:spPr>
          <a:xfrm>
            <a:off x="1828800" y="4306669"/>
            <a:ext cx="609600" cy="646331"/>
          </a:xfrm>
          <a:prstGeom prst="rect">
            <a:avLst/>
          </a:prstGeom>
          <a:noFill/>
        </p:spPr>
        <p:txBody>
          <a:bodyPr wrap="square" rtlCol="0">
            <a:spAutoFit/>
          </a:bodyPr>
          <a:lstStyle/>
          <a:p>
            <a:r>
              <a:rPr lang="en-US" sz="3600" dirty="0">
                <a:latin typeface="Bahnschrift" panose="020B0502040204020203" pitchFamily="34" charset="0"/>
              </a:rPr>
              <a:t>$</a:t>
            </a:r>
          </a:p>
        </p:txBody>
      </p:sp>
      <p:cxnSp>
        <p:nvCxnSpPr>
          <p:cNvPr id="16" name="Straight Connector 15">
            <a:extLst>
              <a:ext uri="{FF2B5EF4-FFF2-40B4-BE49-F238E27FC236}">
                <a16:creationId xmlns:a16="http://schemas.microsoft.com/office/drawing/2014/main" id="{5E87E193-F42A-F9A6-E681-2470AD6E96AB}"/>
              </a:ext>
            </a:extLst>
          </p:cNvPr>
          <p:cNvCxnSpPr>
            <a:cxnSpLocks/>
          </p:cNvCxnSpPr>
          <p:nvPr/>
        </p:nvCxnSpPr>
        <p:spPr>
          <a:xfrm rot="16200000">
            <a:off x="1981200" y="3111925"/>
            <a:ext cx="762000" cy="6463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1321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What’s the deadline for the conference committee to come to a decision?</a:t>
            </a:r>
          </a:p>
        </p:txBody>
      </p:sp>
      <p:sp>
        <p:nvSpPr>
          <p:cNvPr id="3" name="Content Placeholder 2"/>
          <p:cNvSpPr>
            <a:spLocks noGrp="1"/>
          </p:cNvSpPr>
          <p:nvPr>
            <p:ph idx="1"/>
          </p:nvPr>
        </p:nvSpPr>
        <p:spPr>
          <a:xfrm>
            <a:off x="457200" y="1828800"/>
            <a:ext cx="8229600" cy="4191000"/>
          </a:xfrm>
        </p:spPr>
        <p:txBody>
          <a:bodyPr>
            <a:normAutofit lnSpcReduction="10000"/>
          </a:bodyPr>
          <a:lstStyle/>
          <a:p>
            <a:pPr>
              <a:spcAft>
                <a:spcPts val="1200"/>
              </a:spcAft>
              <a:buNone/>
            </a:pPr>
            <a:r>
              <a:rPr lang="en-US" b="1" dirty="0"/>
              <a:t>They may set deadlines more specifically…  such as:</a:t>
            </a:r>
            <a:endParaRPr lang="en-US" sz="1600" b="1" dirty="0"/>
          </a:p>
          <a:p>
            <a:pPr>
              <a:spcAft>
                <a:spcPts val="600"/>
              </a:spcAft>
              <a:buNone/>
              <a:tabLst>
                <a:tab pos="2520950" algn="l"/>
              </a:tabLst>
            </a:pPr>
            <a:r>
              <a:rPr lang="en-US" b="1" dirty="0"/>
              <a:t>6:00 p.m. =	conclude negotiations</a:t>
            </a:r>
          </a:p>
          <a:p>
            <a:pPr>
              <a:buNone/>
              <a:tabLst>
                <a:tab pos="2520950" algn="l"/>
              </a:tabLst>
            </a:pPr>
            <a:r>
              <a:rPr lang="en-US" b="1" dirty="0"/>
              <a:t>9:00 p.m. =	committee report available</a:t>
            </a:r>
          </a:p>
          <a:p>
            <a:pPr>
              <a:spcAft>
                <a:spcPts val="600"/>
              </a:spcAft>
              <a:buNone/>
              <a:tabLst>
                <a:tab pos="2520950" algn="l"/>
              </a:tabLst>
            </a:pPr>
            <a:r>
              <a:rPr lang="en-US" b="1" dirty="0"/>
              <a:t>		for review and signature</a:t>
            </a:r>
          </a:p>
          <a:p>
            <a:pPr>
              <a:buNone/>
              <a:tabLst>
                <a:tab pos="2520950" algn="l"/>
              </a:tabLst>
            </a:pPr>
            <a:r>
              <a:rPr lang="en-US" b="1" dirty="0"/>
              <a:t>11:30 p.m. =	file committee report and bill </a:t>
            </a:r>
          </a:p>
          <a:p>
            <a:pPr>
              <a:buNone/>
              <a:tabLst>
                <a:tab pos="2520950" algn="l"/>
              </a:tabLst>
            </a:pPr>
            <a:r>
              <a:rPr lang="en-US" b="1" dirty="0"/>
              <a:t>		draft with Chief Clerk</a:t>
            </a:r>
          </a:p>
          <a:p>
            <a:pPr>
              <a:buNone/>
            </a:pPr>
            <a:endParaRPr lang="en-US" dirty="0"/>
          </a:p>
          <a:p>
            <a:pPr>
              <a:buNone/>
            </a:pPr>
            <a:endParaRPr lang="en-US" dirty="0"/>
          </a:p>
        </p:txBody>
      </p:sp>
      <p:pic>
        <p:nvPicPr>
          <p:cNvPr id="1026" name="Picture 2" descr="MC900234062[1]"/>
          <p:cNvPicPr>
            <a:picLocks noChangeAspect="1" noChangeArrowheads="1"/>
          </p:cNvPicPr>
          <p:nvPr/>
        </p:nvPicPr>
        <p:blipFill>
          <a:blip r:embed="rId3" cstate="print"/>
          <a:srcRect/>
          <a:stretch>
            <a:fillRect/>
          </a:stretch>
        </p:blipFill>
        <p:spPr bwMode="auto">
          <a:xfrm>
            <a:off x="7239000" y="5257800"/>
            <a:ext cx="1338262" cy="1217613"/>
          </a:xfrm>
          <a:prstGeom prst="rect">
            <a:avLst/>
          </a:prstGeom>
          <a:noFill/>
          <a:ln w="9525">
            <a:noFill/>
            <a:miter lim="800000"/>
            <a:headEnd/>
            <a:tailEnd/>
          </a:ln>
        </p:spPr>
      </p:pic>
    </p:spTree>
    <p:extLst>
      <p:ext uri="{BB962C8B-B14F-4D97-AF65-F5344CB8AC3E}">
        <p14:creationId xmlns:p14="http://schemas.microsoft.com/office/powerpoint/2010/main" val="1813096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branch1.jpg"/>
          <p:cNvPicPr>
            <a:picLocks noChangeAspect="1"/>
          </p:cNvPicPr>
          <p:nvPr/>
        </p:nvPicPr>
        <p:blipFill>
          <a:blip r:embed="rId3" cstate="print"/>
          <a:srcRect/>
          <a:stretch>
            <a:fillRect/>
          </a:stretch>
        </p:blipFill>
        <p:spPr bwMode="auto">
          <a:xfrm rot="612266">
            <a:off x="1106488" y="1893888"/>
            <a:ext cx="2746375" cy="3273425"/>
          </a:xfrm>
          <a:prstGeom prst="rect">
            <a:avLst/>
          </a:prstGeom>
          <a:noFill/>
          <a:ln w="9525">
            <a:noFill/>
            <a:miter lim="800000"/>
            <a:headEnd/>
            <a:tailEnd/>
          </a:ln>
        </p:spPr>
      </p:pic>
      <p:pic>
        <p:nvPicPr>
          <p:cNvPr id="22531" name="Picture 15" descr="branch1.jpg"/>
          <p:cNvPicPr>
            <a:picLocks noChangeAspect="1"/>
          </p:cNvPicPr>
          <p:nvPr/>
        </p:nvPicPr>
        <p:blipFill>
          <a:blip r:embed="rId3" cstate="print"/>
          <a:srcRect/>
          <a:stretch>
            <a:fillRect/>
          </a:stretch>
        </p:blipFill>
        <p:spPr bwMode="auto">
          <a:xfrm rot="-7312519">
            <a:off x="3289300" y="3213100"/>
            <a:ext cx="2746375" cy="3273425"/>
          </a:xfrm>
          <a:prstGeom prst="rect">
            <a:avLst/>
          </a:prstGeom>
          <a:noFill/>
          <a:ln w="9525">
            <a:noFill/>
            <a:miter lim="800000"/>
            <a:headEnd/>
            <a:tailEnd/>
          </a:ln>
        </p:spPr>
      </p:pic>
      <p:pic>
        <p:nvPicPr>
          <p:cNvPr id="22532" name="Picture 13" descr="branch1.jpg"/>
          <p:cNvPicPr>
            <a:picLocks noChangeAspect="1"/>
          </p:cNvPicPr>
          <p:nvPr/>
        </p:nvPicPr>
        <p:blipFill>
          <a:blip r:embed="rId4" cstate="print"/>
          <a:srcRect/>
          <a:stretch>
            <a:fillRect/>
          </a:stretch>
        </p:blipFill>
        <p:spPr bwMode="auto">
          <a:xfrm rot="4983242">
            <a:off x="5672138" y="1447800"/>
            <a:ext cx="2749550" cy="3276600"/>
          </a:xfrm>
          <a:prstGeom prst="rect">
            <a:avLst/>
          </a:prstGeom>
          <a:noFill/>
          <a:ln w="9525">
            <a:noFill/>
            <a:miter lim="800000"/>
            <a:headEnd/>
            <a:tailEnd/>
          </a:ln>
        </p:spPr>
      </p:pic>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a:t>3 Equal Branches of </a:t>
            </a:r>
            <a:br>
              <a:rPr lang="en-US" dirty="0"/>
            </a:br>
            <a:r>
              <a:rPr lang="en-US" dirty="0"/>
              <a:t>Hawaii’s State Government</a:t>
            </a:r>
          </a:p>
        </p:txBody>
      </p:sp>
      <p:sp>
        <p:nvSpPr>
          <p:cNvPr id="22534"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grpSp>
        <p:nvGrpSpPr>
          <p:cNvPr id="22535" name="Group 4"/>
          <p:cNvGrpSpPr>
            <a:grpSpLocks/>
          </p:cNvGrpSpPr>
          <p:nvPr/>
        </p:nvGrpSpPr>
        <p:grpSpPr bwMode="auto">
          <a:xfrm>
            <a:off x="785812" y="1676502"/>
            <a:ext cx="7572375" cy="4343400"/>
            <a:chOff x="825" y="4560"/>
            <a:chExt cx="10033" cy="5140"/>
          </a:xfrm>
        </p:grpSpPr>
        <p:sp>
          <p:nvSpPr>
            <p:cNvPr id="22539" name="AutoShape 5"/>
            <p:cNvSpPr>
              <a:spLocks noChangeArrowheads="1"/>
            </p:cNvSpPr>
            <p:nvPr/>
          </p:nvSpPr>
          <p:spPr bwMode="auto">
            <a:xfrm>
              <a:off x="825" y="7626"/>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dirty="0">
                  <a:latin typeface="Calibri" pitchFamily="34" charset="0"/>
                </a:rPr>
                <a:t>Executive</a:t>
              </a:r>
              <a:r>
                <a:rPr lang="en-US" sz="1600" dirty="0">
                  <a:latin typeface="Calibri" pitchFamily="34" charset="0"/>
                </a:rPr>
                <a:t> Implement the law</a:t>
              </a:r>
              <a:endParaRPr lang="en-US" dirty="0"/>
            </a:p>
          </p:txBody>
        </p:sp>
        <p:sp>
          <p:nvSpPr>
            <p:cNvPr id="22540" name="AutoShape 6"/>
            <p:cNvSpPr>
              <a:spLocks noChangeArrowheads="1"/>
            </p:cNvSpPr>
            <p:nvPr/>
          </p:nvSpPr>
          <p:spPr bwMode="auto">
            <a:xfrm>
              <a:off x="4567" y="4560"/>
              <a:ext cx="2745" cy="1935"/>
            </a:xfrm>
            <a:prstGeom prst="flowChartAlternateProcess">
              <a:avLst/>
            </a:prstGeom>
            <a:solidFill>
              <a:srgbClr val="FFFF00"/>
            </a:solidFill>
            <a:ln w="9525">
              <a:solidFill>
                <a:srgbClr val="000000"/>
              </a:solidFill>
              <a:miter lim="800000"/>
              <a:headEnd/>
              <a:tailEnd/>
            </a:ln>
          </p:spPr>
          <p:txBody>
            <a:bodyPr/>
            <a:lstStyle/>
            <a:p>
              <a:pPr algn="ctr"/>
              <a:r>
                <a:rPr lang="en-US" sz="2400" b="1" dirty="0">
                  <a:latin typeface="Calibri" pitchFamily="34" charset="0"/>
                </a:rPr>
                <a:t>Legislative</a:t>
              </a:r>
              <a:endParaRPr lang="en-US" sz="1600" b="1" dirty="0">
                <a:latin typeface="Times New Roman" pitchFamily="18" charset="0"/>
              </a:endParaRPr>
            </a:p>
            <a:p>
              <a:pPr algn="ctr">
                <a:spcAft>
                  <a:spcPts val="1000"/>
                </a:spcAft>
              </a:pPr>
              <a:r>
                <a:rPr lang="en-US" sz="1600" dirty="0">
                  <a:latin typeface="Calibri" pitchFamily="34" charset="0"/>
                </a:rPr>
                <a:t>Make </a:t>
              </a:r>
              <a:r>
                <a:rPr lang="en-US" sz="1600" dirty="0">
                  <a:solidFill>
                    <a:srgbClr val="000000"/>
                  </a:solidFill>
                  <a:latin typeface="Calibri" pitchFamily="34" charset="0"/>
                </a:rPr>
                <a:t>the </a:t>
              </a:r>
              <a:r>
                <a:rPr lang="en-US" sz="1600" dirty="0">
                  <a:latin typeface="Calibri" pitchFamily="34" charset="0"/>
                </a:rPr>
                <a:t>law</a:t>
              </a:r>
              <a:endParaRPr lang="en-US" sz="1600" dirty="0">
                <a:latin typeface="Times New Roman" pitchFamily="18" charset="0"/>
              </a:endParaRPr>
            </a:p>
            <a:p>
              <a:pPr algn="ctr">
                <a:spcAft>
                  <a:spcPts val="1000"/>
                </a:spcAft>
              </a:pPr>
              <a:endParaRPr lang="en-US" sz="2400" dirty="0">
                <a:latin typeface="Times New Roman" pitchFamily="18" charset="0"/>
              </a:endParaRPr>
            </a:p>
            <a:p>
              <a:endParaRPr lang="en-US" dirty="0"/>
            </a:p>
          </p:txBody>
        </p:sp>
        <p:sp>
          <p:nvSpPr>
            <p:cNvPr id="22541" name="AutoShape 7"/>
            <p:cNvSpPr>
              <a:spLocks noChangeArrowheads="1"/>
            </p:cNvSpPr>
            <p:nvPr/>
          </p:nvSpPr>
          <p:spPr bwMode="auto">
            <a:xfrm>
              <a:off x="8113" y="7645"/>
              <a:ext cx="2745" cy="2055"/>
            </a:xfrm>
            <a:prstGeom prst="flowChartAlternateProcess">
              <a:avLst/>
            </a:prstGeom>
            <a:solidFill>
              <a:srgbClr val="FFFFFF"/>
            </a:solidFill>
            <a:ln w="9525">
              <a:solidFill>
                <a:srgbClr val="000000"/>
              </a:solidFill>
              <a:miter lim="800000"/>
              <a:headEnd/>
              <a:tailEnd/>
            </a:ln>
          </p:spPr>
          <p:txBody>
            <a:bodyPr/>
            <a:lstStyle/>
            <a:p>
              <a:pPr algn="ctr"/>
              <a:r>
                <a:rPr lang="en-US" sz="2400">
                  <a:latin typeface="Calibri" pitchFamily="34" charset="0"/>
                </a:rPr>
                <a:t>Judiciary</a:t>
              </a:r>
              <a:endParaRPr lang="en-US" sz="1600">
                <a:latin typeface="Times New Roman" pitchFamily="18" charset="0"/>
              </a:endParaRPr>
            </a:p>
            <a:p>
              <a:pPr algn="ctr"/>
              <a:r>
                <a:rPr lang="en-US" sz="1600">
                  <a:latin typeface="Calibri" pitchFamily="34" charset="0"/>
                </a:rPr>
                <a:t>Interpret the law</a:t>
              </a:r>
              <a:endParaRPr lang="en-US" sz="1600">
                <a:latin typeface="Times New Roman" pitchFamily="18" charset="0"/>
              </a:endParaRPr>
            </a:p>
            <a:p>
              <a:pPr algn="ctr">
                <a:spcAft>
                  <a:spcPts val="1000"/>
                </a:spcAft>
              </a:pPr>
              <a:endParaRPr lang="en-US" sz="2400">
                <a:latin typeface="Times New Roman" pitchFamily="18" charset="0"/>
              </a:endParaRPr>
            </a:p>
            <a:p>
              <a:endParaRPr lang="en-US"/>
            </a:p>
          </p:txBody>
        </p:sp>
      </p:grpSp>
      <p:sp>
        <p:nvSpPr>
          <p:cNvPr id="11" name="Oval 17"/>
          <p:cNvSpPr>
            <a:spLocks noChangeArrowheads="1"/>
          </p:cNvSpPr>
          <p:nvPr/>
        </p:nvSpPr>
        <p:spPr bwMode="auto">
          <a:xfrm>
            <a:off x="3350565" y="1504596"/>
            <a:ext cx="2590800" cy="2057400"/>
          </a:xfrm>
          <a:prstGeom prst="ellipse">
            <a:avLst/>
          </a:prstGeom>
          <a:noFill/>
          <a:ln w="76200">
            <a:solidFill>
              <a:srgbClr val="00747A"/>
            </a:solidFill>
            <a:round/>
            <a:headEnd/>
            <a:tailEnd/>
          </a:ln>
        </p:spPr>
        <p:txBody>
          <a:bodyPr/>
          <a:lstStyle/>
          <a:p>
            <a:endParaRPr lang="en-US">
              <a:solidFill>
                <a:srgbClr val="00747A"/>
              </a:solidFill>
              <a:latin typeface="Calibri" pitchFamily="34" charset="0"/>
            </a:endParaRPr>
          </a:p>
        </p:txBody>
      </p:sp>
    </p:spTree>
    <p:extLst>
      <p:ext uri="{BB962C8B-B14F-4D97-AF65-F5344CB8AC3E}">
        <p14:creationId xmlns:p14="http://schemas.microsoft.com/office/powerpoint/2010/main" val="1706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Note re: </a:t>
            </a:r>
            <a:r>
              <a:rPr lang="en-US" b="1" dirty="0">
                <a:solidFill>
                  <a:srgbClr val="009900"/>
                </a:solidFill>
              </a:rPr>
              <a:t>Fiscal ($) Bills</a:t>
            </a:r>
          </a:p>
        </p:txBody>
      </p:sp>
      <p:sp>
        <p:nvSpPr>
          <p:cNvPr id="3" name="Content Placeholder 2"/>
          <p:cNvSpPr>
            <a:spLocks noGrp="1"/>
          </p:cNvSpPr>
          <p:nvPr>
            <p:ph idx="1"/>
          </p:nvPr>
        </p:nvSpPr>
        <p:spPr>
          <a:xfrm>
            <a:off x="457200" y="1752600"/>
            <a:ext cx="8077200" cy="4876800"/>
          </a:xfrm>
        </p:spPr>
        <p:txBody>
          <a:bodyPr>
            <a:normAutofit lnSpcReduction="10000"/>
          </a:bodyPr>
          <a:lstStyle/>
          <a:p>
            <a:pPr marL="0" indent="0" algn="ctr">
              <a:buNone/>
            </a:pPr>
            <a:r>
              <a:rPr lang="en-US" b="1" dirty="0"/>
              <a:t>Bills with fiscal implications </a:t>
            </a:r>
          </a:p>
          <a:p>
            <a:pPr marL="0" indent="0" algn="ctr">
              <a:buNone/>
            </a:pPr>
            <a:r>
              <a:rPr lang="en-US" b="1" dirty="0"/>
              <a:t>must get approval </a:t>
            </a:r>
          </a:p>
          <a:p>
            <a:pPr marL="0" indent="0" algn="ctr">
              <a:buNone/>
            </a:pPr>
            <a:r>
              <a:rPr lang="en-US" b="1" dirty="0"/>
              <a:t>by money chairs (</a:t>
            </a:r>
            <a:r>
              <a:rPr lang="en-US" b="1" dirty="0">
                <a:solidFill>
                  <a:srgbClr val="009900"/>
                </a:solidFill>
              </a:rPr>
              <a:t>FIN</a:t>
            </a:r>
            <a:r>
              <a:rPr lang="en-US" b="1" dirty="0"/>
              <a:t> and </a:t>
            </a:r>
            <a:r>
              <a:rPr lang="en-US" b="1" dirty="0">
                <a:solidFill>
                  <a:srgbClr val="009900"/>
                </a:solidFill>
              </a:rPr>
              <a:t>WAM</a:t>
            </a:r>
            <a:r>
              <a:rPr lang="en-US" b="1" dirty="0"/>
              <a:t>)</a:t>
            </a:r>
          </a:p>
          <a:p>
            <a:endParaRPr lang="en-US" b="1" dirty="0"/>
          </a:p>
          <a:p>
            <a:pPr>
              <a:buNone/>
            </a:pPr>
            <a:r>
              <a:rPr lang="en-US" dirty="0"/>
              <a:t>	This means that even if you’ve got loads of support from the other conferees, the fate of your bill – and whether it comes out of conference – may not be known until the evening of the Final Decking deadline for fiscal bills. </a:t>
            </a:r>
          </a:p>
        </p:txBody>
      </p:sp>
    </p:spTree>
    <p:extLst>
      <p:ext uri="{BB962C8B-B14F-4D97-AF65-F5344CB8AC3E}">
        <p14:creationId xmlns:p14="http://schemas.microsoft.com/office/powerpoint/2010/main" val="3918258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343" y="731836"/>
            <a:ext cx="8229600" cy="715963"/>
          </a:xfrm>
          <a:prstGeom prst="rect">
            <a:avLst/>
          </a:prstGeom>
        </p:spPr>
        <p:txBody>
          <a:bodyPr/>
          <a:lstStyle/>
          <a:p>
            <a:pPr algn="ctr" fontAlgn="auto">
              <a:spcAft>
                <a:spcPts val="0"/>
              </a:spcAft>
              <a:defRPr/>
            </a:pPr>
            <a:r>
              <a:rPr lang="en-US" sz="4400" b="1" dirty="0">
                <a:solidFill>
                  <a:srgbClr val="00747A"/>
                </a:solidFill>
                <a:latin typeface="+mj-lt"/>
                <a:ea typeface="+mj-ea"/>
                <a:cs typeface="+mj-cs"/>
              </a:rPr>
              <a:t>Following the Budget </a:t>
            </a:r>
          </a:p>
        </p:txBody>
      </p:sp>
      <p:sp>
        <p:nvSpPr>
          <p:cNvPr id="17411" name="Content Placeholder 2"/>
          <p:cNvSpPr txBox="1">
            <a:spLocks/>
          </p:cNvSpPr>
          <p:nvPr/>
        </p:nvSpPr>
        <p:spPr bwMode="auto">
          <a:xfrm>
            <a:off x="304800" y="2133600"/>
            <a:ext cx="8839200" cy="3992563"/>
          </a:xfrm>
          <a:prstGeom prst="rect">
            <a:avLst/>
          </a:prstGeom>
          <a:noFill/>
          <a:ln w="9525">
            <a:noFill/>
            <a:miter lim="800000"/>
            <a:headEnd/>
            <a:tailEnd/>
          </a:ln>
        </p:spPr>
        <p:txBody>
          <a:bodyPr/>
          <a:lstStyle/>
          <a:p>
            <a:pPr marL="342900" indent="-342900">
              <a:spcBef>
                <a:spcPct val="20000"/>
              </a:spcBef>
              <a:buFont typeface="Arial" charset="0"/>
              <a:buChar char="•"/>
            </a:pPr>
            <a:r>
              <a:rPr lang="en-US" sz="4000" dirty="0">
                <a:latin typeface="Calibri" pitchFamily="34" charset="0"/>
              </a:rPr>
              <a:t>Public Access Room (PAR)</a:t>
            </a:r>
          </a:p>
          <a:p>
            <a:pPr marL="342900" indent="-342900">
              <a:spcBef>
                <a:spcPct val="20000"/>
              </a:spcBef>
              <a:buFont typeface="Arial" charset="0"/>
              <a:buChar char="•"/>
            </a:pPr>
            <a:r>
              <a:rPr lang="en-US" sz="4000" dirty="0">
                <a:latin typeface="Calibri" pitchFamily="34" charset="0"/>
              </a:rPr>
              <a:t>Overview of ‘the Budget’</a:t>
            </a:r>
          </a:p>
          <a:p>
            <a:pPr marL="342900" indent="-342900">
              <a:spcBef>
                <a:spcPct val="20000"/>
              </a:spcBef>
              <a:buFont typeface="Arial" charset="0"/>
              <a:buChar char="•"/>
            </a:pPr>
            <a:r>
              <a:rPr lang="en-US" sz="4000" dirty="0">
                <a:latin typeface="Calibri" pitchFamily="34" charset="0"/>
              </a:rPr>
              <a:t>The Budget Bill</a:t>
            </a:r>
          </a:p>
          <a:p>
            <a:pPr marL="1028700" lvl="1" indent="-571500">
              <a:spcBef>
                <a:spcPct val="20000"/>
              </a:spcBef>
              <a:buFont typeface="Wingdings" panose="05000000000000000000" pitchFamily="2" charset="2"/>
              <a:buChar char="Ø"/>
            </a:pPr>
            <a:r>
              <a:rPr lang="en-US" sz="4000" dirty="0">
                <a:latin typeface="Calibri" pitchFamily="34" charset="0"/>
              </a:rPr>
              <a:t>Following other money bills</a:t>
            </a:r>
          </a:p>
          <a:p>
            <a:pPr marL="1028700" lvl="1" indent="-571500">
              <a:spcBef>
                <a:spcPct val="20000"/>
              </a:spcBef>
              <a:buFont typeface="Wingdings" panose="05000000000000000000" pitchFamily="2" charset="2"/>
              <a:buChar char="Ø"/>
            </a:pPr>
            <a:r>
              <a:rPr lang="en-US" sz="4000" b="1" dirty="0">
                <a:latin typeface="Calibri" pitchFamily="34" charset="0"/>
              </a:rPr>
              <a:t>Grants in Aid (GIA)</a:t>
            </a:r>
          </a:p>
          <a:p>
            <a:pPr marL="342900" indent="-342900">
              <a:spcBef>
                <a:spcPct val="20000"/>
              </a:spcBef>
              <a:buFont typeface="Arial" charset="0"/>
              <a:buChar char="•"/>
            </a:pPr>
            <a:r>
              <a:rPr lang="en-US" sz="4000" dirty="0">
                <a:latin typeface="Calibri" pitchFamily="34" charset="0"/>
              </a:rPr>
              <a:t>Legislature’s website </a:t>
            </a:r>
            <a:r>
              <a:rPr lang="en-US" sz="4000" dirty="0">
                <a:latin typeface="Calibri" pitchFamily="34" charset="0"/>
                <a:hlinkClick r:id="rId3"/>
              </a:rPr>
              <a:t>capitol.hawaii.gov</a:t>
            </a:r>
            <a:endParaRPr lang="en-US" sz="4000" dirty="0">
              <a:latin typeface="Calibri" pitchFamily="34" charset="0"/>
            </a:endParaRPr>
          </a:p>
        </p:txBody>
      </p:sp>
      <p:cxnSp>
        <p:nvCxnSpPr>
          <p:cNvPr id="4" name="Straight Connector 3">
            <a:extLst>
              <a:ext uri="{FF2B5EF4-FFF2-40B4-BE49-F238E27FC236}">
                <a16:creationId xmlns:a16="http://schemas.microsoft.com/office/drawing/2014/main" id="{780B2004-807B-4061-99B7-45145BF8187E}"/>
              </a:ext>
            </a:extLst>
          </p:cNvPr>
          <p:cNvCxnSpPr>
            <a:cxnSpLocks/>
          </p:cNvCxnSpPr>
          <p:nvPr/>
        </p:nvCxnSpPr>
        <p:spPr>
          <a:xfrm>
            <a:off x="1447800" y="5715000"/>
            <a:ext cx="3886200" cy="0"/>
          </a:xfrm>
          <a:prstGeom prst="line">
            <a:avLst/>
          </a:prstGeom>
          <a:ln w="76200">
            <a:solidFill>
              <a:srgbClr val="0074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224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00200"/>
            <a:ext cx="8153400" cy="5133915"/>
          </a:xfrm>
          <a:prstGeom prst="rect">
            <a:avLst/>
          </a:prstGeom>
          <a:noFill/>
        </p:spPr>
        <p:txBody>
          <a:bodyPr wrap="square" rtlCol="0">
            <a:noAutofit/>
          </a:bodyPr>
          <a:lstStyle/>
          <a:p>
            <a:pPr marL="571500" indent="-571500">
              <a:buFont typeface="Arial" panose="020B0604020202020204" pitchFamily="34" charset="0"/>
              <a:buChar char="•"/>
            </a:pPr>
            <a:r>
              <a:rPr lang="en-US" sz="3600" dirty="0">
                <a:latin typeface="+mn-lt"/>
              </a:rPr>
              <a:t>If the Legislature is offering </a:t>
            </a:r>
            <a:r>
              <a:rPr lang="en-US" sz="3600" b="1" dirty="0">
                <a:solidFill>
                  <a:srgbClr val="00747A"/>
                </a:solidFill>
                <a:latin typeface="+mn-lt"/>
              </a:rPr>
              <a:t>GIA money</a:t>
            </a:r>
            <a:r>
              <a:rPr lang="en-US" sz="3600" dirty="0">
                <a:latin typeface="+mn-lt"/>
              </a:rPr>
              <a:t>, the application will appear on the website (“Grant-in-Aid” page found under “Laws &amp; Research” tab)</a:t>
            </a:r>
          </a:p>
          <a:p>
            <a:pPr marL="571500" indent="-571500">
              <a:buFont typeface="Arial" panose="020B0604020202020204" pitchFamily="34" charset="0"/>
              <a:buChar char="•"/>
            </a:pPr>
            <a:r>
              <a:rPr lang="en-US" sz="3600" b="1" dirty="0">
                <a:solidFill>
                  <a:srgbClr val="00747A"/>
                </a:solidFill>
                <a:latin typeface="+mn-lt"/>
              </a:rPr>
              <a:t>Deadline traditionally in January</a:t>
            </a:r>
          </a:p>
          <a:p>
            <a:pPr marL="571500" indent="-571500">
              <a:buFont typeface="Arial" panose="020B0604020202020204" pitchFamily="34" charset="0"/>
              <a:buChar char="•"/>
            </a:pPr>
            <a:r>
              <a:rPr lang="en-US" sz="3600" dirty="0">
                <a:latin typeface="+mn-lt"/>
              </a:rPr>
              <a:t>Will be for upcoming fiscal year        (July 1, 2024 to June 30, 2025)</a:t>
            </a:r>
          </a:p>
          <a:p>
            <a:pPr marL="571500" indent="-571500">
              <a:buFont typeface="Arial" panose="020B0604020202020204" pitchFamily="34" charset="0"/>
              <a:buChar char="•"/>
            </a:pPr>
            <a:r>
              <a:rPr lang="en-US" sz="3600" b="1" dirty="0">
                <a:solidFill>
                  <a:srgbClr val="00747A"/>
                </a:solidFill>
                <a:latin typeface="+mn-lt"/>
              </a:rPr>
              <a:t>HRS Chapter 42F </a:t>
            </a:r>
            <a:r>
              <a:rPr lang="en-US" sz="3600" dirty="0">
                <a:latin typeface="+mn-lt"/>
              </a:rPr>
              <a:t>for more information</a:t>
            </a:r>
          </a:p>
          <a:p>
            <a:endParaRPr lang="en-US" sz="3600" dirty="0">
              <a:latin typeface="+mn-lt"/>
            </a:endParaRPr>
          </a:p>
          <a:p>
            <a:pPr lvl="1"/>
            <a:endParaRPr lang="en-US" sz="3600" dirty="0">
              <a:latin typeface="+mn-lt"/>
            </a:endParaRPr>
          </a:p>
          <a:p>
            <a:pPr lvl="1"/>
            <a:endParaRPr lang="en-US" sz="3600" dirty="0">
              <a:latin typeface="+mn-lt"/>
            </a:endParaRPr>
          </a:p>
        </p:txBody>
      </p:sp>
      <p:sp>
        <p:nvSpPr>
          <p:cNvPr id="5" name="TextBox 4"/>
          <p:cNvSpPr txBox="1"/>
          <p:nvPr/>
        </p:nvSpPr>
        <p:spPr>
          <a:xfrm>
            <a:off x="609600" y="457200"/>
            <a:ext cx="7848600" cy="707886"/>
          </a:xfrm>
          <a:prstGeom prst="rect">
            <a:avLst/>
          </a:prstGeom>
          <a:noFill/>
        </p:spPr>
        <p:txBody>
          <a:bodyPr wrap="square" rtlCol="0">
            <a:spAutoFit/>
          </a:bodyPr>
          <a:lstStyle/>
          <a:p>
            <a:pPr algn="ctr"/>
            <a:r>
              <a:rPr lang="en-US" sz="4000" b="1" dirty="0">
                <a:solidFill>
                  <a:srgbClr val="00747A"/>
                </a:solidFill>
                <a:latin typeface="+mn-lt"/>
              </a:rPr>
              <a:t>Grant-in-Aid (GIA) $</a:t>
            </a:r>
          </a:p>
        </p:txBody>
      </p:sp>
    </p:spTree>
    <p:extLst>
      <p:ext uri="{BB962C8B-B14F-4D97-AF65-F5344CB8AC3E}">
        <p14:creationId xmlns:p14="http://schemas.microsoft.com/office/powerpoint/2010/main" val="1915474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00200"/>
            <a:ext cx="8153400" cy="5133915"/>
          </a:xfrm>
          <a:prstGeom prst="rect">
            <a:avLst/>
          </a:prstGeom>
          <a:noFill/>
        </p:spPr>
        <p:txBody>
          <a:bodyPr wrap="square" rtlCol="0">
            <a:noAutofit/>
          </a:bodyPr>
          <a:lstStyle/>
          <a:p>
            <a:pPr marL="571500" indent="-571500">
              <a:buFont typeface="Arial" panose="020B0604020202020204" pitchFamily="34" charset="0"/>
              <a:buChar char="•"/>
            </a:pPr>
            <a:r>
              <a:rPr lang="en-US" sz="3600" dirty="0">
                <a:latin typeface="+mn-lt"/>
              </a:rPr>
              <a:t>Often a member of FIN and WAM are assigned to focus on </a:t>
            </a:r>
            <a:r>
              <a:rPr lang="en-US" sz="3600" dirty="0" err="1">
                <a:latin typeface="+mn-lt"/>
              </a:rPr>
              <a:t>GIAs</a:t>
            </a:r>
            <a:endParaRPr lang="en-US" sz="3600" dirty="0">
              <a:latin typeface="+mn-lt"/>
            </a:endParaRPr>
          </a:p>
          <a:p>
            <a:pPr marL="571500" indent="-571500">
              <a:buFont typeface="Arial" panose="020B0604020202020204" pitchFamily="34" charset="0"/>
              <a:buChar char="•"/>
            </a:pPr>
            <a:r>
              <a:rPr lang="en-US" sz="3600" dirty="0">
                <a:latin typeface="+mn-lt"/>
              </a:rPr>
              <a:t>Can view </a:t>
            </a:r>
            <a:r>
              <a:rPr lang="en-US" sz="3600" b="1" dirty="0">
                <a:solidFill>
                  <a:srgbClr val="00747A"/>
                </a:solidFill>
                <a:latin typeface="+mn-lt"/>
              </a:rPr>
              <a:t>previous years’ </a:t>
            </a:r>
            <a:r>
              <a:rPr lang="en-US" sz="3600" dirty="0">
                <a:latin typeface="+mn-lt"/>
              </a:rPr>
              <a:t>applications and awards online</a:t>
            </a:r>
          </a:p>
          <a:p>
            <a:pPr marL="571500" indent="-571500">
              <a:buFont typeface="Arial" panose="020B0604020202020204" pitchFamily="34" charset="0"/>
              <a:buChar char="•"/>
            </a:pPr>
            <a:r>
              <a:rPr lang="en-US" sz="3600" b="1" dirty="0">
                <a:solidFill>
                  <a:srgbClr val="00747A"/>
                </a:solidFill>
                <a:latin typeface="+mn-lt"/>
              </a:rPr>
              <a:t>Informational briefing</a:t>
            </a:r>
            <a:r>
              <a:rPr lang="en-US" sz="3600" dirty="0">
                <a:latin typeface="+mn-lt"/>
              </a:rPr>
              <a:t> held so </a:t>
            </a:r>
            <a:r>
              <a:rPr lang="en-US" sz="3600" b="1" dirty="0">
                <a:solidFill>
                  <a:srgbClr val="00747A"/>
                </a:solidFill>
                <a:latin typeface="+mn-lt"/>
              </a:rPr>
              <a:t>applicants can appear </a:t>
            </a:r>
            <a:r>
              <a:rPr lang="en-US" sz="3600" dirty="0">
                <a:latin typeface="+mn-lt"/>
              </a:rPr>
              <a:t>and</a:t>
            </a:r>
            <a:r>
              <a:rPr lang="en-US" sz="3600" b="1" dirty="0">
                <a:solidFill>
                  <a:srgbClr val="00747A"/>
                </a:solidFill>
                <a:latin typeface="+mn-lt"/>
              </a:rPr>
              <a:t> offer highlights of their request</a:t>
            </a:r>
          </a:p>
          <a:p>
            <a:pPr marL="571500" indent="-571500">
              <a:buFont typeface="Arial" panose="020B0604020202020204" pitchFamily="34" charset="0"/>
              <a:buChar char="•"/>
            </a:pPr>
            <a:r>
              <a:rPr lang="en-US" sz="3600" dirty="0">
                <a:latin typeface="+mn-lt"/>
              </a:rPr>
              <a:t>Won’t know result until the end of process (conference draft of budget)</a:t>
            </a:r>
          </a:p>
          <a:p>
            <a:endParaRPr lang="en-US" sz="3600" dirty="0">
              <a:latin typeface="+mn-lt"/>
            </a:endParaRPr>
          </a:p>
        </p:txBody>
      </p:sp>
      <p:sp>
        <p:nvSpPr>
          <p:cNvPr id="5" name="TextBox 4"/>
          <p:cNvSpPr txBox="1"/>
          <p:nvPr/>
        </p:nvSpPr>
        <p:spPr>
          <a:xfrm>
            <a:off x="609600" y="533400"/>
            <a:ext cx="7848600" cy="707886"/>
          </a:xfrm>
          <a:prstGeom prst="rect">
            <a:avLst/>
          </a:prstGeom>
          <a:noFill/>
        </p:spPr>
        <p:txBody>
          <a:bodyPr wrap="square" rtlCol="0">
            <a:spAutoFit/>
          </a:bodyPr>
          <a:lstStyle/>
          <a:p>
            <a:pPr algn="ctr"/>
            <a:r>
              <a:rPr lang="en-US" sz="4000" b="1" dirty="0">
                <a:solidFill>
                  <a:srgbClr val="00747A"/>
                </a:solidFill>
                <a:latin typeface="+mn-lt"/>
              </a:rPr>
              <a:t>Grant-in-Aid $</a:t>
            </a:r>
          </a:p>
        </p:txBody>
      </p:sp>
    </p:spTree>
    <p:extLst>
      <p:ext uri="{BB962C8B-B14F-4D97-AF65-F5344CB8AC3E}">
        <p14:creationId xmlns:p14="http://schemas.microsoft.com/office/powerpoint/2010/main" val="34095948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96087F0-199D-434B-8805-5694A1503BCA}"/>
              </a:ext>
            </a:extLst>
          </p:cNvPr>
          <p:cNvSpPr txBox="1"/>
          <p:nvPr/>
        </p:nvSpPr>
        <p:spPr>
          <a:xfrm rot="20280000">
            <a:off x="585971" y="2171540"/>
            <a:ext cx="2749780" cy="2123658"/>
          </a:xfrm>
          <a:prstGeom prst="rect">
            <a:avLst/>
          </a:prstGeom>
          <a:solidFill>
            <a:srgbClr val="FFFF99"/>
          </a:solidFill>
        </p:spPr>
        <p:txBody>
          <a:bodyPr wrap="square" rtlCol="0">
            <a:spAutoFit/>
          </a:bodyPr>
          <a:lstStyle/>
          <a:p>
            <a:pPr algn="ctr"/>
            <a:r>
              <a:rPr lang="en-US" sz="4400" dirty="0">
                <a:latin typeface="Arial" panose="020B0604020202020204" pitchFamily="34" charset="0"/>
                <a:cs typeface="Arial" panose="020B0604020202020204" pitchFamily="34" charset="0"/>
              </a:rPr>
              <a:t>HB1800 HD1 SD1 CD1</a:t>
            </a:r>
          </a:p>
        </p:txBody>
      </p:sp>
      <p:sp>
        <p:nvSpPr>
          <p:cNvPr id="4" name="Freeform: Shape 3">
            <a:extLst>
              <a:ext uri="{FF2B5EF4-FFF2-40B4-BE49-F238E27FC236}">
                <a16:creationId xmlns:a16="http://schemas.microsoft.com/office/drawing/2014/main" id="{D4132334-3FC4-77C2-FCF2-89016B0E620B}"/>
              </a:ext>
            </a:extLst>
          </p:cNvPr>
          <p:cNvSpPr/>
          <p:nvPr/>
        </p:nvSpPr>
        <p:spPr>
          <a:xfrm>
            <a:off x="4363659" y="2890933"/>
            <a:ext cx="4786448" cy="3912299"/>
          </a:xfrm>
          <a:custGeom>
            <a:avLst/>
            <a:gdLst>
              <a:gd name="connsiteX0" fmla="*/ 0 w 4786448"/>
              <a:gd name="connsiteY0" fmla="*/ 0 h 3912299"/>
              <a:gd name="connsiteX1" fmla="*/ 4786448 w 4786448"/>
              <a:gd name="connsiteY1" fmla="*/ 0 h 3912299"/>
              <a:gd name="connsiteX2" fmla="*/ 4786448 w 4786448"/>
              <a:gd name="connsiteY2" fmla="*/ 3912299 h 3912299"/>
              <a:gd name="connsiteX3" fmla="*/ 0 w 4786448"/>
              <a:gd name="connsiteY3" fmla="*/ 3912299 h 3912299"/>
              <a:gd name="connsiteX4" fmla="*/ 0 w 4786448"/>
              <a:gd name="connsiteY4" fmla="*/ 0 h 391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6448" h="3912299">
                <a:moveTo>
                  <a:pt x="0" y="0"/>
                </a:moveTo>
                <a:lnTo>
                  <a:pt x="4786448" y="0"/>
                </a:lnTo>
                <a:lnTo>
                  <a:pt x="4786448" y="3912299"/>
                </a:lnTo>
                <a:lnTo>
                  <a:pt x="0" y="39122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197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dirty="0"/>
              <a:t>Needs to pass Final Reading before the end of session (adjournment </a:t>
            </a:r>
            <a:r>
              <a:rPr lang="en-US" sz="3300" i="1" kern="1200" dirty="0"/>
              <a:t>sine die</a:t>
            </a:r>
            <a:r>
              <a:rPr lang="en-US" sz="3300" kern="1200" dirty="0"/>
              <a:t>)</a:t>
            </a:r>
          </a:p>
          <a:p>
            <a:pPr marL="285750" lvl="1" indent="-285750" algn="l" defTabSz="1466850">
              <a:lnSpc>
                <a:spcPct val="90000"/>
              </a:lnSpc>
              <a:spcBef>
                <a:spcPct val="0"/>
              </a:spcBef>
              <a:spcAft>
                <a:spcPct val="20000"/>
              </a:spcAft>
              <a:buChar char="•"/>
            </a:pPr>
            <a:r>
              <a:rPr lang="en-US" sz="3300" kern="1200" dirty="0"/>
              <a:t>Must go off to the governor before other appropriation bills can pass Final Reading</a:t>
            </a:r>
          </a:p>
        </p:txBody>
      </p:sp>
      <p:sp>
        <p:nvSpPr>
          <p:cNvPr id="3" name="Freeform: Shape 2">
            <a:extLst>
              <a:ext uri="{FF2B5EF4-FFF2-40B4-BE49-F238E27FC236}">
                <a16:creationId xmlns:a16="http://schemas.microsoft.com/office/drawing/2014/main" id="{A0C77DDF-211D-EEF6-9E13-FDA20B122E7D}"/>
              </a:ext>
            </a:extLst>
          </p:cNvPr>
          <p:cNvSpPr/>
          <p:nvPr/>
        </p:nvSpPr>
        <p:spPr>
          <a:xfrm>
            <a:off x="4363659" y="1883563"/>
            <a:ext cx="4786448" cy="1007370"/>
          </a:xfrm>
          <a:custGeom>
            <a:avLst/>
            <a:gdLst>
              <a:gd name="connsiteX0" fmla="*/ 0 w 4786448"/>
              <a:gd name="connsiteY0" fmla="*/ 167898 h 1007370"/>
              <a:gd name="connsiteX1" fmla="*/ 167898 w 4786448"/>
              <a:gd name="connsiteY1" fmla="*/ 0 h 1007370"/>
              <a:gd name="connsiteX2" fmla="*/ 4618550 w 4786448"/>
              <a:gd name="connsiteY2" fmla="*/ 0 h 1007370"/>
              <a:gd name="connsiteX3" fmla="*/ 4786448 w 4786448"/>
              <a:gd name="connsiteY3" fmla="*/ 167898 h 1007370"/>
              <a:gd name="connsiteX4" fmla="*/ 4786448 w 4786448"/>
              <a:gd name="connsiteY4" fmla="*/ 839472 h 1007370"/>
              <a:gd name="connsiteX5" fmla="*/ 4618550 w 4786448"/>
              <a:gd name="connsiteY5" fmla="*/ 1007370 h 1007370"/>
              <a:gd name="connsiteX6" fmla="*/ 167898 w 4786448"/>
              <a:gd name="connsiteY6" fmla="*/ 1007370 h 1007370"/>
              <a:gd name="connsiteX7" fmla="*/ 0 w 4786448"/>
              <a:gd name="connsiteY7" fmla="*/ 839472 h 1007370"/>
              <a:gd name="connsiteX8" fmla="*/ 0 w 4786448"/>
              <a:gd name="connsiteY8" fmla="*/ 167898 h 100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448" h="1007370">
                <a:moveTo>
                  <a:pt x="0" y="167898"/>
                </a:moveTo>
                <a:cubicBezTo>
                  <a:pt x="0" y="75170"/>
                  <a:pt x="75170" y="0"/>
                  <a:pt x="167898" y="0"/>
                </a:cubicBezTo>
                <a:lnTo>
                  <a:pt x="4618550" y="0"/>
                </a:lnTo>
                <a:cubicBezTo>
                  <a:pt x="4711278" y="0"/>
                  <a:pt x="4786448" y="75170"/>
                  <a:pt x="4786448" y="167898"/>
                </a:cubicBezTo>
                <a:lnTo>
                  <a:pt x="4786448" y="839472"/>
                </a:lnTo>
                <a:cubicBezTo>
                  <a:pt x="4786448" y="932200"/>
                  <a:pt x="4711278" y="1007370"/>
                  <a:pt x="4618550" y="1007370"/>
                </a:cubicBezTo>
                <a:lnTo>
                  <a:pt x="167898" y="1007370"/>
                </a:lnTo>
                <a:cubicBezTo>
                  <a:pt x="75170" y="1007370"/>
                  <a:pt x="0" y="932200"/>
                  <a:pt x="0" y="839472"/>
                </a:cubicBezTo>
                <a:lnTo>
                  <a:pt x="0" y="167898"/>
                </a:lnTo>
                <a:close/>
              </a:path>
            </a:pathLst>
          </a:custGeom>
          <a:solidFill>
            <a:srgbClr val="3E92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196" tIns="209196" rIns="209196" bIns="209196" numCol="1" spcCol="1270" anchor="ctr" anchorCtr="0">
            <a:noAutofit/>
          </a:bodyPr>
          <a:lstStyle/>
          <a:p>
            <a:pPr marL="0" lvl="0" indent="0" algn="l" defTabSz="1866900">
              <a:lnSpc>
                <a:spcPct val="90000"/>
              </a:lnSpc>
              <a:spcBef>
                <a:spcPct val="0"/>
              </a:spcBef>
              <a:spcAft>
                <a:spcPct val="35000"/>
              </a:spcAft>
              <a:buNone/>
            </a:pPr>
            <a:r>
              <a:rPr lang="en-US" sz="4200" kern="1200" dirty="0">
                <a:solidFill>
                  <a:schemeClr val="bg1"/>
                </a:solidFill>
              </a:rPr>
              <a:t>The Budget Bill</a:t>
            </a:r>
          </a:p>
        </p:txBody>
      </p:sp>
      <p:pic>
        <p:nvPicPr>
          <p:cNvPr id="12" name="Picture 11" descr="Text&#10;&#10;Description automatically generated with low confidence">
            <a:extLst>
              <a:ext uri="{FF2B5EF4-FFF2-40B4-BE49-F238E27FC236}">
                <a16:creationId xmlns:a16="http://schemas.microsoft.com/office/drawing/2014/main" id="{137BE2EE-01E3-455D-A528-B1F78ED48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14" name="Star: 4 Points 13">
            <a:extLst>
              <a:ext uri="{FF2B5EF4-FFF2-40B4-BE49-F238E27FC236}">
                <a16:creationId xmlns:a16="http://schemas.microsoft.com/office/drawing/2014/main" id="{641F79E9-C0EE-4F69-92FC-CAEF750C4760}"/>
              </a:ext>
            </a:extLst>
          </p:cNvPr>
          <p:cNvSpPr/>
          <p:nvPr/>
        </p:nvSpPr>
        <p:spPr>
          <a:xfrm>
            <a:off x="3051048" y="752082"/>
            <a:ext cx="301752" cy="301752"/>
          </a:xfrm>
          <a:prstGeom prst="star4">
            <a:avLst/>
          </a:prstGeom>
          <a:solidFill>
            <a:srgbClr val="00747A"/>
          </a:solidFill>
          <a:ln>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7550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371600"/>
            <a:ext cx="8001000" cy="3208318"/>
          </a:xfrm>
          <a:prstGeom prst="rect">
            <a:avLst/>
          </a:prstGeom>
          <a:noFill/>
        </p:spPr>
        <p:txBody>
          <a:bodyPr wrap="square" rtlCol="0">
            <a:noAutofit/>
          </a:bodyPr>
          <a:lstStyle/>
          <a:p>
            <a:pPr algn="ctr"/>
            <a:r>
              <a:rPr lang="en-US" sz="4000" b="1" dirty="0">
                <a:solidFill>
                  <a:srgbClr val="00747A"/>
                </a:solidFill>
                <a:latin typeface="+mn-lt"/>
              </a:rPr>
              <a:t>Governor</a:t>
            </a:r>
          </a:p>
          <a:p>
            <a:endParaRPr lang="en-US" sz="1200" dirty="0">
              <a:latin typeface="+mn-lt"/>
            </a:endParaRPr>
          </a:p>
          <a:p>
            <a:pPr marL="465138" indent="-465138">
              <a:buFont typeface="Arial" pitchFamily="34" charset="0"/>
              <a:buChar char="•"/>
            </a:pPr>
            <a:r>
              <a:rPr lang="en-US" sz="4000" dirty="0">
                <a:latin typeface="+mn-lt"/>
              </a:rPr>
              <a:t>Use your administration contacts</a:t>
            </a:r>
          </a:p>
          <a:p>
            <a:pPr marL="465138" indent="-465138">
              <a:buFont typeface="Arial" pitchFamily="34" charset="0"/>
              <a:buChar char="•"/>
            </a:pPr>
            <a:r>
              <a:rPr lang="en-US" sz="4000" dirty="0">
                <a:latin typeface="+mn-lt"/>
              </a:rPr>
              <a:t>Ask supporters to communicate (can use form on Gov’s website)</a:t>
            </a:r>
          </a:p>
          <a:p>
            <a:pPr marL="465138" indent="-465138">
              <a:buFont typeface="Arial" pitchFamily="34" charset="0"/>
              <a:buChar char="•"/>
            </a:pPr>
            <a:r>
              <a:rPr lang="en-US" sz="4000" b="1" dirty="0">
                <a:solidFill>
                  <a:srgbClr val="00747A"/>
                </a:solidFill>
                <a:latin typeface="+mn-lt"/>
              </a:rPr>
              <a:t>Governor can line-item veto budget bill</a:t>
            </a:r>
          </a:p>
        </p:txBody>
      </p:sp>
      <p:sp>
        <p:nvSpPr>
          <p:cNvPr id="3" name="TextBox 2"/>
          <p:cNvSpPr txBox="1"/>
          <p:nvPr/>
        </p:nvSpPr>
        <p:spPr>
          <a:xfrm>
            <a:off x="990600" y="5859959"/>
            <a:ext cx="7162800" cy="769441"/>
          </a:xfrm>
          <a:prstGeom prst="rect">
            <a:avLst/>
          </a:prstGeom>
          <a:noFill/>
          <a:ln w="38100">
            <a:solidFill>
              <a:srgbClr val="C00000"/>
            </a:solidFill>
          </a:ln>
        </p:spPr>
        <p:txBody>
          <a:bodyPr wrap="square" rtlCol="0">
            <a:spAutoFit/>
          </a:bodyPr>
          <a:lstStyle/>
          <a:p>
            <a:pPr algn="ctr"/>
            <a:r>
              <a:rPr lang="en-US" sz="4400" dirty="0"/>
              <a:t>http://governor.hawaii.gov</a:t>
            </a:r>
          </a:p>
        </p:txBody>
      </p:sp>
      <p:pic>
        <p:nvPicPr>
          <p:cNvPr id="4" name="Picture 3" descr="Text&#10;&#10;Description automatically generated with low confidence">
            <a:extLst>
              <a:ext uri="{FF2B5EF4-FFF2-40B4-BE49-F238E27FC236}">
                <a16:creationId xmlns:a16="http://schemas.microsoft.com/office/drawing/2014/main" id="{BD6C9382-C7AE-4BB4-8D2B-85C8F3445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295400"/>
          </a:xfrm>
          <a:prstGeom prst="rect">
            <a:avLst/>
          </a:prstGeom>
        </p:spPr>
      </p:pic>
      <p:sp>
        <p:nvSpPr>
          <p:cNvPr id="6" name="Arrow: Right 5">
            <a:extLst>
              <a:ext uri="{FF2B5EF4-FFF2-40B4-BE49-F238E27FC236}">
                <a16:creationId xmlns:a16="http://schemas.microsoft.com/office/drawing/2014/main" id="{D0EF0C4F-5D69-4C3C-8FD3-0FC0A629D9B0}"/>
              </a:ext>
            </a:extLst>
          </p:cNvPr>
          <p:cNvSpPr/>
          <p:nvPr/>
        </p:nvSpPr>
        <p:spPr>
          <a:xfrm>
            <a:off x="3429000" y="838200"/>
            <a:ext cx="1295400" cy="76200"/>
          </a:xfrm>
          <a:prstGeom prst="rightArrow">
            <a:avLst/>
          </a:prstGeom>
          <a:ln w="76200">
            <a:solidFill>
              <a:srgbClr val="00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09800"/>
            <a:ext cx="8153400" cy="3724096"/>
          </a:xfrm>
          <a:prstGeom prst="rect">
            <a:avLst/>
          </a:prstGeom>
          <a:noFill/>
        </p:spPr>
        <p:txBody>
          <a:bodyPr wrap="square" rtlCol="0">
            <a:spAutoFit/>
          </a:bodyPr>
          <a:lstStyle/>
          <a:p>
            <a:pPr marL="571500" indent="-571500">
              <a:spcAft>
                <a:spcPts val="1200"/>
              </a:spcAft>
              <a:buFont typeface="Arial" panose="020B0604020202020204" pitchFamily="34" charset="0"/>
              <a:buChar char="•"/>
            </a:pPr>
            <a:r>
              <a:rPr lang="en-US" sz="3600" dirty="0">
                <a:latin typeface="+mn-lt"/>
              </a:rPr>
              <a:t>Summer/September: </a:t>
            </a:r>
            <a:r>
              <a:rPr lang="en-US" sz="3600" b="1" dirty="0">
                <a:solidFill>
                  <a:srgbClr val="00747A"/>
                </a:solidFill>
                <a:latin typeface="+mn-lt"/>
              </a:rPr>
              <a:t>Departments make requests to Governor</a:t>
            </a:r>
          </a:p>
          <a:p>
            <a:pPr marL="571500" indent="-571500">
              <a:spcAft>
                <a:spcPts val="1200"/>
              </a:spcAft>
              <a:buFont typeface="Arial" panose="020B0604020202020204" pitchFamily="34" charset="0"/>
              <a:buChar char="•"/>
            </a:pPr>
            <a:r>
              <a:rPr lang="en-US" sz="3600" dirty="0">
                <a:latin typeface="+mn-lt"/>
              </a:rPr>
              <a:t>1 month before Session: </a:t>
            </a:r>
            <a:r>
              <a:rPr lang="en-US" sz="3600" b="1" dirty="0">
                <a:solidFill>
                  <a:srgbClr val="00747A"/>
                </a:solidFill>
                <a:latin typeface="+mn-lt"/>
              </a:rPr>
              <a:t>Governor provides Budget Request to Legislature</a:t>
            </a:r>
          </a:p>
          <a:p>
            <a:pPr marL="571500" indent="-571500">
              <a:spcAft>
                <a:spcPts val="1200"/>
              </a:spcAft>
              <a:buFont typeface="Arial" panose="020B0604020202020204" pitchFamily="34" charset="0"/>
              <a:buChar char="•"/>
            </a:pPr>
            <a:r>
              <a:rPr lang="en-US" sz="3600" dirty="0">
                <a:latin typeface="+mn-lt"/>
              </a:rPr>
              <a:t>Early January: </a:t>
            </a:r>
            <a:r>
              <a:rPr lang="en-US" sz="3600" b="1" dirty="0">
                <a:solidFill>
                  <a:srgbClr val="00747A"/>
                </a:solidFill>
                <a:latin typeface="+mn-lt"/>
              </a:rPr>
              <a:t>Money committees hold briefings</a:t>
            </a:r>
            <a:r>
              <a:rPr lang="en-US" sz="3600" b="1" dirty="0">
                <a:solidFill>
                  <a:srgbClr val="3E9260"/>
                </a:solidFill>
                <a:latin typeface="+mn-lt"/>
              </a:rPr>
              <a:t> </a:t>
            </a:r>
            <a:r>
              <a:rPr lang="en-US" sz="3600" dirty="0">
                <a:latin typeface="+mn-lt"/>
              </a:rPr>
              <a:t>with departments</a:t>
            </a:r>
          </a:p>
        </p:txBody>
      </p:sp>
      <p:sp>
        <p:nvSpPr>
          <p:cNvPr id="5" name="TextBox 4"/>
          <p:cNvSpPr txBox="1"/>
          <p:nvPr/>
        </p:nvSpPr>
        <p:spPr>
          <a:xfrm>
            <a:off x="609600" y="457200"/>
            <a:ext cx="7848600" cy="984885"/>
          </a:xfrm>
          <a:prstGeom prst="rect">
            <a:avLst/>
          </a:prstGeom>
          <a:noFill/>
        </p:spPr>
        <p:txBody>
          <a:bodyPr wrap="square" rtlCol="0">
            <a:spAutoFit/>
          </a:bodyPr>
          <a:lstStyle/>
          <a:p>
            <a:pPr algn="ctr"/>
            <a:r>
              <a:rPr lang="en-US" sz="4000" dirty="0">
                <a:latin typeface="+mn-lt"/>
              </a:rPr>
              <a:t>Budget Bill – Overview</a:t>
            </a:r>
          </a:p>
          <a:p>
            <a:pPr algn="ctr"/>
            <a:r>
              <a:rPr lang="en-US" b="1" dirty="0">
                <a:solidFill>
                  <a:srgbClr val="00747A"/>
                </a:solidFill>
                <a:latin typeface="+mn-lt"/>
              </a:rPr>
              <a:t>$ $ $ $ $ $ $ $ $ $ $ $ $ $ $ $ $ $ $ $ $ $ $ $ $ $ $ $ </a:t>
            </a:r>
          </a:p>
        </p:txBody>
      </p:sp>
    </p:spTree>
    <p:extLst>
      <p:ext uri="{BB962C8B-B14F-4D97-AF65-F5344CB8AC3E}">
        <p14:creationId xmlns:p14="http://schemas.microsoft.com/office/powerpoint/2010/main" val="22549074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752600"/>
            <a:ext cx="8686800" cy="5597069"/>
          </a:xfrm>
          <a:prstGeom prst="rect">
            <a:avLst/>
          </a:prstGeom>
          <a:noFill/>
        </p:spPr>
        <p:txBody>
          <a:bodyPr wrap="square" rtlCol="0">
            <a:noAutofit/>
          </a:bodyPr>
          <a:lstStyle/>
          <a:p>
            <a:pPr marL="571500" indent="-571500">
              <a:spcAft>
                <a:spcPts val="1200"/>
              </a:spcAft>
              <a:buFont typeface="Arial" panose="020B0604020202020204" pitchFamily="34" charset="0"/>
              <a:buChar char="•"/>
            </a:pPr>
            <a:r>
              <a:rPr lang="en-US" sz="3600" dirty="0">
                <a:latin typeface="+mn-lt"/>
              </a:rPr>
              <a:t>January: Budget Bill formally </a:t>
            </a:r>
            <a:r>
              <a:rPr lang="en-US" sz="3600" b="1" dirty="0">
                <a:solidFill>
                  <a:srgbClr val="00747A"/>
                </a:solidFill>
                <a:latin typeface="+mn-lt"/>
              </a:rPr>
              <a:t>introduced</a:t>
            </a:r>
            <a:r>
              <a:rPr lang="en-US" sz="3600" dirty="0">
                <a:latin typeface="+mn-lt"/>
              </a:rPr>
              <a:t> at start of session</a:t>
            </a:r>
          </a:p>
          <a:p>
            <a:pPr marL="571500" indent="-571500">
              <a:spcAft>
                <a:spcPts val="1200"/>
              </a:spcAft>
              <a:buFont typeface="Arial" panose="020B0604020202020204" pitchFamily="34" charset="0"/>
              <a:buChar char="•"/>
            </a:pPr>
            <a:r>
              <a:rPr lang="en-US" sz="3600" dirty="0">
                <a:latin typeface="+mn-lt"/>
              </a:rPr>
              <a:t>Session:</a:t>
            </a:r>
            <a:r>
              <a:rPr lang="en-US" sz="3600" b="1" dirty="0">
                <a:solidFill>
                  <a:srgbClr val="3E9260"/>
                </a:solidFill>
                <a:latin typeface="+mn-lt"/>
              </a:rPr>
              <a:t> </a:t>
            </a:r>
            <a:r>
              <a:rPr lang="en-US" sz="3600" b="1" dirty="0">
                <a:solidFill>
                  <a:srgbClr val="00747A"/>
                </a:solidFill>
                <a:latin typeface="+mn-lt"/>
              </a:rPr>
              <a:t>FIN and WAM hold public hearings, make amendments, come to agreement (subject matter chairs advise)</a:t>
            </a:r>
          </a:p>
          <a:p>
            <a:pPr marL="571500" indent="-571500">
              <a:spcAft>
                <a:spcPts val="1200"/>
              </a:spcAft>
              <a:buFont typeface="Arial" panose="020B0604020202020204" pitchFamily="34" charset="0"/>
              <a:buChar char="•"/>
            </a:pPr>
            <a:r>
              <a:rPr lang="en-US" sz="3600" dirty="0">
                <a:latin typeface="+mn-lt"/>
              </a:rPr>
              <a:t>Budget Bill </a:t>
            </a:r>
            <a:r>
              <a:rPr lang="en-US" sz="3600" b="1" dirty="0">
                <a:solidFill>
                  <a:srgbClr val="00747A"/>
                </a:solidFill>
                <a:latin typeface="+mn-lt"/>
              </a:rPr>
              <a:t>passed</a:t>
            </a:r>
            <a:r>
              <a:rPr lang="en-US" sz="3600" dirty="0">
                <a:latin typeface="+mn-lt"/>
              </a:rPr>
              <a:t> by Legislature</a:t>
            </a:r>
          </a:p>
          <a:p>
            <a:pPr marL="571500" indent="-571500">
              <a:spcAft>
                <a:spcPts val="1200"/>
              </a:spcAft>
              <a:buFont typeface="Arial" panose="020B0604020202020204" pitchFamily="34" charset="0"/>
              <a:buChar char="•"/>
            </a:pPr>
            <a:r>
              <a:rPr lang="en-US" sz="3600" dirty="0">
                <a:latin typeface="+mn-lt"/>
              </a:rPr>
              <a:t>Budget Bill </a:t>
            </a:r>
            <a:r>
              <a:rPr lang="en-US" sz="3600" b="1" dirty="0">
                <a:solidFill>
                  <a:srgbClr val="00747A"/>
                </a:solidFill>
                <a:latin typeface="+mn-lt"/>
              </a:rPr>
              <a:t>enacted</a:t>
            </a:r>
            <a:r>
              <a:rPr lang="en-US" sz="3600" dirty="0">
                <a:latin typeface="+mn-lt"/>
              </a:rPr>
              <a:t> by Governor</a:t>
            </a:r>
          </a:p>
          <a:p>
            <a:pPr marL="571500" indent="-571500">
              <a:spcAft>
                <a:spcPts val="1200"/>
              </a:spcAft>
              <a:buFont typeface="Arial" panose="020B0604020202020204" pitchFamily="34" charset="0"/>
              <a:buChar char="•"/>
            </a:pPr>
            <a:r>
              <a:rPr lang="en-US" sz="3600" dirty="0">
                <a:latin typeface="+mn-lt"/>
              </a:rPr>
              <a:t>Process starts again</a:t>
            </a:r>
          </a:p>
        </p:txBody>
      </p:sp>
      <p:sp>
        <p:nvSpPr>
          <p:cNvPr id="5" name="TextBox 4"/>
          <p:cNvSpPr txBox="1"/>
          <p:nvPr/>
        </p:nvSpPr>
        <p:spPr>
          <a:xfrm>
            <a:off x="609600" y="457200"/>
            <a:ext cx="7848600" cy="984885"/>
          </a:xfrm>
          <a:prstGeom prst="rect">
            <a:avLst/>
          </a:prstGeom>
          <a:noFill/>
        </p:spPr>
        <p:txBody>
          <a:bodyPr wrap="square" rtlCol="0">
            <a:spAutoFit/>
          </a:bodyPr>
          <a:lstStyle/>
          <a:p>
            <a:pPr algn="ctr"/>
            <a:r>
              <a:rPr lang="en-US" sz="4000" dirty="0">
                <a:latin typeface="+mn-lt"/>
              </a:rPr>
              <a:t>Budget Bill - Overview</a:t>
            </a:r>
          </a:p>
          <a:p>
            <a:pPr algn="ctr"/>
            <a:r>
              <a:rPr lang="en-US" b="1" dirty="0">
                <a:solidFill>
                  <a:srgbClr val="00747A"/>
                </a:solidFill>
                <a:latin typeface="+mn-lt"/>
              </a:rPr>
              <a:t>$ $ $ $ $ $ $ $ $ $ $ $ $ $ $ $ $ $ $ $ $ $ $ $ $ $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600000" flipH="1" flipV="1">
            <a:off x="6905781" y="5105400"/>
            <a:ext cx="2266950" cy="2014161"/>
          </a:xfrm>
          <a:prstGeom prst="rect">
            <a:avLst/>
          </a:prstGeom>
        </p:spPr>
      </p:pic>
    </p:spTree>
    <p:extLst>
      <p:ext uri="{BB962C8B-B14F-4D97-AF65-F5344CB8AC3E}">
        <p14:creationId xmlns:p14="http://schemas.microsoft.com/office/powerpoint/2010/main" val="36387025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696200" cy="5016758"/>
          </a:xfrm>
          <a:prstGeom prst="rect">
            <a:avLst/>
          </a:prstGeom>
          <a:noFill/>
        </p:spPr>
        <p:txBody>
          <a:bodyPr wrap="square" rtlCol="0">
            <a:spAutoFit/>
          </a:bodyPr>
          <a:lstStyle/>
          <a:p>
            <a:pPr algn="ctr"/>
            <a:r>
              <a:rPr lang="en-US" sz="4000" b="1" dirty="0">
                <a:solidFill>
                  <a:srgbClr val="00747A"/>
                </a:solidFill>
                <a:latin typeface="+mn-lt"/>
              </a:rPr>
              <a:t>Is it really over…?</a:t>
            </a:r>
          </a:p>
          <a:p>
            <a:endParaRPr lang="en-US" sz="4000" dirty="0">
              <a:latin typeface="+mn-lt"/>
            </a:endParaRPr>
          </a:p>
          <a:p>
            <a:pPr marL="465138" indent="-465138">
              <a:buFont typeface="Arial" pitchFamily="34" charset="0"/>
              <a:buChar char="•"/>
            </a:pPr>
            <a:r>
              <a:rPr lang="en-US" sz="4000" dirty="0">
                <a:latin typeface="+mn-lt"/>
              </a:rPr>
              <a:t>Focus on implementation!</a:t>
            </a:r>
          </a:p>
          <a:p>
            <a:pPr marL="465138" indent="-465138">
              <a:buFont typeface="Arial" pitchFamily="34" charset="0"/>
              <a:buChar char="•"/>
            </a:pPr>
            <a:r>
              <a:rPr lang="en-US" sz="4000" dirty="0">
                <a:latin typeface="+mn-lt"/>
              </a:rPr>
              <a:t>If there’s $, doesn’t mean it will be expended</a:t>
            </a:r>
          </a:p>
          <a:p>
            <a:pPr marL="465138" indent="-465138">
              <a:buFont typeface="Arial" pitchFamily="34" charset="0"/>
              <a:buChar char="•"/>
            </a:pPr>
            <a:r>
              <a:rPr lang="en-US" sz="4000" dirty="0">
                <a:latin typeface="+mn-lt"/>
              </a:rPr>
              <a:t>Thanks to those who have helped</a:t>
            </a:r>
          </a:p>
          <a:p>
            <a:pPr marL="465138" indent="-465138">
              <a:buFont typeface="Arial" pitchFamily="34" charset="0"/>
              <a:buChar char="•"/>
            </a:pPr>
            <a:r>
              <a:rPr lang="en-US" sz="4000" dirty="0">
                <a:latin typeface="+mn-lt"/>
              </a:rPr>
              <a:t>Debrief – valuable info for future</a:t>
            </a:r>
          </a:p>
          <a:p>
            <a:pPr marL="465138" indent="-465138">
              <a:buFont typeface="Arial" pitchFamily="34" charset="0"/>
              <a:buChar char="•"/>
            </a:pPr>
            <a:endParaRPr lang="en-US" sz="4000" dirty="0">
              <a:latin typeface="+mn-l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57200"/>
            <a:ext cx="7924800" cy="5816977"/>
          </a:xfrm>
          <a:prstGeom prst="rect">
            <a:avLst/>
          </a:prstGeom>
          <a:noFill/>
        </p:spPr>
        <p:txBody>
          <a:bodyPr wrap="square" rtlCol="0">
            <a:noAutofit/>
          </a:bodyPr>
          <a:lstStyle/>
          <a:p>
            <a:pPr algn="ctr"/>
            <a:r>
              <a:rPr lang="en-US" sz="4000" b="1" dirty="0">
                <a:solidFill>
                  <a:srgbClr val="00747A"/>
                </a:solidFill>
                <a:latin typeface="+mn-lt"/>
              </a:rPr>
              <a:t>At the Capitol…</a:t>
            </a:r>
          </a:p>
          <a:p>
            <a:pPr algn="ctr"/>
            <a:r>
              <a:rPr lang="en-US" sz="4000" b="1" dirty="0">
                <a:solidFill>
                  <a:srgbClr val="00747A"/>
                </a:solidFill>
                <a:latin typeface="+mn-lt"/>
              </a:rPr>
              <a:t>You never know who’s going to prove helpful!</a:t>
            </a:r>
          </a:p>
          <a:p>
            <a:pPr marL="465138" indent="-465138"/>
            <a:endParaRPr lang="en-US" sz="1200" dirty="0">
              <a:latin typeface="+mn-lt"/>
            </a:endParaRPr>
          </a:p>
          <a:p>
            <a:pPr marL="465138" indent="-465138">
              <a:buFont typeface="Arial" pitchFamily="34" charset="0"/>
              <a:buChar char="•"/>
            </a:pPr>
            <a:r>
              <a:rPr lang="en-US" sz="4000" dirty="0">
                <a:latin typeface="+mn-lt"/>
              </a:rPr>
              <a:t>Staff may be key!</a:t>
            </a:r>
          </a:p>
          <a:p>
            <a:pPr marL="465138" indent="-465138">
              <a:buFont typeface="Arial" pitchFamily="34" charset="0"/>
              <a:buChar char="•"/>
            </a:pPr>
            <a:r>
              <a:rPr lang="en-US" sz="4000" dirty="0">
                <a:latin typeface="+mn-lt"/>
              </a:rPr>
              <a:t>Legislators’ roles may change over the years</a:t>
            </a:r>
          </a:p>
          <a:p>
            <a:pPr marL="465138" indent="-465138">
              <a:buFont typeface="Arial" pitchFamily="34" charset="0"/>
              <a:buChar char="•"/>
            </a:pPr>
            <a:r>
              <a:rPr lang="en-US" sz="4000" dirty="0">
                <a:latin typeface="+mn-lt"/>
              </a:rPr>
              <a:t>Listen and learn </a:t>
            </a:r>
          </a:p>
          <a:p>
            <a:pPr marL="465138" indent="-465138">
              <a:buFont typeface="Arial" pitchFamily="34" charset="0"/>
              <a:buChar char="•"/>
            </a:pPr>
            <a:r>
              <a:rPr lang="en-US" sz="4000" dirty="0">
                <a:latin typeface="+mn-lt"/>
              </a:rPr>
              <a:t>Relationships </a:t>
            </a:r>
          </a:p>
          <a:p>
            <a:pPr marL="465138" indent="-465138">
              <a:buFont typeface="Arial" pitchFamily="34" charset="0"/>
              <a:buChar char="•"/>
            </a:pPr>
            <a:r>
              <a:rPr lang="en-US" sz="4000" dirty="0">
                <a:latin typeface="+mn-lt"/>
              </a:rPr>
              <a:t>Don’t burn bridges</a:t>
            </a:r>
          </a:p>
        </p:txBody>
      </p:sp>
    </p:spTree>
    <p:extLst>
      <p:ext uri="{BB962C8B-B14F-4D97-AF65-F5344CB8AC3E}">
        <p14:creationId xmlns:p14="http://schemas.microsoft.com/office/powerpoint/2010/main" val="1040208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55875</TotalTime>
  <Words>9894</Words>
  <Application>Microsoft Office PowerPoint</Application>
  <PresentationFormat>On-screen Show (4:3)</PresentationFormat>
  <Paragraphs>993</Paragraphs>
  <Slides>114</Slides>
  <Notes>114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114</vt:i4>
      </vt:variant>
    </vt:vector>
  </HeadingPairs>
  <TitlesOfParts>
    <vt:vector size="124" baseType="lpstr">
      <vt:lpstr>Amasis MT Pro Black</vt:lpstr>
      <vt:lpstr>Arial</vt:lpstr>
      <vt:lpstr>Arial Narrow</vt:lpstr>
      <vt:lpstr>Bahnschrift</vt:lpstr>
      <vt:lpstr>Brush Script MT</vt:lpstr>
      <vt:lpstr>Calibri</vt:lpstr>
      <vt:lpstr>Engravers MT</vt:lpstr>
      <vt:lpstr>Times New Roman</vt:lpstr>
      <vt:lpstr>Wingdings</vt:lpstr>
      <vt:lpstr>Office Theme</vt:lpstr>
      <vt:lpstr>Following the Budget at Hawaii’s State Capitol</vt:lpstr>
      <vt:lpstr>PowerPoint Presentation</vt:lpstr>
      <vt:lpstr>PowerPoint Presentation</vt:lpstr>
      <vt:lpstr>Your Office</vt:lpstr>
      <vt:lpstr>PowerPoint Presentation</vt:lpstr>
      <vt:lpstr>PowerPoint Presentation</vt:lpstr>
      <vt:lpstr>PowerPoint Presentation</vt:lpstr>
      <vt:lpstr>PowerPoint Presentation</vt:lpstr>
      <vt:lpstr>3 Equal Branches of  Hawaii’s State Government</vt:lpstr>
      <vt:lpstr>3 Equal Branches of  Hawaii’s State Government</vt:lpstr>
      <vt:lpstr>Actually 4 Separate Budgets</vt:lpstr>
      <vt:lpstr>“The Budget Bill” =  the Executive Branch budget</vt:lpstr>
      <vt:lpstr>PowerPoint Presentation</vt:lpstr>
      <vt:lpstr>PowerPoint Presentation</vt:lpstr>
      <vt:lpstr>PowerPoint Presentation</vt:lpstr>
      <vt:lpstr>PowerPoint Presentation</vt:lpstr>
      <vt:lpstr>PowerPoint Presentation</vt:lpstr>
      <vt:lpstr>PowerPoint Presentation</vt:lpstr>
      <vt:lpstr>Just a reminder of what  a bill goes 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LNR 402 is the Program ID  we looked at earlier on the Budget &amp; Finance website…    </vt:lpstr>
      <vt:lpstr>PowerPoint Presentation</vt:lpstr>
      <vt:lpstr>PowerPoint Presentation</vt:lpstr>
      <vt:lpstr>PowerPoint Presentation</vt:lpstr>
      <vt:lpstr>PowerPoint Presentation</vt:lpstr>
      <vt:lpstr>PowerPoint Presentation</vt:lpstr>
      <vt:lpstr>Session 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find agreement, leadership appoints members to Conference Committees for each of the bills that has passed the House and Senate in different versions</vt:lpstr>
      <vt:lpstr>PowerPoint Presentation</vt:lpstr>
      <vt:lpstr>What’s the deadline for the conference committees to come to a decision?</vt:lpstr>
      <vt:lpstr>What’s the deadline for the conference committee to come to a decision?</vt:lpstr>
      <vt:lpstr>A Note re: Fiscal ($) Bills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 can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Virginia Beck</dc:creator>
  <cp:lastModifiedBy>Virginia Beck</cp:lastModifiedBy>
  <cp:revision>3762</cp:revision>
  <cp:lastPrinted>2024-03-01T03:09:11Z</cp:lastPrinted>
  <dcterms:created xsi:type="dcterms:W3CDTF">2009-09-17T00:13:05Z</dcterms:created>
  <dcterms:modified xsi:type="dcterms:W3CDTF">2024-03-01T03:09:47Z</dcterms:modified>
</cp:coreProperties>
</file>