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handoutMasterIdLst>
    <p:handoutMasterId r:id="rId42"/>
  </p:handoutMasterIdLst>
  <p:sldIdLst>
    <p:sldId id="256" r:id="rId2"/>
    <p:sldId id="257" r:id="rId3"/>
    <p:sldId id="269" r:id="rId4"/>
    <p:sldId id="271" r:id="rId5"/>
    <p:sldId id="272" r:id="rId6"/>
    <p:sldId id="274" r:id="rId7"/>
    <p:sldId id="275" r:id="rId8"/>
    <p:sldId id="273" r:id="rId9"/>
    <p:sldId id="268" r:id="rId10"/>
    <p:sldId id="258" r:id="rId11"/>
    <p:sldId id="276" r:id="rId12"/>
    <p:sldId id="259" r:id="rId13"/>
    <p:sldId id="282" r:id="rId14"/>
    <p:sldId id="277" r:id="rId15"/>
    <p:sldId id="278" r:id="rId16"/>
    <p:sldId id="285" r:id="rId17"/>
    <p:sldId id="279" r:id="rId18"/>
    <p:sldId id="280" r:id="rId19"/>
    <p:sldId id="299" r:id="rId20"/>
    <p:sldId id="284" r:id="rId21"/>
    <p:sldId id="283" r:id="rId22"/>
    <p:sldId id="260" r:id="rId23"/>
    <p:sldId id="295" r:id="rId24"/>
    <p:sldId id="297" r:id="rId25"/>
    <p:sldId id="296" r:id="rId26"/>
    <p:sldId id="294" r:id="rId27"/>
    <p:sldId id="298" r:id="rId28"/>
    <p:sldId id="286" r:id="rId29"/>
    <p:sldId id="262" r:id="rId30"/>
    <p:sldId id="261" r:id="rId31"/>
    <p:sldId id="292" r:id="rId32"/>
    <p:sldId id="287" r:id="rId33"/>
    <p:sldId id="263" r:id="rId34"/>
    <p:sldId id="289" r:id="rId35"/>
    <p:sldId id="290" r:id="rId36"/>
    <p:sldId id="265" r:id="rId37"/>
    <p:sldId id="266" r:id="rId38"/>
    <p:sldId id="293" r:id="rId39"/>
    <p:sldId id="267" r:id="rId4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3B3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66980" autoAdjust="0"/>
  </p:normalViewPr>
  <p:slideViewPr>
    <p:cSldViewPr>
      <p:cViewPr varScale="1">
        <p:scale>
          <a:sx n="76" d="100"/>
          <a:sy n="76" d="100"/>
        </p:scale>
        <p:origin x="25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6658"/>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6658"/>
          </a:xfrm>
          <a:prstGeom prst="rect">
            <a:avLst/>
          </a:prstGeom>
        </p:spPr>
        <p:txBody>
          <a:bodyPr vert="horz" lIns="93324" tIns="46662" rIns="93324" bIns="46662" rtlCol="0"/>
          <a:lstStyle>
            <a:lvl1pPr algn="r">
              <a:defRPr sz="1200"/>
            </a:lvl1pPr>
          </a:lstStyle>
          <a:p>
            <a:fld id="{3FA98A07-5806-4788-8366-4EEB2A333D3E}" type="datetimeFigureOut">
              <a:rPr lang="en-US" smtClean="0"/>
              <a:t>1/29/2024</a:t>
            </a:fld>
            <a:endParaRPr lang="en-US"/>
          </a:p>
        </p:txBody>
      </p:sp>
      <p:sp>
        <p:nvSpPr>
          <p:cNvPr id="4" name="Footer Placeholder 3"/>
          <p:cNvSpPr>
            <a:spLocks noGrp="1"/>
          </p:cNvSpPr>
          <p:nvPr>
            <p:ph type="ftr" sz="quarter" idx="2"/>
          </p:nvPr>
        </p:nvSpPr>
        <p:spPr>
          <a:xfrm>
            <a:off x="0" y="8842443"/>
            <a:ext cx="3043343" cy="466658"/>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443"/>
            <a:ext cx="3043343" cy="466658"/>
          </a:xfrm>
          <a:prstGeom prst="rect">
            <a:avLst/>
          </a:prstGeom>
        </p:spPr>
        <p:txBody>
          <a:bodyPr vert="horz" lIns="93324" tIns="46662" rIns="93324" bIns="46662" rtlCol="0" anchor="b"/>
          <a:lstStyle>
            <a:lvl1pPr algn="r">
              <a:defRPr sz="1200"/>
            </a:lvl1pPr>
          </a:lstStyle>
          <a:p>
            <a:fld id="{A2BF56B7-0D4C-494F-8DE7-A7824B79F089}" type="slidenum">
              <a:rPr lang="en-US" smtClean="0"/>
              <a:t>‹#›</a:t>
            </a:fld>
            <a:endParaRPr lang="en-US"/>
          </a:p>
        </p:txBody>
      </p:sp>
    </p:spTree>
    <p:extLst>
      <p:ext uri="{BB962C8B-B14F-4D97-AF65-F5344CB8AC3E}">
        <p14:creationId xmlns:p14="http://schemas.microsoft.com/office/powerpoint/2010/main" val="2668009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6ABBA07-BF1A-434F-9408-D1E3B597E372}" type="datetimeFigureOut">
              <a:rPr lang="en-US" smtClean="0"/>
              <a:pPr/>
              <a:t>1/29/2024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68CA430-B9BC-4ADE-A3CE-2D73B41E6AEB}" type="slidenum">
              <a:rPr lang="en-US" smtClean="0"/>
              <a:pPr/>
              <a:t>‹#›</a:t>
            </a:fld>
            <a:endParaRPr lang="en-US"/>
          </a:p>
        </p:txBody>
      </p:sp>
    </p:spTree>
    <p:extLst>
      <p:ext uri="{BB962C8B-B14F-4D97-AF65-F5344CB8AC3E}">
        <p14:creationId xmlns:p14="http://schemas.microsoft.com/office/powerpoint/2010/main" val="43124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Public Access Room (PAR) workshop is designed to offer an introduction to the “Order of the Day” and House and Senate floor actions. </a:t>
            </a:r>
          </a:p>
          <a:p>
            <a:endParaRPr lang="en-US" i="1" baseline="0" dirty="0"/>
          </a:p>
          <a:p>
            <a:r>
              <a:rPr lang="en-US" i="1" baseline="0" dirty="0"/>
              <a:t>[Additional information can be found in the Hawaii State Constitution, the House and Senate Rules, and Mason’s Manual of Legislative Procedure.]</a:t>
            </a:r>
            <a:endParaRPr lang="en-US" i="1"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1</a:t>
            </a:fld>
            <a:endParaRPr lang="en-US"/>
          </a:p>
        </p:txBody>
      </p:sp>
    </p:spTree>
    <p:extLst>
      <p:ext uri="{BB962C8B-B14F-4D97-AF65-F5344CB8AC3E}">
        <p14:creationId xmlns:p14="http://schemas.microsoft.com/office/powerpoint/2010/main" val="1982066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a:t>To find the current day’s Order</a:t>
            </a:r>
            <a:r>
              <a:rPr lang="en-US" baseline="0" dirty="0"/>
              <a:t> of the Day, go to the Legislature’s homepage (capitol.hawaii.gov) and use the drop-down menu under the “Events” tab and select “Order of the Day.” You’ll be presented with links to the House Order of the Day and the Senate Order of the Day. They’re abbreviated as “</a:t>
            </a:r>
            <a:r>
              <a:rPr lang="en-US" baseline="0" dirty="0" err="1"/>
              <a:t>HOD</a:t>
            </a:r>
            <a:r>
              <a:rPr lang="en-US" baseline="0" dirty="0"/>
              <a:t>” and “SOD.” </a:t>
            </a:r>
          </a:p>
          <a:p>
            <a:endParaRPr lang="en-US" baseline="0" dirty="0"/>
          </a:p>
          <a:p>
            <a:pPr defTabSz="933237">
              <a:defRPr/>
            </a:pPr>
            <a:r>
              <a:rPr lang="en-US" baseline="0" dirty="0"/>
              <a:t>Note that if you select the .pdf version of the Order of the Day, you’ll be able to view the page numbers. This is especially helpful if it’s a long agenda, as the Speaker or President may refer to the page numbers as they proceed.</a:t>
            </a:r>
            <a:endParaRPr lang="en-US" dirty="0"/>
          </a:p>
          <a:p>
            <a:endParaRPr lang="en-US" baseline="0" dirty="0"/>
          </a:p>
          <a:p>
            <a:r>
              <a:rPr lang="en-US" baseline="0" dirty="0"/>
              <a:t>You may also see links to supplemental documents. Often, lists of referrals will appear as supplemental documents.</a:t>
            </a:r>
          </a:p>
          <a:p>
            <a:endParaRPr lang="en-US" baseline="0"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10</a:t>
            </a:fld>
            <a:endParaRPr lang="en-US"/>
          </a:p>
        </p:txBody>
      </p:sp>
    </p:spTree>
    <p:extLst>
      <p:ext uri="{BB962C8B-B14F-4D97-AF65-F5344CB8AC3E}">
        <p14:creationId xmlns:p14="http://schemas.microsoft.com/office/powerpoint/2010/main" val="726828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Order of the Day for the House and Senate will differ</a:t>
            </a:r>
            <a:r>
              <a:rPr lang="en-US" baseline="0" dirty="0"/>
              <a:t> slightly. </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11</a:t>
            </a:fld>
            <a:endParaRPr lang="en-US"/>
          </a:p>
        </p:txBody>
      </p:sp>
    </p:spTree>
    <p:extLst>
      <p:ext uri="{BB962C8B-B14F-4D97-AF65-F5344CB8AC3E}">
        <p14:creationId xmlns:p14="http://schemas.microsoft.com/office/powerpoint/2010/main" val="4014808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House and Senate do</a:t>
            </a:r>
            <a:r>
              <a:rPr lang="en-US" baseline="0" dirty="0"/>
              <a:t> things just a bit differently from one another. The order of the items that appear on the Order of the Day differ – the order is specified in the House and Senate rules (available by clicking on the “House” or “Senate” bars in the upper-right-hand side of the Legislature’s homepage). In addition, the format and inclusion of links differ between the chambers, as do the naming and formatting of supplemental documents.</a:t>
            </a:r>
          </a:p>
          <a:p>
            <a:endParaRPr lang="en-US" baseline="0" dirty="0"/>
          </a:p>
          <a:p>
            <a:r>
              <a:rPr lang="en-US" baseline="0" dirty="0"/>
              <a:t>Senate uses Hawaiian language.</a:t>
            </a:r>
          </a:p>
          <a:p>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12</a:t>
            </a:fld>
            <a:endParaRPr lang="en-US"/>
          </a:p>
        </p:txBody>
      </p:sp>
    </p:spTree>
    <p:extLst>
      <p:ext uri="{BB962C8B-B14F-4D97-AF65-F5344CB8AC3E}">
        <p14:creationId xmlns:p14="http://schemas.microsoft.com/office/powerpoint/2010/main" val="3179133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Invocation (in the House) or moment of contemplation (in the Senate) is a tradition held by the House and Senate which grants each legislator an opportunity to speak to their colleagues to provide encouragement or enlightenment.</a:t>
            </a:r>
          </a:p>
          <a:p>
            <a:endParaRPr lang="en-US" dirty="0"/>
          </a:p>
          <a:p>
            <a:r>
              <a:rPr lang="en-US" dirty="0"/>
              <a:t>Once upon</a:t>
            </a:r>
            <a:r>
              <a:rPr lang="en-US" baseline="0" dirty="0"/>
              <a:t> a time, the Order of the Day began with an invocation as a formal part of the agenda. Now, any invocation occurs before the presiding official gavels the Session in to order. As a result, presence in chamber during the invocation is entirely voluntary.</a:t>
            </a:r>
          </a:p>
          <a:p>
            <a:endParaRPr lang="en-US" baseline="0"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13</a:t>
            </a:fld>
            <a:endParaRPr lang="en-US"/>
          </a:p>
        </p:txBody>
      </p:sp>
    </p:spTree>
    <p:extLst>
      <p:ext uri="{BB962C8B-B14F-4D97-AF65-F5344CB8AC3E}">
        <p14:creationId xmlns:p14="http://schemas.microsoft.com/office/powerpoint/2010/main" val="169873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routine items are dealt with first. The House or Senate Clerk will assist the presiding</a:t>
            </a:r>
            <a:r>
              <a:rPr lang="en-US" baseline="0" dirty="0"/>
              <a:t> officer as the Order of the Day is followed. A roll call to record who is present starts things off. </a:t>
            </a:r>
          </a:p>
          <a:p>
            <a:endParaRPr lang="en-US" baseline="0" dirty="0"/>
          </a:p>
          <a:p>
            <a:pPr>
              <a:spcAft>
                <a:spcPts val="612"/>
              </a:spcAft>
            </a:pPr>
            <a:r>
              <a:rPr lang="en-US" baseline="0" dirty="0"/>
              <a:t>Messages from the other chamber, the Governor, and the Judiciary are noted on the Order of the Day. </a:t>
            </a:r>
          </a:p>
          <a:p>
            <a:pPr>
              <a:spcAft>
                <a:spcPts val="612"/>
              </a:spcAft>
            </a:pPr>
            <a:endParaRPr lang="en-US" sz="1000" dirty="0"/>
          </a:p>
          <a:p>
            <a:pPr>
              <a:spcAft>
                <a:spcPts val="612"/>
              </a:spcAft>
              <a:buFont typeface="Wingdings" pitchFamily="2" charset="2"/>
              <a:buChar char="§"/>
            </a:pPr>
            <a:r>
              <a:rPr lang="en-US" baseline="0" dirty="0"/>
              <a:t> Messages from the other chamber may communicate passage of or action on bills or concurrent resolutions, enrolling of legislation to the governor, agreement or disagreement with measures, and conference committee assignments and actions. </a:t>
            </a:r>
          </a:p>
          <a:p>
            <a:pPr>
              <a:spcAft>
                <a:spcPts val="612"/>
              </a:spcAft>
            </a:pPr>
            <a:endParaRPr lang="en-US" baseline="0" dirty="0"/>
          </a:p>
          <a:p>
            <a:pPr>
              <a:spcAft>
                <a:spcPts val="612"/>
              </a:spcAft>
              <a:buFont typeface="Wingdings" pitchFamily="2" charset="2"/>
              <a:buChar char="§"/>
            </a:pPr>
            <a:r>
              <a:rPr lang="en-US" baseline="0" dirty="0"/>
              <a:t> Governor’s messages may convey notification of signing of bills, allowing bills into law without signature, intent to veto messages and veto messages. Governor’s messages may convey nominations which are subject to the advise and consent function by the Senate. They may also relay departmental reports. </a:t>
            </a:r>
          </a:p>
          <a:p>
            <a:pPr>
              <a:spcAft>
                <a:spcPts val="612"/>
              </a:spcAft>
            </a:pPr>
            <a:endParaRPr lang="en-US" baseline="0" dirty="0"/>
          </a:p>
          <a:p>
            <a:pPr>
              <a:spcAft>
                <a:spcPts val="612"/>
              </a:spcAft>
              <a:buFont typeface="Wingdings" pitchFamily="2" charset="2"/>
              <a:buChar char="§"/>
            </a:pPr>
            <a:r>
              <a:rPr lang="en-US" baseline="0" dirty="0"/>
              <a:t> Judiciary messages may convey judicial nominations which are subject to the advise and consent function by the Senate. They may also convey reports and other communications.</a:t>
            </a:r>
          </a:p>
        </p:txBody>
      </p:sp>
      <p:sp>
        <p:nvSpPr>
          <p:cNvPr id="4" name="Slide Number Placeholder 3"/>
          <p:cNvSpPr>
            <a:spLocks noGrp="1"/>
          </p:cNvSpPr>
          <p:nvPr>
            <p:ph type="sldNum" sz="quarter" idx="10"/>
          </p:nvPr>
        </p:nvSpPr>
        <p:spPr/>
        <p:txBody>
          <a:bodyPr/>
          <a:lstStyle/>
          <a:p>
            <a:fld id="{068CA430-B9BC-4ADE-A3CE-2D73B41E6AEB}" type="slidenum">
              <a:rPr lang="en-US" smtClean="0"/>
              <a:pPr/>
              <a:t>14</a:t>
            </a:fld>
            <a:endParaRPr lang="en-US"/>
          </a:p>
        </p:txBody>
      </p:sp>
    </p:spTree>
    <p:extLst>
      <p:ext uri="{BB962C8B-B14F-4D97-AF65-F5344CB8AC3E}">
        <p14:creationId xmlns:p14="http://schemas.microsoft.com/office/powerpoint/2010/main" val="4102890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any floor presentations are scheduled, they will take place at the beginning</a:t>
            </a:r>
            <a:r>
              <a:rPr lang="en-US" baseline="0" dirty="0"/>
              <a:t> of the agenda, usually followed by a “recess” to allow members to greet any honored guests. There are internal procedures that legislators follow to request floor presentations. The House may present formal resolutions honoring organizations or guests; the Senate procedures call for certificates rather than resolutions.</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15</a:t>
            </a:fld>
            <a:endParaRPr lang="en-US"/>
          </a:p>
        </p:txBody>
      </p:sp>
    </p:spTree>
    <p:extLst>
      <p:ext uri="{BB962C8B-B14F-4D97-AF65-F5344CB8AC3E}">
        <p14:creationId xmlns:p14="http://schemas.microsoft.com/office/powerpoint/2010/main" val="3671429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introduction of bills, concurrent resolutions</a:t>
            </a:r>
            <a:r>
              <a:rPr lang="en-US" baseline="0" dirty="0"/>
              <a:t> and resolutions appears on the Order of the Day. Frequently, they will be noted by number only. Legislators have access to the legislation in paper and/or electronic form. </a:t>
            </a:r>
          </a:p>
          <a:p>
            <a:endParaRPr lang="en-US" baseline="0" dirty="0"/>
          </a:p>
          <a:p>
            <a:r>
              <a:rPr lang="en-US" u="sng" baseline="0" dirty="0"/>
              <a:t>Note</a:t>
            </a:r>
            <a:r>
              <a:rPr lang="en-US" baseline="0" dirty="0"/>
              <a:t>: </a:t>
            </a:r>
          </a:p>
          <a:p>
            <a:r>
              <a:rPr lang="en-US" baseline="0" dirty="0"/>
              <a:t>While single chamber resolutions can take a variety of forms, one of their special uses is to establish leadership and rules of the chamber. They are adopted by a majority of the members.</a:t>
            </a:r>
          </a:p>
          <a:p>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16</a:t>
            </a:fld>
            <a:endParaRPr lang="en-US"/>
          </a:p>
        </p:txBody>
      </p:sp>
    </p:spTree>
    <p:extLst>
      <p:ext uri="{BB962C8B-B14F-4D97-AF65-F5344CB8AC3E}">
        <p14:creationId xmlns:p14="http://schemas.microsoft.com/office/powerpoint/2010/main" val="1339744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a:t>
            </a:r>
            <a:r>
              <a:rPr lang="en-US" baseline="0" dirty="0"/>
              <a:t> a bill is passed out of committee, the committee chair issues a committee report conveying the legislation back to the chamber and recommending further action. For a bill to proceed, the chamber accepts the report and votes to instigate the action suggested. (In rare cases, the chamber may vote to recommit the measure to the committee which it passed it out.) </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17</a:t>
            </a:fld>
            <a:endParaRPr lang="en-US"/>
          </a:p>
        </p:txBody>
      </p:sp>
    </p:spTree>
    <p:extLst>
      <p:ext uri="{BB962C8B-B14F-4D97-AF65-F5344CB8AC3E}">
        <p14:creationId xmlns:p14="http://schemas.microsoft.com/office/powerpoint/2010/main" val="3709343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a:t>
            </a:r>
            <a:r>
              <a:rPr lang="en-US" baseline="0" dirty="0"/>
              <a:t> a bill to become law, it must successfully pass three readings (just think of these as votes) in each chamber. </a:t>
            </a:r>
          </a:p>
          <a:p>
            <a:endParaRPr lang="en-US" baseline="0" dirty="0"/>
          </a:p>
          <a:p>
            <a:pPr>
              <a:buFont typeface="Wingdings" pitchFamily="2" charset="2"/>
              <a:buChar char="§"/>
            </a:pPr>
            <a:r>
              <a:rPr lang="en-US" baseline="0" dirty="0"/>
              <a:t> The First Reading is usually accomplished with the introduction of the bill, and there is no floor debate on the measure. </a:t>
            </a:r>
          </a:p>
          <a:p>
            <a:pPr>
              <a:buFont typeface="Wingdings" pitchFamily="2" charset="2"/>
              <a:buNone/>
            </a:pPr>
            <a:endParaRPr lang="en-US" baseline="0" dirty="0"/>
          </a:p>
          <a:p>
            <a:pPr>
              <a:buFont typeface="Wingdings" pitchFamily="2" charset="2"/>
              <a:buChar char="§"/>
            </a:pPr>
            <a:r>
              <a:rPr lang="en-US" baseline="0" dirty="0"/>
              <a:t> The Second Reading takes place after one or more committee hearings. Debate on Second Reading differs by chamber – it is not uncommon in the House but is rare on the Senate side. </a:t>
            </a:r>
          </a:p>
          <a:p>
            <a:pPr>
              <a:buFont typeface="Wingdings" pitchFamily="2" charset="2"/>
              <a:buNone/>
            </a:pPr>
            <a:endParaRPr lang="en-US" baseline="0" dirty="0"/>
          </a:p>
          <a:p>
            <a:pPr>
              <a:buFont typeface="Wingdings" pitchFamily="2" charset="2"/>
              <a:buChar char="§"/>
            </a:pPr>
            <a:r>
              <a:rPr lang="en-US" baseline="0" dirty="0"/>
              <a:t> Third Reading on bills requires 48-hours notice to members indicating that they will be asked to vote on the measure in its current form. (On the bill’s status sheet, you’ll often see an indication of “48-hours notice 3/23/2022” which advises anyone interested in the bill that this is the date that the bill is scheduled to be voted on.)</a:t>
            </a:r>
          </a:p>
          <a:p>
            <a:pPr>
              <a:buFont typeface="Wingdings" pitchFamily="2" charset="2"/>
              <a:buNone/>
            </a:pPr>
            <a:endParaRPr lang="en-US" baseline="0" dirty="0"/>
          </a:p>
          <a:p>
            <a:pPr>
              <a:buFont typeface="Wingdings" pitchFamily="2" charset="2"/>
              <a:buChar char="§"/>
            </a:pPr>
            <a:r>
              <a:rPr lang="en-US" baseline="0" dirty="0"/>
              <a:t> Final Reading also requires 48-hours notice to members.</a:t>
            </a:r>
          </a:p>
          <a:p>
            <a:pPr>
              <a:buFont typeface="Wingdings" pitchFamily="2" charset="2"/>
              <a:buNone/>
            </a:pPr>
            <a:endParaRPr lang="en-US" baseline="0" dirty="0"/>
          </a:p>
          <a:p>
            <a:pPr>
              <a:buFont typeface="Wingdings" pitchFamily="2" charset="2"/>
              <a:buNone/>
            </a:pPr>
            <a:r>
              <a:rPr lang="en-US" u="sng" baseline="0" dirty="0"/>
              <a:t>Note</a:t>
            </a:r>
            <a:r>
              <a:rPr lang="en-US" baseline="0" dirty="0"/>
              <a:t>: For Third and Final Readings, to pass a bill must obtain a majority of the number of members of the chamber. For other Readings, a majority of the present quorum of members will do.</a:t>
            </a:r>
          </a:p>
          <a:p>
            <a:pPr>
              <a:buFont typeface="Wingdings" pitchFamily="2" charset="2"/>
              <a:buNone/>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18</a:t>
            </a:fld>
            <a:endParaRPr lang="en-US"/>
          </a:p>
        </p:txBody>
      </p:sp>
    </p:spTree>
    <p:extLst>
      <p:ext uri="{BB962C8B-B14F-4D97-AF65-F5344CB8AC3E}">
        <p14:creationId xmlns:p14="http://schemas.microsoft.com/office/powerpoint/2010/main" val="3367874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a:t>
            </a:r>
            <a:r>
              <a:rPr lang="en-US" baseline="0" dirty="0"/>
              <a:t> a concurrent resolution to be adopted, it must successfully pass one vote in each chamber. </a:t>
            </a:r>
          </a:p>
          <a:p>
            <a:endParaRPr lang="en-US" baseline="0" dirty="0"/>
          </a:p>
          <a:p>
            <a:pPr>
              <a:buFont typeface="Wingdings" pitchFamily="2" charset="2"/>
              <a:buNone/>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19</a:t>
            </a:fld>
            <a:endParaRPr lang="en-US"/>
          </a:p>
        </p:txBody>
      </p:sp>
    </p:spTree>
    <p:extLst>
      <p:ext uri="{BB962C8B-B14F-4D97-AF65-F5344CB8AC3E}">
        <p14:creationId xmlns:p14="http://schemas.microsoft.com/office/powerpoint/2010/main" val="120996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“Order of the Day” is an example</a:t>
            </a:r>
            <a:r>
              <a:rPr lang="en-US" baseline="0" dirty="0"/>
              <a:t> of the special vocabulary used at the legislature.</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2</a:t>
            </a:fld>
            <a:endParaRPr lang="en-US"/>
          </a:p>
        </p:txBody>
      </p:sp>
    </p:spTree>
    <p:extLst>
      <p:ext uri="{BB962C8B-B14F-4D97-AF65-F5344CB8AC3E}">
        <p14:creationId xmlns:p14="http://schemas.microsoft.com/office/powerpoint/2010/main" val="2713157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of the Senate’s unique</a:t>
            </a:r>
            <a:r>
              <a:rPr lang="en-US" baseline="0" dirty="0"/>
              <a:t> roles is performed in exercising its Advise and Consent function in respect to certain Executive and Judicial appointments.</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20</a:t>
            </a:fld>
            <a:endParaRPr lang="en-US"/>
          </a:p>
        </p:txBody>
      </p:sp>
    </p:spTree>
    <p:extLst>
      <p:ext uri="{BB962C8B-B14F-4D97-AF65-F5344CB8AC3E}">
        <p14:creationId xmlns:p14="http://schemas.microsoft.com/office/powerpoint/2010/main" val="902050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Announcements that appear on the Order of the Day include referral</a:t>
            </a:r>
            <a:r>
              <a:rPr lang="en-US" baseline="0" dirty="0"/>
              <a:t> sheets, convene times, future floor amendments and upcoming hearings. Additional informal announcements may be included, wishing a member happy birthday or inviting members to attend community events.</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21</a:t>
            </a:fld>
            <a:endParaRPr lang="en-US"/>
          </a:p>
        </p:txBody>
      </p:sp>
    </p:spTree>
    <p:extLst>
      <p:ext uri="{BB962C8B-B14F-4D97-AF65-F5344CB8AC3E}">
        <p14:creationId xmlns:p14="http://schemas.microsoft.com/office/powerpoint/2010/main" val="1915883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moving legislation, numerous other items and actions may appear on the Order of the Day. </a:t>
            </a:r>
          </a:p>
          <a:p>
            <a:endParaRPr lang="en-US" baseline="0" dirty="0"/>
          </a:p>
          <a:p>
            <a:pPr>
              <a:buFont typeface="Wingdings" pitchFamily="2" charset="2"/>
              <a:buChar char="§"/>
            </a:pPr>
            <a:r>
              <a:rPr lang="en-US" baseline="0" dirty="0"/>
              <a:t> Agree/Disagree: The chamber votes to agree or disagree with changes the other chamber has made to a piece of legislation</a:t>
            </a:r>
            <a:r>
              <a:rPr lang="en-US" baseline="0" dirty="0">
                <a:solidFill>
                  <a:srgbClr val="C00000"/>
                </a:solidFill>
              </a:rPr>
              <a:t>. </a:t>
            </a:r>
          </a:p>
          <a:p>
            <a:pPr>
              <a:buFont typeface="Wingdings" pitchFamily="2" charset="2"/>
              <a:buNone/>
            </a:pPr>
            <a:endParaRPr lang="en-US" baseline="0" dirty="0">
              <a:solidFill>
                <a:srgbClr val="C00000"/>
              </a:solidFill>
            </a:endParaRPr>
          </a:p>
          <a:p>
            <a:pPr>
              <a:buFont typeface="Wingdings" pitchFamily="2" charset="2"/>
              <a:buChar char="§"/>
            </a:pPr>
            <a:r>
              <a:rPr lang="en-US" baseline="0" dirty="0">
                <a:solidFill>
                  <a:srgbClr val="C00000"/>
                </a:solidFill>
              </a:rPr>
              <a:t> Recall: The chamber may vote to recall a bill from a committee and bring it to the floor for action.</a:t>
            </a:r>
          </a:p>
          <a:p>
            <a:pPr>
              <a:buFont typeface="Wingdings" pitchFamily="2" charset="2"/>
              <a:buNone/>
            </a:pPr>
            <a:endParaRPr lang="en-US" baseline="0" dirty="0">
              <a:solidFill>
                <a:srgbClr val="C00000"/>
              </a:solidFill>
            </a:endParaRPr>
          </a:p>
          <a:p>
            <a:pPr>
              <a:buFont typeface="Wingdings" pitchFamily="2" charset="2"/>
              <a:buChar char="§"/>
            </a:pPr>
            <a:r>
              <a:rPr lang="en-US" baseline="0" dirty="0">
                <a:solidFill>
                  <a:srgbClr val="C00000"/>
                </a:solidFill>
              </a:rPr>
              <a:t> Recommitment: The chamber may also vote to move a bill back into a committee.</a:t>
            </a:r>
          </a:p>
          <a:p>
            <a:pPr>
              <a:buFont typeface="Wingdings" pitchFamily="2" charset="2"/>
              <a:buNone/>
            </a:pPr>
            <a:endParaRPr lang="en-US" baseline="0" dirty="0">
              <a:solidFill>
                <a:srgbClr val="C00000"/>
              </a:solidFill>
            </a:endParaRPr>
          </a:p>
          <a:p>
            <a:pPr>
              <a:buFont typeface="Wingdings" pitchFamily="2" charset="2"/>
              <a:buChar char="§"/>
            </a:pPr>
            <a:r>
              <a:rPr lang="en-US" baseline="0" dirty="0">
                <a:solidFill>
                  <a:srgbClr val="C00000"/>
                </a:solidFill>
              </a:rPr>
              <a:t> Re-referral: The chamber may change the committees to which a bill is referred.</a:t>
            </a:r>
          </a:p>
          <a:p>
            <a:pPr>
              <a:buFont typeface="Wingdings" pitchFamily="2" charset="2"/>
              <a:buNone/>
            </a:pPr>
            <a:endParaRPr lang="en-US" baseline="0" dirty="0">
              <a:solidFill>
                <a:srgbClr val="C00000"/>
              </a:solidFill>
            </a:endParaRPr>
          </a:p>
          <a:p>
            <a:pPr>
              <a:buFont typeface="Wingdings" pitchFamily="2" charset="2"/>
              <a:buChar char="§"/>
            </a:pPr>
            <a:r>
              <a:rPr lang="en-US" baseline="0" dirty="0">
                <a:solidFill>
                  <a:srgbClr val="C00000"/>
                </a:solidFill>
              </a:rPr>
              <a:t> Adopt resolutions: The chamber may vote to adopt a single chamber resolution (HR or SR), or a concurrent resolution (HCR or SCR). Resolutions do not have the force and effect of law but do express the will and intent of the chamber or Legislature.</a:t>
            </a:r>
            <a:endParaRPr lang="en-US" dirty="0">
              <a:solidFill>
                <a:srgbClr val="C00000"/>
              </a:solidFill>
            </a:endParaRPr>
          </a:p>
        </p:txBody>
      </p:sp>
      <p:sp>
        <p:nvSpPr>
          <p:cNvPr id="4" name="Slide Number Placeholder 3"/>
          <p:cNvSpPr>
            <a:spLocks noGrp="1"/>
          </p:cNvSpPr>
          <p:nvPr>
            <p:ph type="sldNum" sz="quarter" idx="10"/>
          </p:nvPr>
        </p:nvSpPr>
        <p:spPr/>
        <p:txBody>
          <a:bodyPr/>
          <a:lstStyle/>
          <a:p>
            <a:fld id="{068CA430-B9BC-4ADE-A3CE-2D73B41E6AEB}" type="slidenum">
              <a:rPr lang="en-US" smtClean="0"/>
              <a:pPr/>
              <a:t>22</a:t>
            </a:fld>
            <a:endParaRPr lang="en-US"/>
          </a:p>
        </p:txBody>
      </p:sp>
    </p:spTree>
    <p:extLst>
      <p:ext uri="{BB962C8B-B14F-4D97-AF65-F5344CB8AC3E}">
        <p14:creationId xmlns:p14="http://schemas.microsoft.com/office/powerpoint/2010/main" val="3009372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amended bill returns to its originating chamber, the chamber can either agree or disagree to the amendments made. If there is disagreement (which is usually the case), those bills are referred to a conference committee for further consideration of areas of disagreement. The chamber can also reconsider their disagreement. In such cases, a vote to agree is taken and the bill is considered passed by the Legislature and is sent to the Governor.</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068CA430-B9BC-4ADE-A3CE-2D73B41E6AEB}" type="slidenum">
              <a:rPr lang="en-US" smtClean="0"/>
              <a:pPr/>
              <a:t>23</a:t>
            </a:fld>
            <a:endParaRPr lang="en-US"/>
          </a:p>
        </p:txBody>
      </p:sp>
    </p:spTree>
    <p:extLst>
      <p:ext uri="{BB962C8B-B14F-4D97-AF65-F5344CB8AC3E}">
        <p14:creationId xmlns:p14="http://schemas.microsoft.com/office/powerpoint/2010/main" val="2874213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Bills that are currently in committee can be recalled from committee for floor action. Bills can be recalled twenty days after referral if 1/3 of the chamber supports the recall.</a:t>
            </a:r>
          </a:p>
        </p:txBody>
      </p:sp>
      <p:sp>
        <p:nvSpPr>
          <p:cNvPr id="4" name="Slide Number Placeholder 3"/>
          <p:cNvSpPr>
            <a:spLocks noGrp="1"/>
          </p:cNvSpPr>
          <p:nvPr>
            <p:ph type="sldNum" sz="quarter" idx="5"/>
          </p:nvPr>
        </p:nvSpPr>
        <p:spPr/>
        <p:txBody>
          <a:bodyPr/>
          <a:lstStyle/>
          <a:p>
            <a:fld id="{068CA430-B9BC-4ADE-A3CE-2D73B41E6AEB}" type="slidenum">
              <a:rPr lang="en-US" smtClean="0"/>
              <a:pPr/>
              <a:t>24</a:t>
            </a:fld>
            <a:endParaRPr lang="en-US"/>
          </a:p>
        </p:txBody>
      </p:sp>
    </p:spTree>
    <p:extLst>
      <p:ext uri="{BB962C8B-B14F-4D97-AF65-F5344CB8AC3E}">
        <p14:creationId xmlns:p14="http://schemas.microsoft.com/office/powerpoint/2010/main" val="574392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action of sending a bill back to its last committee. Requires a floor vote.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a bill is reported out of a committee, it usually goes to the floor of the chamber to be voted on or moved to its next committee. A motion to “recommit” may be offered when the bill is under consideration on the floor of the chamber; it requires a floor vote to succeed. Bills are recommitted for further work (for example, a short form bill may have been amended but its content still needs to be heard by the committee) or a problem with a bill is identified after it has been reported out of committee.</a:t>
            </a:r>
          </a:p>
          <a:p>
            <a:endParaRPr lang="en-US" dirty="0"/>
          </a:p>
        </p:txBody>
      </p:sp>
      <p:sp>
        <p:nvSpPr>
          <p:cNvPr id="4" name="Slide Number Placeholder 3"/>
          <p:cNvSpPr>
            <a:spLocks noGrp="1"/>
          </p:cNvSpPr>
          <p:nvPr>
            <p:ph type="sldNum" sz="quarter" idx="5"/>
          </p:nvPr>
        </p:nvSpPr>
        <p:spPr/>
        <p:txBody>
          <a:bodyPr/>
          <a:lstStyle/>
          <a:p>
            <a:fld id="{068CA430-B9BC-4ADE-A3CE-2D73B41E6AEB}" type="slidenum">
              <a:rPr lang="en-US" smtClean="0"/>
              <a:pPr/>
              <a:t>25</a:t>
            </a:fld>
            <a:endParaRPr lang="en-US"/>
          </a:p>
        </p:txBody>
      </p:sp>
    </p:spTree>
    <p:extLst>
      <p:ext uri="{BB962C8B-B14F-4D97-AF65-F5344CB8AC3E}">
        <p14:creationId xmlns:p14="http://schemas.microsoft.com/office/powerpoint/2010/main" val="1703706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Re-referrals are listed on the OD. There are a couple of reasons for bills to be re-referred:</a:t>
            </a:r>
          </a:p>
          <a:p>
            <a:r>
              <a:rPr lang="en-US" dirty="0"/>
              <a:t>A chair may want to hear a bill or waive their committee’s right to hear a bill. </a:t>
            </a:r>
          </a:p>
          <a:p>
            <a:r>
              <a:rPr lang="en-US" dirty="0"/>
              <a:t>The subject matter of a bill may have changed in which case a re-referral is necessary.</a:t>
            </a:r>
          </a:p>
          <a:p>
            <a:r>
              <a:rPr lang="en-US" dirty="0"/>
              <a:t>A re-referral can be made to bring bills that have died back to life.</a:t>
            </a:r>
          </a:p>
        </p:txBody>
      </p:sp>
      <p:sp>
        <p:nvSpPr>
          <p:cNvPr id="4" name="Slide Number Placeholder 3"/>
          <p:cNvSpPr>
            <a:spLocks noGrp="1"/>
          </p:cNvSpPr>
          <p:nvPr>
            <p:ph type="sldNum" sz="quarter" idx="5"/>
          </p:nvPr>
        </p:nvSpPr>
        <p:spPr/>
        <p:txBody>
          <a:bodyPr/>
          <a:lstStyle/>
          <a:p>
            <a:fld id="{068CA430-B9BC-4ADE-A3CE-2D73B41E6AEB}" type="slidenum">
              <a:rPr lang="en-US" smtClean="0"/>
              <a:pPr/>
              <a:t>26</a:t>
            </a:fld>
            <a:endParaRPr lang="en-US"/>
          </a:p>
        </p:txBody>
      </p:sp>
    </p:spTree>
    <p:extLst>
      <p:ext uri="{BB962C8B-B14F-4D97-AF65-F5344CB8AC3E}">
        <p14:creationId xmlns:p14="http://schemas.microsoft.com/office/powerpoint/2010/main" val="2363890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Requests to waive hearing notice requirements are made on the floor. These won’t appear on the order of the day. Requests are made to the Senate President or House Speaker. After waiver requests are accepted, the requestor lists the date and time of the hearing.</a:t>
            </a:r>
          </a:p>
        </p:txBody>
      </p:sp>
      <p:sp>
        <p:nvSpPr>
          <p:cNvPr id="4" name="Slide Number Placeholder 3"/>
          <p:cNvSpPr>
            <a:spLocks noGrp="1"/>
          </p:cNvSpPr>
          <p:nvPr>
            <p:ph type="sldNum" sz="quarter" idx="5"/>
          </p:nvPr>
        </p:nvSpPr>
        <p:spPr/>
        <p:txBody>
          <a:bodyPr/>
          <a:lstStyle/>
          <a:p>
            <a:fld id="{068CA430-B9BC-4ADE-A3CE-2D73B41E6AEB}" type="slidenum">
              <a:rPr lang="en-US" smtClean="0"/>
              <a:pPr/>
              <a:t>27</a:t>
            </a:fld>
            <a:endParaRPr lang="en-US"/>
          </a:p>
        </p:txBody>
      </p:sp>
    </p:spTree>
    <p:extLst>
      <p:ext uri="{BB962C8B-B14F-4D97-AF65-F5344CB8AC3E}">
        <p14:creationId xmlns:p14="http://schemas.microsoft.com/office/powerpoint/2010/main" val="2875619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a member wants to speak, they rise and wait to be recognized</a:t>
            </a:r>
            <a:r>
              <a:rPr lang="en-US" baseline="0" dirty="0"/>
              <a:t> by the presiding officer (the Senate President or Vice President, or the House Speaker or Vice Speaker). There may be limits on the number of times they may speak on an issue and the amount of time they are allowed in doing so. </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28</a:t>
            </a:fld>
            <a:endParaRPr lang="en-US"/>
          </a:p>
        </p:txBody>
      </p:sp>
    </p:spTree>
    <p:extLst>
      <p:ext uri="{BB962C8B-B14F-4D97-AF65-F5344CB8AC3E}">
        <p14:creationId xmlns:p14="http://schemas.microsoft.com/office/powerpoint/2010/main" val="4149787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Procedures are followed to maintain orderly debate and decision making. Motions are made and seconded. Members</a:t>
            </a:r>
            <a:r>
              <a:rPr lang="en-US" baseline="0" dirty="0"/>
              <a:t> may rise for a “Point of Order” if they question the rules are being properly followed. Members are expected to rise and ask for a ruling on any possible conflict of interest.</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29</a:t>
            </a:fld>
            <a:endParaRPr lang="en-US"/>
          </a:p>
        </p:txBody>
      </p:sp>
    </p:spTree>
    <p:extLst>
      <p:ext uri="{BB962C8B-B14F-4D97-AF65-F5344CB8AC3E}">
        <p14:creationId xmlns:p14="http://schemas.microsoft.com/office/powerpoint/2010/main" val="3127446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a:t>
            </a:r>
            <a:r>
              <a:rPr lang="en-US" baseline="0" dirty="0"/>
              <a:t> is referred to as the “Order of the Day” is the agenda of a deliberative body…</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3</a:t>
            </a:fld>
            <a:endParaRPr lang="en-US"/>
          </a:p>
        </p:txBody>
      </p:sp>
    </p:spTree>
    <p:extLst>
      <p:ext uri="{BB962C8B-B14F-4D97-AF65-F5344CB8AC3E}">
        <p14:creationId xmlns:p14="http://schemas.microsoft.com/office/powerpoint/2010/main" val="958610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a:t>
            </a:r>
            <a:r>
              <a:rPr lang="en-US" baseline="0" dirty="0"/>
              <a:t> are used to seeing bills changed by committees – they are passed with amendments, and the amended version of the bill is published with the subsequent committee report. But bills can also be amended on the floor of the House or Senate. </a:t>
            </a:r>
          </a:p>
          <a:p>
            <a:endParaRPr lang="en-US" baseline="0" dirty="0"/>
          </a:p>
          <a:p>
            <a:r>
              <a:rPr lang="en-US" baseline="0" dirty="0"/>
              <a:t>If a bill is amended on third reading, it requires 48 hours before the bill can be voted on again.</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30</a:t>
            </a:fld>
            <a:endParaRPr lang="en-US"/>
          </a:p>
        </p:txBody>
      </p:sp>
    </p:spTree>
    <p:extLst>
      <p:ext uri="{BB962C8B-B14F-4D97-AF65-F5344CB8AC3E}">
        <p14:creationId xmlns:p14="http://schemas.microsoft.com/office/powerpoint/2010/main" val="1635051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Items</a:t>
            </a:r>
            <a:r>
              <a:rPr lang="en-US" baseline="0" dirty="0"/>
              <a:t> to be voted on may be listed on t</a:t>
            </a:r>
            <a:r>
              <a:rPr lang="en-US" dirty="0"/>
              <a:t>he Order of the Day under a “Consent</a:t>
            </a:r>
            <a:r>
              <a:rPr lang="en-US" baseline="0" dirty="0"/>
              <a:t> Calendar.” In these instances, there has been previous discussion (perhaps in a Caucus meeting) which determined that these items have considerable support and may be passed without debate. The presiding officer will call for a vote on a list of measures, and if the vote is successful, all measures on the list will be noted as having passed.</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31</a:t>
            </a:fld>
            <a:endParaRPr lang="en-US"/>
          </a:p>
        </p:txBody>
      </p:sp>
    </p:spTree>
    <p:extLst>
      <p:ext uri="{BB962C8B-B14F-4D97-AF65-F5344CB8AC3E}">
        <p14:creationId xmlns:p14="http://schemas.microsoft.com/office/powerpoint/2010/main" val="1283307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members are</a:t>
            </a:r>
            <a:r>
              <a:rPr lang="en-US" baseline="0" dirty="0"/>
              <a:t> required to vote, unless they are excused. Votes that are “Aye with reservations” will be counted as “Aye” votes. Members may vote “</a:t>
            </a:r>
            <a:r>
              <a:rPr lang="en-US" baseline="0" dirty="0" err="1"/>
              <a:t>Kanalua</a:t>
            </a:r>
            <a:r>
              <a:rPr lang="en-US" baseline="0" dirty="0"/>
              <a:t>” if they are undecided on a measure; however, if they continue to vote “</a:t>
            </a:r>
            <a:r>
              <a:rPr lang="en-US" baseline="0" dirty="0" err="1"/>
              <a:t>kanalua</a:t>
            </a:r>
            <a:r>
              <a:rPr lang="en-US" baseline="0" dirty="0"/>
              <a:t>” (twice on a measure in the Senate, three times in the House) rather than “aye” or “nay,” their vote ends up being counted as an “aye” vote.</a:t>
            </a:r>
          </a:p>
          <a:p>
            <a:endParaRPr lang="en-US" baseline="0" dirty="0"/>
          </a:p>
          <a:p>
            <a:r>
              <a:rPr lang="en-US" baseline="0" dirty="0"/>
              <a:t>The way the vote is taken ranges from voice votes, roll call votes, unanimous consent, raising hands, and standing or rising.</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32</a:t>
            </a:fld>
            <a:endParaRPr lang="en-US"/>
          </a:p>
        </p:txBody>
      </p:sp>
    </p:spTree>
    <p:extLst>
      <p:ext uri="{BB962C8B-B14F-4D97-AF65-F5344CB8AC3E}">
        <p14:creationId xmlns:p14="http://schemas.microsoft.com/office/powerpoint/2010/main" val="1287180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a:t>A few</a:t>
            </a:r>
            <a:r>
              <a:rPr lang="en-US" baseline="0" dirty="0"/>
              <a:t> practices you may notice as you watch the </a:t>
            </a:r>
            <a:r>
              <a:rPr lang="en-US" baseline="0"/>
              <a:t>floor proceedings.</a:t>
            </a:r>
            <a:endParaRPr lang="en-US" baseline="0" dirty="0"/>
          </a:p>
          <a:p>
            <a:pPr>
              <a:buFont typeface="Wingdings" pitchFamily="2" charset="2"/>
              <a:buNone/>
            </a:pPr>
            <a:r>
              <a:rPr lang="en-US" dirty="0"/>
              <a:t> </a:t>
            </a:r>
          </a:p>
          <a:p>
            <a:pPr>
              <a:buFont typeface="Wingdings" pitchFamily="2" charset="2"/>
              <a:buChar char="§"/>
            </a:pPr>
            <a:r>
              <a:rPr lang="en-US" dirty="0"/>
              <a:t>Members must dress in court attire during floor sessions (except for Fridays, where Aloha Attire can be worn.) "Court attire" means coat and tie for men and jackets for women.</a:t>
            </a:r>
            <a:endParaRPr lang="en-US" baseline="0" dirty="0"/>
          </a:p>
          <a:p>
            <a:pPr>
              <a:buFont typeface="Wingdings" pitchFamily="2" charset="2"/>
              <a:buChar char="§"/>
            </a:pPr>
            <a:r>
              <a:rPr lang="en-US" baseline="0" dirty="0"/>
              <a:t>On the floor, members do not refer to one another by name – instead, they refer to “my colleague from &lt;District number or area&gt;” or “the previous speaker.”</a:t>
            </a:r>
          </a:p>
          <a:p>
            <a:pPr>
              <a:buFont typeface="Wingdings" pitchFamily="2" charset="2"/>
              <a:buChar char="§"/>
            </a:pPr>
            <a:r>
              <a:rPr lang="en-US" baseline="0" dirty="0"/>
              <a:t> To move proceedings along, it is customary for members to ask to “submit written comments” that will appear in the House or Senate Journal.</a:t>
            </a:r>
          </a:p>
          <a:p>
            <a:pPr>
              <a:buFont typeface="Wingdings" pitchFamily="2" charset="2"/>
              <a:buChar char="§"/>
            </a:pPr>
            <a:r>
              <a:rPr lang="en-US" baseline="0" dirty="0"/>
              <a:t> Additionally, legislators may ask to “adopt the comments of the previous speaker (or my colleague from __) as if they were my own.”</a:t>
            </a:r>
          </a:p>
          <a:p>
            <a:r>
              <a:rPr lang="en-US" baseline="0" dirty="0"/>
              <a:t> </a:t>
            </a:r>
          </a:p>
          <a:p>
            <a:endParaRPr lang="en-US" baseline="0" dirty="0"/>
          </a:p>
          <a:p>
            <a:r>
              <a:rPr lang="en-US" dirty="0"/>
              <a:t> </a:t>
            </a:r>
          </a:p>
        </p:txBody>
      </p:sp>
      <p:sp>
        <p:nvSpPr>
          <p:cNvPr id="4" name="Slide Number Placeholder 3"/>
          <p:cNvSpPr>
            <a:spLocks noGrp="1"/>
          </p:cNvSpPr>
          <p:nvPr>
            <p:ph type="sldNum" sz="quarter" idx="10"/>
          </p:nvPr>
        </p:nvSpPr>
        <p:spPr/>
        <p:txBody>
          <a:bodyPr/>
          <a:lstStyle/>
          <a:p>
            <a:fld id="{068CA430-B9BC-4ADE-A3CE-2D73B41E6AEB}" type="slidenum">
              <a:rPr lang="en-US" smtClean="0"/>
              <a:pPr/>
              <a:t>33</a:t>
            </a:fld>
            <a:endParaRPr lang="en-US"/>
          </a:p>
        </p:txBody>
      </p:sp>
    </p:spTree>
    <p:extLst>
      <p:ext uri="{BB962C8B-B14F-4D97-AF65-F5344CB8AC3E}">
        <p14:creationId xmlns:p14="http://schemas.microsoft.com/office/powerpoint/2010/main" val="3520866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note on the staff present on the floor.</a:t>
            </a:r>
          </a:p>
          <a:p>
            <a:endParaRPr lang="en-US" dirty="0"/>
          </a:p>
          <a:p>
            <a:pPr>
              <a:buFont typeface="Wingdings" pitchFamily="2" charset="2"/>
              <a:buChar char="§"/>
            </a:pPr>
            <a:r>
              <a:rPr lang="en-US" dirty="0"/>
              <a:t> Seated</a:t>
            </a:r>
            <a:r>
              <a:rPr lang="en-US" baseline="0" dirty="0"/>
              <a:t> immediately in front of the presiding officer’s podium are the Chief Clerk of the House or Senate and his or her aides. In addition to administration of the proceedings, they are charged with record keeping (roll call, votes, the journal) and communications to and from the chamber.</a:t>
            </a:r>
          </a:p>
          <a:p>
            <a:pPr>
              <a:buFont typeface="Wingdings" pitchFamily="2" charset="2"/>
              <a:buNone/>
            </a:pPr>
            <a:endParaRPr lang="en-US" baseline="0" dirty="0"/>
          </a:p>
          <a:p>
            <a:pPr>
              <a:buFont typeface="Wingdings" pitchFamily="2" charset="2"/>
              <a:buChar char="§"/>
            </a:pPr>
            <a:r>
              <a:rPr lang="en-US" baseline="0" dirty="0"/>
              <a:t> The House and Senate Sergeants-at-Arms and their assistants may appear at various positions on the floor and in the gallery. They maintain safety, order, and decorum, and escort any guests on and off the floor. </a:t>
            </a:r>
          </a:p>
          <a:p>
            <a:pPr>
              <a:buFont typeface="Wingdings" pitchFamily="2" charset="2"/>
              <a:buChar char="§"/>
            </a:pPr>
            <a:endParaRPr lang="en-US" baseline="0" dirty="0"/>
          </a:p>
          <a:p>
            <a:pPr>
              <a:buFont typeface="Wingdings" pitchFamily="2" charset="2"/>
              <a:buChar char="§"/>
            </a:pPr>
            <a:r>
              <a:rPr lang="en-US" baseline="0" dirty="0"/>
              <a:t>House and Senate Majority and Minority staff are also present.</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34</a:t>
            </a:fld>
            <a:endParaRPr lang="en-US"/>
          </a:p>
        </p:txBody>
      </p:sp>
    </p:spTree>
    <p:extLst>
      <p:ext uri="{BB962C8B-B14F-4D97-AF65-F5344CB8AC3E}">
        <p14:creationId xmlns:p14="http://schemas.microsoft.com/office/powerpoint/2010/main" val="1086479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proceedings on the House and Senate floor</a:t>
            </a:r>
            <a:r>
              <a:rPr lang="en-US" baseline="0" dirty="0"/>
              <a:t> are guided by the Constitution of the State of Hawaii, as well as the rules adopted by the House and the Senate. In addition, Mason’s Manual of Legislative Procedure is called on for questions not addressed by the previous sources.</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35</a:t>
            </a:fld>
            <a:endParaRPr lang="en-US"/>
          </a:p>
        </p:txBody>
      </p:sp>
    </p:spTree>
    <p:extLst>
      <p:ext uri="{BB962C8B-B14F-4D97-AF65-F5344CB8AC3E}">
        <p14:creationId xmlns:p14="http://schemas.microsoft.com/office/powerpoint/2010/main" val="2670840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House and Senate publish journals of the proceedings on the House and Senate floor. They are published annually in large volumes, and copies are available in the Legislative Reference Bureau Library, located on the Chamber Level of the capitol. Additionally, House journals can be viewed online. (For current House and Senate journal entries, click on “House” or “Senate” on the upper-right-hand side of the Legislature’s homepage. Select the year you’re looking for, and then the appropriate date.)</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36</a:t>
            </a:fld>
            <a:endParaRPr lang="en-US"/>
          </a:p>
        </p:txBody>
      </p:sp>
    </p:spTree>
    <p:extLst>
      <p:ext uri="{BB962C8B-B14F-4D97-AF65-F5344CB8AC3E}">
        <p14:creationId xmlns:p14="http://schemas.microsoft.com/office/powerpoint/2010/main" val="435821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journals record all actions on the floor. Online versions of the journals appear on the “House” and “Senate” pages – find those pages under the “Legislature” tab on the Legislature’s website. Scroll down a bit, and you’ll find a drop-down menu so that you can select the year of the journal you’re looking for.</a:t>
            </a:r>
          </a:p>
        </p:txBody>
      </p:sp>
      <p:sp>
        <p:nvSpPr>
          <p:cNvPr id="4" name="Slide Number Placeholder 3"/>
          <p:cNvSpPr>
            <a:spLocks noGrp="1"/>
          </p:cNvSpPr>
          <p:nvPr>
            <p:ph type="sldNum" sz="quarter" idx="10"/>
          </p:nvPr>
        </p:nvSpPr>
        <p:spPr/>
        <p:txBody>
          <a:bodyPr/>
          <a:lstStyle/>
          <a:p>
            <a:fld id="{068CA430-B9BC-4ADE-A3CE-2D73B41E6AEB}" type="slidenum">
              <a:rPr lang="en-US" smtClean="0"/>
              <a:pPr/>
              <a:t>37</a:t>
            </a:fld>
            <a:endParaRPr lang="en-US"/>
          </a:p>
        </p:txBody>
      </p:sp>
    </p:spTree>
    <p:extLst>
      <p:ext uri="{BB962C8B-B14F-4D97-AF65-F5344CB8AC3E}">
        <p14:creationId xmlns:p14="http://schemas.microsoft.com/office/powerpoint/2010/main" val="1873056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Floor proceedings are streamed live and are available on the House and Senate YouTube pages. From the Capitol website, click on the live and on-demand video tab Select the House or Senate YouTube channel, Then select the House or Senate Floor Session you want to watch. Or use the links that appear on the “Order of the Day” results page.</a:t>
            </a:r>
          </a:p>
          <a:p>
            <a:endParaRPr lang="en-US" baseline="0"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38</a:t>
            </a:fld>
            <a:endParaRPr lang="en-US"/>
          </a:p>
        </p:txBody>
      </p:sp>
    </p:spTree>
    <p:extLst>
      <p:ext uri="{BB962C8B-B14F-4D97-AF65-F5344CB8AC3E}">
        <p14:creationId xmlns:p14="http://schemas.microsoft.com/office/powerpoint/2010/main" val="2901118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That was a quick overview! For more information, or if you have questions,</a:t>
            </a:r>
            <a:r>
              <a:rPr lang="en-US" baseline="0" dirty="0"/>
              <a:t> please contact the Public Access Room (PAR) at 808/587-0478 or email us at par@capitol.hawaii.gov. We are happy to help you learn more about the legislative process and how to participate in making the best laws for the state of Hawaii. You’ll also find helpful information on PAR’s website: lrb.hawaii.gov/par/</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39</a:t>
            </a:fld>
            <a:endParaRPr lang="en-US"/>
          </a:p>
        </p:txBody>
      </p:sp>
    </p:spTree>
    <p:extLst>
      <p:ext uri="{BB962C8B-B14F-4D97-AF65-F5344CB8AC3E}">
        <p14:creationId xmlns:p14="http://schemas.microsoft.com/office/powerpoint/2010/main" val="207530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case, the agenda for what is taking place on</a:t>
            </a:r>
            <a:r>
              <a:rPr lang="en-US" baseline="0" dirty="0"/>
              <a:t> the floor of the Senate Chamber…</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4</a:t>
            </a:fld>
            <a:endParaRPr lang="en-US"/>
          </a:p>
        </p:txBody>
      </p:sp>
    </p:spTree>
    <p:extLst>
      <p:ext uri="{BB962C8B-B14F-4D97-AF65-F5344CB8AC3E}">
        <p14:creationId xmlns:p14="http://schemas.microsoft.com/office/powerpoint/2010/main" val="2554137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Or on the floor of the House Chamber.</a:t>
            </a:r>
          </a:p>
        </p:txBody>
      </p:sp>
      <p:sp>
        <p:nvSpPr>
          <p:cNvPr id="4" name="Slide Number Placeholder 3"/>
          <p:cNvSpPr>
            <a:spLocks noGrp="1"/>
          </p:cNvSpPr>
          <p:nvPr>
            <p:ph type="sldNum" sz="quarter" idx="10"/>
          </p:nvPr>
        </p:nvSpPr>
        <p:spPr/>
        <p:txBody>
          <a:bodyPr/>
          <a:lstStyle/>
          <a:p>
            <a:fld id="{068CA430-B9BC-4ADE-A3CE-2D73B41E6AEB}" type="slidenum">
              <a:rPr lang="en-US" smtClean="0"/>
              <a:pPr/>
              <a:t>5</a:t>
            </a:fld>
            <a:endParaRPr lang="en-US"/>
          </a:p>
        </p:txBody>
      </p:sp>
    </p:spTree>
    <p:extLst>
      <p:ext uri="{BB962C8B-B14F-4D97-AF65-F5344CB8AC3E}">
        <p14:creationId xmlns:p14="http://schemas.microsoft.com/office/powerpoint/2010/main" val="1182200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Order of the Day is available only on days when the legislature is convening in chambers. The House and Senate do not meet in chamber on recess days, holidays or weekends.</a:t>
            </a:r>
          </a:p>
        </p:txBody>
      </p:sp>
      <p:sp>
        <p:nvSpPr>
          <p:cNvPr id="4" name="Slide Number Placeholder 3"/>
          <p:cNvSpPr>
            <a:spLocks noGrp="1"/>
          </p:cNvSpPr>
          <p:nvPr>
            <p:ph type="sldNum" sz="quarter" idx="10"/>
          </p:nvPr>
        </p:nvSpPr>
        <p:spPr/>
        <p:txBody>
          <a:bodyPr/>
          <a:lstStyle/>
          <a:p>
            <a:fld id="{068CA430-B9BC-4ADE-A3CE-2D73B41E6AEB}" type="slidenum">
              <a:rPr lang="en-US" smtClean="0"/>
              <a:pPr/>
              <a:t>6</a:t>
            </a:fld>
            <a:endParaRPr lang="en-US"/>
          </a:p>
        </p:txBody>
      </p:sp>
    </p:spTree>
    <p:extLst>
      <p:ext uri="{BB962C8B-B14F-4D97-AF65-F5344CB8AC3E}">
        <p14:creationId xmlns:p14="http://schemas.microsoft.com/office/powerpoint/2010/main" val="1331673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Recess days</a:t>
            </a:r>
            <a:r>
              <a:rPr lang="en-US" baseline="0" dirty="0"/>
              <a:t> are days when the House and Senate do not convene in chambers. But the term does </a:t>
            </a:r>
            <a:r>
              <a:rPr lang="en-US" u="sng" baseline="0" dirty="0"/>
              <a:t>not</a:t>
            </a:r>
            <a:r>
              <a:rPr lang="en-US" u="none" baseline="0" dirty="0"/>
              <a:t> mean that the members are out goofing around. Instead, they participate in committee hearings, informational briefings, and caucus meetings, and otherwise perform their legislative duties.</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7</a:t>
            </a:fld>
            <a:endParaRPr lang="en-US"/>
          </a:p>
        </p:txBody>
      </p:sp>
    </p:spTree>
    <p:extLst>
      <p:ext uri="{BB962C8B-B14F-4D97-AF65-F5344CB8AC3E}">
        <p14:creationId xmlns:p14="http://schemas.microsoft.com/office/powerpoint/2010/main" val="324597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60 session days during the Regular Session, which begins</a:t>
            </a:r>
            <a:r>
              <a:rPr lang="en-US" baseline="0" dirty="0"/>
              <a:t> on the third Wednesday in January of each year. To find out if a particular day is a session day, you can refer to the Session Calendar. Session days are indicated by a small box in the lower right-hand corner of the date box. (You’ll notice that any date that does </a:t>
            </a:r>
            <a:r>
              <a:rPr lang="en-US" u="sng" baseline="0" dirty="0"/>
              <a:t>not</a:t>
            </a:r>
            <a:r>
              <a:rPr lang="en-US" u="none" baseline="0" dirty="0"/>
              <a:t> have a box is either noted as a recess day, a holiday, or a weekend day.)</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8</a:t>
            </a:fld>
            <a:endParaRPr lang="en-US"/>
          </a:p>
        </p:txBody>
      </p:sp>
    </p:spTree>
    <p:extLst>
      <p:ext uri="{BB962C8B-B14F-4D97-AF65-F5344CB8AC3E}">
        <p14:creationId xmlns:p14="http://schemas.microsoft.com/office/powerpoint/2010/main" val="316652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a:t>
            </a:r>
            <a:r>
              <a:rPr lang="en-US" baseline="0" dirty="0"/>
              <a:t> obtain the current Order of the Day, scroll down on the Hawaii State Legislature’s homepage (capitol.hawaii.gov). Under “Session Info,” you’ll see the floor session convene times (the House and Senate usually have different convene times). Note: The Order of the Day is usually posted an hour or so before the chamber convenes.</a:t>
            </a:r>
            <a:endParaRPr lang="en-US" dirty="0"/>
          </a:p>
        </p:txBody>
      </p:sp>
      <p:sp>
        <p:nvSpPr>
          <p:cNvPr id="4" name="Slide Number Placeholder 3"/>
          <p:cNvSpPr>
            <a:spLocks noGrp="1"/>
          </p:cNvSpPr>
          <p:nvPr>
            <p:ph type="sldNum" sz="quarter" idx="10"/>
          </p:nvPr>
        </p:nvSpPr>
        <p:spPr/>
        <p:txBody>
          <a:bodyPr/>
          <a:lstStyle/>
          <a:p>
            <a:fld id="{068CA430-B9BC-4ADE-A3CE-2D73B41E6AEB}" type="slidenum">
              <a:rPr lang="en-US" smtClean="0"/>
              <a:pPr/>
              <a:t>9</a:t>
            </a:fld>
            <a:endParaRPr lang="en-US"/>
          </a:p>
        </p:txBody>
      </p:sp>
    </p:spTree>
    <p:extLst>
      <p:ext uri="{BB962C8B-B14F-4D97-AF65-F5344CB8AC3E}">
        <p14:creationId xmlns:p14="http://schemas.microsoft.com/office/powerpoint/2010/main" val="399830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A510B32D-EDE8-40F2-BA3C-5016101BE436}" type="datetimeFigureOut">
              <a:rPr lang="en-US" smtClean="0"/>
              <a:pPr/>
              <a:t>1/29/2024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B504268-FCCC-487F-9A77-CBD3841BD4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10B32D-EDE8-40F2-BA3C-5016101BE436}"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04268-FCCC-487F-9A77-CBD3841BD4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10B32D-EDE8-40F2-BA3C-5016101BE436}"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04268-FCCC-487F-9A77-CBD3841BD4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A510B32D-EDE8-40F2-BA3C-5016101BE436}" type="datetimeFigureOut">
              <a:rPr lang="en-US" smtClean="0"/>
              <a:pPr/>
              <a:t>1/29/2024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B504268-FCCC-487F-9A77-CBD3841BD4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A510B32D-EDE8-40F2-BA3C-5016101BE436}" type="datetimeFigureOut">
              <a:rPr lang="en-US" smtClean="0"/>
              <a:pPr/>
              <a:t>1/29/2024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B504268-FCCC-487F-9A77-CBD3841BD4FA}"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A510B32D-EDE8-40F2-BA3C-5016101BE436}" type="datetimeFigureOut">
              <a:rPr lang="en-US" smtClean="0"/>
              <a:pPr/>
              <a:t>1/29/2024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B504268-FCCC-487F-9A77-CBD3841BD4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A510B32D-EDE8-40F2-BA3C-5016101BE436}"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B504268-FCCC-487F-9A77-CBD3841BD4FA}"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A510B32D-EDE8-40F2-BA3C-5016101BE436}" type="datetimeFigureOut">
              <a:rPr lang="en-US" smtClean="0"/>
              <a:pPr/>
              <a:t>1/29/2024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04268-FCCC-487F-9A77-CBD3841BD4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10B32D-EDE8-40F2-BA3C-5016101BE436}" type="datetimeFigureOut">
              <a:rPr lang="en-US" smtClean="0"/>
              <a:pPr/>
              <a:t>1/29/2024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04268-FCCC-487F-9A77-CBD3841BD4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A510B32D-EDE8-40F2-BA3C-5016101BE436}" type="datetimeFigureOut">
              <a:rPr lang="en-US" smtClean="0"/>
              <a:pPr/>
              <a:t>1/29/2024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04268-FCCC-487F-9A77-CBD3841BD4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A510B32D-EDE8-40F2-BA3C-5016101BE436}"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B504268-FCCC-487F-9A77-CBD3841BD4FA}"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510B32D-EDE8-40F2-BA3C-5016101BE436}" type="datetimeFigureOut">
              <a:rPr lang="en-US" smtClean="0"/>
              <a:pPr/>
              <a:t>1/29/2024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B504268-FCCC-487F-9A77-CBD3841BD4FA}"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lrb.hawaii.gov/par/" TargetMode="External"/><Relationship Id="rId4" Type="http://schemas.openxmlformats.org/officeDocument/2006/relationships/hyperlink" Target="mailto:par@capitol.hawaii.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capitol.hawaii.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rbhawaii.org/par/fyi/2014cal.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capitol.hawaii.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94364"/>
            <a:ext cx="7772400" cy="813038"/>
          </a:xfrm>
        </p:spPr>
        <p:txBody>
          <a:bodyPr>
            <a:noAutofit/>
          </a:bodyPr>
          <a:lstStyle/>
          <a:p>
            <a:r>
              <a:rPr lang="en-US" sz="5400" b="1" dirty="0">
                <a:effectLst/>
                <a:ea typeface="Times New Roman" panose="02020603050405020304" pitchFamily="18" charset="0"/>
              </a:rPr>
              <a:t>Floor Sessions &amp; Orders of the Day</a:t>
            </a:r>
            <a:br>
              <a:rPr lang="en-US" sz="3200" dirty="0">
                <a:effectLst/>
                <a:ea typeface="Calibri" panose="020F0502020204030204" pitchFamily="34" charset="0"/>
              </a:rPr>
            </a:br>
            <a:br>
              <a:rPr lang="en-US" sz="3200" dirty="0"/>
            </a:br>
            <a:endParaRPr lang="en-US" sz="3200" dirty="0"/>
          </a:p>
        </p:txBody>
      </p:sp>
      <p:pic>
        <p:nvPicPr>
          <p:cNvPr id="5" name="Picture 4" descr="Logo&#10;&#10;Description automatically generated">
            <a:extLst>
              <a:ext uri="{FF2B5EF4-FFF2-40B4-BE49-F238E27FC236}">
                <a16:creationId xmlns:a16="http://schemas.microsoft.com/office/drawing/2014/main" id="{A46A7895-1ECD-4859-B417-834F14F231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5105400"/>
            <a:ext cx="2683597" cy="1566821"/>
          </a:xfrm>
          <a:prstGeom prst="rect">
            <a:avLst/>
          </a:prstGeom>
        </p:spPr>
      </p:pic>
      <p:sp>
        <p:nvSpPr>
          <p:cNvPr id="9" name="TextBox 8">
            <a:extLst>
              <a:ext uri="{FF2B5EF4-FFF2-40B4-BE49-F238E27FC236}">
                <a16:creationId xmlns:a16="http://schemas.microsoft.com/office/drawing/2014/main" id="{47441BC8-F12E-4BC6-8435-7B1B74180D42}"/>
              </a:ext>
            </a:extLst>
          </p:cNvPr>
          <p:cNvSpPr txBox="1"/>
          <p:nvPr/>
        </p:nvSpPr>
        <p:spPr>
          <a:xfrm>
            <a:off x="4114800" y="5084632"/>
            <a:ext cx="4578722" cy="1569660"/>
          </a:xfrm>
          <a:prstGeom prst="rect">
            <a:avLst/>
          </a:prstGeom>
          <a:noFill/>
        </p:spPr>
        <p:txBody>
          <a:bodyPr wrap="square">
            <a:spAutoFit/>
          </a:bodyPr>
          <a:lstStyle/>
          <a:p>
            <a:pPr algn="r">
              <a:spcBef>
                <a:spcPts val="0"/>
              </a:spcBef>
            </a:pPr>
            <a:r>
              <a:rPr lang="en-US" sz="2400" b="1" dirty="0">
                <a:solidFill>
                  <a:schemeClr val="tx2"/>
                </a:solidFill>
                <a:latin typeface="+mj-lt"/>
              </a:rPr>
              <a:t>Public Access Room (PAR)</a:t>
            </a:r>
          </a:p>
          <a:p>
            <a:pPr algn="r">
              <a:spcBef>
                <a:spcPts val="0"/>
              </a:spcBef>
            </a:pPr>
            <a:r>
              <a:rPr lang="en-US" sz="2400" b="1" dirty="0">
                <a:solidFill>
                  <a:schemeClr val="tx2"/>
                </a:solidFill>
                <a:latin typeface="+mj-lt"/>
              </a:rPr>
              <a:t>808/587-0478 </a:t>
            </a:r>
            <a:r>
              <a:rPr lang="en-US" sz="2400" b="1" dirty="0">
                <a:solidFill>
                  <a:schemeClr val="tx2"/>
                </a:solidFill>
                <a:latin typeface="+mj-lt"/>
                <a:hlinkClick r:id="rId4">
                  <a:extLst>
                    <a:ext uri="{A12FA001-AC4F-418D-AE19-62706E023703}">
                      <ahyp:hlinkClr xmlns:ahyp="http://schemas.microsoft.com/office/drawing/2018/hyperlinkcolor" val="tx"/>
                    </a:ext>
                  </a:extLst>
                </a:hlinkClick>
              </a:rPr>
              <a:t>par@capitol.hawaii.gov</a:t>
            </a:r>
            <a:endParaRPr lang="en-US" sz="2400" b="1" dirty="0">
              <a:solidFill>
                <a:schemeClr val="tx2"/>
              </a:solidFill>
              <a:latin typeface="+mj-lt"/>
            </a:endParaRPr>
          </a:p>
          <a:p>
            <a:pPr algn="r">
              <a:spcBef>
                <a:spcPts val="0"/>
              </a:spcBef>
            </a:pPr>
            <a:r>
              <a:rPr lang="en-US" sz="2400" b="1" dirty="0">
                <a:solidFill>
                  <a:schemeClr val="tx2"/>
                </a:solidFill>
                <a:latin typeface="+mj-lt"/>
                <a:hlinkClick r:id="rId5">
                  <a:extLst>
                    <a:ext uri="{A12FA001-AC4F-418D-AE19-62706E023703}">
                      <ahyp:hlinkClr xmlns:ahyp="http://schemas.microsoft.com/office/drawing/2018/hyperlinkcolor" val="tx"/>
                    </a:ext>
                  </a:extLst>
                </a:hlinkClick>
              </a:rPr>
              <a:t>lrb.hawaii.gov/par</a:t>
            </a:r>
            <a:endParaRPr lang="en-US" sz="2400" b="1" dirty="0">
              <a:solidFill>
                <a:schemeClr val="tx2"/>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07" y="212312"/>
            <a:ext cx="8686800" cy="838200"/>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457200" y="1295401"/>
            <a:ext cx="3962400" cy="2209799"/>
          </a:xfrm>
        </p:spPr>
        <p:txBody>
          <a:bodyPr>
            <a:normAutofit fontScale="92500" lnSpcReduction="10000"/>
          </a:bodyPr>
          <a:lstStyle/>
          <a:p>
            <a:r>
              <a:rPr lang="en-US" sz="2400" b="1" dirty="0"/>
              <a:t>On the </a:t>
            </a:r>
            <a:r>
              <a:rPr lang="en-US" sz="2400" b="1" dirty="0">
                <a:hlinkClick r:id="rId3"/>
              </a:rPr>
              <a:t>homepage</a:t>
            </a:r>
            <a:r>
              <a:rPr lang="en-US" sz="2400" b="1" dirty="0"/>
              <a:t>, use the drop-down menu under the “Events” tab and select “Order of the Day”</a:t>
            </a:r>
          </a:p>
          <a:p>
            <a:endParaRPr lang="en-US" sz="2400" b="1" dirty="0"/>
          </a:p>
          <a:p>
            <a:pPr>
              <a:buNone/>
            </a:pPr>
            <a:r>
              <a:rPr lang="en-US" sz="2400" b="1" dirty="0"/>
              <a:t> </a:t>
            </a:r>
            <a:endParaRPr lang="en-US" sz="2400" dirty="0"/>
          </a:p>
          <a:p>
            <a:endParaRPr lang="en-US" sz="2400" b="1" dirty="0"/>
          </a:p>
          <a:p>
            <a:endParaRPr lang="en-US" dirty="0"/>
          </a:p>
        </p:txBody>
      </p:sp>
      <p:sp>
        <p:nvSpPr>
          <p:cNvPr id="11" name="Content Placeholder 2"/>
          <p:cNvSpPr txBox="1">
            <a:spLocks/>
          </p:cNvSpPr>
          <p:nvPr/>
        </p:nvSpPr>
        <p:spPr>
          <a:xfrm>
            <a:off x="457200" y="3962400"/>
            <a:ext cx="3276600" cy="2590800"/>
          </a:xfrm>
          <a:prstGeom prst="rect">
            <a:avLst/>
          </a:prstGeom>
        </p:spPr>
        <p:txBody>
          <a:bodyPr vert="horz">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a:ln>
                  <a:noFill/>
                </a:ln>
                <a:solidFill>
                  <a:schemeClr val="tx2"/>
                </a:solidFill>
                <a:effectLst/>
                <a:uLnTx/>
                <a:uFillTx/>
                <a:latin typeface="+mn-lt"/>
                <a:ea typeface="+mn-ea"/>
                <a:cs typeface="+mn-cs"/>
              </a:rPr>
              <a:t>You'll get links for the House and Senate Orders of the Day (abbreviated as </a:t>
            </a:r>
            <a:r>
              <a:rPr kumimoji="0" lang="en-US" sz="2400" b="1" i="0" u="none" strike="noStrike" kern="1200" cap="none" spc="0" normalizeH="0" baseline="0" noProof="0" dirty="0" err="1">
                <a:ln>
                  <a:noFill/>
                </a:ln>
                <a:solidFill>
                  <a:schemeClr val="tx2"/>
                </a:solidFill>
                <a:effectLst/>
                <a:uLnTx/>
                <a:uFillTx/>
                <a:latin typeface="+mn-lt"/>
                <a:ea typeface="+mn-ea"/>
                <a:cs typeface="+mn-cs"/>
              </a:rPr>
              <a:t>HOD</a:t>
            </a:r>
            <a:r>
              <a:rPr kumimoji="0" lang="en-US" sz="2400" b="1" i="0" u="none" strike="noStrike" kern="1200" cap="none" spc="0" normalizeH="0" baseline="0" noProof="0" dirty="0">
                <a:ln>
                  <a:noFill/>
                </a:ln>
                <a:solidFill>
                  <a:schemeClr val="tx2"/>
                </a:solidFill>
                <a:effectLst/>
                <a:uLnTx/>
                <a:uFillTx/>
                <a:latin typeface="+mn-lt"/>
                <a:ea typeface="+mn-ea"/>
                <a:cs typeface="+mn-cs"/>
              </a:rPr>
              <a:t> and SOD), as well as supplemental documents...</a:t>
            </a:r>
            <a:endParaRPr kumimoji="0" lang="en-US" sz="2400" b="0"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4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pic>
        <p:nvPicPr>
          <p:cNvPr id="6" name="Picture 5">
            <a:extLst>
              <a:ext uri="{FF2B5EF4-FFF2-40B4-BE49-F238E27FC236}">
                <a16:creationId xmlns:a16="http://schemas.microsoft.com/office/drawing/2014/main" id="{C41E8A2D-DF2F-4AFC-A964-1BD2CB0EFE0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6074" b="6074"/>
          <a:stretch/>
        </p:blipFill>
        <p:spPr>
          <a:xfrm>
            <a:off x="4554824" y="1344581"/>
            <a:ext cx="4589176" cy="3374259"/>
          </a:xfrm>
          <a:prstGeom prst="rect">
            <a:avLst/>
          </a:prstGeom>
        </p:spPr>
      </p:pic>
      <p:pic>
        <p:nvPicPr>
          <p:cNvPr id="15" name="Picture 14">
            <a:extLst>
              <a:ext uri="{FF2B5EF4-FFF2-40B4-BE49-F238E27FC236}">
                <a16:creationId xmlns:a16="http://schemas.microsoft.com/office/drawing/2014/main" id="{2DDE2595-0840-4DF1-B716-4C2DB6E22D56}"/>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90" b="727"/>
          <a:stretch/>
        </p:blipFill>
        <p:spPr>
          <a:xfrm>
            <a:off x="3733800" y="3989419"/>
            <a:ext cx="4346883" cy="2390774"/>
          </a:xfrm>
          <a:prstGeom prst="rect">
            <a:avLst/>
          </a:prstGeom>
          <a:ln>
            <a:solidFill>
              <a:srgbClr val="C00000"/>
            </a:solidFill>
          </a:ln>
        </p:spPr>
      </p:pic>
      <p:sp>
        <p:nvSpPr>
          <p:cNvPr id="27" name="TextBox 26">
            <a:extLst>
              <a:ext uri="{FF2B5EF4-FFF2-40B4-BE49-F238E27FC236}">
                <a16:creationId xmlns:a16="http://schemas.microsoft.com/office/drawing/2014/main" id="{5627DDAF-3B56-4E70-944E-28FF12481EC6}"/>
              </a:ext>
            </a:extLst>
          </p:cNvPr>
          <p:cNvSpPr txBox="1"/>
          <p:nvPr/>
        </p:nvSpPr>
        <p:spPr>
          <a:xfrm>
            <a:off x="251258" y="420471"/>
            <a:ext cx="4578722" cy="646331"/>
          </a:xfrm>
          <a:prstGeom prst="rect">
            <a:avLst/>
          </a:prstGeom>
          <a:noFill/>
        </p:spPr>
        <p:txBody>
          <a:bodyPr wrap="square">
            <a:spAutoFit/>
          </a:bodyPr>
          <a:lstStyle/>
          <a:p>
            <a:r>
              <a:rPr lang="en-US" sz="3600" b="1" dirty="0">
                <a:solidFill>
                  <a:schemeClr val="tx2"/>
                </a:solidFill>
                <a:effectLst/>
                <a:latin typeface="+mj-lt"/>
                <a:ea typeface="Times New Roman" panose="02020603050405020304" pitchFamily="18" charset="0"/>
              </a:rPr>
              <a:t>WHERE IS IT FOUND?</a:t>
            </a:r>
            <a:endParaRPr lang="en-US" sz="3600" dirty="0">
              <a:solidFill>
                <a:schemeClr val="tx2"/>
              </a:solidFill>
              <a:latin typeface="+mj-lt"/>
            </a:endParaRPr>
          </a:p>
        </p:txBody>
      </p:sp>
      <p:sp>
        <p:nvSpPr>
          <p:cNvPr id="5" name="Oval 4">
            <a:extLst>
              <a:ext uri="{FF2B5EF4-FFF2-40B4-BE49-F238E27FC236}">
                <a16:creationId xmlns:a16="http://schemas.microsoft.com/office/drawing/2014/main" id="{878BBF62-7D3A-DCAD-5024-038C43AC1124}"/>
              </a:ext>
              <a:ext uri="{C183D7F6-B498-43B3-948B-1728B52AA6E4}">
                <adec:decorative xmlns:adec="http://schemas.microsoft.com/office/drawing/2017/decorative" val="1"/>
              </a:ext>
            </a:extLst>
          </p:cNvPr>
          <p:cNvSpPr/>
          <p:nvPr/>
        </p:nvSpPr>
        <p:spPr>
          <a:xfrm>
            <a:off x="5590054" y="1828800"/>
            <a:ext cx="886946" cy="37720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8391"/>
            <a:ext cx="8229600" cy="609600"/>
          </a:xfrm>
        </p:spPr>
        <p:txBody>
          <a:bodyPr>
            <a:noAutofit/>
          </a:bodyPr>
          <a:lstStyle/>
          <a:p>
            <a:r>
              <a:rPr lang="en-US" b="1" dirty="0">
                <a:solidFill>
                  <a:schemeClr val="tx2"/>
                </a:solidFill>
                <a:effectLst/>
                <a:ea typeface="Times New Roman" panose="02020603050405020304" pitchFamily="18" charset="0"/>
              </a:rPr>
              <a:t>WHAT DOES A TYPICAL O.D. LOOK LIKE?</a:t>
            </a:r>
            <a:endParaRPr lang="en-US" dirty="0"/>
          </a:p>
        </p:txBody>
      </p:sp>
      <p:pic>
        <p:nvPicPr>
          <p:cNvPr id="8" name="Picture 7">
            <a:extLst>
              <a:ext uri="{FF2B5EF4-FFF2-40B4-BE49-F238E27FC236}">
                <a16:creationId xmlns:a16="http://schemas.microsoft.com/office/drawing/2014/main" id="{3D394A45-352F-48F2-BC62-D610F3B54154}"/>
              </a:ext>
              <a:ext uri="{C183D7F6-B498-43B3-948B-1728B52AA6E4}">
                <adec:decorative xmlns:adec="http://schemas.microsoft.com/office/drawing/2017/decorative" val="1"/>
              </a:ext>
            </a:extLst>
          </p:cNvPr>
          <p:cNvPicPr>
            <a:picLocks noChangeAspect="1"/>
          </p:cNvPicPr>
          <p:nvPr/>
        </p:nvPicPr>
        <p:blipFill rotWithShape="1">
          <a:blip r:embed="rId3"/>
          <a:srcRect l="34166" t="15333" r="17500" b="7334"/>
          <a:stretch/>
        </p:blipFill>
        <p:spPr>
          <a:xfrm>
            <a:off x="145446" y="1338989"/>
            <a:ext cx="4985613" cy="4985613"/>
          </a:xfrm>
          <a:prstGeom prst="rect">
            <a:avLst/>
          </a:prstGeom>
          <a:solidFill>
            <a:schemeClr val="tx1"/>
          </a:solidFill>
          <a:ln>
            <a:solidFill>
              <a:schemeClr val="tx1"/>
            </a:solidFill>
          </a:ln>
        </p:spPr>
      </p:pic>
      <p:pic>
        <p:nvPicPr>
          <p:cNvPr id="4" name="Picture 3">
            <a:extLst>
              <a:ext uri="{FF2B5EF4-FFF2-40B4-BE49-F238E27FC236}">
                <a16:creationId xmlns:a16="http://schemas.microsoft.com/office/drawing/2014/main" id="{E82B8753-16DE-44C9-8A86-52321D0C1FD5}"/>
              </a:ext>
              <a:ext uri="{C183D7F6-B498-43B3-948B-1728B52AA6E4}">
                <adec:decorative xmlns:adec="http://schemas.microsoft.com/office/drawing/2017/decorative" val="1"/>
              </a:ext>
            </a:extLst>
          </p:cNvPr>
          <p:cNvPicPr>
            <a:picLocks noChangeAspect="1"/>
          </p:cNvPicPr>
          <p:nvPr/>
        </p:nvPicPr>
        <p:blipFill rotWithShape="1">
          <a:blip r:embed="rId4"/>
          <a:srcRect l="34166" t="18667" r="17500" b="6667"/>
          <a:stretch/>
        </p:blipFill>
        <p:spPr>
          <a:xfrm>
            <a:off x="3834883" y="1719986"/>
            <a:ext cx="5163671" cy="4985614"/>
          </a:xfrm>
          <a:prstGeom prst="rect">
            <a:avLst/>
          </a:prstGeom>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Autofit/>
          </a:bodyPr>
          <a:lstStyle/>
          <a:p>
            <a:r>
              <a:rPr lang="en-US" b="1" dirty="0">
                <a:solidFill>
                  <a:schemeClr val="tx2"/>
                </a:solidFill>
                <a:effectLst/>
                <a:ea typeface="Times New Roman" panose="02020603050405020304" pitchFamily="18" charset="0"/>
              </a:rPr>
              <a:t>WHAT’S IN THE ORDER OF THE DAY?</a:t>
            </a:r>
            <a:endParaRPr lang="en-US" dirty="0"/>
          </a:p>
        </p:txBody>
      </p:sp>
      <p:sp>
        <p:nvSpPr>
          <p:cNvPr id="4" name="Content Placeholder 2"/>
          <p:cNvSpPr>
            <a:spLocks noGrp="1"/>
          </p:cNvSpPr>
          <p:nvPr>
            <p:ph idx="1"/>
          </p:nvPr>
        </p:nvSpPr>
        <p:spPr>
          <a:xfrm>
            <a:off x="228600" y="1295400"/>
            <a:ext cx="8686800" cy="5257800"/>
          </a:xfrm>
        </p:spPr>
        <p:txBody>
          <a:bodyPr>
            <a:normAutofit/>
          </a:bodyPr>
          <a:lstStyle/>
          <a:p>
            <a:r>
              <a:rPr lang="en-US" b="1" dirty="0"/>
              <a:t>Senate and House do things </a:t>
            </a:r>
            <a:r>
              <a:rPr lang="en-US" b="1" dirty="0">
                <a:solidFill>
                  <a:srgbClr val="0070C0"/>
                </a:solidFill>
              </a:rPr>
              <a:t>d</a:t>
            </a:r>
            <a:r>
              <a:rPr lang="en-US" b="1" dirty="0">
                <a:solidFill>
                  <a:srgbClr val="FF0000"/>
                </a:solidFill>
              </a:rPr>
              <a:t>i</a:t>
            </a:r>
            <a:r>
              <a:rPr lang="en-US" b="1" dirty="0">
                <a:solidFill>
                  <a:srgbClr val="0070C0"/>
                </a:solidFill>
              </a:rPr>
              <a:t>f</a:t>
            </a:r>
            <a:r>
              <a:rPr lang="en-US" b="1" dirty="0">
                <a:solidFill>
                  <a:srgbClr val="FF0000"/>
                </a:solidFill>
              </a:rPr>
              <a:t>f</a:t>
            </a:r>
            <a:r>
              <a:rPr lang="en-US" b="1" dirty="0">
                <a:solidFill>
                  <a:srgbClr val="0070C0"/>
                </a:solidFill>
              </a:rPr>
              <a:t>e</a:t>
            </a:r>
            <a:r>
              <a:rPr lang="en-US" b="1" dirty="0">
                <a:solidFill>
                  <a:srgbClr val="FF0000"/>
                </a:solidFill>
              </a:rPr>
              <a:t>r</a:t>
            </a:r>
            <a:r>
              <a:rPr lang="en-US" b="1" dirty="0">
                <a:solidFill>
                  <a:srgbClr val="0070C0"/>
                </a:solidFill>
              </a:rPr>
              <a:t>e</a:t>
            </a:r>
            <a:r>
              <a:rPr lang="en-US" b="1" dirty="0">
                <a:solidFill>
                  <a:srgbClr val="FF0000"/>
                </a:solidFill>
              </a:rPr>
              <a:t>n</a:t>
            </a:r>
            <a:r>
              <a:rPr lang="en-US" b="1" dirty="0">
                <a:solidFill>
                  <a:srgbClr val="0070C0"/>
                </a:solidFill>
              </a:rPr>
              <a:t>t</a:t>
            </a:r>
            <a:r>
              <a:rPr lang="en-US" b="1" dirty="0">
                <a:solidFill>
                  <a:srgbClr val="FF0000"/>
                </a:solidFill>
              </a:rPr>
              <a:t>l</a:t>
            </a:r>
            <a:r>
              <a:rPr lang="en-US" b="1" dirty="0">
                <a:solidFill>
                  <a:srgbClr val="0070C0"/>
                </a:solidFill>
              </a:rPr>
              <a:t>y</a:t>
            </a:r>
          </a:p>
          <a:p>
            <a:pPr lvl="1"/>
            <a:r>
              <a:rPr lang="en-US" b="1" dirty="0">
                <a:solidFill>
                  <a:srgbClr val="0070C0"/>
                </a:solidFill>
              </a:rPr>
              <a:t>Order of items</a:t>
            </a:r>
          </a:p>
          <a:p>
            <a:pPr lvl="1"/>
            <a:r>
              <a:rPr lang="en-US" b="1" dirty="0">
                <a:solidFill>
                  <a:srgbClr val="FF0000"/>
                </a:solidFill>
              </a:rPr>
              <a:t>Format / wording</a:t>
            </a:r>
          </a:p>
          <a:p>
            <a:pPr lvl="1"/>
            <a:r>
              <a:rPr lang="en-US" b="1" dirty="0">
                <a:solidFill>
                  <a:srgbClr val="0070C0"/>
                </a:solidFill>
              </a:rPr>
              <a:t>Links</a:t>
            </a:r>
          </a:p>
          <a:p>
            <a:pPr lvl="1"/>
            <a:r>
              <a:rPr lang="en-US" b="1" dirty="0">
                <a:solidFill>
                  <a:srgbClr val="FF0000"/>
                </a:solidFill>
              </a:rPr>
              <a:t>Customs /decorum</a:t>
            </a:r>
          </a:p>
          <a:p>
            <a:pPr lvl="1"/>
            <a:r>
              <a:rPr lang="en-US" b="1" dirty="0">
                <a:solidFill>
                  <a:srgbClr val="0070C0"/>
                </a:solidFill>
              </a:rPr>
              <a:t>Attachments / supplemental documents</a:t>
            </a:r>
          </a:p>
          <a:p>
            <a:pPr lvl="1"/>
            <a:endParaRPr lang="en-US" b="1" dirty="0"/>
          </a:p>
          <a:p>
            <a:pPr>
              <a:buNone/>
            </a:pPr>
            <a:endParaRPr lang="en-US" sz="1600" b="1" dirty="0"/>
          </a:p>
          <a:p>
            <a:endParaRPr lang="en-US" sz="2400" dirty="0"/>
          </a:p>
          <a:p>
            <a:endParaRPr lang="en-US" b="1" dirty="0"/>
          </a:p>
          <a:p>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C183D7F6-B498-43B3-948B-1728B52AA6E4}">
                <adec:decorative xmlns:adec="http://schemas.microsoft.com/office/drawing/2017/decorative" val="1"/>
              </a:ext>
            </a:extLst>
          </p:cNvPr>
          <p:cNvPicPr>
            <a:picLocks noChangeAspect="1"/>
          </p:cNvPicPr>
          <p:nvPr/>
        </p:nvPicPr>
        <p:blipFill>
          <a:blip r:embed="rId3" cstate="print">
            <a:lum bright="20000"/>
          </a:blip>
          <a:stretch>
            <a:fillRect/>
          </a:stretch>
        </p:blipFill>
        <p:spPr>
          <a:xfrm>
            <a:off x="381000" y="1219200"/>
            <a:ext cx="8191715" cy="5105400"/>
          </a:xfrm>
          <a:prstGeom prst="rect">
            <a:avLst/>
          </a:prstGeom>
          <a:ln>
            <a:noFill/>
          </a:ln>
          <a:effectLst>
            <a:softEdge rad="112500"/>
          </a:effectLst>
        </p:spPr>
      </p:pic>
      <p:sp>
        <p:nvSpPr>
          <p:cNvPr id="2" name="Title 1"/>
          <p:cNvSpPr>
            <a:spLocks noGrp="1"/>
          </p:cNvSpPr>
          <p:nvPr>
            <p:ph type="title"/>
          </p:nvPr>
        </p:nvSpPr>
        <p:spPr>
          <a:xfrm>
            <a:off x="457200" y="457200"/>
            <a:ext cx="8229600" cy="609600"/>
          </a:xfrm>
        </p:spPr>
        <p:txBody>
          <a:bodyPr>
            <a:normAutofit/>
          </a:bodyPr>
          <a:lstStyle/>
          <a:p>
            <a:r>
              <a:rPr lang="en-US" sz="3200" b="1" dirty="0">
                <a:solidFill>
                  <a:schemeClr val="tx2"/>
                </a:solidFill>
                <a:effectLst/>
                <a:ea typeface="Times New Roman" panose="02020603050405020304" pitchFamily="18" charset="0"/>
              </a:rPr>
              <a:t>INVOCATION/MOMENT OF CONTEMPLATION</a:t>
            </a:r>
            <a:endParaRPr lang="en-US" sz="3200" dirty="0"/>
          </a:p>
        </p:txBody>
      </p:sp>
      <p:sp>
        <p:nvSpPr>
          <p:cNvPr id="4" name="Content Placeholder 2">
            <a:extLst>
              <a:ext uri="{C183D7F6-B498-43B3-948B-1728B52AA6E4}">
                <adec:decorative xmlns:adec="http://schemas.microsoft.com/office/drawing/2017/decorative" val="1"/>
              </a:ext>
            </a:extLst>
          </p:cNvPr>
          <p:cNvSpPr>
            <a:spLocks noGrp="1"/>
          </p:cNvSpPr>
          <p:nvPr>
            <p:ph idx="1"/>
          </p:nvPr>
        </p:nvSpPr>
        <p:spPr>
          <a:xfrm>
            <a:off x="228600" y="1295400"/>
            <a:ext cx="8686800" cy="5257800"/>
          </a:xfrm>
        </p:spPr>
        <p:txBody>
          <a:bodyPr>
            <a:normAutofit/>
          </a:bodyPr>
          <a:lstStyle/>
          <a:p>
            <a:pPr lvl="1"/>
            <a:endParaRPr lang="en-US" b="1" dirty="0"/>
          </a:p>
          <a:p>
            <a:pPr>
              <a:buNone/>
            </a:pPr>
            <a:endParaRPr lang="en-US" sz="1600" b="1" dirty="0"/>
          </a:p>
          <a:p>
            <a:endParaRPr lang="en-US" sz="2400" dirty="0"/>
          </a:p>
          <a:p>
            <a:endParaRPr lang="en-US" b="1" dirty="0"/>
          </a:p>
          <a:p>
            <a:endParaRPr lang="en-US" sz="2000" dirty="0"/>
          </a:p>
        </p:txBody>
      </p:sp>
      <p:sp>
        <p:nvSpPr>
          <p:cNvPr id="5" name="Content Placeholder 2"/>
          <p:cNvSpPr txBox="1">
            <a:spLocks/>
          </p:cNvSpPr>
          <p:nvPr/>
        </p:nvSpPr>
        <p:spPr>
          <a:xfrm>
            <a:off x="381000" y="1447800"/>
            <a:ext cx="8686800" cy="5257800"/>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lang="en-US" sz="3200" b="1" baseline="0" dirty="0">
              <a:solidFill>
                <a:schemeClr val="tx2"/>
              </a:solidFill>
            </a:endParaRPr>
          </a:p>
          <a:p>
            <a:pPr marL="342900" indent="-342900">
              <a:spcBef>
                <a:spcPct val="20000"/>
              </a:spcBef>
              <a:buClr>
                <a:schemeClr val="accent1"/>
              </a:buClr>
              <a:buSzPct val="70000"/>
              <a:buFont typeface="Wingdings 2"/>
              <a:buChar char=""/>
              <a:defRPr/>
            </a:pPr>
            <a:r>
              <a:rPr lang="en-US" sz="3200" b="1" dirty="0">
                <a:solidFill>
                  <a:schemeClr val="tx2"/>
                </a:solidFill>
              </a:rPr>
              <a:t>Brief speech, words of wisdom, prayer</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3200" b="1" baseline="0" dirty="0">
                <a:solidFill>
                  <a:schemeClr val="tx2"/>
                </a:solidFill>
              </a:rPr>
              <a:t>Used</a:t>
            </a:r>
            <a:r>
              <a:rPr lang="en-US" sz="3200" b="1" dirty="0">
                <a:solidFill>
                  <a:schemeClr val="tx2"/>
                </a:solidFill>
              </a:rPr>
              <a:t> to be different…a formal part of the agenda… much discussion…</a:t>
            </a:r>
          </a:p>
          <a:p>
            <a:pPr marL="342900" lvl="0" indent="-342900">
              <a:spcBef>
                <a:spcPct val="20000"/>
              </a:spcBef>
              <a:buClr>
                <a:schemeClr val="accent1"/>
              </a:buClr>
              <a:buSzPct val="70000"/>
              <a:buFont typeface="Wingdings 2"/>
              <a:buChar char=""/>
              <a:defRPr/>
            </a:pPr>
            <a:r>
              <a:rPr lang="en-US" sz="3200" b="1" dirty="0">
                <a:solidFill>
                  <a:schemeClr val="tx2"/>
                </a:solidFill>
              </a:rPr>
              <a:t>Remarks are delivered </a:t>
            </a:r>
            <a:r>
              <a:rPr lang="en-US" sz="3200" b="1" i="1" u="sng" dirty="0">
                <a:solidFill>
                  <a:schemeClr val="tx2"/>
                </a:solidFill>
              </a:rPr>
              <a:t>before</a:t>
            </a:r>
            <a:r>
              <a:rPr lang="en-US" sz="3200" b="1" dirty="0">
                <a:solidFill>
                  <a:schemeClr val="tx2"/>
                </a:solidFill>
              </a:rPr>
              <a:t> they gavel in</a:t>
            </a:r>
          </a:p>
          <a:p>
            <a:pPr marL="342900" lvl="0" indent="-342900">
              <a:spcBef>
                <a:spcPct val="20000"/>
              </a:spcBef>
              <a:buClr>
                <a:schemeClr val="accent1"/>
              </a:buClr>
              <a:buSzPct val="70000"/>
              <a:buFont typeface="Wingdings 2"/>
              <a:buChar char=""/>
              <a:defRPr/>
            </a:pPr>
            <a:r>
              <a:rPr lang="en-US" sz="3200" b="1" dirty="0">
                <a:solidFill>
                  <a:schemeClr val="tx2"/>
                </a:solidFill>
              </a:rPr>
              <a:t>House indicates on its agenda who is scheduled</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8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16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0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TextBox 6"/>
          <p:cNvSpPr txBox="1"/>
          <p:nvPr/>
        </p:nvSpPr>
        <p:spPr>
          <a:xfrm>
            <a:off x="533400" y="0"/>
            <a:ext cx="8077200" cy="507831"/>
          </a:xfrm>
          <a:prstGeom prst="rect">
            <a:avLst/>
          </a:prstGeom>
          <a:noFill/>
        </p:spPr>
        <p:txBody>
          <a:bodyPr wrap="square" rtlCol="0">
            <a:spAutoFit/>
          </a:bodyPr>
          <a:lstStyle/>
          <a:p>
            <a:pPr algn="ctr"/>
            <a:r>
              <a:rPr lang="en-US" sz="2700" b="1" i="1" dirty="0">
                <a:solidFill>
                  <a:srgbClr val="4E3B30"/>
                </a:solidFill>
              </a:rPr>
              <a:t>ITEMS ON THE ORDER OF THE DAY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Autofit/>
          </a:bodyPr>
          <a:lstStyle/>
          <a:p>
            <a:r>
              <a:rPr lang="en-US" b="1" dirty="0">
                <a:solidFill>
                  <a:schemeClr val="tx2"/>
                </a:solidFill>
                <a:effectLst/>
                <a:ea typeface="Times New Roman" panose="02020603050405020304" pitchFamily="18" charset="0"/>
              </a:rPr>
              <a:t>ROUTINE ITEMS</a:t>
            </a:r>
            <a:endParaRPr lang="en-US" dirty="0"/>
          </a:p>
        </p:txBody>
      </p:sp>
      <p:sp>
        <p:nvSpPr>
          <p:cNvPr id="8" name="Content Placeholder 2"/>
          <p:cNvSpPr>
            <a:spLocks noGrp="1"/>
          </p:cNvSpPr>
          <p:nvPr>
            <p:ph idx="1"/>
          </p:nvPr>
        </p:nvSpPr>
        <p:spPr>
          <a:xfrm>
            <a:off x="228600" y="1295400"/>
            <a:ext cx="8686800" cy="5257800"/>
          </a:xfrm>
        </p:spPr>
        <p:txBody>
          <a:bodyPr>
            <a:normAutofit/>
          </a:bodyPr>
          <a:lstStyle/>
          <a:p>
            <a:r>
              <a:rPr lang="en-US" b="1" dirty="0"/>
              <a:t>Roll Call</a:t>
            </a:r>
          </a:p>
          <a:p>
            <a:r>
              <a:rPr lang="en-US" b="1" dirty="0"/>
              <a:t>Approval of Journal</a:t>
            </a:r>
          </a:p>
          <a:p>
            <a:r>
              <a:rPr lang="en-US" b="1" dirty="0"/>
              <a:t>Messages/Communications (from Governor, Judiciary, other chamber)</a:t>
            </a:r>
          </a:p>
          <a:p>
            <a:r>
              <a:rPr lang="en-US" b="1" dirty="0"/>
              <a:t>Other regular business items</a:t>
            </a:r>
          </a:p>
          <a:p>
            <a:endParaRPr lang="en-US" b="1" dirty="0"/>
          </a:p>
          <a:p>
            <a:pPr lvl="1"/>
            <a:endParaRPr lang="en-US" b="1" dirty="0"/>
          </a:p>
          <a:p>
            <a:pPr>
              <a:buNone/>
            </a:pPr>
            <a:endParaRPr lang="en-US" sz="1600" b="1" dirty="0"/>
          </a:p>
          <a:p>
            <a:endParaRPr lang="en-US" sz="2400" dirty="0"/>
          </a:p>
          <a:p>
            <a:endParaRPr lang="en-US" b="1" dirty="0"/>
          </a:p>
          <a:p>
            <a:endParaRPr lang="en-US" sz="2000" dirty="0"/>
          </a:p>
        </p:txBody>
      </p:sp>
      <p:sp>
        <p:nvSpPr>
          <p:cNvPr id="5" name="TextBox 4"/>
          <p:cNvSpPr txBox="1"/>
          <p:nvPr/>
        </p:nvSpPr>
        <p:spPr>
          <a:xfrm>
            <a:off x="533400" y="0"/>
            <a:ext cx="8077200" cy="507831"/>
          </a:xfrm>
          <a:prstGeom prst="rect">
            <a:avLst/>
          </a:prstGeom>
          <a:noFill/>
        </p:spPr>
        <p:txBody>
          <a:bodyPr wrap="square" rtlCol="0">
            <a:spAutoFit/>
          </a:bodyPr>
          <a:lstStyle/>
          <a:p>
            <a:pPr algn="ctr"/>
            <a:r>
              <a:rPr lang="en-US" sz="2700" b="1" i="1" dirty="0">
                <a:solidFill>
                  <a:srgbClr val="4E3B30"/>
                </a:solidFill>
              </a:rPr>
              <a:t>ITEMS ON THE ORDER OF THE DAY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Autofit/>
          </a:bodyPr>
          <a:lstStyle/>
          <a:p>
            <a:r>
              <a:rPr lang="en-US" b="1" dirty="0">
                <a:solidFill>
                  <a:schemeClr val="tx2"/>
                </a:solidFill>
                <a:effectLst/>
                <a:ea typeface="Times New Roman" panose="02020603050405020304" pitchFamily="18" charset="0"/>
              </a:rPr>
              <a:t>FLOOR PRESENTATIONS</a:t>
            </a:r>
            <a:endParaRPr lang="en-US" dirty="0"/>
          </a:p>
        </p:txBody>
      </p:sp>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l="4369" t="3956" r="33010" b="72308"/>
          <a:stretch>
            <a:fillRect/>
          </a:stretch>
        </p:blipFill>
        <p:spPr bwMode="auto">
          <a:xfrm>
            <a:off x="380999" y="1295400"/>
            <a:ext cx="8601075" cy="2057400"/>
          </a:xfrm>
          <a:prstGeom prst="rect">
            <a:avLst/>
          </a:prstGeom>
          <a:noFill/>
          <a:ln w="9525">
            <a:noFill/>
            <a:miter lim="800000"/>
            <a:headEnd/>
            <a:tailEnd/>
          </a:ln>
        </p:spPr>
      </p:pic>
      <p:pic>
        <p:nvPicPr>
          <p:cNvPr id="35842"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812800" y="3505200"/>
            <a:ext cx="8331200" cy="1524000"/>
          </a:xfrm>
          <a:prstGeom prst="rect">
            <a:avLst/>
          </a:prstGeom>
          <a:noFill/>
          <a:ln w="9525">
            <a:noFill/>
            <a:miter lim="800000"/>
            <a:headEnd/>
            <a:tailEnd/>
          </a:ln>
        </p:spPr>
      </p:pic>
      <p:sp>
        <p:nvSpPr>
          <p:cNvPr id="6" name="TextBox 5"/>
          <p:cNvSpPr txBox="1"/>
          <p:nvPr/>
        </p:nvSpPr>
        <p:spPr>
          <a:xfrm>
            <a:off x="533400" y="0"/>
            <a:ext cx="8077200" cy="507831"/>
          </a:xfrm>
          <a:prstGeom prst="rect">
            <a:avLst/>
          </a:prstGeom>
          <a:noFill/>
        </p:spPr>
        <p:txBody>
          <a:bodyPr wrap="square" rtlCol="0">
            <a:spAutoFit/>
          </a:bodyPr>
          <a:lstStyle/>
          <a:p>
            <a:pPr algn="ctr"/>
            <a:r>
              <a:rPr lang="en-US" sz="2700" b="1" i="1" dirty="0">
                <a:solidFill>
                  <a:srgbClr val="4E3B30"/>
                </a:solidFill>
              </a:rPr>
              <a:t>ITEMS ON THE ORDER OF THE DAY</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5" cstate="print"/>
          <a:stretch>
            <a:fillRect/>
          </a:stretch>
        </p:blipFill>
        <p:spPr>
          <a:xfrm>
            <a:off x="533400" y="4800600"/>
            <a:ext cx="2714577" cy="179705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6" cstate="print"/>
          <a:stretch>
            <a:fillRect/>
          </a:stretch>
        </p:blipFill>
        <p:spPr>
          <a:xfrm>
            <a:off x="5943600" y="4800600"/>
            <a:ext cx="2705029" cy="18022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2547"/>
            <a:ext cx="8991600" cy="609600"/>
          </a:xfrm>
        </p:spPr>
        <p:txBody>
          <a:bodyPr>
            <a:noAutofit/>
          </a:bodyPr>
          <a:lstStyle/>
          <a:p>
            <a:r>
              <a:rPr lang="en-US" b="1" dirty="0">
                <a:solidFill>
                  <a:schemeClr val="tx2"/>
                </a:solidFill>
                <a:effectLst/>
                <a:ea typeface="Times New Roman" panose="02020603050405020304" pitchFamily="18" charset="0"/>
              </a:rPr>
              <a:t>INTRODUCTION OF BILLS AND RESOLUTIONS</a:t>
            </a:r>
            <a:endParaRPr lang="en-US" dirty="0"/>
          </a:p>
        </p:txBody>
      </p:sp>
      <p:sp>
        <p:nvSpPr>
          <p:cNvPr id="6" name="TextBox 5"/>
          <p:cNvSpPr txBox="1"/>
          <p:nvPr/>
        </p:nvSpPr>
        <p:spPr>
          <a:xfrm>
            <a:off x="557130" y="-50631"/>
            <a:ext cx="8077200" cy="507831"/>
          </a:xfrm>
          <a:prstGeom prst="rect">
            <a:avLst/>
          </a:prstGeom>
          <a:noFill/>
        </p:spPr>
        <p:txBody>
          <a:bodyPr wrap="square" rtlCol="0">
            <a:spAutoFit/>
          </a:bodyPr>
          <a:lstStyle/>
          <a:p>
            <a:pPr algn="ctr"/>
            <a:r>
              <a:rPr lang="en-US" sz="2700" b="1" i="1" dirty="0">
                <a:solidFill>
                  <a:srgbClr val="4E3B30"/>
                </a:solidFill>
              </a:rPr>
              <a:t>ITEMS ON THE ORDER OF THE DAY</a:t>
            </a:r>
          </a:p>
        </p:txBody>
      </p:sp>
      <p:pic>
        <p:nvPicPr>
          <p:cNvPr id="13313" name="Picture 1">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557130" y="4952999"/>
            <a:ext cx="4548270" cy="1676401"/>
          </a:xfrm>
          <a:prstGeom prst="rect">
            <a:avLst/>
          </a:prstGeom>
          <a:noFill/>
          <a:ln w="9525">
            <a:solidFill>
              <a:schemeClr val="accent1">
                <a:lumMod val="50000"/>
              </a:schemeClr>
            </a:solidFill>
            <a:miter lim="800000"/>
            <a:headEnd/>
            <a:tailEnd/>
          </a:ln>
        </p:spPr>
      </p:pic>
      <p:pic>
        <p:nvPicPr>
          <p:cNvPr id="13315" name="Picture 3">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152400" y="1143000"/>
            <a:ext cx="6638925" cy="2952750"/>
          </a:xfrm>
          <a:prstGeom prst="rect">
            <a:avLst/>
          </a:prstGeom>
          <a:noFill/>
          <a:ln w="9525">
            <a:solidFill>
              <a:schemeClr val="accent1">
                <a:lumMod val="50000"/>
              </a:schemeClr>
            </a:solidFill>
            <a:miter lim="800000"/>
            <a:headEnd/>
            <a:tailEnd/>
          </a:ln>
        </p:spPr>
      </p:pic>
      <p:pic>
        <p:nvPicPr>
          <p:cNvPr id="13314" name="Picture 2">
            <a:extLst>
              <a:ext uri="{C183D7F6-B498-43B3-948B-1728B52AA6E4}">
                <adec:decorative xmlns:adec="http://schemas.microsoft.com/office/drawing/2017/decorative" val="1"/>
              </a:ext>
            </a:extLst>
          </p:cNvPr>
          <p:cNvPicPr>
            <a:picLocks noChangeAspect="1" noChangeArrowheads="1"/>
          </p:cNvPicPr>
          <p:nvPr/>
        </p:nvPicPr>
        <p:blipFill>
          <a:blip r:embed="rId5" cstate="print"/>
          <a:srcRect/>
          <a:stretch>
            <a:fillRect/>
          </a:stretch>
        </p:blipFill>
        <p:spPr bwMode="auto">
          <a:xfrm>
            <a:off x="4038600" y="4038600"/>
            <a:ext cx="4300144" cy="1343025"/>
          </a:xfrm>
          <a:prstGeom prst="rect">
            <a:avLst/>
          </a:prstGeom>
          <a:noFill/>
          <a:ln w="9525">
            <a:solidFill>
              <a:schemeClr val="accent1">
                <a:lumMod val="50000"/>
              </a:schemeClr>
            </a:solidFill>
            <a:miter lim="800000"/>
            <a:headEnd/>
            <a:tailEnd/>
          </a:ln>
        </p:spPr>
      </p:pic>
      <p:sp>
        <p:nvSpPr>
          <p:cNvPr id="8" name="Rectangle 7"/>
          <p:cNvSpPr/>
          <p:nvPr/>
        </p:nvSpPr>
        <p:spPr>
          <a:xfrm>
            <a:off x="6553200" y="1295401"/>
            <a:ext cx="2590800" cy="2971800"/>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marL="1588" indent="-1588" algn="ctr"/>
            <a:r>
              <a:rPr lang="en-US" sz="27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Note:  Resolutions are used as the mechanism to determine </a:t>
            </a:r>
            <a:r>
              <a:rPr lang="en-US" sz="2700" b="1" u="sng"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Leadership</a:t>
            </a:r>
            <a:r>
              <a:rPr lang="en-US" sz="27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and </a:t>
            </a:r>
            <a:r>
              <a:rPr lang="en-US" sz="2700" b="1" u="sng"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Autofit/>
          </a:bodyPr>
          <a:lstStyle/>
          <a:p>
            <a:r>
              <a:rPr lang="en-US" b="1" dirty="0">
                <a:solidFill>
                  <a:schemeClr val="tx2"/>
                </a:solidFill>
                <a:effectLst/>
                <a:ea typeface="Times New Roman" panose="02020603050405020304" pitchFamily="18" charset="0"/>
              </a:rPr>
              <a:t>STANDING COMMITTEE REPORTS</a:t>
            </a:r>
            <a:endParaRPr lang="en-US" dirty="0"/>
          </a:p>
        </p:txBody>
      </p:sp>
      <p:sp>
        <p:nvSpPr>
          <p:cNvPr id="6" name="TextBox 5"/>
          <p:cNvSpPr txBox="1"/>
          <p:nvPr/>
        </p:nvSpPr>
        <p:spPr>
          <a:xfrm>
            <a:off x="533400" y="0"/>
            <a:ext cx="8077200" cy="507831"/>
          </a:xfrm>
          <a:prstGeom prst="rect">
            <a:avLst/>
          </a:prstGeom>
          <a:noFill/>
        </p:spPr>
        <p:txBody>
          <a:bodyPr wrap="square" rtlCol="0">
            <a:spAutoFit/>
          </a:bodyPr>
          <a:lstStyle/>
          <a:p>
            <a:pPr algn="ctr"/>
            <a:r>
              <a:rPr lang="en-US" sz="2700" b="1" i="1" dirty="0">
                <a:solidFill>
                  <a:srgbClr val="4E3B30"/>
                </a:solidFill>
              </a:rPr>
              <a:t>ITEMS ON THE ORDER OF THE DAY</a:t>
            </a:r>
          </a:p>
        </p:txBody>
      </p:sp>
      <p:pic>
        <p:nvPicPr>
          <p:cNvPr id="12289" name="Picture 1">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762000" y="1676400"/>
            <a:ext cx="6048375" cy="1381125"/>
          </a:xfrm>
          <a:prstGeom prst="rect">
            <a:avLst/>
          </a:prstGeom>
          <a:noFill/>
          <a:ln w="9525">
            <a:solidFill>
              <a:schemeClr val="accent1">
                <a:lumMod val="50000"/>
              </a:schemeClr>
            </a:solidFill>
            <a:miter lim="800000"/>
            <a:headEnd/>
            <a:tailEnd/>
          </a:ln>
        </p:spPr>
      </p:pic>
      <p:pic>
        <p:nvPicPr>
          <p:cNvPr id="12290"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838200" y="3810000"/>
            <a:ext cx="6686550" cy="2305050"/>
          </a:xfrm>
          <a:prstGeom prst="rect">
            <a:avLst/>
          </a:prstGeom>
          <a:noFill/>
          <a:ln w="9525">
            <a:solidFill>
              <a:schemeClr val="accent1">
                <a:lumMod val="50000"/>
              </a:schemeClr>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Autofit/>
          </a:bodyPr>
          <a:lstStyle/>
          <a:p>
            <a:r>
              <a:rPr lang="en-US" b="1" dirty="0">
                <a:solidFill>
                  <a:schemeClr val="tx2"/>
                </a:solidFill>
                <a:effectLst/>
                <a:ea typeface="Times New Roman" panose="02020603050405020304" pitchFamily="18" charset="0"/>
              </a:rPr>
              <a:t>READINGS</a:t>
            </a:r>
            <a:endParaRPr lang="en-US" dirty="0"/>
          </a:p>
        </p:txBody>
      </p:sp>
      <p:sp>
        <p:nvSpPr>
          <p:cNvPr id="6" name="TextBox 5"/>
          <p:cNvSpPr txBox="1"/>
          <p:nvPr/>
        </p:nvSpPr>
        <p:spPr>
          <a:xfrm>
            <a:off x="533400" y="0"/>
            <a:ext cx="8077200" cy="507831"/>
          </a:xfrm>
          <a:prstGeom prst="rect">
            <a:avLst/>
          </a:prstGeom>
          <a:noFill/>
        </p:spPr>
        <p:txBody>
          <a:bodyPr wrap="square" rtlCol="0">
            <a:spAutoFit/>
          </a:bodyPr>
          <a:lstStyle/>
          <a:p>
            <a:pPr algn="ctr"/>
            <a:r>
              <a:rPr lang="en-US" sz="2700" b="1" i="1" dirty="0">
                <a:solidFill>
                  <a:srgbClr val="4E3B30"/>
                </a:solidFill>
              </a:rPr>
              <a:t>ITEMS ON THE ORDER OF THE DAY</a:t>
            </a:r>
          </a:p>
        </p:txBody>
      </p:sp>
      <p:pic>
        <p:nvPicPr>
          <p:cNvPr id="11265" name="Picture 1">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304800" y="4572000"/>
            <a:ext cx="6524625" cy="2047875"/>
          </a:xfrm>
          <a:prstGeom prst="rect">
            <a:avLst/>
          </a:prstGeom>
          <a:noFill/>
          <a:ln w="9525">
            <a:solidFill>
              <a:schemeClr val="accent1">
                <a:lumMod val="50000"/>
              </a:schemeClr>
            </a:solidFill>
            <a:miter lim="800000"/>
            <a:headEnd/>
            <a:tailEnd/>
          </a:ln>
        </p:spPr>
      </p:pic>
      <p:pic>
        <p:nvPicPr>
          <p:cNvPr id="11266"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5238750" y="2895600"/>
            <a:ext cx="3752850" cy="1876425"/>
          </a:xfrm>
          <a:prstGeom prst="rect">
            <a:avLst/>
          </a:prstGeom>
          <a:noFill/>
          <a:ln w="9525">
            <a:solidFill>
              <a:schemeClr val="accent1">
                <a:lumMod val="50000"/>
              </a:schemeClr>
            </a:solidFill>
            <a:miter lim="800000"/>
            <a:headEnd/>
            <a:tailEnd/>
          </a:ln>
        </p:spPr>
      </p:pic>
      <p:sp>
        <p:nvSpPr>
          <p:cNvPr id="7" name="Rectangle 6"/>
          <p:cNvSpPr/>
          <p:nvPr/>
        </p:nvSpPr>
        <p:spPr>
          <a:xfrm>
            <a:off x="533400" y="1295400"/>
            <a:ext cx="8305800" cy="4031873"/>
          </a:xfrm>
          <a:prstGeom prst="rect">
            <a:avLst/>
          </a:prstGeom>
          <a:noFill/>
        </p:spPr>
        <p:txBody>
          <a:bodyPr wrap="square" lIns="91440" tIns="45720" rIns="91440" bIns="45720">
            <a:spAutoFit/>
          </a:bodyPr>
          <a:lstStyle/>
          <a:p>
            <a:pPr marL="344488" indent="-344488"/>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Three readings in each chamber on separate days</a:t>
            </a:r>
          </a:p>
          <a:p>
            <a:pPr marL="344488" indent="-344488">
              <a:buFont typeface="Arial" charset="0"/>
              <a:buChar cha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48-hours notice prior to Third or Final Reading</a:t>
            </a:r>
          </a:p>
          <a:p>
            <a:pPr marL="344488" indent="-344488">
              <a:buFont typeface="Arial" charset="0"/>
              <a:buChar cha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 Third or Final, need</a:t>
            </a:r>
          </a:p>
          <a:p>
            <a:pPr marL="344488" indent="-344488"/>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majority of members</a:t>
            </a:r>
          </a:p>
          <a:p>
            <a:pPr marL="344488" indent="-344488">
              <a:buFont typeface="Arial" charset="0"/>
              <a:buChar char="•"/>
            </a:pP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Autofit/>
          </a:bodyPr>
          <a:lstStyle/>
          <a:p>
            <a:r>
              <a:rPr lang="en-US" b="1" dirty="0">
                <a:solidFill>
                  <a:schemeClr val="tx2"/>
                </a:solidFill>
                <a:effectLst/>
                <a:ea typeface="Times New Roman" panose="02020603050405020304" pitchFamily="18" charset="0"/>
              </a:rPr>
              <a:t>ADOPTING RESOLUTIONS</a:t>
            </a:r>
            <a:endParaRPr lang="en-US" dirty="0"/>
          </a:p>
        </p:txBody>
      </p:sp>
      <p:sp>
        <p:nvSpPr>
          <p:cNvPr id="6" name="TextBox 5"/>
          <p:cNvSpPr txBox="1"/>
          <p:nvPr/>
        </p:nvSpPr>
        <p:spPr>
          <a:xfrm>
            <a:off x="533400" y="0"/>
            <a:ext cx="8077200" cy="507831"/>
          </a:xfrm>
          <a:prstGeom prst="rect">
            <a:avLst/>
          </a:prstGeom>
          <a:noFill/>
        </p:spPr>
        <p:txBody>
          <a:bodyPr wrap="square" rtlCol="0">
            <a:spAutoFit/>
          </a:bodyPr>
          <a:lstStyle/>
          <a:p>
            <a:pPr algn="ctr"/>
            <a:r>
              <a:rPr lang="en-US" sz="2700" b="1" i="1" dirty="0">
                <a:solidFill>
                  <a:srgbClr val="4E3B30"/>
                </a:solidFill>
              </a:rPr>
              <a:t>ITEMS ON THE ORDER OF THE DAY</a:t>
            </a:r>
          </a:p>
        </p:txBody>
      </p:sp>
      <p:sp>
        <p:nvSpPr>
          <p:cNvPr id="7" name="Rectangle 6"/>
          <p:cNvSpPr/>
          <p:nvPr/>
        </p:nvSpPr>
        <p:spPr>
          <a:xfrm>
            <a:off x="533400" y="1295400"/>
            <a:ext cx="8305800" cy="3046988"/>
          </a:xfrm>
          <a:prstGeom prst="rect">
            <a:avLst/>
          </a:prstGeom>
          <a:noFill/>
        </p:spPr>
        <p:txBody>
          <a:bodyPr wrap="square" lIns="91440" tIns="45720" rIns="91440" bIns="45720">
            <a:spAutoFit/>
          </a:bodyPr>
          <a:lstStyle/>
          <a:p>
            <a:pPr marL="344488" indent="-344488"/>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Usually provide one-day notice prior to vote</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344488" indent="-344488">
              <a:buFont typeface="Arial" charset="0"/>
              <a:buChar cha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Only 1 vote required for adoption (if a concurrent resolution, will cross to other chamber for consideration)</a:t>
            </a:r>
          </a:p>
          <a:p>
            <a:pPr marL="344488" indent="-344488">
              <a:buFont typeface="Arial" charset="0"/>
              <a:buChar char="•"/>
            </a:pP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2743200" y="4619625"/>
            <a:ext cx="6400800" cy="2238375"/>
          </a:xfrm>
          <a:prstGeom prst="rect">
            <a:avLst/>
          </a:prstGeom>
          <a:noFill/>
          <a:ln w="9525">
            <a:solidFill>
              <a:schemeClr val="bg2">
                <a:lumMod val="50000"/>
              </a:schemeClr>
            </a:solidFill>
            <a:miter lim="800000"/>
            <a:headEnd/>
            <a:tailEnd/>
          </a:ln>
        </p:spPr>
      </p:pic>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0" y="3352800"/>
            <a:ext cx="6115050" cy="1209675"/>
          </a:xfrm>
          <a:prstGeom prst="rect">
            <a:avLst/>
          </a:prstGeom>
          <a:noFill/>
          <a:ln w="9525">
            <a:solidFill>
              <a:schemeClr val="accent1">
                <a:lumMod val="75000"/>
              </a:schemeClr>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ffectLst/>
                <a:ea typeface="Times New Roman" panose="02020603050405020304" pitchFamily="18" charset="0"/>
              </a:rPr>
              <a:t>Order of the Day</a:t>
            </a:r>
            <a:endParaRPr lang="en-US" dirty="0"/>
          </a:p>
        </p:txBody>
      </p:sp>
      <p:sp>
        <p:nvSpPr>
          <p:cNvPr id="3" name="Content Placeholder 2"/>
          <p:cNvSpPr>
            <a:spLocks noGrp="1"/>
          </p:cNvSpPr>
          <p:nvPr>
            <p:ph idx="1"/>
          </p:nvPr>
        </p:nvSpPr>
        <p:spPr>
          <a:xfrm>
            <a:off x="457200" y="1371601"/>
            <a:ext cx="8153400" cy="4648200"/>
          </a:xfrm>
        </p:spPr>
        <p:txBody>
          <a:bodyPr>
            <a:normAutofit/>
          </a:bodyPr>
          <a:lstStyle/>
          <a:p>
            <a:pPr>
              <a:buNone/>
            </a:pPr>
            <a:endParaRPr lang="en-US" b="1" dirty="0"/>
          </a:p>
          <a:p>
            <a:pPr>
              <a:buNone/>
            </a:pPr>
            <a:r>
              <a:rPr lang="en-US" b="1" dirty="0"/>
              <a:t>… </a:t>
            </a:r>
            <a:r>
              <a:rPr lang="en-US" dirty="0"/>
              <a:t>the daily special at your favorite restaurant</a:t>
            </a:r>
          </a:p>
        </p:txBody>
      </p:sp>
      <p:pic>
        <p:nvPicPr>
          <p:cNvPr id="4" name="irc_mi">
            <a:extLst>
              <a:ext uri="{C183D7F6-B498-43B3-948B-1728B52AA6E4}">
                <adec:decorative xmlns:adec="http://schemas.microsoft.com/office/drawing/2017/decorative" val="1"/>
              </a:ext>
            </a:extLst>
          </p:cNvPr>
          <p:cNvPicPr/>
          <p:nvPr/>
        </p:nvPicPr>
        <p:blipFill>
          <a:blip r:embed="rId3" cstate="print"/>
          <a:srcRect/>
          <a:stretch>
            <a:fillRect/>
          </a:stretch>
        </p:blipFill>
        <p:spPr bwMode="auto">
          <a:xfrm>
            <a:off x="3581400" y="2743200"/>
            <a:ext cx="3429000" cy="3200400"/>
          </a:xfrm>
          <a:prstGeom prst="rect">
            <a:avLst/>
          </a:prstGeom>
          <a:noFill/>
          <a:ln w="9525">
            <a:noFill/>
            <a:miter lim="800000"/>
            <a:headEnd/>
            <a:tailEnd/>
          </a:ln>
        </p:spPr>
      </p:pic>
      <p:sp>
        <p:nvSpPr>
          <p:cNvPr id="5" name="Rectangle 4"/>
          <p:cNvSpPr/>
          <p:nvPr/>
        </p:nvSpPr>
        <p:spPr>
          <a:xfrm>
            <a:off x="298656" y="1219200"/>
            <a:ext cx="8540544" cy="584775"/>
          </a:xfrm>
          <a:prstGeom prst="rect">
            <a:avLst/>
          </a:prstGeom>
          <a:noFill/>
        </p:spPr>
        <p:txBody>
          <a:bodyPr wrap="square" lIns="91440" tIns="45720" rIns="91440" bIns="45720">
            <a:spAutoFit/>
          </a:bodyPr>
          <a:lstStyle/>
          <a:p>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IT’S </a:t>
            </a:r>
            <a:r>
              <a:rPr lang="en-US" sz="3200" b="1" i="1" u="sng"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a:t>
            </a: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Autofit/>
          </a:bodyPr>
          <a:lstStyle/>
          <a:p>
            <a:r>
              <a:rPr lang="en-US" b="1" dirty="0">
                <a:solidFill>
                  <a:schemeClr val="tx2"/>
                </a:solidFill>
                <a:effectLst/>
                <a:ea typeface="Times New Roman" panose="02020603050405020304" pitchFamily="18" charset="0"/>
              </a:rPr>
              <a:t>ADVISE AND CONSENT (SENATE ONLY)</a:t>
            </a:r>
            <a:endParaRPr lang="en-US" dirty="0"/>
          </a:p>
        </p:txBody>
      </p:sp>
      <p:sp>
        <p:nvSpPr>
          <p:cNvPr id="6" name="TextBox 5"/>
          <p:cNvSpPr txBox="1"/>
          <p:nvPr/>
        </p:nvSpPr>
        <p:spPr>
          <a:xfrm>
            <a:off x="533400" y="0"/>
            <a:ext cx="8077200" cy="507831"/>
          </a:xfrm>
          <a:prstGeom prst="rect">
            <a:avLst/>
          </a:prstGeom>
          <a:noFill/>
        </p:spPr>
        <p:txBody>
          <a:bodyPr wrap="square" rtlCol="0">
            <a:spAutoFit/>
          </a:bodyPr>
          <a:lstStyle/>
          <a:p>
            <a:pPr algn="ctr"/>
            <a:r>
              <a:rPr lang="en-US" sz="2700" b="1" i="1" dirty="0">
                <a:solidFill>
                  <a:srgbClr val="4E3B30"/>
                </a:solidFill>
              </a:rPr>
              <a:t>ITEMS ON THE ORDER OF THE DAY</a:t>
            </a:r>
          </a:p>
        </p:txBody>
      </p:sp>
      <p:pic>
        <p:nvPicPr>
          <p:cNvPr id="10241" name="Picture 1">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611968" y="4111374"/>
            <a:ext cx="7998632" cy="2441826"/>
          </a:xfrm>
          <a:prstGeom prst="rect">
            <a:avLst/>
          </a:prstGeom>
          <a:noFill/>
          <a:ln w="9525">
            <a:solidFill>
              <a:schemeClr val="accent1">
                <a:lumMod val="50000"/>
              </a:schemeClr>
            </a:solidFill>
            <a:miter lim="800000"/>
            <a:headEnd/>
            <a:tailEnd/>
          </a:ln>
        </p:spPr>
      </p:pic>
      <p:pic>
        <p:nvPicPr>
          <p:cNvPr id="10242"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914400" y="1143000"/>
            <a:ext cx="7315200" cy="2804160"/>
          </a:xfrm>
          <a:prstGeom prst="rect">
            <a:avLst/>
          </a:prstGeom>
          <a:noFill/>
          <a:ln w="9525">
            <a:solidFill>
              <a:schemeClr val="accent1">
                <a:lumMod val="50000"/>
              </a:schemeClr>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Autofit/>
          </a:bodyPr>
          <a:lstStyle/>
          <a:p>
            <a:r>
              <a:rPr lang="en-US" b="1" dirty="0">
                <a:solidFill>
                  <a:schemeClr val="tx2"/>
                </a:solidFill>
                <a:effectLst/>
                <a:ea typeface="Times New Roman" panose="02020603050405020304" pitchFamily="18" charset="0"/>
              </a:rPr>
              <a:t>ANNOUNCEMENTS</a:t>
            </a:r>
            <a:endParaRPr lang="en-US" dirty="0"/>
          </a:p>
        </p:txBody>
      </p:sp>
      <p:sp>
        <p:nvSpPr>
          <p:cNvPr id="6" name="TextBox 5"/>
          <p:cNvSpPr txBox="1"/>
          <p:nvPr/>
        </p:nvSpPr>
        <p:spPr>
          <a:xfrm>
            <a:off x="533400" y="0"/>
            <a:ext cx="8077200" cy="507831"/>
          </a:xfrm>
          <a:prstGeom prst="rect">
            <a:avLst/>
          </a:prstGeom>
          <a:noFill/>
        </p:spPr>
        <p:txBody>
          <a:bodyPr wrap="square" rtlCol="0">
            <a:spAutoFit/>
          </a:bodyPr>
          <a:lstStyle/>
          <a:p>
            <a:pPr algn="ctr"/>
            <a:r>
              <a:rPr lang="en-US" sz="2700" b="1" i="1" dirty="0">
                <a:solidFill>
                  <a:srgbClr val="4E3B30"/>
                </a:solidFill>
              </a:rPr>
              <a:t>ITEMS ON THE ORDER OF THE DAY</a:t>
            </a:r>
          </a:p>
        </p:txBody>
      </p:sp>
      <p:pic>
        <p:nvPicPr>
          <p:cNvPr id="9217" name="Picture 1">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14400" y="1905000"/>
            <a:ext cx="3829050" cy="771525"/>
          </a:xfrm>
          <a:prstGeom prst="rect">
            <a:avLst/>
          </a:prstGeom>
          <a:noFill/>
          <a:ln w="9525">
            <a:solidFill>
              <a:schemeClr val="tx1"/>
            </a:solidFill>
            <a:miter lim="800000"/>
            <a:headEnd/>
            <a:tailEnd/>
          </a:ln>
        </p:spPr>
      </p:pic>
      <p:pic>
        <p:nvPicPr>
          <p:cNvPr id="9218"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990600" y="3733800"/>
            <a:ext cx="5743575" cy="2524125"/>
          </a:xfrm>
          <a:prstGeom prst="rect">
            <a:avLst/>
          </a:prstGeom>
          <a:noFill/>
          <a:ln w="9525">
            <a:solidFill>
              <a:schemeClr val="tx1"/>
            </a:solidFill>
            <a:miter lim="800000"/>
            <a:headEnd/>
            <a:tailEnd/>
          </a:ln>
        </p:spPr>
      </p:pic>
      <p:pic>
        <p:nvPicPr>
          <p:cNvPr id="9219" name="Picture 3">
            <a:extLst>
              <a:ext uri="{C183D7F6-B498-43B3-948B-1728B52AA6E4}">
                <adec:decorative xmlns:adec="http://schemas.microsoft.com/office/drawing/2017/decorative" val="1"/>
              </a:ext>
            </a:extLst>
          </p:cNvPr>
          <p:cNvPicPr>
            <a:picLocks noChangeAspect="1" noChangeArrowheads="1"/>
          </p:cNvPicPr>
          <p:nvPr/>
        </p:nvPicPr>
        <p:blipFill>
          <a:blip r:embed="rId5" cstate="print"/>
          <a:srcRect/>
          <a:stretch>
            <a:fillRect/>
          </a:stretch>
        </p:blipFill>
        <p:spPr bwMode="auto">
          <a:xfrm>
            <a:off x="3352800" y="2895600"/>
            <a:ext cx="5153025" cy="590550"/>
          </a:xfrm>
          <a:prstGeom prst="rect">
            <a:avLst/>
          </a:prstGeom>
          <a:noFill/>
          <a:ln w="9525">
            <a:solidFill>
              <a:schemeClr val="tx1"/>
            </a:solidFill>
            <a:miter lim="800000"/>
            <a:headEnd/>
            <a:tailEnd/>
          </a:ln>
        </p:spPr>
      </p:pic>
      <p:sp>
        <p:nvSpPr>
          <p:cNvPr id="10" name="Rectangle 9"/>
          <p:cNvSpPr/>
          <p:nvPr/>
        </p:nvSpPr>
        <p:spPr>
          <a:xfrm>
            <a:off x="298656" y="1219200"/>
            <a:ext cx="8540544" cy="584775"/>
          </a:xfrm>
          <a:prstGeom prst="rect">
            <a:avLst/>
          </a:prstGeom>
          <a:noFill/>
        </p:spPr>
        <p:txBody>
          <a:bodyPr wrap="squar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 usually anything too exciting on paper…</a:t>
            </a:r>
          </a:p>
        </p:txBody>
      </p:sp>
      <p:pic>
        <p:nvPicPr>
          <p:cNvPr id="12292" name="Picture 4">
            <a:extLst>
              <a:ext uri="{C183D7F6-B498-43B3-948B-1728B52AA6E4}">
                <adec:decorative xmlns:adec="http://schemas.microsoft.com/office/drawing/2017/decorative" val="1"/>
              </a:ext>
            </a:extLst>
          </p:cNvPr>
          <p:cNvPicPr>
            <a:picLocks noChangeAspect="1" noChangeArrowheads="1"/>
          </p:cNvPicPr>
          <p:nvPr/>
        </p:nvPicPr>
        <p:blipFill>
          <a:blip r:embed="rId6" cstate="print"/>
          <a:srcRect/>
          <a:stretch>
            <a:fillRect/>
          </a:stretch>
        </p:blipFill>
        <p:spPr bwMode="auto">
          <a:xfrm>
            <a:off x="6934200" y="3657600"/>
            <a:ext cx="1730375" cy="1851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1+#ppt_w/2"/>
                                          </p:val>
                                        </p:tav>
                                        <p:tav tm="100000">
                                          <p:val>
                                            <p:strVal val="#ppt_x"/>
                                          </p:val>
                                        </p:tav>
                                      </p:tavLst>
                                    </p:anim>
                                    <p:anim calcmode="lin" valueType="num">
                                      <p:cBhvr additive="base">
                                        <p:cTn id="8"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81000" y="1219200"/>
            <a:ext cx="8229600" cy="3763963"/>
          </a:xfrm>
        </p:spPr>
        <p:txBody>
          <a:bodyPr>
            <a:normAutofit fontScale="92500" lnSpcReduction="10000"/>
          </a:bodyPr>
          <a:lstStyle/>
          <a:p>
            <a:r>
              <a:rPr lang="en-US" b="1" dirty="0"/>
              <a:t>Re-referral</a:t>
            </a:r>
          </a:p>
          <a:p>
            <a:r>
              <a:rPr lang="en-US" b="1" dirty="0"/>
              <a:t>Agree/Disagree </a:t>
            </a:r>
          </a:p>
          <a:p>
            <a:r>
              <a:rPr lang="en-US" b="1" dirty="0"/>
              <a:t>Recommitment</a:t>
            </a:r>
          </a:p>
          <a:p>
            <a:r>
              <a:rPr lang="en-US" b="1" dirty="0"/>
              <a:t>Recall</a:t>
            </a:r>
          </a:p>
          <a:p>
            <a:r>
              <a:rPr lang="en-US" b="1" dirty="0"/>
              <a:t>Waiver of </a:t>
            </a:r>
          </a:p>
          <a:p>
            <a:pPr>
              <a:buNone/>
            </a:pPr>
            <a:r>
              <a:rPr lang="en-US" b="1" dirty="0"/>
              <a:t>    notice for</a:t>
            </a:r>
          </a:p>
          <a:p>
            <a:pPr>
              <a:buNone/>
            </a:pPr>
            <a:r>
              <a:rPr lang="en-US" b="1" dirty="0"/>
              <a:t>    hearing</a:t>
            </a:r>
            <a:endParaRPr lang="en-US" dirty="0"/>
          </a:p>
          <a:p>
            <a:endParaRPr lang="en-US" dirty="0"/>
          </a:p>
        </p:txBody>
      </p:sp>
      <p:sp>
        <p:nvSpPr>
          <p:cNvPr id="2" name="Title 1"/>
          <p:cNvSpPr>
            <a:spLocks noGrp="1"/>
          </p:cNvSpPr>
          <p:nvPr>
            <p:ph type="title"/>
          </p:nvPr>
        </p:nvSpPr>
        <p:spPr>
          <a:xfrm>
            <a:off x="381000" y="631656"/>
            <a:ext cx="8686800" cy="838200"/>
          </a:xfrm>
        </p:spPr>
        <p:txBody>
          <a:bodyPr>
            <a:normAutofit fontScale="90000"/>
          </a:bodyPr>
          <a:lstStyle/>
          <a:p>
            <a:r>
              <a:rPr lang="en-US" sz="4000" b="1" dirty="0">
                <a:solidFill>
                  <a:schemeClr val="tx2"/>
                </a:solidFill>
                <a:effectLst/>
                <a:ea typeface="Times New Roman" panose="02020603050405020304" pitchFamily="18" charset="0"/>
              </a:rPr>
              <a:t>OTHER ITEMS</a:t>
            </a:r>
            <a:br>
              <a:rPr lang="en-US" dirty="0"/>
            </a:br>
            <a:endParaRPr lang="en-US" dirty="0"/>
          </a:p>
        </p:txBody>
      </p:sp>
      <p:pic>
        <p:nvPicPr>
          <p:cNvPr id="8193" name="Picture 1">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159957" y="5106988"/>
            <a:ext cx="6372225" cy="1704975"/>
          </a:xfrm>
          <a:prstGeom prst="rect">
            <a:avLst/>
          </a:prstGeom>
          <a:noFill/>
          <a:ln w="9525">
            <a:solidFill>
              <a:schemeClr val="accent1">
                <a:lumMod val="50000"/>
              </a:schemeClr>
            </a:solidFill>
            <a:miter lim="800000"/>
            <a:headEnd/>
            <a:tailEnd/>
          </a:ln>
        </p:spPr>
      </p:pic>
      <p:pic>
        <p:nvPicPr>
          <p:cNvPr id="8194"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srcRect r="17953"/>
          <a:stretch>
            <a:fillRect/>
          </a:stretch>
        </p:blipFill>
        <p:spPr bwMode="auto">
          <a:xfrm>
            <a:off x="3920364" y="1123950"/>
            <a:ext cx="5223636" cy="2076450"/>
          </a:xfrm>
          <a:prstGeom prst="rect">
            <a:avLst/>
          </a:prstGeom>
          <a:noFill/>
          <a:ln w="9525">
            <a:solidFill>
              <a:schemeClr val="accent1">
                <a:lumMod val="50000"/>
              </a:schemeClr>
            </a:solidFill>
            <a:miter lim="800000"/>
            <a:headEnd/>
            <a:tailEnd/>
          </a:ln>
        </p:spPr>
      </p:pic>
      <p:pic>
        <p:nvPicPr>
          <p:cNvPr id="8195" name="Picture 3">
            <a:extLst>
              <a:ext uri="{C183D7F6-B498-43B3-948B-1728B52AA6E4}">
                <adec:decorative xmlns:adec="http://schemas.microsoft.com/office/drawing/2017/decorative" val="1"/>
              </a:ext>
            </a:extLst>
          </p:cNvPr>
          <p:cNvPicPr>
            <a:picLocks noChangeAspect="1" noChangeArrowheads="1"/>
          </p:cNvPicPr>
          <p:nvPr/>
        </p:nvPicPr>
        <p:blipFill>
          <a:blip r:embed="rId5" cstate="print"/>
          <a:srcRect l="9714" r="6857" b="14829"/>
          <a:stretch>
            <a:fillRect/>
          </a:stretch>
        </p:blipFill>
        <p:spPr bwMode="auto">
          <a:xfrm>
            <a:off x="3048000" y="3124200"/>
            <a:ext cx="5562600" cy="2133600"/>
          </a:xfrm>
          <a:prstGeom prst="rect">
            <a:avLst/>
          </a:prstGeom>
          <a:noFill/>
          <a:ln w="9525">
            <a:solidFill>
              <a:schemeClr val="accent1">
                <a:lumMod val="50000"/>
              </a:schemeClr>
            </a:solidFill>
            <a:miter lim="800000"/>
            <a:headEnd/>
            <a:tailEnd/>
          </a:ln>
        </p:spPr>
      </p:pic>
      <p:sp>
        <p:nvSpPr>
          <p:cNvPr id="7" name="TextBox 6"/>
          <p:cNvSpPr txBox="1"/>
          <p:nvPr/>
        </p:nvSpPr>
        <p:spPr>
          <a:xfrm>
            <a:off x="533400" y="0"/>
            <a:ext cx="8077200" cy="507831"/>
          </a:xfrm>
          <a:prstGeom prst="rect">
            <a:avLst/>
          </a:prstGeom>
          <a:noFill/>
        </p:spPr>
        <p:txBody>
          <a:bodyPr wrap="square" rtlCol="0">
            <a:spAutoFit/>
          </a:bodyPr>
          <a:lstStyle/>
          <a:p>
            <a:pPr algn="ctr"/>
            <a:r>
              <a:rPr lang="en-US" sz="2700" b="1" i="1" dirty="0">
                <a:solidFill>
                  <a:srgbClr val="4E3B30"/>
                </a:solidFill>
              </a:rPr>
              <a:t>ITEMS ON THE ORDER OF THE DAY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2"/>
                </a:solidFill>
                <a:effectLst/>
                <a:ea typeface="Times New Roman" panose="02020603050405020304" pitchFamily="18" charset="0"/>
              </a:rPr>
              <a:t>AGREE/DISAGREE</a:t>
            </a:r>
            <a:endParaRPr lang="en-US" dirty="0"/>
          </a:p>
        </p:txBody>
      </p:sp>
      <p:sp>
        <p:nvSpPr>
          <p:cNvPr id="3" name="Content Placeholder 2"/>
          <p:cNvSpPr>
            <a:spLocks noGrp="1"/>
          </p:cNvSpPr>
          <p:nvPr>
            <p:ph idx="1"/>
          </p:nvPr>
        </p:nvSpPr>
        <p:spPr/>
        <p:txBody>
          <a:bodyPr/>
          <a:lstStyle/>
          <a:p>
            <a:r>
              <a:rPr lang="en-US" dirty="0"/>
              <a:t>When bill returns to its originating chamber, default option is to ‘disagree’ with any changes</a:t>
            </a:r>
          </a:p>
          <a:p>
            <a:r>
              <a:rPr lang="en-US" dirty="0"/>
              <a:t>Internal procedures for members who would like to have chamber ‘agree’ on a particular bill instead</a:t>
            </a:r>
          </a:p>
          <a:p>
            <a:r>
              <a:rPr lang="en-US" dirty="0"/>
              <a:t>Reconsideration of the disagree decision may be made following conference committee</a:t>
            </a:r>
          </a:p>
        </p:txBody>
      </p:sp>
      <p:sp>
        <p:nvSpPr>
          <p:cNvPr id="5" name="TextBox 4"/>
          <p:cNvSpPr txBox="1"/>
          <p:nvPr/>
        </p:nvSpPr>
        <p:spPr>
          <a:xfrm>
            <a:off x="7543800" y="152400"/>
            <a:ext cx="1371600" cy="1200329"/>
          </a:xfrm>
          <a:prstGeom prst="rect">
            <a:avLst/>
          </a:prstGeom>
          <a:noFill/>
        </p:spPr>
        <p:txBody>
          <a:bodyPr wrap="square" rtlCol="0">
            <a:spAutoFit/>
          </a:bodyPr>
          <a:lstStyle/>
          <a:p>
            <a:pPr algn="ctr"/>
            <a:r>
              <a:rPr lang="en-US" dirty="0"/>
              <a:t>HB426 (2009) &amp; House Journal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2"/>
                </a:solidFill>
                <a:effectLst/>
                <a:ea typeface="Times New Roman" panose="02020603050405020304" pitchFamily="18" charset="0"/>
              </a:rPr>
              <a:t>RECALL FROM COMMITTEE</a:t>
            </a:r>
            <a:endParaRPr lang="en-US" dirty="0"/>
          </a:p>
        </p:txBody>
      </p:sp>
      <p:sp>
        <p:nvSpPr>
          <p:cNvPr id="3" name="Content Placeholder 2"/>
          <p:cNvSpPr>
            <a:spLocks noGrp="1"/>
          </p:cNvSpPr>
          <p:nvPr>
            <p:ph idx="1"/>
          </p:nvPr>
        </p:nvSpPr>
        <p:spPr/>
        <p:txBody>
          <a:bodyPr>
            <a:normAutofit/>
          </a:bodyPr>
          <a:lstStyle/>
          <a:p>
            <a:r>
              <a:rPr lang="en-US" dirty="0"/>
              <a:t>House: Rule 37</a:t>
            </a:r>
          </a:p>
          <a:p>
            <a:r>
              <a:rPr lang="en-US" dirty="0"/>
              <a:t>Senate: Rule 52</a:t>
            </a:r>
          </a:p>
          <a:p>
            <a:r>
              <a:rPr lang="en-US" dirty="0"/>
              <a:t>Bills may be recalled from committee twenty days after referral, if 1/3 one-third of the members to which the House or Senate is entitled vote in favor of the recall. </a:t>
            </a:r>
          </a:p>
        </p:txBody>
      </p:sp>
      <p:sp>
        <p:nvSpPr>
          <p:cNvPr id="4" name="TextBox 3"/>
          <p:cNvSpPr txBox="1"/>
          <p:nvPr/>
        </p:nvSpPr>
        <p:spPr>
          <a:xfrm>
            <a:off x="7543800" y="152400"/>
            <a:ext cx="1371600" cy="646331"/>
          </a:xfrm>
          <a:prstGeom prst="rect">
            <a:avLst/>
          </a:prstGeom>
          <a:noFill/>
        </p:spPr>
        <p:txBody>
          <a:bodyPr wrap="square" rtlCol="0">
            <a:spAutoFit/>
          </a:bodyPr>
          <a:lstStyle/>
          <a:p>
            <a:pPr algn="ctr"/>
            <a:r>
              <a:rPr lang="en-US" dirty="0"/>
              <a:t>HB444 (2009)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2"/>
                </a:solidFill>
                <a:effectLst/>
                <a:ea typeface="Times New Roman" panose="02020603050405020304" pitchFamily="18" charset="0"/>
              </a:rPr>
              <a:t>Re-</a:t>
            </a:r>
            <a:r>
              <a:rPr lang="en-US" sz="3600" b="1" dirty="0" err="1">
                <a:solidFill>
                  <a:schemeClr val="tx2"/>
                </a:solidFill>
                <a:effectLst/>
                <a:ea typeface="Times New Roman" panose="02020603050405020304" pitchFamily="18" charset="0"/>
              </a:rPr>
              <a:t>comMitment</a:t>
            </a:r>
            <a:endParaRPr lang="en-US" dirty="0"/>
          </a:p>
        </p:txBody>
      </p:sp>
      <p:sp>
        <p:nvSpPr>
          <p:cNvPr id="3" name="Content Placeholder 2"/>
          <p:cNvSpPr>
            <a:spLocks noGrp="1"/>
          </p:cNvSpPr>
          <p:nvPr>
            <p:ph idx="1"/>
          </p:nvPr>
        </p:nvSpPr>
        <p:spPr/>
        <p:txBody>
          <a:bodyPr/>
          <a:lstStyle/>
          <a:p>
            <a:r>
              <a:rPr lang="en-US" dirty="0"/>
              <a:t>Requires a floor vote</a:t>
            </a:r>
          </a:p>
          <a:p>
            <a:r>
              <a:rPr lang="en-US" dirty="0"/>
              <a:t>May be used after substantially changing a bill (short form bills, for example)</a:t>
            </a:r>
          </a:p>
          <a:p>
            <a:r>
              <a:rPr lang="en-US" dirty="0"/>
              <a:t>Or may effectively kill the bill by declining to vote it forward</a:t>
            </a:r>
          </a:p>
        </p:txBody>
      </p:sp>
      <p:sp>
        <p:nvSpPr>
          <p:cNvPr id="4" name="TextBox 3"/>
          <p:cNvSpPr txBox="1"/>
          <p:nvPr/>
        </p:nvSpPr>
        <p:spPr>
          <a:xfrm>
            <a:off x="7543800" y="152400"/>
            <a:ext cx="1371600" cy="646331"/>
          </a:xfrm>
          <a:prstGeom prst="rect">
            <a:avLst/>
          </a:prstGeom>
          <a:noFill/>
        </p:spPr>
        <p:txBody>
          <a:bodyPr wrap="square" rtlCol="0">
            <a:spAutoFit/>
          </a:bodyPr>
          <a:lstStyle/>
          <a:p>
            <a:pPr algn="ctr"/>
            <a:r>
              <a:rPr lang="en-US" dirty="0"/>
              <a:t>SB137 (2013)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2"/>
                </a:solidFill>
                <a:effectLst/>
                <a:ea typeface="Times New Roman" panose="02020603050405020304" pitchFamily="18" charset="0"/>
              </a:rPr>
              <a:t>RE-REFERRALS</a:t>
            </a:r>
            <a:endParaRPr lang="en-US" dirty="0"/>
          </a:p>
        </p:txBody>
      </p:sp>
      <p:sp>
        <p:nvSpPr>
          <p:cNvPr id="3" name="Content Placeholder 2"/>
          <p:cNvSpPr>
            <a:spLocks noGrp="1"/>
          </p:cNvSpPr>
          <p:nvPr>
            <p:ph idx="1"/>
          </p:nvPr>
        </p:nvSpPr>
        <p:spPr/>
        <p:txBody>
          <a:bodyPr/>
          <a:lstStyle/>
          <a:p>
            <a:r>
              <a:rPr lang="en-US" dirty="0"/>
              <a:t>Rules of Senate and House differ, but ultimate authority rests with leadership</a:t>
            </a:r>
          </a:p>
          <a:p>
            <a:r>
              <a:rPr lang="en-US" dirty="0"/>
              <a:t>A chair may wish to have the opportunity to hear (or not hear) the bill</a:t>
            </a:r>
          </a:p>
          <a:p>
            <a:r>
              <a:rPr lang="en-US" dirty="0"/>
              <a:t>Subject matter may have changed, making referral to different committees appropriate</a:t>
            </a:r>
          </a:p>
          <a:p>
            <a:r>
              <a:rPr lang="en-US" dirty="0"/>
              <a:t>Deadline may have passed – bill is dead unless a committee agrees to step aside</a:t>
            </a:r>
          </a:p>
        </p:txBody>
      </p:sp>
      <p:sp>
        <p:nvSpPr>
          <p:cNvPr id="4" name="TextBox 3"/>
          <p:cNvSpPr txBox="1"/>
          <p:nvPr/>
        </p:nvSpPr>
        <p:spPr>
          <a:xfrm>
            <a:off x="7543800" y="152400"/>
            <a:ext cx="1371600" cy="646331"/>
          </a:xfrm>
          <a:prstGeom prst="rect">
            <a:avLst/>
          </a:prstGeom>
          <a:noFill/>
        </p:spPr>
        <p:txBody>
          <a:bodyPr wrap="square" rtlCol="0">
            <a:spAutoFit/>
          </a:bodyPr>
          <a:lstStyle/>
          <a:p>
            <a:pPr algn="ctr"/>
            <a:r>
              <a:rPr lang="en-US" dirty="0"/>
              <a:t>HB825 (2015)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8775"/>
            <a:ext cx="8686800" cy="838200"/>
          </a:xfrm>
        </p:spPr>
        <p:txBody>
          <a:bodyPr/>
          <a:lstStyle/>
          <a:p>
            <a:r>
              <a:rPr lang="en-US" sz="3600" b="1" dirty="0">
                <a:solidFill>
                  <a:schemeClr val="tx2"/>
                </a:solidFill>
                <a:effectLst/>
                <a:ea typeface="Times New Roman" panose="02020603050405020304" pitchFamily="18" charset="0"/>
              </a:rPr>
              <a:t>WAIVER OF HEARING N0TICE</a:t>
            </a:r>
            <a:endParaRPr lang="en-US" dirty="0"/>
          </a:p>
        </p:txBody>
      </p:sp>
      <p:sp>
        <p:nvSpPr>
          <p:cNvPr id="3" name="Content Placeholder 2"/>
          <p:cNvSpPr>
            <a:spLocks noGrp="1"/>
          </p:cNvSpPr>
          <p:nvPr>
            <p:ph idx="1"/>
          </p:nvPr>
        </p:nvSpPr>
        <p:spPr/>
        <p:txBody>
          <a:bodyPr/>
          <a:lstStyle/>
          <a:p>
            <a:r>
              <a:rPr lang="en-US" dirty="0"/>
              <a:t>Doesn’t appear on Order of the Day; coordinated with the clerk</a:t>
            </a:r>
          </a:p>
          <a:p>
            <a:r>
              <a:rPr lang="en-US" dirty="0"/>
              <a:t>Request made to the President or Speaker, in accordance with Senate and House rules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solidFill>
                <a:effectLst/>
                <a:ea typeface="Times New Roman" panose="02020603050405020304" pitchFamily="18" charset="0"/>
              </a:rPr>
              <a:t>WHO GETS TO SPEAK?</a:t>
            </a:r>
            <a:endParaRPr lang="en-US" dirty="0"/>
          </a:p>
        </p:txBody>
      </p:sp>
      <p:sp>
        <p:nvSpPr>
          <p:cNvPr id="4" name="Content Placeholder 2"/>
          <p:cNvSpPr>
            <a:spLocks noGrp="1"/>
          </p:cNvSpPr>
          <p:nvPr>
            <p:ph idx="1"/>
          </p:nvPr>
        </p:nvSpPr>
        <p:spPr>
          <a:xfrm>
            <a:off x="183776" y="1259541"/>
            <a:ext cx="8686800" cy="3809999"/>
          </a:xfrm>
        </p:spPr>
        <p:txBody>
          <a:bodyPr>
            <a:normAutofit lnSpcReduction="10000"/>
          </a:bodyPr>
          <a:lstStyle/>
          <a:p>
            <a:r>
              <a:rPr lang="en-US" b="1" dirty="0"/>
              <a:t>Must be recognized by presiding officer</a:t>
            </a:r>
          </a:p>
          <a:p>
            <a:pPr lvl="1"/>
            <a:r>
              <a:rPr lang="en-US" b="1" dirty="0"/>
              <a:t>Member must rise, “Mr. Speaker” or “Ms. President”, after being recognized may proceed with remarks, question or motion</a:t>
            </a:r>
          </a:p>
          <a:p>
            <a:pPr lvl="1"/>
            <a:r>
              <a:rPr lang="en-US" b="1" dirty="0"/>
              <a:t>Limit on number of times may speak in debate on subject</a:t>
            </a:r>
          </a:p>
          <a:p>
            <a:pPr lvl="1"/>
            <a:r>
              <a:rPr lang="en-US" b="1" dirty="0"/>
              <a:t>In House, time limit (other members may yield their time)</a:t>
            </a:r>
          </a:p>
          <a:p>
            <a:pPr>
              <a:buNone/>
            </a:pPr>
            <a:endParaRPr lang="en-US" dirty="0"/>
          </a:p>
        </p:txBody>
      </p:sp>
      <p:pic>
        <p:nvPicPr>
          <p:cNvPr id="1028" name="Picture 4" descr="Rep Gene Ward speaks against budget - Honolulu Civil Beat">
            <a:extLst>
              <a:ext uri="{FF2B5EF4-FFF2-40B4-BE49-F238E27FC236}">
                <a16:creationId xmlns:a16="http://schemas.microsoft.com/office/drawing/2014/main" id="{AB5559CF-C057-4254-ABE9-5936EA0253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8231" y="4479466"/>
            <a:ext cx="3469933" cy="2237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solidFill>
                <a:effectLst/>
                <a:ea typeface="Times New Roman" panose="02020603050405020304" pitchFamily="18" charset="0"/>
              </a:rPr>
              <a:t>PROCEDURES</a:t>
            </a:r>
            <a:endParaRPr lang="en-US" dirty="0"/>
          </a:p>
        </p:txBody>
      </p:sp>
      <p:sp>
        <p:nvSpPr>
          <p:cNvPr id="3" name="Content Placeholder 2"/>
          <p:cNvSpPr>
            <a:spLocks noGrp="1"/>
          </p:cNvSpPr>
          <p:nvPr>
            <p:ph idx="1"/>
          </p:nvPr>
        </p:nvSpPr>
        <p:spPr>
          <a:xfrm>
            <a:off x="300318" y="1143000"/>
            <a:ext cx="8686800" cy="3398838"/>
          </a:xfrm>
        </p:spPr>
        <p:txBody>
          <a:bodyPr/>
          <a:lstStyle/>
          <a:p>
            <a:r>
              <a:rPr lang="en-US" b="1" dirty="0"/>
              <a:t>Motions/Seconded</a:t>
            </a:r>
          </a:p>
          <a:p>
            <a:pPr lvl="1"/>
            <a:r>
              <a:rPr lang="en-US" b="1" dirty="0"/>
              <a:t>Proposals for action requiring a decision (to postpone, to amend, etc.)</a:t>
            </a:r>
          </a:p>
          <a:p>
            <a:r>
              <a:rPr lang="en-US" b="1" dirty="0"/>
              <a:t>“Interruptions”</a:t>
            </a:r>
          </a:p>
          <a:p>
            <a:pPr lvl="1"/>
            <a:r>
              <a:rPr lang="en-US" b="1" dirty="0"/>
              <a:t>Point of Order, Request for Information, etc.</a:t>
            </a:r>
          </a:p>
          <a:p>
            <a:r>
              <a:rPr lang="en-US" b="1" dirty="0"/>
              <a:t>Rulings on conflict of interest</a:t>
            </a:r>
          </a:p>
          <a:p>
            <a:pPr marL="57150" lvl="1" indent="0">
              <a:buNone/>
            </a:pPr>
            <a:endParaRPr lang="en-US" dirty="0"/>
          </a:p>
          <a:p>
            <a:endParaRPr lang="en-US" dirty="0"/>
          </a:p>
        </p:txBody>
      </p:sp>
      <p:pic>
        <p:nvPicPr>
          <p:cNvPr id="2050" name="Picture 2" descr="Senate President Ron Kouchi leads senate - Honolulu Civil Beat">
            <a:extLst>
              <a:ext uri="{FF2B5EF4-FFF2-40B4-BE49-F238E27FC236}">
                <a16:creationId xmlns:a16="http://schemas.microsoft.com/office/drawing/2014/main" id="{D3CC2EF6-0ACA-4CED-A3C6-DBF3B1C20E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882" y="4351973"/>
            <a:ext cx="3657600" cy="2348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rmAutofit/>
          </a:bodyPr>
          <a:lstStyle/>
          <a:p>
            <a:br>
              <a:rPr lang="en-US" sz="3600" b="1" dirty="0"/>
            </a:br>
            <a:endParaRPr lang="en-US" dirty="0"/>
          </a:p>
        </p:txBody>
      </p:sp>
      <p:sp>
        <p:nvSpPr>
          <p:cNvPr id="5" name="TextBox 4"/>
          <p:cNvSpPr txBox="1"/>
          <p:nvPr/>
        </p:nvSpPr>
        <p:spPr>
          <a:xfrm>
            <a:off x="533400" y="0"/>
            <a:ext cx="8077200" cy="507831"/>
          </a:xfrm>
          <a:prstGeom prst="rect">
            <a:avLst/>
          </a:prstGeom>
          <a:noFill/>
        </p:spPr>
        <p:txBody>
          <a:bodyPr wrap="square" rtlCol="0">
            <a:spAutoFit/>
          </a:bodyPr>
          <a:lstStyle/>
          <a:p>
            <a:pPr algn="ctr"/>
            <a:r>
              <a:rPr lang="en-US" sz="2700" b="1" i="1" dirty="0">
                <a:solidFill>
                  <a:srgbClr val="4E3B30"/>
                </a:solidFill>
              </a:rPr>
              <a:t>WHAT IT </a:t>
            </a:r>
            <a:r>
              <a:rPr lang="en-US" sz="2700" b="1" i="1" u="sng" dirty="0">
                <a:solidFill>
                  <a:srgbClr val="4E3B30"/>
                </a:solidFill>
              </a:rPr>
              <a:t>IS</a:t>
            </a:r>
            <a:r>
              <a:rPr lang="en-US" sz="2700" b="1" i="1" dirty="0">
                <a:solidFill>
                  <a:srgbClr val="4E3B30"/>
                </a:solidFill>
              </a:rPr>
              <a:t>…</a:t>
            </a:r>
            <a:endParaRPr lang="en-US" sz="2700" b="1" i="1" u="sng" dirty="0">
              <a:solidFill>
                <a:srgbClr val="4E3B30"/>
              </a:solidFill>
            </a:endParaRPr>
          </a:p>
        </p:txBody>
      </p:sp>
      <p:sp>
        <p:nvSpPr>
          <p:cNvPr id="6" name="Title 1">
            <a:extLst>
              <a:ext uri="{FF2B5EF4-FFF2-40B4-BE49-F238E27FC236}">
                <a16:creationId xmlns:a16="http://schemas.microsoft.com/office/drawing/2014/main" id="{62677212-D49B-4DEF-BCE2-438C74C14027}"/>
              </a:ext>
            </a:extLst>
          </p:cNvPr>
          <p:cNvSpPr txBox="1">
            <a:spLocks/>
          </p:cNvSpPr>
          <p:nvPr/>
        </p:nvSpPr>
        <p:spPr>
          <a:xfrm>
            <a:off x="304800" y="4572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b="1" dirty="0">
                <a:effectLst/>
                <a:ea typeface="Times New Roman" panose="02020603050405020304" pitchFamily="18" charset="0"/>
              </a:rPr>
              <a:t>An AGENDA OF A DELIBERATIVE body</a:t>
            </a:r>
            <a:endParaRPr lang="en-US" dirty="0"/>
          </a:p>
        </p:txBody>
      </p:sp>
      <p:pic>
        <p:nvPicPr>
          <p:cNvPr id="4" name="Picture 3">
            <a:extLst>
              <a:ext uri="{FF2B5EF4-FFF2-40B4-BE49-F238E27FC236}">
                <a16:creationId xmlns:a16="http://schemas.microsoft.com/office/drawing/2014/main" id="{B2BE16B6-9728-4813-B891-5A7DF8171DB3}"/>
              </a:ext>
              <a:ext uri="{C183D7F6-B498-43B3-948B-1728B52AA6E4}">
                <adec:decorative xmlns:adec="http://schemas.microsoft.com/office/drawing/2017/decorative" val="1"/>
              </a:ext>
            </a:extLst>
          </p:cNvPr>
          <p:cNvPicPr>
            <a:picLocks noChangeAspect="1"/>
          </p:cNvPicPr>
          <p:nvPr/>
        </p:nvPicPr>
        <p:blipFill rotWithShape="1">
          <a:blip r:embed="rId3"/>
          <a:srcRect l="34166" t="16666" r="17500" b="7333"/>
          <a:stretch/>
        </p:blipFill>
        <p:spPr>
          <a:xfrm>
            <a:off x="1752600" y="1237593"/>
            <a:ext cx="5562600" cy="546669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960438"/>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381000" y="1524000"/>
            <a:ext cx="8229600" cy="3763963"/>
          </a:xfrm>
        </p:spPr>
        <p:txBody>
          <a:bodyPr>
            <a:normAutofit/>
          </a:bodyPr>
          <a:lstStyle/>
          <a:p>
            <a:r>
              <a:rPr lang="en-US" b="1" dirty="0"/>
              <a:t>An amendment offered by a member from the floor during consideration of a bill or other measure (usually on third reading – if amendment passes, requires 48 hours before bill can be voted on again)</a:t>
            </a:r>
          </a:p>
          <a:p>
            <a:endParaRPr lang="en-US" dirty="0"/>
          </a:p>
        </p:txBody>
      </p:sp>
      <p:sp>
        <p:nvSpPr>
          <p:cNvPr id="4" name="Title 1">
            <a:extLst>
              <a:ext uri="{C183D7F6-B498-43B3-948B-1728B52AA6E4}">
                <adec:decorative xmlns:adec="http://schemas.microsoft.com/office/drawing/2017/decorative" val="1"/>
              </a:ext>
            </a:extLst>
          </p:cNvPr>
          <p:cNvSpPr txBox="1">
            <a:spLocks/>
          </p:cNvSpPr>
          <p:nvPr/>
        </p:nvSpPr>
        <p:spPr>
          <a:xfrm>
            <a:off x="304800" y="457200"/>
            <a:ext cx="8686800" cy="8382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10241" name="Picture 1">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838200" y="4191000"/>
            <a:ext cx="8114814" cy="2303116"/>
          </a:xfrm>
          <a:prstGeom prst="rect">
            <a:avLst/>
          </a:prstGeom>
          <a:noFill/>
          <a:ln w="9525">
            <a:solidFill>
              <a:schemeClr val="tx2">
                <a:lumMod val="50000"/>
              </a:schemeClr>
            </a:solidFill>
            <a:miter lim="800000"/>
            <a:headEnd/>
            <a:tailEnd/>
          </a:ln>
        </p:spPr>
      </p:pic>
      <p:sp>
        <p:nvSpPr>
          <p:cNvPr id="9" name="TextBox 8">
            <a:extLst>
              <a:ext uri="{FF2B5EF4-FFF2-40B4-BE49-F238E27FC236}">
                <a16:creationId xmlns:a16="http://schemas.microsoft.com/office/drawing/2014/main" id="{E53DAF79-9852-43BA-9C6C-2DC4A9A8008B}"/>
              </a:ext>
            </a:extLst>
          </p:cNvPr>
          <p:cNvSpPr txBox="1"/>
          <p:nvPr/>
        </p:nvSpPr>
        <p:spPr>
          <a:xfrm>
            <a:off x="609600" y="387023"/>
            <a:ext cx="4578722" cy="646331"/>
          </a:xfrm>
          <a:prstGeom prst="rect">
            <a:avLst/>
          </a:prstGeom>
          <a:noFill/>
        </p:spPr>
        <p:txBody>
          <a:bodyPr wrap="square">
            <a:spAutoFit/>
          </a:bodyPr>
          <a:lstStyle/>
          <a:p>
            <a:r>
              <a:rPr lang="en-US" sz="3600" b="1" dirty="0">
                <a:solidFill>
                  <a:schemeClr val="tx2"/>
                </a:solidFill>
                <a:latin typeface="+mj-lt"/>
              </a:rPr>
              <a:t>FLOOR AMENDMENTS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solidFill>
                <a:effectLst/>
                <a:ea typeface="Times New Roman" panose="02020603050405020304" pitchFamily="18" charset="0"/>
              </a:rPr>
              <a:t>VOTES</a:t>
            </a:r>
            <a:endParaRPr lang="en-US" dirty="0"/>
          </a:p>
        </p:txBody>
      </p:sp>
      <p:sp>
        <p:nvSpPr>
          <p:cNvPr id="3" name="Content Placeholder 2"/>
          <p:cNvSpPr>
            <a:spLocks noGrp="1"/>
          </p:cNvSpPr>
          <p:nvPr>
            <p:ph idx="1"/>
          </p:nvPr>
        </p:nvSpPr>
        <p:spPr/>
        <p:txBody>
          <a:bodyPr/>
          <a:lstStyle/>
          <a:p>
            <a:r>
              <a:rPr lang="en-US" b="1" dirty="0"/>
              <a:t>Consent Calendar/Modified Consent Calendar</a:t>
            </a:r>
          </a:p>
          <a:p>
            <a:r>
              <a:rPr lang="en-US" b="1" dirty="0"/>
              <a:t>Items may be moved to ‘end of calendar’ if message passage is uncertain – time to rally support!</a:t>
            </a:r>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59" y="310157"/>
            <a:ext cx="8686800" cy="838200"/>
          </a:xfrm>
        </p:spPr>
        <p:txBody>
          <a:bodyPr>
            <a:normAutofit/>
          </a:bodyPr>
          <a:lstStyle/>
          <a:p>
            <a:r>
              <a:rPr lang="en-US" b="1" dirty="0">
                <a:solidFill>
                  <a:schemeClr val="tx2"/>
                </a:solidFill>
                <a:effectLst/>
                <a:ea typeface="Times New Roman" panose="02020603050405020304" pitchFamily="18" charset="0"/>
              </a:rPr>
              <a:t>VOTES</a:t>
            </a:r>
            <a:endParaRPr lang="en-US" dirty="0"/>
          </a:p>
        </p:txBody>
      </p:sp>
      <p:sp>
        <p:nvSpPr>
          <p:cNvPr id="3" name="Content Placeholder 2"/>
          <p:cNvSpPr>
            <a:spLocks noGrp="1"/>
          </p:cNvSpPr>
          <p:nvPr>
            <p:ph idx="1"/>
          </p:nvPr>
        </p:nvSpPr>
        <p:spPr/>
        <p:txBody>
          <a:bodyPr/>
          <a:lstStyle/>
          <a:p>
            <a:r>
              <a:rPr lang="en-US" dirty="0"/>
              <a:t>Ayes</a:t>
            </a:r>
          </a:p>
          <a:p>
            <a:pPr lvl="1"/>
            <a:r>
              <a:rPr lang="en-US" dirty="0"/>
              <a:t>Ayes with reservations</a:t>
            </a:r>
          </a:p>
          <a:p>
            <a:pPr marL="342900" lvl="1" indent="-342900">
              <a:buFont typeface="Wingdings 2"/>
              <a:buChar char=""/>
            </a:pPr>
            <a:r>
              <a:rPr lang="en-US" sz="3200" dirty="0" err="1"/>
              <a:t>Kanalua</a:t>
            </a:r>
            <a:r>
              <a:rPr lang="en-US" sz="3200" i="1" dirty="0"/>
              <a:t> </a:t>
            </a:r>
            <a:r>
              <a:rPr lang="en-US" sz="2400" i="1" dirty="0"/>
              <a:t>(pass or undecided – but if repeatedly </a:t>
            </a:r>
            <a:r>
              <a:rPr lang="en-US" sz="2400" i="1" dirty="0" err="1"/>
              <a:t>kanalua</a:t>
            </a:r>
            <a:r>
              <a:rPr lang="en-US" sz="2400" i="1" dirty="0"/>
              <a:t>, ends up counting as an “aye”)</a:t>
            </a:r>
            <a:endParaRPr lang="en-US" dirty="0"/>
          </a:p>
          <a:p>
            <a:r>
              <a:rPr lang="en-US" dirty="0" err="1"/>
              <a:t>Noes</a:t>
            </a:r>
            <a:endParaRPr lang="en-US" dirty="0"/>
          </a:p>
          <a:p>
            <a:r>
              <a:rPr lang="en-US" dirty="0"/>
              <a:t>Excused</a:t>
            </a:r>
          </a:p>
          <a:p>
            <a:pPr>
              <a:buNone/>
            </a:pPr>
            <a:endParaRPr lang="en-US" dirty="0"/>
          </a:p>
        </p:txBody>
      </p:sp>
      <p:sp>
        <p:nvSpPr>
          <p:cNvPr id="4" name="Rectangle 3"/>
          <p:cNvSpPr/>
          <p:nvPr/>
        </p:nvSpPr>
        <p:spPr>
          <a:xfrm>
            <a:off x="4724400" y="1066800"/>
            <a:ext cx="168969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voice</a:t>
            </a:r>
          </a:p>
        </p:txBody>
      </p:sp>
      <p:sp>
        <p:nvSpPr>
          <p:cNvPr id="5" name="Rectangle 4"/>
          <p:cNvSpPr/>
          <p:nvPr/>
        </p:nvSpPr>
        <p:spPr>
          <a:xfrm>
            <a:off x="1295400" y="4639270"/>
            <a:ext cx="412164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raising hands</a:t>
            </a:r>
          </a:p>
        </p:txBody>
      </p:sp>
      <p:sp>
        <p:nvSpPr>
          <p:cNvPr id="6" name="Rectangle 5"/>
          <p:cNvSpPr/>
          <p:nvPr/>
        </p:nvSpPr>
        <p:spPr>
          <a:xfrm>
            <a:off x="3657600" y="5562600"/>
            <a:ext cx="270939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standing</a:t>
            </a:r>
          </a:p>
        </p:txBody>
      </p:sp>
      <p:sp>
        <p:nvSpPr>
          <p:cNvPr id="7" name="Rectangle 6"/>
          <p:cNvSpPr/>
          <p:nvPr/>
        </p:nvSpPr>
        <p:spPr>
          <a:xfrm>
            <a:off x="5715000" y="1981200"/>
            <a:ext cx="22656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roll call</a:t>
            </a:r>
          </a:p>
        </p:txBody>
      </p:sp>
      <p:sp>
        <p:nvSpPr>
          <p:cNvPr id="8" name="Rectangle 7"/>
          <p:cNvSpPr/>
          <p:nvPr/>
        </p:nvSpPr>
        <p:spPr>
          <a:xfrm>
            <a:off x="2971800" y="3343870"/>
            <a:ext cx="59602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unanimous consent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1916"/>
            <a:ext cx="8686800" cy="838200"/>
          </a:xfrm>
        </p:spPr>
        <p:txBody>
          <a:bodyPr>
            <a:normAutofit/>
          </a:bodyPr>
          <a:lstStyle/>
          <a:p>
            <a:r>
              <a:rPr lang="en-US" b="1" dirty="0">
                <a:solidFill>
                  <a:schemeClr val="tx2"/>
                </a:solidFill>
                <a:effectLst/>
                <a:ea typeface="Times New Roman" panose="02020603050405020304" pitchFamily="18" charset="0"/>
              </a:rPr>
              <a:t>CUSTOMS</a:t>
            </a:r>
            <a:endParaRPr lang="en-US" dirty="0"/>
          </a:p>
        </p:txBody>
      </p:sp>
      <p:sp>
        <p:nvSpPr>
          <p:cNvPr id="3" name="Content Placeholder 2"/>
          <p:cNvSpPr>
            <a:spLocks noGrp="1"/>
          </p:cNvSpPr>
          <p:nvPr>
            <p:ph idx="1"/>
          </p:nvPr>
        </p:nvSpPr>
        <p:spPr>
          <a:xfrm>
            <a:off x="457200" y="1600200"/>
            <a:ext cx="5867400" cy="4525963"/>
          </a:xfrm>
        </p:spPr>
        <p:txBody>
          <a:bodyPr/>
          <a:lstStyle/>
          <a:p>
            <a:r>
              <a:rPr lang="en-US" dirty="0"/>
              <a:t>Members must dress in “court attire”</a:t>
            </a:r>
          </a:p>
          <a:p>
            <a:r>
              <a:rPr lang="en-US" dirty="0"/>
              <a:t>Aloha wear on Fridays</a:t>
            </a:r>
          </a:p>
          <a:p>
            <a:r>
              <a:rPr lang="en-US" dirty="0"/>
              <a:t>Referring to other members</a:t>
            </a:r>
          </a:p>
          <a:p>
            <a:r>
              <a:rPr lang="en-US" dirty="0"/>
              <a:t>Submit written comments</a:t>
            </a:r>
          </a:p>
          <a:p>
            <a:r>
              <a:rPr lang="en-US" dirty="0"/>
              <a:t>Comments entered as my own</a:t>
            </a:r>
          </a:p>
          <a:p>
            <a:endParaRPr lang="en-US" dirty="0"/>
          </a:p>
          <a:p>
            <a:endParaRPr lang="en-US" dirty="0"/>
          </a:p>
        </p:txBody>
      </p:sp>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rot="295163">
            <a:off x="6337004" y="1472808"/>
            <a:ext cx="2453710" cy="2171866"/>
          </a:xfrm>
          <a:prstGeom prst="rect">
            <a:avLst/>
          </a:prstGeom>
          <a:noFill/>
        </p:spPr>
      </p:pic>
      <p:pic>
        <p:nvPicPr>
          <p:cNvPr id="4099" name="Picture 3">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6248400" y="4296466"/>
            <a:ext cx="1981200" cy="2379868"/>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ogressive Legislative Caucus hopes to raise minimum wage and legalize  cannabis | Hawai'i Public Radio">
            <a:extLst>
              <a:ext uri="{FF2B5EF4-FFF2-40B4-BE49-F238E27FC236}">
                <a16:creationId xmlns:a16="http://schemas.microsoft.com/office/drawing/2014/main" id="{F6154E60-5FDA-4CD8-8B33-EAD4CF513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36" y="949386"/>
            <a:ext cx="8588615" cy="450902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1086" y="4580965"/>
            <a:ext cx="8686800" cy="2286000"/>
          </a:xfrm>
          <a:solidFill>
            <a:schemeClr val="bg1"/>
          </a:solidFill>
          <a:ln>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a:normAutofit/>
          </a:bodyPr>
          <a:lstStyle/>
          <a:p>
            <a:pPr>
              <a:buNone/>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Clerk</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–record keeping, journal, communications to and from the </a:t>
            </a:r>
            <a:r>
              <a:rPr lang="en-US"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chamber</a:t>
            </a:r>
            <a:r>
              <a:rPr lang="en-US" b="1" dirty="0" err="1">
                <a:solidFill>
                  <a:schemeClr val="bg1"/>
                </a:solidFill>
              </a:rPr>
              <a:t>body</a:t>
            </a:r>
            <a:endParaRPr lang="en-US" b="1" dirty="0">
              <a:solidFill>
                <a:schemeClr val="bg1"/>
              </a:solidFill>
            </a:endParaRPr>
          </a:p>
          <a:p>
            <a:pPr>
              <a:buNone/>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Sergeant-at-Arms</a:t>
            </a:r>
            <a:r>
              <a:rPr lang="en-US" dirty="0">
                <a:solidFill>
                  <a:schemeClr val="bg1"/>
                </a:solidFill>
              </a:rPr>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maintains order, decorum, escorts guests</a:t>
            </a:r>
          </a:p>
        </p:txBody>
      </p:sp>
      <p:sp>
        <p:nvSpPr>
          <p:cNvPr id="5" name="Title 1">
            <a:extLst>
              <a:ext uri="{C183D7F6-B498-43B3-948B-1728B52AA6E4}">
                <adec:decorative xmlns:adec="http://schemas.microsoft.com/office/drawing/2017/decorative" val="1"/>
              </a:ext>
            </a:extLst>
          </p:cNvPr>
          <p:cNvSpPr txBox="1">
            <a:spLocks/>
          </p:cNvSpPr>
          <p:nvPr/>
        </p:nvSpPr>
        <p:spPr>
          <a:xfrm>
            <a:off x="341086" y="152400"/>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0" normalizeH="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9" name="TextBox 8">
            <a:extLst>
              <a:ext uri="{FF2B5EF4-FFF2-40B4-BE49-F238E27FC236}">
                <a16:creationId xmlns:a16="http://schemas.microsoft.com/office/drawing/2014/main" id="{6366003E-DE6A-4825-9ECA-93C04A978067}"/>
              </a:ext>
            </a:extLst>
          </p:cNvPr>
          <p:cNvSpPr txBox="1"/>
          <p:nvPr/>
        </p:nvSpPr>
        <p:spPr>
          <a:xfrm>
            <a:off x="533400" y="357716"/>
            <a:ext cx="4578722" cy="646331"/>
          </a:xfrm>
          <a:prstGeom prst="rect">
            <a:avLst/>
          </a:prstGeom>
          <a:noFill/>
        </p:spPr>
        <p:txBody>
          <a:bodyPr wrap="square">
            <a:spAutoFit/>
          </a:bodyPr>
          <a:lstStyle/>
          <a:p>
            <a:r>
              <a:rPr lang="en-US" sz="3600" b="1" dirty="0">
                <a:solidFill>
                  <a:schemeClr val="tx2"/>
                </a:solidFill>
                <a:latin typeface="+mj-lt"/>
              </a:rPr>
              <a:t>STAFF</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8775"/>
            <a:ext cx="8686800" cy="838200"/>
          </a:xfrm>
        </p:spPr>
        <p:txBody>
          <a:bodyPr>
            <a:normAutofit/>
          </a:bodyPr>
          <a:lstStyle/>
          <a:p>
            <a:r>
              <a:rPr lang="en-US" b="1" dirty="0">
                <a:solidFill>
                  <a:schemeClr val="tx2"/>
                </a:solidFill>
                <a:effectLst/>
                <a:ea typeface="Times New Roman" panose="02020603050405020304" pitchFamily="18" charset="0"/>
              </a:rPr>
              <a:t>WHAT GUIDES PROCEEDINGS/BEHAVIOR?</a:t>
            </a:r>
            <a:endParaRPr lang="en-US" dirty="0"/>
          </a:p>
        </p:txBody>
      </p:sp>
      <p:sp>
        <p:nvSpPr>
          <p:cNvPr id="3" name="Content Placeholder 2"/>
          <p:cNvSpPr>
            <a:spLocks noGrp="1"/>
          </p:cNvSpPr>
          <p:nvPr>
            <p:ph idx="1"/>
          </p:nvPr>
        </p:nvSpPr>
        <p:spPr/>
        <p:txBody>
          <a:bodyPr/>
          <a:lstStyle/>
          <a:p>
            <a:r>
              <a:rPr lang="en-US" dirty="0"/>
              <a:t>State Constitution</a:t>
            </a:r>
          </a:p>
          <a:p>
            <a:r>
              <a:rPr lang="en-US" dirty="0"/>
              <a:t>House and Senate Rules</a:t>
            </a:r>
          </a:p>
          <a:p>
            <a:r>
              <a:rPr lang="en-US" dirty="0"/>
              <a:t>Mason's Manual of Legislative Procedure</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6858000" y="3505200"/>
            <a:ext cx="1600200" cy="232421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solidFill>
                <a:effectLst/>
                <a:ea typeface="Times New Roman" panose="02020603050405020304" pitchFamily="18" charset="0"/>
              </a:rPr>
              <a:t>JOURNALS</a:t>
            </a:r>
            <a:endParaRPr lang="en-US" dirty="0"/>
          </a:p>
        </p:txBody>
      </p:sp>
      <p:sp>
        <p:nvSpPr>
          <p:cNvPr id="3" name="Content Placeholder 2"/>
          <p:cNvSpPr>
            <a:spLocks noGrp="1"/>
          </p:cNvSpPr>
          <p:nvPr>
            <p:ph idx="1"/>
          </p:nvPr>
        </p:nvSpPr>
        <p:spPr>
          <a:xfrm>
            <a:off x="273424" y="1600200"/>
            <a:ext cx="8686800" cy="4525963"/>
          </a:xfrm>
        </p:spPr>
        <p:txBody>
          <a:bodyPr>
            <a:normAutofit fontScale="92500" lnSpcReduction="10000"/>
          </a:bodyPr>
          <a:lstStyle/>
          <a:p>
            <a:r>
              <a:rPr lang="en-US" b="1" dirty="0"/>
              <a:t>Provides a written record of </a:t>
            </a:r>
          </a:p>
          <a:p>
            <a:pPr>
              <a:buNone/>
            </a:pPr>
            <a:r>
              <a:rPr lang="en-US" b="1" dirty="0"/>
              <a:t>	all the floor actions.</a:t>
            </a:r>
          </a:p>
          <a:p>
            <a:r>
              <a:rPr lang="en-US" b="1" dirty="0"/>
              <a:t>Past House and Senate Journals</a:t>
            </a:r>
          </a:p>
          <a:p>
            <a:pPr>
              <a:buNone/>
            </a:pPr>
            <a:r>
              <a:rPr lang="en-US" b="1" dirty="0"/>
              <a:t>	can be viewed online. </a:t>
            </a:r>
          </a:p>
          <a:p>
            <a:r>
              <a:rPr lang="en-US" b="1" dirty="0"/>
              <a:t>House draft journals posted</a:t>
            </a:r>
          </a:p>
          <a:p>
            <a:pPr>
              <a:buNone/>
            </a:pPr>
            <a:r>
              <a:rPr lang="en-US" b="1" dirty="0"/>
              <a:t>	as session proceeds; for current </a:t>
            </a:r>
          </a:p>
          <a:p>
            <a:pPr>
              <a:buNone/>
            </a:pPr>
            <a:r>
              <a:rPr lang="en-US" b="1" dirty="0"/>
              <a:t>	Senate journals, contact Senate Clerk’s office.</a:t>
            </a:r>
          </a:p>
          <a:p>
            <a:r>
              <a:rPr lang="en-US" b="1" dirty="0"/>
              <a:t>Bound volumes of House and Senate Journals are available in the LRB Library.</a:t>
            </a:r>
            <a:endParaRPr lang="en-US" dirty="0"/>
          </a:p>
        </p:txBody>
      </p:sp>
      <p:pic>
        <p:nvPicPr>
          <p:cNvPr id="6" name="Picture 5" descr="Text, letter&#10;&#10;Description automatically generated">
            <a:extLst>
              <a:ext uri="{FF2B5EF4-FFF2-40B4-BE49-F238E27FC236}">
                <a16:creationId xmlns:a16="http://schemas.microsoft.com/office/drawing/2014/main" id="{6D7F37CC-3EAA-43C1-BD3E-C9E119536402}"/>
              </a:ext>
            </a:extLst>
          </p:cNvPr>
          <p:cNvPicPr>
            <a:picLocks noChangeAspect="1"/>
          </p:cNvPicPr>
          <p:nvPr/>
        </p:nvPicPr>
        <p:blipFill rotWithShape="1">
          <a:blip r:embed="rId3">
            <a:extLst>
              <a:ext uri="{28A0092B-C50C-407E-A947-70E740481C1C}">
                <a14:useLocalDpi xmlns:a14="http://schemas.microsoft.com/office/drawing/2010/main" val="0"/>
              </a:ext>
            </a:extLst>
          </a:blip>
          <a:srcRect l="5373" r="3626"/>
          <a:stretch/>
        </p:blipFill>
        <p:spPr>
          <a:xfrm>
            <a:off x="6287999" y="518903"/>
            <a:ext cx="2591542" cy="379326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3581400" y="0"/>
            <a:ext cx="5299364" cy="6858000"/>
          </a:xfrm>
          <a:prstGeom prst="rect">
            <a:avLst/>
          </a:prstGeom>
          <a:ln>
            <a:solidFill>
              <a:schemeClr val="tx2">
                <a:lumMod val="50000"/>
              </a:schemeClr>
            </a:solidFill>
          </a:ln>
        </p:spPr>
      </p:pic>
      <p:sp>
        <p:nvSpPr>
          <p:cNvPr id="5" name="Title 1"/>
          <p:cNvSpPr>
            <a:spLocks noGrp="1"/>
          </p:cNvSpPr>
          <p:nvPr>
            <p:ph type="title"/>
          </p:nvPr>
        </p:nvSpPr>
        <p:spPr>
          <a:xfrm>
            <a:off x="0" y="457200"/>
            <a:ext cx="8991600" cy="838200"/>
          </a:xfrm>
        </p:spPr>
        <p:txBody>
          <a:bodyPr/>
          <a:lstStyle/>
          <a:p>
            <a:r>
              <a:rPr lang="en-US" b="1" dirty="0">
                <a:solidFill>
                  <a:schemeClr val="tx2"/>
                </a:solidFill>
                <a:effectLst/>
                <a:ea typeface="Times New Roman" panose="02020603050405020304" pitchFamily="18" charset="0"/>
              </a:rPr>
              <a:t>JOURNALS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3094" y="357926"/>
            <a:ext cx="5139001" cy="838200"/>
          </a:xfrm>
        </p:spPr>
        <p:txBody>
          <a:bodyPr>
            <a:normAutofit fontScale="90000"/>
          </a:bodyPr>
          <a:lstStyle/>
          <a:p>
            <a:r>
              <a:rPr lang="en-US" b="1" dirty="0">
                <a:solidFill>
                  <a:schemeClr val="tx2"/>
                </a:solidFill>
                <a:effectLst/>
                <a:ea typeface="Times New Roman" panose="02020603050405020304" pitchFamily="18" charset="0"/>
              </a:rPr>
              <a:t>WATCH THE PROCEEDINGS</a:t>
            </a:r>
            <a:endParaRPr lang="en-US" dirty="0"/>
          </a:p>
        </p:txBody>
      </p:sp>
      <p:sp>
        <p:nvSpPr>
          <p:cNvPr id="4" name="Content Placeholder 2"/>
          <p:cNvSpPr>
            <a:spLocks noGrp="1"/>
          </p:cNvSpPr>
          <p:nvPr>
            <p:ph idx="1"/>
          </p:nvPr>
        </p:nvSpPr>
        <p:spPr>
          <a:xfrm>
            <a:off x="85718" y="1067497"/>
            <a:ext cx="4042122" cy="2259227"/>
          </a:xfrm>
        </p:spPr>
        <p:txBody>
          <a:bodyPr>
            <a:normAutofit/>
          </a:bodyPr>
          <a:lstStyle/>
          <a:p>
            <a:r>
              <a:rPr lang="en-US" dirty="0"/>
              <a:t>Either use the links on the “Order of the Day” results page…</a:t>
            </a:r>
          </a:p>
        </p:txBody>
      </p:sp>
      <p:sp>
        <p:nvSpPr>
          <p:cNvPr id="6" name="Rectangle 5"/>
          <p:cNvSpPr/>
          <p:nvPr/>
        </p:nvSpPr>
        <p:spPr>
          <a:xfrm>
            <a:off x="5242095" y="482722"/>
            <a:ext cx="3049233" cy="584775"/>
          </a:xfrm>
          <a:prstGeom prst="rect">
            <a:avLst/>
          </a:prstGeom>
        </p:spPr>
        <p:txBody>
          <a:bodyPr wrap="none">
            <a:spAutoFit/>
          </a:bodyPr>
          <a:lstStyle/>
          <a:p>
            <a:r>
              <a:rPr lang="en-US" sz="3200" b="1" dirty="0">
                <a:ln w="1905"/>
                <a:solidFill>
                  <a:schemeClr val="accent1">
                    <a:lumMod val="75000"/>
                  </a:schemeClr>
                </a:solidFill>
                <a:effectLst>
                  <a:innerShdw blurRad="69850" dist="43180" dir="5400000">
                    <a:srgbClr val="000000">
                      <a:alpha val="65000"/>
                    </a:srgbClr>
                  </a:innerShdw>
                </a:effectLst>
              </a:rPr>
              <a:t>Video of Session</a:t>
            </a:r>
            <a:endParaRPr lang="en-US" sz="3200" dirty="0">
              <a:solidFill>
                <a:schemeClr val="accent1">
                  <a:lumMod val="75000"/>
                </a:schemeClr>
              </a:solidFill>
            </a:endParaRPr>
          </a:p>
        </p:txBody>
      </p:sp>
      <p:pic>
        <p:nvPicPr>
          <p:cNvPr id="2" name="Picture 1">
            <a:extLst>
              <a:ext uri="{FF2B5EF4-FFF2-40B4-BE49-F238E27FC236}">
                <a16:creationId xmlns:a16="http://schemas.microsoft.com/office/drawing/2014/main" id="{F27A3CC6-5A15-E54A-C770-9BFC38B81F7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6074" b="6074"/>
          <a:stretch/>
        </p:blipFill>
        <p:spPr>
          <a:xfrm>
            <a:off x="4554824" y="3559941"/>
            <a:ext cx="4579658" cy="3374259"/>
          </a:xfrm>
          <a:prstGeom prst="rect">
            <a:avLst/>
          </a:prstGeom>
        </p:spPr>
      </p:pic>
      <p:sp>
        <p:nvSpPr>
          <p:cNvPr id="3" name="Oval 2">
            <a:extLst>
              <a:ext uri="{FF2B5EF4-FFF2-40B4-BE49-F238E27FC236}">
                <a16:creationId xmlns:a16="http://schemas.microsoft.com/office/drawing/2014/main" id="{1FBB3347-BBA0-4458-A1BE-792B5083DB55}"/>
              </a:ext>
              <a:ext uri="{C183D7F6-B498-43B3-948B-1728B52AA6E4}">
                <adec:decorative xmlns:adec="http://schemas.microsoft.com/office/drawing/2017/decorative" val="1"/>
              </a:ext>
            </a:extLst>
          </p:cNvPr>
          <p:cNvSpPr/>
          <p:nvPr/>
        </p:nvSpPr>
        <p:spPr>
          <a:xfrm>
            <a:off x="5429310" y="4191000"/>
            <a:ext cx="1267395" cy="3080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54B2FA0-86A5-DA28-70A6-3163145F105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127840" y="1075232"/>
            <a:ext cx="4993942" cy="2243757"/>
          </a:xfrm>
          <a:prstGeom prst="rect">
            <a:avLst/>
          </a:prstGeom>
        </p:spPr>
      </p:pic>
      <p:sp>
        <p:nvSpPr>
          <p:cNvPr id="12" name="Oval 11">
            <a:extLst>
              <a:ext uri="{FF2B5EF4-FFF2-40B4-BE49-F238E27FC236}">
                <a16:creationId xmlns:a16="http://schemas.microsoft.com/office/drawing/2014/main" id="{85D45192-B6DF-A310-2A44-C9AF46324DA9}"/>
              </a:ext>
              <a:ext uri="{C183D7F6-B498-43B3-948B-1728B52AA6E4}">
                <adec:decorative xmlns:adec="http://schemas.microsoft.com/office/drawing/2017/decorative" val="1"/>
              </a:ext>
            </a:extLst>
          </p:cNvPr>
          <p:cNvSpPr/>
          <p:nvPr/>
        </p:nvSpPr>
        <p:spPr>
          <a:xfrm>
            <a:off x="7229758" y="1854993"/>
            <a:ext cx="1588746" cy="8759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A4DB26A9-BEEC-3F8A-6BE9-A040073FC9B4}"/>
              </a:ext>
            </a:extLst>
          </p:cNvPr>
          <p:cNvSpPr txBox="1">
            <a:spLocks/>
          </p:cNvSpPr>
          <p:nvPr/>
        </p:nvSpPr>
        <p:spPr>
          <a:xfrm>
            <a:off x="76200" y="4114801"/>
            <a:ext cx="4495800" cy="27432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dirty="0"/>
              <a:t>Or use the “Live and On-Demand” video page to access the House or Senate YouTube pages</a:t>
            </a:r>
          </a:p>
        </p:txBody>
      </p:sp>
      <p:sp>
        <p:nvSpPr>
          <p:cNvPr id="15" name="Oval 14">
            <a:extLst>
              <a:ext uri="{FF2B5EF4-FFF2-40B4-BE49-F238E27FC236}">
                <a16:creationId xmlns:a16="http://schemas.microsoft.com/office/drawing/2014/main" id="{3FA29234-882A-54E8-86B4-790327119D31}"/>
              </a:ext>
              <a:ext uri="{C183D7F6-B498-43B3-948B-1728B52AA6E4}">
                <adec:decorative xmlns:adec="http://schemas.microsoft.com/office/drawing/2017/decorative" val="1"/>
              </a:ext>
            </a:extLst>
          </p:cNvPr>
          <p:cNvSpPr/>
          <p:nvPr/>
        </p:nvSpPr>
        <p:spPr>
          <a:xfrm>
            <a:off x="6781800" y="5486400"/>
            <a:ext cx="1267395" cy="1143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effectLst/>
                <a:ea typeface="Times New Roman" panose="02020603050405020304" pitchFamily="18" charset="0"/>
              </a:rPr>
              <a:t>ADJOURNMENT</a:t>
            </a:r>
            <a:endParaRPr lang="en-US" dirty="0"/>
          </a:p>
        </p:txBody>
      </p:sp>
      <p:sp>
        <p:nvSpPr>
          <p:cNvPr id="5" name="Rectangle 4"/>
          <p:cNvSpPr/>
          <p:nvPr/>
        </p:nvSpPr>
        <p:spPr>
          <a:xfrm>
            <a:off x="-76200" y="4683948"/>
            <a:ext cx="5181600" cy="2062103"/>
          </a:xfrm>
          <a:prstGeom prst="rect">
            <a:avLst/>
          </a:prstGeom>
          <a:noFill/>
        </p:spPr>
        <p:txBody>
          <a:bodyPr wrap="squar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Public Access Room (PAR)</a:t>
            </a:r>
          </a:p>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587-0478</a:t>
            </a:r>
          </a:p>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par@capitol.Hawaii.gov</a:t>
            </a:r>
          </a:p>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lrb.Hawaii.gov/par</a:t>
            </a:r>
          </a:p>
        </p:txBody>
      </p:sp>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2514600" y="1295400"/>
            <a:ext cx="3581400" cy="3581400"/>
          </a:xfrm>
          <a:prstGeom prst="rect">
            <a:avLst/>
          </a:prstGeom>
          <a:noFill/>
        </p:spPr>
      </p:pic>
      <p:pic>
        <p:nvPicPr>
          <p:cNvPr id="4" name="Picture 3" descr="A picture containing text, clipart, vector graphics&#10;&#10;Description automatically generated">
            <a:extLst>
              <a:ext uri="{FF2B5EF4-FFF2-40B4-BE49-F238E27FC236}">
                <a16:creationId xmlns:a16="http://schemas.microsoft.com/office/drawing/2014/main" id="{5E18C0E3-8AC9-44F7-BDC9-04BBBE02B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3682" y="4438672"/>
            <a:ext cx="4020312" cy="23253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a:t>Of either the Hawaii State Senate</a:t>
            </a:r>
          </a:p>
          <a:p>
            <a:pPr lvl="1">
              <a:buFont typeface="Franklin Gothic Book" pitchFamily="34" charset="0"/>
              <a:buChar char="="/>
            </a:pPr>
            <a:r>
              <a:rPr lang="en-US" b="1" dirty="0"/>
              <a:t>25 members</a:t>
            </a:r>
          </a:p>
        </p:txBody>
      </p:sp>
      <p:sp>
        <p:nvSpPr>
          <p:cNvPr id="7" name="Title 1">
            <a:extLst>
              <a:ext uri="{FF2B5EF4-FFF2-40B4-BE49-F238E27FC236}">
                <a16:creationId xmlns:a16="http://schemas.microsoft.com/office/drawing/2014/main" id="{FF7184BA-7B57-496E-9D3E-210ED10E12EC}"/>
              </a:ext>
            </a:extLst>
          </p:cNvPr>
          <p:cNvSpPr txBox="1">
            <a:spLocks noGrp="1"/>
          </p:cNvSpPr>
          <p:nvPr>
            <p:ph type="title"/>
          </p:nvPr>
        </p:nvSpPr>
        <p:spPr>
          <a:xfrm>
            <a:off x="304800" y="4572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600" b="1" dirty="0">
                <a:effectLst/>
                <a:ea typeface="Times New Roman" panose="02020603050405020304" pitchFamily="18" charset="0"/>
              </a:rPr>
              <a:t>Order of the Day = AGENDA</a:t>
            </a:r>
            <a:endParaRPr lang="en-US" dirty="0"/>
          </a:p>
        </p:txBody>
      </p:sp>
      <p:pic>
        <p:nvPicPr>
          <p:cNvPr id="4" name="Picture 3" descr="A picture containing boat, several, furniture&#10;&#10;Description automatically generated">
            <a:extLst>
              <a:ext uri="{FF2B5EF4-FFF2-40B4-BE49-F238E27FC236}">
                <a16:creationId xmlns:a16="http://schemas.microsoft.com/office/drawing/2014/main" id="{7D6A5B21-D6E7-4682-9879-350B2A70A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707766"/>
            <a:ext cx="7467600" cy="36311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a:t>Or the Hawaii State House of Representatives</a:t>
            </a:r>
          </a:p>
          <a:p>
            <a:pPr lvl="1">
              <a:buFont typeface="Franklin Gothic Book" pitchFamily="34" charset="0"/>
              <a:buChar char="="/>
            </a:pPr>
            <a:r>
              <a:rPr lang="en-US" b="1" dirty="0"/>
              <a:t>51 members</a:t>
            </a:r>
          </a:p>
        </p:txBody>
      </p:sp>
      <p:sp>
        <p:nvSpPr>
          <p:cNvPr id="2" name="Title 1"/>
          <p:cNvSpPr>
            <a:spLocks noGrp="1"/>
          </p:cNvSpPr>
          <p:nvPr>
            <p:ph type="title"/>
          </p:nvPr>
        </p:nvSpPr>
        <p:spPr/>
        <p:txBody>
          <a:bodyPr/>
          <a:lstStyle/>
          <a:p>
            <a:r>
              <a:rPr lang="en-US" sz="3600" b="1" dirty="0">
                <a:effectLst/>
                <a:ea typeface="Times New Roman" panose="02020603050405020304" pitchFamily="18" charset="0"/>
              </a:rPr>
              <a:t>Order of the Day (o.d.) = AGENDA</a:t>
            </a:r>
            <a:endParaRPr lang="en-US" dirty="0"/>
          </a:p>
        </p:txBody>
      </p:sp>
      <p:pic>
        <p:nvPicPr>
          <p:cNvPr id="4" name="Picture 3" descr="A picture containing text, indoor, table, cluttered&#10;&#10;Description automatically generated">
            <a:extLst>
              <a:ext uri="{FF2B5EF4-FFF2-40B4-BE49-F238E27FC236}">
                <a16:creationId xmlns:a16="http://schemas.microsoft.com/office/drawing/2014/main" id="{0AA7881B-59B7-416C-9E66-111850E669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667000"/>
            <a:ext cx="6096000" cy="4064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257800"/>
          </a:xfrm>
        </p:spPr>
        <p:txBody>
          <a:bodyPr>
            <a:normAutofit/>
          </a:bodyPr>
          <a:lstStyle/>
          <a:p>
            <a:r>
              <a:rPr lang="en-US" b="1" u="sng" dirty="0"/>
              <a:t>Only on Session days </a:t>
            </a:r>
            <a:r>
              <a:rPr lang="en-US" b="1" dirty="0"/>
              <a:t>(days when they actually convene in the House or Senate chambers)</a:t>
            </a:r>
          </a:p>
          <a:p>
            <a:pPr>
              <a:buNone/>
            </a:pPr>
            <a:endParaRPr lang="en-US" sz="1600" b="1" dirty="0"/>
          </a:p>
          <a:p>
            <a:r>
              <a:rPr lang="en-US" b="1" dirty="0"/>
              <a:t>No Session on:</a:t>
            </a:r>
          </a:p>
          <a:p>
            <a:pPr>
              <a:buNone/>
            </a:pPr>
            <a:r>
              <a:rPr lang="en-US" b="1" dirty="0"/>
              <a:t>	- Recess days</a:t>
            </a:r>
          </a:p>
          <a:p>
            <a:pPr>
              <a:buNone/>
            </a:pPr>
            <a:r>
              <a:rPr lang="en-US" b="1" dirty="0"/>
              <a:t>	- Holidays</a:t>
            </a:r>
          </a:p>
          <a:p>
            <a:pPr>
              <a:buNone/>
            </a:pPr>
            <a:r>
              <a:rPr lang="en-US" b="1" dirty="0"/>
              <a:t>	- Weekends</a:t>
            </a:r>
            <a:endParaRPr lang="en-US" sz="2400" dirty="0"/>
          </a:p>
          <a:p>
            <a:endParaRPr lang="en-US" b="1" dirty="0"/>
          </a:p>
          <a:p>
            <a:endParaRPr lang="en-US" sz="2000" dirty="0"/>
          </a:p>
        </p:txBody>
      </p:sp>
      <p:sp>
        <p:nvSpPr>
          <p:cNvPr id="7" name="TextBox 6">
            <a:extLst>
              <a:ext uri="{FF2B5EF4-FFF2-40B4-BE49-F238E27FC236}">
                <a16:creationId xmlns:a16="http://schemas.microsoft.com/office/drawing/2014/main" id="{63478462-231D-408C-8D7F-921FB29581FF}"/>
              </a:ext>
            </a:extLst>
          </p:cNvPr>
          <p:cNvSpPr txBox="1"/>
          <p:nvPr/>
        </p:nvSpPr>
        <p:spPr>
          <a:xfrm>
            <a:off x="228600" y="340659"/>
            <a:ext cx="5867400" cy="646331"/>
          </a:xfrm>
          <a:prstGeom prst="rect">
            <a:avLst/>
          </a:prstGeom>
          <a:noFill/>
        </p:spPr>
        <p:txBody>
          <a:bodyPr wrap="square">
            <a:spAutoFit/>
          </a:bodyPr>
          <a:lstStyle/>
          <a:p>
            <a:r>
              <a:rPr lang="en-US" sz="3600" b="1" dirty="0">
                <a:solidFill>
                  <a:schemeClr val="tx2"/>
                </a:solidFill>
                <a:effectLst/>
                <a:latin typeface="+mj-lt"/>
                <a:ea typeface="Times New Roman" panose="02020603050405020304" pitchFamily="18" charset="0"/>
              </a:rPr>
              <a:t>WHEN IS THE O.D. ISSUED?</a:t>
            </a:r>
            <a:endParaRPr lang="en-US" sz="3600" b="1" dirty="0">
              <a:solidFill>
                <a:schemeClr val="tx2"/>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28600" y="1295400"/>
            <a:ext cx="8686800" cy="5257800"/>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3200" b="1" dirty="0">
                <a:solidFill>
                  <a:schemeClr val="tx2"/>
                </a:solidFill>
              </a:rPr>
              <a:t>They’re not out on the playground</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3200" b="1" dirty="0">
                <a:solidFill>
                  <a:schemeClr val="tx2"/>
                </a:solidFill>
              </a:rPr>
              <a:t>While the members don’t meet in their chambers, they do have committee hearings,  meet in caucus, and communicate with constituents</a:t>
            </a:r>
            <a:endParaRPr kumimoji="0" lang="en-US" sz="3200" b="1" i="0" strike="noStrike" kern="1200" cap="none" spc="0" normalizeH="0" baseline="0" noProof="0" dirty="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16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1" i="0" u="none" strike="noStrike" kern="1200" cap="none" spc="0" normalizeH="0" baseline="0" noProof="0" dirty="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000" b="0" i="0" u="none" strike="noStrike" kern="1200" cap="none" spc="0" normalizeH="0" baseline="0" noProof="0" dirty="0">
              <a:ln>
                <a:noFill/>
              </a:ln>
              <a:solidFill>
                <a:schemeClr val="tx2"/>
              </a:solidFill>
              <a:effectLst/>
              <a:uLnTx/>
              <a:uFillTx/>
              <a:latin typeface="+mn-lt"/>
              <a:ea typeface="+mn-ea"/>
              <a:cs typeface="+mn-cs"/>
            </a:endParaRPr>
          </a:p>
        </p:txBody>
      </p:sp>
      <p:sp>
        <p:nvSpPr>
          <p:cNvPr id="2" name="Title 1"/>
          <p:cNvSpPr>
            <a:spLocks noGrp="1"/>
          </p:cNvSpPr>
          <p:nvPr>
            <p:ph type="title"/>
          </p:nvPr>
        </p:nvSpPr>
        <p:spPr>
          <a:xfrm>
            <a:off x="259976" y="372035"/>
            <a:ext cx="8686800" cy="838200"/>
          </a:xfrm>
        </p:spPr>
        <p:txBody>
          <a:bodyPr>
            <a:normAutofit/>
          </a:bodyPr>
          <a:lstStyle/>
          <a:p>
            <a:r>
              <a:rPr lang="en-US" sz="3600" b="1" dirty="0">
                <a:effectLst/>
                <a:ea typeface="Times New Roman" panose="02020603050405020304" pitchFamily="18" charset="0"/>
              </a:rPr>
              <a:t>RECESS DAYS?</a:t>
            </a:r>
            <a:endParaRPr lang="en-US" dirty="0"/>
          </a:p>
        </p:txBody>
      </p:sp>
      <p:pic>
        <p:nvPicPr>
          <p:cNvPr id="27650"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cstate="print"/>
          <a:srcRect/>
          <a:stretch>
            <a:fillRect/>
          </a:stretch>
        </p:blipFill>
        <p:spPr bwMode="auto">
          <a:xfrm>
            <a:off x="4800600" y="3581400"/>
            <a:ext cx="2977591" cy="287071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8480"/>
            <a:ext cx="8686800" cy="838200"/>
          </a:xfrm>
        </p:spPr>
        <p:txBody>
          <a:bodyPr>
            <a:noAutofit/>
          </a:bodyPr>
          <a:lstStyle/>
          <a:p>
            <a:r>
              <a:rPr lang="en-US" b="1" dirty="0">
                <a:solidFill>
                  <a:schemeClr val="tx2"/>
                </a:solidFill>
                <a:effectLst/>
                <a:ea typeface="Times New Roman" panose="02020603050405020304" pitchFamily="18" charset="0"/>
              </a:rPr>
              <a:t>WHEN IS IT ISSUED?</a:t>
            </a:r>
            <a:br>
              <a:rPr lang="en-US" b="1" dirty="0">
                <a:solidFill>
                  <a:schemeClr val="tx2"/>
                </a:solidFill>
              </a:rPr>
            </a:br>
            <a:endParaRPr lang="en-US" b="1" dirty="0"/>
          </a:p>
        </p:txBody>
      </p:sp>
      <p:sp>
        <p:nvSpPr>
          <p:cNvPr id="3" name="Content Placeholder 2"/>
          <p:cNvSpPr>
            <a:spLocks noGrp="1"/>
          </p:cNvSpPr>
          <p:nvPr>
            <p:ph idx="1"/>
          </p:nvPr>
        </p:nvSpPr>
        <p:spPr>
          <a:xfrm>
            <a:off x="304800" y="1295400"/>
            <a:ext cx="2667000" cy="5105400"/>
          </a:xfrm>
        </p:spPr>
        <p:txBody>
          <a:bodyPr>
            <a:normAutofit/>
          </a:bodyPr>
          <a:lstStyle/>
          <a:p>
            <a:r>
              <a:rPr lang="en-US" sz="2800" b="1" dirty="0"/>
              <a:t>Session Days are indicated on the </a:t>
            </a:r>
            <a:r>
              <a:rPr lang="en-US" sz="2800" b="1" dirty="0">
                <a:hlinkClick r:id="rId3"/>
              </a:rPr>
              <a:t>calendar</a:t>
            </a:r>
            <a:endParaRPr lang="en-US" sz="2800" b="1" dirty="0"/>
          </a:p>
          <a:p>
            <a:pPr>
              <a:buNone/>
            </a:pPr>
            <a:r>
              <a:rPr lang="en-US" sz="2400" b="1" i="1" dirty="0"/>
              <a:t>	(FYI:  there are 60 session days each Regular Session)</a:t>
            </a:r>
          </a:p>
          <a:p>
            <a:pPr>
              <a:buNone/>
            </a:pPr>
            <a:endParaRPr lang="en-US" sz="2400" dirty="0"/>
          </a:p>
          <a:p>
            <a:endParaRPr lang="en-US" sz="2000" dirty="0"/>
          </a:p>
        </p:txBody>
      </p:sp>
      <p:pic>
        <p:nvPicPr>
          <p:cNvPr id="5" name="Picture 4" descr="Calendar&#10;&#10;Description automatically generated">
            <a:extLst>
              <a:ext uri="{FF2B5EF4-FFF2-40B4-BE49-F238E27FC236}">
                <a16:creationId xmlns:a16="http://schemas.microsoft.com/office/drawing/2014/main" id="{60C66C10-0DC9-4020-B729-2CEAB26FB1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6667"/>
          <a:stretch/>
        </p:blipFill>
        <p:spPr>
          <a:xfrm>
            <a:off x="4648200" y="1260661"/>
            <a:ext cx="4163786" cy="5029200"/>
          </a:xfrm>
          <a:prstGeom prst="rect">
            <a:avLst/>
          </a:prstGeom>
        </p:spPr>
      </p:pic>
      <p:cxnSp>
        <p:nvCxnSpPr>
          <p:cNvPr id="6" name="Straight Arrow Connector 5">
            <a:extLst>
              <a:ext uri="{C183D7F6-B498-43B3-948B-1728B52AA6E4}">
                <adec:decorative xmlns:adec="http://schemas.microsoft.com/office/drawing/2017/decorative" val="1"/>
              </a:ext>
            </a:extLst>
          </p:cNvPr>
          <p:cNvCxnSpPr>
            <a:cxnSpLocks/>
          </p:cNvCxnSpPr>
          <p:nvPr/>
        </p:nvCxnSpPr>
        <p:spPr>
          <a:xfrm>
            <a:off x="2514600" y="2485464"/>
            <a:ext cx="3657602" cy="208653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C183D7F6-B498-43B3-948B-1728B52AA6E4}">
                <adec:decorative xmlns:adec="http://schemas.microsoft.com/office/drawing/2017/decorative" val="1"/>
              </a:ext>
            </a:extLst>
          </p:cNvPr>
          <p:cNvCxnSpPr>
            <a:cxnSpLocks/>
          </p:cNvCxnSpPr>
          <p:nvPr/>
        </p:nvCxnSpPr>
        <p:spPr>
          <a:xfrm>
            <a:off x="2496671" y="2485464"/>
            <a:ext cx="3048000" cy="6947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EBE24F-1A49-479C-9055-EC2E132D49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320" b="-1087"/>
          <a:stretch/>
        </p:blipFill>
        <p:spPr>
          <a:xfrm>
            <a:off x="3695700" y="373763"/>
            <a:ext cx="5448300" cy="6484237"/>
          </a:xfrm>
          <a:prstGeom prst="rect">
            <a:avLst/>
          </a:prstGeom>
        </p:spPr>
      </p:pic>
      <p:sp>
        <p:nvSpPr>
          <p:cNvPr id="2" name="Title 1"/>
          <p:cNvSpPr>
            <a:spLocks noGrp="1"/>
          </p:cNvSpPr>
          <p:nvPr>
            <p:ph type="title"/>
          </p:nvPr>
        </p:nvSpPr>
        <p:spPr>
          <a:xfrm>
            <a:off x="304800" y="373763"/>
            <a:ext cx="3276600" cy="838200"/>
          </a:xfrm>
        </p:spPr>
        <p:txBody>
          <a:bodyPr>
            <a:normAutofit fontScale="90000"/>
          </a:bodyPr>
          <a:lstStyle/>
          <a:p>
            <a:r>
              <a:rPr lang="en-US" b="1" dirty="0">
                <a:solidFill>
                  <a:schemeClr val="tx2"/>
                </a:solidFill>
                <a:effectLst/>
                <a:ea typeface="Times New Roman" panose="02020603050405020304" pitchFamily="18" charset="0"/>
              </a:rPr>
              <a:t>WHEN CAN THE O.D. BE FOUND?</a:t>
            </a:r>
            <a:endParaRPr lang="en-US" b="1" dirty="0"/>
          </a:p>
        </p:txBody>
      </p:sp>
      <p:sp>
        <p:nvSpPr>
          <p:cNvPr id="3" name="Content Placeholder 2"/>
          <p:cNvSpPr>
            <a:spLocks noGrp="1"/>
          </p:cNvSpPr>
          <p:nvPr>
            <p:ph idx="1"/>
          </p:nvPr>
        </p:nvSpPr>
        <p:spPr>
          <a:xfrm>
            <a:off x="228600" y="1371600"/>
            <a:ext cx="3041650" cy="4191000"/>
          </a:xfrm>
        </p:spPr>
        <p:txBody>
          <a:bodyPr>
            <a:normAutofit fontScale="92500" lnSpcReduction="10000"/>
          </a:bodyPr>
          <a:lstStyle/>
          <a:p>
            <a:r>
              <a:rPr lang="en-US" b="1" dirty="0"/>
              <a:t>Usually just an </a:t>
            </a:r>
            <a:r>
              <a:rPr lang="en-US" b="1" u="sng" dirty="0"/>
              <a:t>hour or so before session starts.</a:t>
            </a:r>
          </a:p>
          <a:p>
            <a:r>
              <a:rPr lang="en-US" b="1" u="sng" dirty="0"/>
              <a:t>Co</a:t>
            </a:r>
            <a:r>
              <a:rPr lang="en-US" b="1" dirty="0"/>
              <a:t>nvene times appear under “Session Info” near bottom of home page)</a:t>
            </a:r>
          </a:p>
        </p:txBody>
      </p:sp>
      <p:sp>
        <p:nvSpPr>
          <p:cNvPr id="6" name="TextBox 5"/>
          <p:cNvSpPr txBox="1"/>
          <p:nvPr/>
        </p:nvSpPr>
        <p:spPr>
          <a:xfrm>
            <a:off x="4451350" y="1301962"/>
            <a:ext cx="4343400" cy="523220"/>
          </a:xfrm>
          <a:prstGeom prst="rect">
            <a:avLst/>
          </a:prstGeom>
          <a:solidFill>
            <a:schemeClr val="bg1"/>
          </a:solidFill>
          <a:ln w="28575">
            <a:solidFill>
              <a:srgbClr val="C00000"/>
            </a:solidFill>
          </a:ln>
        </p:spPr>
        <p:txBody>
          <a:bodyPr wrap="square" rtlCol="0">
            <a:spAutoFit/>
          </a:bodyPr>
          <a:lstStyle/>
          <a:p>
            <a:pPr algn="ctr"/>
            <a:r>
              <a:rPr lang="en-US" sz="2800" b="1" dirty="0">
                <a:hlinkClick r:id="rId4"/>
              </a:rPr>
              <a:t>capitol.hawaii.gov</a:t>
            </a:r>
            <a:endParaRPr lang="en-US" sz="2800" b="1" dirty="0"/>
          </a:p>
        </p:txBody>
      </p:sp>
      <p:sp>
        <p:nvSpPr>
          <p:cNvPr id="7" name="Oval 6">
            <a:extLst>
              <a:ext uri="{C183D7F6-B498-43B3-948B-1728B52AA6E4}">
                <adec:decorative xmlns:adec="http://schemas.microsoft.com/office/drawing/2017/decorative" val="1"/>
              </a:ext>
            </a:extLst>
          </p:cNvPr>
          <p:cNvSpPr/>
          <p:nvPr/>
        </p:nvSpPr>
        <p:spPr>
          <a:xfrm>
            <a:off x="5143500" y="5791199"/>
            <a:ext cx="2552700" cy="4572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EF763FB-1E50-8352-CBC9-AB64618B6836}"/>
              </a:ext>
              <a:ext uri="{C183D7F6-B498-43B3-948B-1728B52AA6E4}">
                <adec:decorative xmlns:adec="http://schemas.microsoft.com/office/drawing/2017/decorative" val="1"/>
              </a:ext>
            </a:extLst>
          </p:cNvPr>
          <p:cNvCxnSpPr/>
          <p:nvPr/>
        </p:nvCxnSpPr>
        <p:spPr>
          <a:xfrm>
            <a:off x="2819400" y="5029200"/>
            <a:ext cx="2667000" cy="76199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22373</TotalTime>
  <Words>4122</Words>
  <Application>Microsoft Office PowerPoint</Application>
  <PresentationFormat>On-screen Show (4:3)</PresentationFormat>
  <Paragraphs>338</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Franklin Gothic Book</vt:lpstr>
      <vt:lpstr>Franklin Gothic Medium</vt:lpstr>
      <vt:lpstr>Times New Roman</vt:lpstr>
      <vt:lpstr>Wingdings</vt:lpstr>
      <vt:lpstr>Wingdings 2</vt:lpstr>
      <vt:lpstr>Trek</vt:lpstr>
      <vt:lpstr>Floor Sessions &amp; Orders of the Day  </vt:lpstr>
      <vt:lpstr>Order of the Day</vt:lpstr>
      <vt:lpstr> </vt:lpstr>
      <vt:lpstr>Order of the Day = AGENDA</vt:lpstr>
      <vt:lpstr>Order of the Day (o.d.) = AGENDA</vt:lpstr>
      <vt:lpstr>PowerPoint Presentation</vt:lpstr>
      <vt:lpstr>RECESS DAYS?</vt:lpstr>
      <vt:lpstr>WHEN IS IT ISSUED? </vt:lpstr>
      <vt:lpstr>WHEN CAN THE O.D. BE FOUND?</vt:lpstr>
      <vt:lpstr> </vt:lpstr>
      <vt:lpstr>WHAT DOES A TYPICAL O.D. LOOK LIKE?</vt:lpstr>
      <vt:lpstr>WHAT’S IN THE ORDER OF THE DAY?</vt:lpstr>
      <vt:lpstr>INVOCATION/MOMENT OF CONTEMPLATION</vt:lpstr>
      <vt:lpstr>ROUTINE ITEMS</vt:lpstr>
      <vt:lpstr>FLOOR PRESENTATIONS</vt:lpstr>
      <vt:lpstr>INTRODUCTION OF BILLS AND RESOLUTIONS</vt:lpstr>
      <vt:lpstr>STANDING COMMITTEE REPORTS</vt:lpstr>
      <vt:lpstr>READINGS</vt:lpstr>
      <vt:lpstr>ADOPTING RESOLUTIONS</vt:lpstr>
      <vt:lpstr>ADVISE AND CONSENT (SENATE ONLY)</vt:lpstr>
      <vt:lpstr>ANNOUNCEMENTS</vt:lpstr>
      <vt:lpstr>OTHER ITEMS </vt:lpstr>
      <vt:lpstr>AGREE/DISAGREE</vt:lpstr>
      <vt:lpstr>RECALL FROM COMMITTEE</vt:lpstr>
      <vt:lpstr>Re-comMitment</vt:lpstr>
      <vt:lpstr>RE-REFERRALS</vt:lpstr>
      <vt:lpstr>WAIVER OF HEARING N0TICE</vt:lpstr>
      <vt:lpstr>WHO GETS TO SPEAK?</vt:lpstr>
      <vt:lpstr>PROCEDURES</vt:lpstr>
      <vt:lpstr> </vt:lpstr>
      <vt:lpstr>VOTES</vt:lpstr>
      <vt:lpstr>VOTES</vt:lpstr>
      <vt:lpstr>CUSTOMS</vt:lpstr>
      <vt:lpstr>PowerPoint Presentation</vt:lpstr>
      <vt:lpstr>WHAT GUIDES PROCEEDINGS/BEHAVIOR?</vt:lpstr>
      <vt:lpstr>JOURNALS</vt:lpstr>
      <vt:lpstr>JOURNALS</vt:lpstr>
      <vt:lpstr>WATCH THE PROCEEDINGS</vt:lpstr>
      <vt:lpstr>ADJOURNMENT</vt:lpstr>
    </vt:vector>
  </TitlesOfParts>
  <Company>Legislative Reference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access2</dc:creator>
  <cp:lastModifiedBy>Virginia Beck</cp:lastModifiedBy>
  <cp:revision>836</cp:revision>
  <cp:lastPrinted>2019-11-14T02:51:28Z</cp:lastPrinted>
  <dcterms:created xsi:type="dcterms:W3CDTF">2014-02-26T04:35:32Z</dcterms:created>
  <dcterms:modified xsi:type="dcterms:W3CDTF">2024-01-29T21:18:19Z</dcterms:modified>
</cp:coreProperties>
</file>