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80" r:id="rId2"/>
    <p:sldId id="256" r:id="rId3"/>
    <p:sldId id="257" r:id="rId4"/>
    <p:sldId id="258" r:id="rId5"/>
    <p:sldId id="1006" r:id="rId6"/>
    <p:sldId id="1014" r:id="rId7"/>
    <p:sldId id="1015" r:id="rId8"/>
    <p:sldId id="1016" r:id="rId9"/>
    <p:sldId id="281" r:id="rId10"/>
    <p:sldId id="1001" r:id="rId11"/>
    <p:sldId id="290" r:id="rId12"/>
    <p:sldId id="990" r:id="rId13"/>
    <p:sldId id="991" r:id="rId14"/>
    <p:sldId id="291" r:id="rId15"/>
    <p:sldId id="1008" r:id="rId16"/>
    <p:sldId id="260" r:id="rId17"/>
    <p:sldId id="995" r:id="rId18"/>
    <p:sldId id="996" r:id="rId19"/>
    <p:sldId id="992" r:id="rId20"/>
    <p:sldId id="993" r:id="rId21"/>
    <p:sldId id="999" r:id="rId22"/>
    <p:sldId id="994" r:id="rId23"/>
    <p:sldId id="1000" r:id="rId24"/>
    <p:sldId id="1017" r:id="rId25"/>
    <p:sldId id="1018" r:id="rId26"/>
    <p:sldId id="283" r:id="rId27"/>
    <p:sldId id="1002" r:id="rId28"/>
    <p:sldId id="1003" r:id="rId29"/>
    <p:sldId id="1007" r:id="rId30"/>
    <p:sldId id="261" r:id="rId31"/>
    <p:sldId id="284" r:id="rId32"/>
    <p:sldId id="292" r:id="rId33"/>
    <p:sldId id="1009" r:id="rId34"/>
    <p:sldId id="1010" r:id="rId35"/>
    <p:sldId id="1011" r:id="rId36"/>
    <p:sldId id="285" r:id="rId37"/>
    <p:sldId id="286" r:id="rId38"/>
    <p:sldId id="263" r:id="rId39"/>
    <p:sldId id="288" r:id="rId40"/>
    <p:sldId id="264" r:id="rId41"/>
    <p:sldId id="265" r:id="rId42"/>
    <p:sldId id="266" r:id="rId43"/>
    <p:sldId id="1004" r:id="rId44"/>
    <p:sldId id="1005" r:id="rId45"/>
    <p:sldId id="267" r:id="rId46"/>
    <p:sldId id="268" r:id="rId47"/>
    <p:sldId id="269" r:id="rId48"/>
    <p:sldId id="1012" r:id="rId49"/>
    <p:sldId id="1013" r:id="rId50"/>
    <p:sldId id="270" r:id="rId51"/>
    <p:sldId id="271" r:id="rId52"/>
    <p:sldId id="989" r:id="rId53"/>
    <p:sldId id="272" r:id="rId5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35" autoAdjust="0"/>
    <p:restoredTop sz="96224" autoAdjust="0"/>
  </p:normalViewPr>
  <p:slideViewPr>
    <p:cSldViewPr snapToGrid="0">
      <p:cViewPr varScale="1">
        <p:scale>
          <a:sx n="84" d="100"/>
          <a:sy n="84" d="100"/>
        </p:scale>
        <p:origin x="114"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2383D00-11D2-43D5-AC91-61BCFE864A90}" type="datetimeFigureOut">
              <a:rPr lang="en-US" smtClean="0"/>
              <a:t>6/1/2023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62B139A-D8BA-4695-ADE4-C5B3D0FCFCB9}" type="slidenum">
              <a:rPr lang="en-US" smtClean="0"/>
              <a:t>‹#›</a:t>
            </a:fld>
            <a:endParaRPr lang="en-US"/>
          </a:p>
        </p:txBody>
      </p:sp>
    </p:spTree>
    <p:extLst>
      <p:ext uri="{BB962C8B-B14F-4D97-AF65-F5344CB8AC3E}">
        <p14:creationId xmlns:p14="http://schemas.microsoft.com/office/powerpoint/2010/main" val="540431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par@capitol.hawaii.gov"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lrb.hawaii.gov/par" TargetMode="External"/><Relationship Id="rId4" Type="http://schemas.openxmlformats.org/officeDocument/2006/relationships/hyperlink" Target="https://www.facebook.com/PublicAccessRoom/?ref=br_rs"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this “Using the Interim” presentation.</a:t>
            </a:r>
          </a:p>
          <a:p>
            <a:pPr marL="174982" indent="-174982">
              <a:buFont typeface="Wingdings" panose="05000000000000000000" pitchFamily="2" charset="2"/>
              <a:buChar char="v"/>
            </a:pPr>
            <a:r>
              <a:rPr lang="en-US" dirty="0"/>
              <a:t>In this presentation, we’ll talk about some of the things that happen during the interim and how you can best use this time to prepare for next year’s session.</a:t>
            </a:r>
          </a:p>
          <a:p>
            <a:pPr marL="174982" indent="-174982">
              <a:buFont typeface="Wingdings" panose="05000000000000000000" pitchFamily="2" charset="2"/>
              <a:buChar char="v"/>
            </a:pPr>
            <a:r>
              <a:rPr lang="en-US" dirty="0"/>
              <a:t>This business of lawmaking is a year-round process, and the interim is an important part of that process.</a:t>
            </a:r>
          </a:p>
        </p:txBody>
      </p:sp>
      <p:sp>
        <p:nvSpPr>
          <p:cNvPr id="4" name="Slide Number Placeholder 3"/>
          <p:cNvSpPr>
            <a:spLocks noGrp="1"/>
          </p:cNvSpPr>
          <p:nvPr>
            <p:ph type="sldNum" sz="quarter" idx="5"/>
          </p:nvPr>
        </p:nvSpPr>
        <p:spPr/>
        <p:txBody>
          <a:bodyPr/>
          <a:lstStyle/>
          <a:p>
            <a:fld id="{D62B139A-D8BA-4695-ADE4-C5B3D0FCFCB9}" type="slidenum">
              <a:rPr lang="en-US" smtClean="0"/>
              <a:t>1</a:t>
            </a:fld>
            <a:endParaRPr lang="en-US"/>
          </a:p>
        </p:txBody>
      </p:sp>
    </p:spTree>
    <p:extLst>
      <p:ext uri="{BB962C8B-B14F-4D97-AF65-F5344CB8AC3E}">
        <p14:creationId xmlns:p14="http://schemas.microsoft.com/office/powerpoint/2010/main" val="234735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On the “Reports and Lists page, scroll down to “Governor’s Actions.” The first link is to the 2023 Acts. You can also find links to other information on bills enrolled/transmitted by the Legislature. The links will update as the Governor takes action on the pending bills.</a:t>
            </a:r>
          </a:p>
        </p:txBody>
      </p:sp>
      <p:sp>
        <p:nvSpPr>
          <p:cNvPr id="4" name="Slide Number Placeholder 3"/>
          <p:cNvSpPr>
            <a:spLocks noGrp="1"/>
          </p:cNvSpPr>
          <p:nvPr>
            <p:ph type="sldNum" sz="quarter" idx="5"/>
          </p:nvPr>
        </p:nvSpPr>
        <p:spPr/>
        <p:txBody>
          <a:bodyPr/>
          <a:lstStyle/>
          <a:p>
            <a:fld id="{D62B139A-D8BA-4695-ADE4-C5B3D0FCFCB9}" type="slidenum">
              <a:rPr lang="en-US" smtClean="0"/>
              <a:t>10</a:t>
            </a:fld>
            <a:endParaRPr lang="en-US"/>
          </a:p>
        </p:txBody>
      </p:sp>
    </p:spTree>
    <p:extLst>
      <p:ext uri="{BB962C8B-B14F-4D97-AF65-F5344CB8AC3E}">
        <p14:creationId xmlns:p14="http://schemas.microsoft.com/office/powerpoint/2010/main" val="137805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This is how it’ll look like in the report. Click on the Act number to see the Governor’s Message and the Act…</a:t>
            </a:r>
          </a:p>
        </p:txBody>
      </p:sp>
      <p:sp>
        <p:nvSpPr>
          <p:cNvPr id="4" name="Slide Number Placeholder 3"/>
          <p:cNvSpPr>
            <a:spLocks noGrp="1"/>
          </p:cNvSpPr>
          <p:nvPr>
            <p:ph type="sldNum" sz="quarter" idx="5"/>
          </p:nvPr>
        </p:nvSpPr>
        <p:spPr/>
        <p:txBody>
          <a:bodyPr/>
          <a:lstStyle/>
          <a:p>
            <a:fld id="{D62B139A-D8BA-4695-ADE4-C5B3D0FCFCB9}" type="slidenum">
              <a:rPr lang="en-US" smtClean="0"/>
              <a:t>11</a:t>
            </a:fld>
            <a:endParaRPr lang="en-US"/>
          </a:p>
        </p:txBody>
      </p:sp>
    </p:spTree>
    <p:extLst>
      <p:ext uri="{BB962C8B-B14F-4D97-AF65-F5344CB8AC3E}">
        <p14:creationId xmlns:p14="http://schemas.microsoft.com/office/powerpoint/2010/main" val="419272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And it will look like this…. With the governor’s message and the bill approved by the governor with the act number on the upper right portion of the bill.</a:t>
            </a:r>
          </a:p>
        </p:txBody>
      </p:sp>
      <p:sp>
        <p:nvSpPr>
          <p:cNvPr id="4" name="Slide Number Placeholder 3"/>
          <p:cNvSpPr>
            <a:spLocks noGrp="1"/>
          </p:cNvSpPr>
          <p:nvPr>
            <p:ph type="sldNum" sz="quarter" idx="5"/>
          </p:nvPr>
        </p:nvSpPr>
        <p:spPr/>
        <p:txBody>
          <a:bodyPr/>
          <a:lstStyle/>
          <a:p>
            <a:fld id="{D62B139A-D8BA-4695-ADE4-C5B3D0FCFCB9}" type="slidenum">
              <a:rPr lang="en-US" smtClean="0"/>
              <a:t>12</a:t>
            </a:fld>
            <a:endParaRPr lang="en-US"/>
          </a:p>
        </p:txBody>
      </p:sp>
    </p:spTree>
    <p:extLst>
      <p:ext uri="{BB962C8B-B14F-4D97-AF65-F5344CB8AC3E}">
        <p14:creationId xmlns:p14="http://schemas.microsoft.com/office/powerpoint/2010/main" val="12568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Here’s a better look the Governor’s Actions portion of the Reports and Lists page. If you clicked on the </a:t>
            </a:r>
            <a:r>
              <a:rPr lang="en-US" i="1" dirty="0"/>
              <a:t>Bill’s pending Governor’s Action </a:t>
            </a:r>
            <a:r>
              <a:rPr lang="en-US" i="0" dirty="0"/>
              <a:t>link. It will take you to that report.</a:t>
            </a:r>
          </a:p>
        </p:txBody>
      </p:sp>
      <p:sp>
        <p:nvSpPr>
          <p:cNvPr id="4" name="Slide Number Placeholder 3"/>
          <p:cNvSpPr>
            <a:spLocks noGrp="1"/>
          </p:cNvSpPr>
          <p:nvPr>
            <p:ph type="sldNum" sz="quarter" idx="5"/>
          </p:nvPr>
        </p:nvSpPr>
        <p:spPr/>
        <p:txBody>
          <a:bodyPr/>
          <a:lstStyle/>
          <a:p>
            <a:fld id="{D62B139A-D8BA-4695-ADE4-C5B3D0FCFCB9}" type="slidenum">
              <a:rPr lang="en-US" smtClean="0"/>
              <a:t>13</a:t>
            </a:fld>
            <a:endParaRPr lang="en-US"/>
          </a:p>
        </p:txBody>
      </p:sp>
    </p:spTree>
    <p:extLst>
      <p:ext uri="{BB962C8B-B14F-4D97-AF65-F5344CB8AC3E}">
        <p14:creationId xmlns:p14="http://schemas.microsoft.com/office/powerpoint/2010/main" val="327919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Which will look like this. You can use these links to </a:t>
            </a:r>
            <a:r>
              <a:rPr lang="en-US" i="0" dirty="0"/>
              <a:t>see all the bills that the governor hasn’t acted on. The measures in these links will decrease based on the action taken. </a:t>
            </a:r>
          </a:p>
        </p:txBody>
      </p:sp>
      <p:sp>
        <p:nvSpPr>
          <p:cNvPr id="4" name="Slide Number Placeholder 3"/>
          <p:cNvSpPr>
            <a:spLocks noGrp="1"/>
          </p:cNvSpPr>
          <p:nvPr>
            <p:ph type="sldNum" sz="quarter" idx="5"/>
          </p:nvPr>
        </p:nvSpPr>
        <p:spPr/>
        <p:txBody>
          <a:bodyPr/>
          <a:lstStyle/>
          <a:p>
            <a:fld id="{D62B139A-D8BA-4695-ADE4-C5B3D0FCFCB9}" type="slidenum">
              <a:rPr lang="en-US" smtClean="0"/>
              <a:t>14</a:t>
            </a:fld>
            <a:endParaRPr lang="en-US"/>
          </a:p>
        </p:txBody>
      </p:sp>
    </p:spTree>
    <p:extLst>
      <p:ext uri="{BB962C8B-B14F-4D97-AF65-F5344CB8AC3E}">
        <p14:creationId xmlns:p14="http://schemas.microsoft.com/office/powerpoint/2010/main" val="1976691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If you just want to follow your own bill, you can see the updates on your bill’s status page, where the history is updated to include the bill becoming an act (like in our example  here.)</a:t>
            </a:r>
          </a:p>
        </p:txBody>
      </p:sp>
      <p:sp>
        <p:nvSpPr>
          <p:cNvPr id="4" name="Slide Number Placeholder 3"/>
          <p:cNvSpPr>
            <a:spLocks noGrp="1"/>
          </p:cNvSpPr>
          <p:nvPr>
            <p:ph type="sldNum" sz="quarter" idx="5"/>
          </p:nvPr>
        </p:nvSpPr>
        <p:spPr/>
        <p:txBody>
          <a:bodyPr/>
          <a:lstStyle/>
          <a:p>
            <a:fld id="{D62B139A-D8BA-4695-ADE4-C5B3D0FCFCB9}" type="slidenum">
              <a:rPr lang="en-US" smtClean="0"/>
              <a:t>15</a:t>
            </a:fld>
            <a:endParaRPr lang="en-US"/>
          </a:p>
        </p:txBody>
      </p:sp>
    </p:spTree>
    <p:extLst>
      <p:ext uri="{BB962C8B-B14F-4D97-AF65-F5344CB8AC3E}">
        <p14:creationId xmlns:p14="http://schemas.microsoft.com/office/powerpoint/2010/main" val="217612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1600" lvl="1" indent="-174982">
              <a:buFont typeface="Wingdings" panose="05000000000000000000" pitchFamily="2" charset="2"/>
              <a:buChar char="v"/>
            </a:pPr>
            <a:r>
              <a:rPr lang="en-US" b="0" i="0" dirty="0">
                <a:solidFill>
                  <a:srgbClr val="212121"/>
                </a:solidFill>
                <a:effectLst/>
                <a:latin typeface="Lato" panose="020F0502020204030203" pitchFamily="34" charset="0"/>
              </a:rPr>
              <a:t>Each year, all the bills that become law are compiled in the Session Laws of Hawaii (SLH). If the new law adds to or amends any of the codified laws (the laws arranged in a systematic code) of the State of Hawaii, it will also be reflected in the Hawaii Revised Statutes (HRS), where the laws of a general and permanent nature go.</a:t>
            </a:r>
          </a:p>
          <a:p>
            <a:pPr marL="174982" indent="-174982">
              <a:buFont typeface="Wingdings" panose="05000000000000000000" pitchFamily="2" charset="2"/>
              <a:buChar char="v"/>
            </a:pPr>
            <a:endParaRPr lang="en-US" b="0" i="0" dirty="0">
              <a:solidFill>
                <a:srgbClr val="212121"/>
              </a:solidFill>
              <a:effectLst/>
              <a:latin typeface="Lato" panose="020F0502020204030203" pitchFamily="34" charset="0"/>
            </a:endParaRP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Not </a:t>
            </a:r>
            <a:r>
              <a:rPr lang="en-US" b="1" i="0" dirty="0">
                <a:solidFill>
                  <a:srgbClr val="212121"/>
                </a:solidFill>
                <a:effectLst/>
                <a:latin typeface="Lato" panose="020F0502020204030203" pitchFamily="34" charset="0"/>
              </a:rPr>
              <a:t>all</a:t>
            </a:r>
            <a:r>
              <a:rPr lang="en-US" b="1" i="1" dirty="0">
                <a:solidFill>
                  <a:srgbClr val="212121"/>
                </a:solidFill>
                <a:effectLst/>
                <a:latin typeface="Lato" panose="020F0502020204030203" pitchFamily="34" charset="0"/>
              </a:rPr>
              <a:t> </a:t>
            </a:r>
            <a:r>
              <a:rPr lang="en-US" b="0" i="0" dirty="0">
                <a:solidFill>
                  <a:srgbClr val="212121"/>
                </a:solidFill>
                <a:effectLst/>
                <a:latin typeface="Lato" panose="020F0502020204030203" pitchFamily="34" charset="0"/>
              </a:rPr>
              <a:t>new laws impact the HRS. For example, if the law is applicable only for a limited amount of time or contains temporary provisions (as is the case with legislative appropriations), it will be published in the Session Laws but </a:t>
            </a:r>
            <a:r>
              <a:rPr lang="en-US" b="1" i="0" dirty="0">
                <a:solidFill>
                  <a:srgbClr val="212121"/>
                </a:solidFill>
                <a:effectLst/>
                <a:latin typeface="Lato" panose="020F0502020204030203" pitchFamily="34" charset="0"/>
              </a:rPr>
              <a:t>not</a:t>
            </a:r>
            <a:r>
              <a:rPr lang="en-US" b="1" i="1" dirty="0">
                <a:solidFill>
                  <a:srgbClr val="212121"/>
                </a:solidFill>
                <a:effectLst/>
                <a:latin typeface="Lato" panose="020F0502020204030203" pitchFamily="34" charset="0"/>
              </a:rPr>
              <a:t> </a:t>
            </a:r>
            <a:r>
              <a:rPr lang="en-US" b="0" i="0" dirty="0">
                <a:solidFill>
                  <a:srgbClr val="212121"/>
                </a:solidFill>
                <a:effectLst/>
                <a:latin typeface="Lato" panose="020F0502020204030203" pitchFamily="34" charset="0"/>
              </a:rPr>
              <a:t>codified in the HRS.</a:t>
            </a:r>
          </a:p>
          <a:p>
            <a:pPr marL="174982" indent="-174982">
              <a:buFont typeface="Wingdings" panose="05000000000000000000" pitchFamily="2" charset="2"/>
              <a:buChar char="v"/>
            </a:pPr>
            <a:endParaRPr lang="en-US" b="0" i="0" dirty="0">
              <a:solidFill>
                <a:srgbClr val="212121"/>
              </a:solidFill>
              <a:effectLst/>
              <a:latin typeface="Lato" panose="020F0502020204030203" pitchFamily="34" charset="0"/>
            </a:endParaRP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Note that there are also rules published by the State departments governing</a:t>
            </a:r>
            <a:r>
              <a:rPr lang="en-US" b="1" i="0" dirty="0">
                <a:solidFill>
                  <a:srgbClr val="212121"/>
                </a:solidFill>
                <a:effectLst/>
                <a:latin typeface="Lato" panose="020F0502020204030203" pitchFamily="34" charset="0"/>
              </a:rPr>
              <a:t> how</a:t>
            </a:r>
            <a:r>
              <a:rPr lang="en-US" b="1" i="1" dirty="0">
                <a:solidFill>
                  <a:srgbClr val="212121"/>
                </a:solidFill>
                <a:effectLst/>
                <a:latin typeface="Lato" panose="020F0502020204030203" pitchFamily="34" charset="0"/>
              </a:rPr>
              <a:t> </a:t>
            </a:r>
            <a:r>
              <a:rPr lang="en-US" b="0" i="0" dirty="0">
                <a:solidFill>
                  <a:srgbClr val="212121"/>
                </a:solidFill>
                <a:effectLst/>
                <a:latin typeface="Lato" panose="020F0502020204030203" pitchFamily="34" charset="0"/>
              </a:rPr>
              <a:t>the new laws will be implemented – those are the Hawaii Administrative Rules (HAR) but we won’t get into that.</a:t>
            </a:r>
          </a:p>
          <a:p>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16</a:t>
            </a:fld>
            <a:endParaRPr lang="en-US"/>
          </a:p>
        </p:txBody>
      </p:sp>
    </p:spTree>
    <p:extLst>
      <p:ext uri="{BB962C8B-B14F-4D97-AF65-F5344CB8AC3E}">
        <p14:creationId xmlns:p14="http://schemas.microsoft.com/office/powerpoint/2010/main" val="305903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To find the laws, head over to the Legislature’s website  and click in the search box on the top of the home page. You can select “Hawaii Revised Statutes” to find permanent laws and “Session Laws.”</a:t>
            </a:r>
          </a:p>
        </p:txBody>
      </p:sp>
      <p:sp>
        <p:nvSpPr>
          <p:cNvPr id="4" name="Slide Number Placeholder 3"/>
          <p:cNvSpPr>
            <a:spLocks noGrp="1"/>
          </p:cNvSpPr>
          <p:nvPr>
            <p:ph type="sldNum" sz="quarter" idx="5"/>
          </p:nvPr>
        </p:nvSpPr>
        <p:spPr/>
        <p:txBody>
          <a:bodyPr/>
          <a:lstStyle/>
          <a:p>
            <a:fld id="{D62B139A-D8BA-4695-ADE4-C5B3D0FCFCB9}" type="slidenum">
              <a:rPr lang="en-US" smtClean="0"/>
              <a:t>17</a:t>
            </a:fld>
            <a:endParaRPr lang="en-US"/>
          </a:p>
        </p:txBody>
      </p:sp>
    </p:spTree>
    <p:extLst>
      <p:ext uri="{BB962C8B-B14F-4D97-AF65-F5344CB8AC3E}">
        <p14:creationId xmlns:p14="http://schemas.microsoft.com/office/powerpoint/2010/main" val="106929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To find a subject in the HRS, just type a subject to search for, like smoking in this example. </a:t>
            </a:r>
          </a:p>
        </p:txBody>
      </p:sp>
      <p:sp>
        <p:nvSpPr>
          <p:cNvPr id="4" name="Slide Number Placeholder 3"/>
          <p:cNvSpPr>
            <a:spLocks noGrp="1"/>
          </p:cNvSpPr>
          <p:nvPr>
            <p:ph type="sldNum" sz="quarter" idx="5"/>
          </p:nvPr>
        </p:nvSpPr>
        <p:spPr/>
        <p:txBody>
          <a:bodyPr/>
          <a:lstStyle/>
          <a:p>
            <a:fld id="{D62B139A-D8BA-4695-ADE4-C5B3D0FCFCB9}" type="slidenum">
              <a:rPr lang="en-US" smtClean="0"/>
              <a:t>18</a:t>
            </a:fld>
            <a:endParaRPr lang="en-US"/>
          </a:p>
        </p:txBody>
      </p:sp>
    </p:spTree>
    <p:extLst>
      <p:ext uri="{BB962C8B-B14F-4D97-AF65-F5344CB8AC3E}">
        <p14:creationId xmlns:p14="http://schemas.microsoft.com/office/powerpoint/2010/main" val="2342289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And the parts of the HRS that refer to smoking will come up. You can then go directly to the HRS section by using the section hyperlinks. Let’s click on the first link…</a:t>
            </a:r>
          </a:p>
        </p:txBody>
      </p:sp>
      <p:sp>
        <p:nvSpPr>
          <p:cNvPr id="4" name="Slide Number Placeholder 3"/>
          <p:cNvSpPr>
            <a:spLocks noGrp="1"/>
          </p:cNvSpPr>
          <p:nvPr>
            <p:ph type="sldNum" sz="quarter" idx="5"/>
          </p:nvPr>
        </p:nvSpPr>
        <p:spPr/>
        <p:txBody>
          <a:bodyPr/>
          <a:lstStyle/>
          <a:p>
            <a:fld id="{D62B139A-D8BA-4695-ADE4-C5B3D0FCFCB9}" type="slidenum">
              <a:rPr lang="en-US" smtClean="0"/>
              <a:t>19</a:t>
            </a:fld>
            <a:endParaRPr lang="en-US"/>
          </a:p>
        </p:txBody>
      </p:sp>
    </p:spTree>
    <p:extLst>
      <p:ext uri="{BB962C8B-B14F-4D97-AF65-F5344CB8AC3E}">
        <p14:creationId xmlns:p14="http://schemas.microsoft.com/office/powerpoint/2010/main" val="360738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The Public Access Room is a nonpartisan, taxpayer funded office that is set up to help enhance the public’s ability to participate in the legislative process. We are staffed year-round and always available to assist. </a:t>
            </a:r>
          </a:p>
        </p:txBody>
      </p:sp>
      <p:sp>
        <p:nvSpPr>
          <p:cNvPr id="4" name="Slide Number Placeholder 3"/>
          <p:cNvSpPr>
            <a:spLocks noGrp="1"/>
          </p:cNvSpPr>
          <p:nvPr>
            <p:ph type="sldNum" sz="quarter" idx="5"/>
          </p:nvPr>
        </p:nvSpPr>
        <p:spPr/>
        <p:txBody>
          <a:bodyPr/>
          <a:lstStyle/>
          <a:p>
            <a:fld id="{D62B139A-D8BA-4695-ADE4-C5B3D0FCFCB9}" type="slidenum">
              <a:rPr lang="en-US" smtClean="0"/>
              <a:t>2</a:t>
            </a:fld>
            <a:endParaRPr lang="en-US"/>
          </a:p>
        </p:txBody>
      </p:sp>
    </p:spTree>
    <p:extLst>
      <p:ext uri="{BB962C8B-B14F-4D97-AF65-F5344CB8AC3E}">
        <p14:creationId xmlns:p14="http://schemas.microsoft.com/office/powerpoint/2010/main" val="2251019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And here is HRS section 712-1258 (Regarding Electronic Smoking devices.)</a:t>
            </a:r>
          </a:p>
        </p:txBody>
      </p:sp>
      <p:sp>
        <p:nvSpPr>
          <p:cNvPr id="4" name="Slide Number Placeholder 3"/>
          <p:cNvSpPr>
            <a:spLocks noGrp="1"/>
          </p:cNvSpPr>
          <p:nvPr>
            <p:ph type="sldNum" sz="quarter" idx="5"/>
          </p:nvPr>
        </p:nvSpPr>
        <p:spPr/>
        <p:txBody>
          <a:bodyPr/>
          <a:lstStyle/>
          <a:p>
            <a:fld id="{D62B139A-D8BA-4695-ADE4-C5B3D0FCFCB9}" type="slidenum">
              <a:rPr lang="en-US" smtClean="0"/>
              <a:t>20</a:t>
            </a:fld>
            <a:endParaRPr lang="en-US"/>
          </a:p>
        </p:txBody>
      </p:sp>
    </p:spTree>
    <p:extLst>
      <p:ext uri="{BB962C8B-B14F-4D97-AF65-F5344CB8AC3E}">
        <p14:creationId xmlns:p14="http://schemas.microsoft.com/office/powerpoint/2010/main" val="19720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Now let’s use the same subject to search through the Session Laws.</a:t>
            </a:r>
          </a:p>
        </p:txBody>
      </p:sp>
      <p:sp>
        <p:nvSpPr>
          <p:cNvPr id="4" name="Slide Number Placeholder 3"/>
          <p:cNvSpPr>
            <a:spLocks noGrp="1"/>
          </p:cNvSpPr>
          <p:nvPr>
            <p:ph type="sldNum" sz="quarter" idx="5"/>
          </p:nvPr>
        </p:nvSpPr>
        <p:spPr/>
        <p:txBody>
          <a:bodyPr/>
          <a:lstStyle/>
          <a:p>
            <a:fld id="{D62B139A-D8BA-4695-ADE4-C5B3D0FCFCB9}" type="slidenum">
              <a:rPr lang="en-US" smtClean="0"/>
              <a:t>21</a:t>
            </a:fld>
            <a:endParaRPr lang="en-US"/>
          </a:p>
        </p:txBody>
      </p:sp>
    </p:spTree>
    <p:extLst>
      <p:ext uri="{BB962C8B-B14F-4D97-AF65-F5344CB8AC3E}">
        <p14:creationId xmlns:p14="http://schemas.microsoft.com/office/powerpoint/2010/main" val="339605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You can sift through the results. You can even use the subset links on the right side of the page to narrow your search further by subcategory or by date. Then click on the link for the act you want to see  (Act 245 SLH 1987 in this example)….</a:t>
            </a:r>
          </a:p>
        </p:txBody>
      </p:sp>
      <p:sp>
        <p:nvSpPr>
          <p:cNvPr id="4" name="Slide Number Placeholder 3"/>
          <p:cNvSpPr>
            <a:spLocks noGrp="1"/>
          </p:cNvSpPr>
          <p:nvPr>
            <p:ph type="sldNum" sz="quarter" idx="5"/>
          </p:nvPr>
        </p:nvSpPr>
        <p:spPr/>
        <p:txBody>
          <a:bodyPr/>
          <a:lstStyle/>
          <a:p>
            <a:fld id="{D62B139A-D8BA-4695-ADE4-C5B3D0FCFCB9}" type="slidenum">
              <a:rPr lang="en-US" smtClean="0"/>
              <a:t>22</a:t>
            </a:fld>
            <a:endParaRPr lang="en-US"/>
          </a:p>
        </p:txBody>
      </p:sp>
    </p:spTree>
    <p:extLst>
      <p:ext uri="{BB962C8B-B14F-4D97-AF65-F5344CB8AC3E}">
        <p14:creationId xmlns:p14="http://schemas.microsoft.com/office/powerpoint/2010/main" val="508765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Like so.</a:t>
            </a:r>
          </a:p>
        </p:txBody>
      </p:sp>
      <p:sp>
        <p:nvSpPr>
          <p:cNvPr id="4" name="Slide Number Placeholder 3"/>
          <p:cNvSpPr>
            <a:spLocks noGrp="1"/>
          </p:cNvSpPr>
          <p:nvPr>
            <p:ph type="sldNum" sz="quarter" idx="5"/>
          </p:nvPr>
        </p:nvSpPr>
        <p:spPr/>
        <p:txBody>
          <a:bodyPr/>
          <a:lstStyle/>
          <a:p>
            <a:fld id="{D62B139A-D8BA-4695-ADE4-C5B3D0FCFCB9}" type="slidenum">
              <a:rPr lang="en-US" smtClean="0"/>
              <a:t>23</a:t>
            </a:fld>
            <a:endParaRPr lang="en-US"/>
          </a:p>
        </p:txBody>
      </p:sp>
    </p:spTree>
    <p:extLst>
      <p:ext uri="{BB962C8B-B14F-4D97-AF65-F5344CB8AC3E}">
        <p14:creationId xmlns:p14="http://schemas.microsoft.com/office/powerpoint/2010/main" val="651743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We’ve shown how you can access the HRS and Session Laws using the search box at the top of the homepage, but you can also access the HRS and Session laws from the “Reports and Lists” tab, which is our favorite tab. You can select either Hawaii Revised Statutes or Session Laws…..</a:t>
            </a:r>
          </a:p>
        </p:txBody>
      </p:sp>
      <p:sp>
        <p:nvSpPr>
          <p:cNvPr id="4" name="Slide Number Placeholder 3"/>
          <p:cNvSpPr>
            <a:spLocks noGrp="1"/>
          </p:cNvSpPr>
          <p:nvPr>
            <p:ph type="sldNum" sz="quarter" idx="5"/>
          </p:nvPr>
        </p:nvSpPr>
        <p:spPr/>
        <p:txBody>
          <a:bodyPr/>
          <a:lstStyle/>
          <a:p>
            <a:fld id="{D62B139A-D8BA-4695-ADE4-C5B3D0FCFCB9}" type="slidenum">
              <a:rPr lang="en-US" smtClean="0"/>
              <a:t>24</a:t>
            </a:fld>
            <a:endParaRPr lang="en-US"/>
          </a:p>
        </p:txBody>
      </p:sp>
    </p:spTree>
    <p:extLst>
      <p:ext uri="{BB962C8B-B14F-4D97-AF65-F5344CB8AC3E}">
        <p14:creationId xmlns:p14="http://schemas.microsoft.com/office/powerpoint/2010/main" val="405140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And go directly to the HRS section or Session Law year. These can be handy places if you know already know what HRS section you want to view or which year the Act you are interested in was created.</a:t>
            </a:r>
          </a:p>
        </p:txBody>
      </p:sp>
      <p:sp>
        <p:nvSpPr>
          <p:cNvPr id="4" name="Slide Number Placeholder 3"/>
          <p:cNvSpPr>
            <a:spLocks noGrp="1"/>
          </p:cNvSpPr>
          <p:nvPr>
            <p:ph type="sldNum" sz="quarter" idx="5"/>
          </p:nvPr>
        </p:nvSpPr>
        <p:spPr/>
        <p:txBody>
          <a:bodyPr/>
          <a:lstStyle/>
          <a:p>
            <a:fld id="{D62B139A-D8BA-4695-ADE4-C5B3D0FCFCB9}" type="slidenum">
              <a:rPr lang="en-US" smtClean="0"/>
              <a:t>25</a:t>
            </a:fld>
            <a:endParaRPr lang="en-US"/>
          </a:p>
        </p:txBody>
      </p:sp>
    </p:spTree>
    <p:extLst>
      <p:ext uri="{BB962C8B-B14F-4D97-AF65-F5344CB8AC3E}">
        <p14:creationId xmlns:p14="http://schemas.microsoft.com/office/powerpoint/2010/main" val="507020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The Legislative Reference Bureau produces a “Supplemental Information Relating to Bills Passed” report that provides table of laws affected by the bills passed (but not necessarily enacted) during a particular session and is helpful for the current year before the SLH is published and posted. You’ll be able to find this report on the Legislative Reference Bureau’s website off the “Session Reports” tab.</a:t>
            </a:r>
          </a:p>
          <a:p>
            <a:pPr marL="174982" indent="-174982">
              <a:buFont typeface="Wingdings" panose="05000000000000000000" pitchFamily="2" charset="2"/>
              <a:buChar char="v"/>
            </a:pPr>
            <a:r>
              <a:rPr lang="en-US" dirty="0"/>
              <a:t>This report is especially helpful if you’re trying to see the HRS sections affected by 2023 Acts.</a:t>
            </a:r>
          </a:p>
        </p:txBody>
      </p:sp>
      <p:sp>
        <p:nvSpPr>
          <p:cNvPr id="4" name="Slide Number Placeholder 3"/>
          <p:cNvSpPr>
            <a:spLocks noGrp="1"/>
          </p:cNvSpPr>
          <p:nvPr>
            <p:ph type="sldNum" sz="quarter" idx="5"/>
          </p:nvPr>
        </p:nvSpPr>
        <p:spPr/>
        <p:txBody>
          <a:bodyPr/>
          <a:lstStyle/>
          <a:p>
            <a:fld id="{D62B139A-D8BA-4695-ADE4-C5B3D0FCFCB9}" type="slidenum">
              <a:rPr lang="en-US" smtClean="0"/>
              <a:t>26</a:t>
            </a:fld>
            <a:endParaRPr lang="en-US"/>
          </a:p>
        </p:txBody>
      </p:sp>
    </p:spTree>
    <p:extLst>
      <p:ext uri="{BB962C8B-B14F-4D97-AF65-F5344CB8AC3E}">
        <p14:creationId xmlns:p14="http://schemas.microsoft.com/office/powerpoint/2010/main" val="1547764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You’ll click on the “Supplemental Information” report.</a:t>
            </a:r>
          </a:p>
        </p:txBody>
      </p:sp>
      <p:sp>
        <p:nvSpPr>
          <p:cNvPr id="4" name="Slide Number Placeholder 3"/>
          <p:cNvSpPr>
            <a:spLocks noGrp="1"/>
          </p:cNvSpPr>
          <p:nvPr>
            <p:ph type="sldNum" sz="quarter" idx="5"/>
          </p:nvPr>
        </p:nvSpPr>
        <p:spPr/>
        <p:txBody>
          <a:bodyPr/>
          <a:lstStyle/>
          <a:p>
            <a:fld id="{D62B139A-D8BA-4695-ADE4-C5B3D0FCFCB9}" type="slidenum">
              <a:rPr lang="en-US" smtClean="0"/>
              <a:t>27</a:t>
            </a:fld>
            <a:endParaRPr lang="en-US"/>
          </a:p>
        </p:txBody>
      </p:sp>
    </p:spTree>
    <p:extLst>
      <p:ext uri="{BB962C8B-B14F-4D97-AF65-F5344CB8AC3E}">
        <p14:creationId xmlns:p14="http://schemas.microsoft.com/office/powerpoint/2010/main" val="2045068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And this is what the report looks like. You’ll see subject matter and the bills passed that relate to those areas.</a:t>
            </a:r>
          </a:p>
        </p:txBody>
      </p:sp>
      <p:sp>
        <p:nvSpPr>
          <p:cNvPr id="4" name="Slide Number Placeholder 3"/>
          <p:cNvSpPr>
            <a:spLocks noGrp="1"/>
          </p:cNvSpPr>
          <p:nvPr>
            <p:ph type="sldNum" sz="quarter" idx="5"/>
          </p:nvPr>
        </p:nvSpPr>
        <p:spPr/>
        <p:txBody>
          <a:bodyPr/>
          <a:lstStyle/>
          <a:p>
            <a:fld id="{D62B139A-D8BA-4695-ADE4-C5B3D0FCFCB9}" type="slidenum">
              <a:rPr lang="en-US" smtClean="0"/>
              <a:t>28</a:t>
            </a:fld>
            <a:endParaRPr lang="en-US"/>
          </a:p>
        </p:txBody>
      </p:sp>
    </p:spTree>
    <p:extLst>
      <p:ext uri="{BB962C8B-B14F-4D97-AF65-F5344CB8AC3E}">
        <p14:creationId xmlns:p14="http://schemas.microsoft.com/office/powerpoint/2010/main" val="3796051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You can also see what HRS sections were affected by this year’s bills.</a:t>
            </a:r>
          </a:p>
        </p:txBody>
      </p:sp>
      <p:sp>
        <p:nvSpPr>
          <p:cNvPr id="4" name="Slide Number Placeholder 3"/>
          <p:cNvSpPr>
            <a:spLocks noGrp="1"/>
          </p:cNvSpPr>
          <p:nvPr>
            <p:ph type="sldNum" sz="quarter" idx="5"/>
          </p:nvPr>
        </p:nvSpPr>
        <p:spPr/>
        <p:txBody>
          <a:bodyPr/>
          <a:lstStyle/>
          <a:p>
            <a:fld id="{D62B139A-D8BA-4695-ADE4-C5B3D0FCFCB9}" type="slidenum">
              <a:rPr lang="en-US" smtClean="0"/>
              <a:t>29</a:t>
            </a:fld>
            <a:endParaRPr lang="en-US"/>
          </a:p>
        </p:txBody>
      </p:sp>
    </p:spTree>
    <p:extLst>
      <p:ext uri="{BB962C8B-B14F-4D97-AF65-F5344CB8AC3E}">
        <p14:creationId xmlns:p14="http://schemas.microsoft.com/office/powerpoint/2010/main" val="271092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In this presentation, we’re going to talk about the following topics:</a:t>
            </a:r>
          </a:p>
          <a:p>
            <a:pPr marL="233309" indent="-233309">
              <a:buFont typeface="+mj-lt"/>
              <a:buAutoNum type="arabicPeriod"/>
            </a:pPr>
            <a:r>
              <a:rPr lang="en-US" dirty="0"/>
              <a:t>The Governor’s Role in the bill-to-law process and his deadlines for this year in reviewing bills passed by the Legislature.</a:t>
            </a:r>
          </a:p>
          <a:p>
            <a:pPr marL="233309" indent="-233309">
              <a:buFont typeface="+mj-lt"/>
              <a:buAutoNum type="arabicPeriod"/>
            </a:pPr>
            <a:r>
              <a:rPr lang="en-US" dirty="0"/>
              <a:t>Finding the Acts and other relevant information on bills passed.</a:t>
            </a:r>
          </a:p>
          <a:p>
            <a:pPr marL="233309" indent="-233309">
              <a:buFont typeface="+mj-lt"/>
              <a:buAutoNum type="arabicPeriod"/>
            </a:pPr>
            <a:r>
              <a:rPr lang="en-US" dirty="0"/>
              <a:t>Regrouping and reassessing after Session</a:t>
            </a:r>
          </a:p>
          <a:p>
            <a:pPr marL="233309" indent="-233309">
              <a:buFont typeface="+mj-lt"/>
              <a:buAutoNum type="arabicPeriod"/>
            </a:pPr>
            <a:r>
              <a:rPr lang="en-US" dirty="0"/>
              <a:t>Working with Legislators in the Interim.</a:t>
            </a:r>
          </a:p>
          <a:p>
            <a:r>
              <a:rPr lang="en-US" dirty="0"/>
              <a:t>And we’ll finish the discussion with a Q&amp;A.</a:t>
            </a:r>
          </a:p>
        </p:txBody>
      </p:sp>
      <p:sp>
        <p:nvSpPr>
          <p:cNvPr id="4" name="Slide Number Placeholder 3"/>
          <p:cNvSpPr>
            <a:spLocks noGrp="1"/>
          </p:cNvSpPr>
          <p:nvPr>
            <p:ph type="sldNum" sz="quarter" idx="5"/>
          </p:nvPr>
        </p:nvSpPr>
        <p:spPr/>
        <p:txBody>
          <a:bodyPr/>
          <a:lstStyle/>
          <a:p>
            <a:fld id="{D62B139A-D8BA-4695-ADE4-C5B3D0FCFCB9}" type="slidenum">
              <a:rPr lang="en-US" smtClean="0"/>
              <a:t>3</a:t>
            </a:fld>
            <a:endParaRPr lang="en-US"/>
          </a:p>
        </p:txBody>
      </p:sp>
    </p:spTree>
    <p:extLst>
      <p:ext uri="{BB962C8B-B14F-4D97-AF65-F5344CB8AC3E}">
        <p14:creationId xmlns:p14="http://schemas.microsoft.com/office/powerpoint/2010/main" val="1622708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One of the first things you’ll want to do after Session is to debrief.</a:t>
            </a: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Based on your debriefing notes, you’ll want to sketch out a gameplan for the interim and next session</a:t>
            </a: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Finally, if you’ve identified network opportunities, reach out and make connections. </a:t>
            </a:r>
          </a:p>
        </p:txBody>
      </p:sp>
      <p:sp>
        <p:nvSpPr>
          <p:cNvPr id="4" name="Slide Number Placeholder 3"/>
          <p:cNvSpPr>
            <a:spLocks noGrp="1"/>
          </p:cNvSpPr>
          <p:nvPr>
            <p:ph type="sldNum" sz="quarter" idx="5"/>
          </p:nvPr>
        </p:nvSpPr>
        <p:spPr/>
        <p:txBody>
          <a:bodyPr/>
          <a:lstStyle/>
          <a:p>
            <a:fld id="{D62B139A-D8BA-4695-ADE4-C5B3D0FCFCB9}" type="slidenum">
              <a:rPr lang="en-US" smtClean="0"/>
              <a:t>30</a:t>
            </a:fld>
            <a:endParaRPr lang="en-US"/>
          </a:p>
        </p:txBody>
      </p:sp>
    </p:spTree>
    <p:extLst>
      <p:ext uri="{BB962C8B-B14F-4D97-AF65-F5344CB8AC3E}">
        <p14:creationId xmlns:p14="http://schemas.microsoft.com/office/powerpoint/2010/main" val="2077118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Wingdings" panose="05000000000000000000" pitchFamily="2" charset="2"/>
              <a:buChar char="v"/>
              <a:defRPr/>
            </a:pPr>
            <a:r>
              <a:rPr lang="en-US" dirty="0">
                <a:latin typeface="Lato" panose="020F0502020204030203" pitchFamily="34" charset="0"/>
                <a:ea typeface="Lato" panose="020F0502020204030203" pitchFamily="34" charset="0"/>
                <a:cs typeface="Lato" panose="020F0502020204030203" pitchFamily="34" charset="0"/>
              </a:rPr>
              <a:t>In doing a review of the past session, here are some areas of focus:</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worked? What didn’t work?</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could be done differently next year?</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ideas did you have that you just didn’t have the resources to follow through on? </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challenges were you not equipped to counter? </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research information do you wish you had?</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advice would you give someone trying to do the same thing next session ?</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What do you know now that you wished you had known ?</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Did you identify any potential supporters?</a:t>
            </a:r>
          </a:p>
          <a:p>
            <a:pPr marL="174982" indent="-174982" defTabSz="933237">
              <a:buFont typeface="Wingdings" panose="05000000000000000000" pitchFamily="2" charset="2"/>
              <a:buChar char="ü"/>
              <a:defRPr/>
            </a:pPr>
            <a:r>
              <a:rPr lang="en-US" dirty="0">
                <a:latin typeface="Lato" panose="020F0502020204030203" pitchFamily="34" charset="0"/>
                <a:ea typeface="Lato" panose="020F0502020204030203" pitchFamily="34" charset="0"/>
                <a:cs typeface="Lato" panose="020F0502020204030203" pitchFamily="34" charset="0"/>
              </a:rPr>
              <a:t>Jot it all down</a:t>
            </a:r>
          </a:p>
          <a:p>
            <a:pPr marL="174982" indent="-174982" defTabSz="933237">
              <a:buFont typeface="Wingdings" panose="05000000000000000000" pitchFamily="2" charset="2"/>
              <a:buChar char="ü"/>
              <a:defRPr/>
            </a:pP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31</a:t>
            </a:fld>
            <a:endParaRPr lang="en-US"/>
          </a:p>
        </p:txBody>
      </p:sp>
    </p:spTree>
    <p:extLst>
      <p:ext uri="{BB962C8B-B14F-4D97-AF65-F5344CB8AC3E}">
        <p14:creationId xmlns:p14="http://schemas.microsoft.com/office/powerpoint/2010/main" val="496578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If you were following a bill that received testimony in support and opposition, you can scan through the testimony to find allies. You can also read testimony from people/groups on the opposite side to better understand their position and try to find some common ground. These are things you can do during the interim to better prepare for next session. </a:t>
            </a:r>
          </a:p>
        </p:txBody>
      </p:sp>
      <p:sp>
        <p:nvSpPr>
          <p:cNvPr id="4" name="Slide Number Placeholder 3"/>
          <p:cNvSpPr>
            <a:spLocks noGrp="1"/>
          </p:cNvSpPr>
          <p:nvPr>
            <p:ph type="sldNum" sz="quarter" idx="5"/>
          </p:nvPr>
        </p:nvSpPr>
        <p:spPr/>
        <p:txBody>
          <a:bodyPr/>
          <a:lstStyle/>
          <a:p>
            <a:fld id="{D62B139A-D8BA-4695-ADE4-C5B3D0FCFCB9}" type="slidenum">
              <a:rPr lang="en-US" smtClean="0"/>
              <a:t>32</a:t>
            </a:fld>
            <a:endParaRPr lang="en-US"/>
          </a:p>
        </p:txBody>
      </p:sp>
    </p:spTree>
    <p:extLst>
      <p:ext uri="{BB962C8B-B14F-4D97-AF65-F5344CB8AC3E}">
        <p14:creationId xmlns:p14="http://schemas.microsoft.com/office/powerpoint/2010/main" val="1939580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It may be beneficial to watch the discussion on the bill in Committee. You can use the YouTube link under the “Hearing Notices.” That’ll take you to the hearing.</a:t>
            </a:r>
          </a:p>
        </p:txBody>
      </p:sp>
      <p:sp>
        <p:nvSpPr>
          <p:cNvPr id="4" name="Slide Number Placeholder 3"/>
          <p:cNvSpPr>
            <a:spLocks noGrp="1"/>
          </p:cNvSpPr>
          <p:nvPr>
            <p:ph type="sldNum" sz="quarter" idx="5"/>
          </p:nvPr>
        </p:nvSpPr>
        <p:spPr/>
        <p:txBody>
          <a:bodyPr/>
          <a:lstStyle/>
          <a:p>
            <a:fld id="{D62B139A-D8BA-4695-ADE4-C5B3D0FCFCB9}" type="slidenum">
              <a:rPr lang="en-US" smtClean="0"/>
              <a:t>33</a:t>
            </a:fld>
            <a:endParaRPr lang="en-US"/>
          </a:p>
        </p:txBody>
      </p:sp>
    </p:spTree>
    <p:extLst>
      <p:ext uri="{BB962C8B-B14F-4D97-AF65-F5344CB8AC3E}">
        <p14:creationId xmlns:p14="http://schemas.microsoft.com/office/powerpoint/2010/main" val="4062960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Then just move the cursor of the video to the portion of the recording when your bill is being discussed.</a:t>
            </a:r>
          </a:p>
        </p:txBody>
      </p:sp>
      <p:sp>
        <p:nvSpPr>
          <p:cNvPr id="4" name="Slide Number Placeholder 3"/>
          <p:cNvSpPr>
            <a:spLocks noGrp="1"/>
          </p:cNvSpPr>
          <p:nvPr>
            <p:ph type="sldNum" sz="quarter" idx="5"/>
          </p:nvPr>
        </p:nvSpPr>
        <p:spPr/>
        <p:txBody>
          <a:bodyPr/>
          <a:lstStyle/>
          <a:p>
            <a:fld id="{D62B139A-D8BA-4695-ADE4-C5B3D0FCFCB9}" type="slidenum">
              <a:rPr lang="en-US" smtClean="0"/>
              <a:t>34</a:t>
            </a:fld>
            <a:endParaRPr lang="en-US"/>
          </a:p>
        </p:txBody>
      </p:sp>
    </p:spTree>
    <p:extLst>
      <p:ext uri="{BB962C8B-B14F-4D97-AF65-F5344CB8AC3E}">
        <p14:creationId xmlns:p14="http://schemas.microsoft.com/office/powerpoint/2010/main" val="1458331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For Senate committee videos, they link to start times for discussion on each billon the agenda, which is very helpful. </a:t>
            </a:r>
          </a:p>
        </p:txBody>
      </p:sp>
      <p:sp>
        <p:nvSpPr>
          <p:cNvPr id="4" name="Slide Number Placeholder 3"/>
          <p:cNvSpPr>
            <a:spLocks noGrp="1"/>
          </p:cNvSpPr>
          <p:nvPr>
            <p:ph type="sldNum" sz="quarter" idx="5"/>
          </p:nvPr>
        </p:nvSpPr>
        <p:spPr/>
        <p:txBody>
          <a:bodyPr/>
          <a:lstStyle/>
          <a:p>
            <a:fld id="{D62B139A-D8BA-4695-ADE4-C5B3D0FCFCB9}" type="slidenum">
              <a:rPr lang="en-US" smtClean="0"/>
              <a:t>35</a:t>
            </a:fld>
            <a:endParaRPr lang="en-US"/>
          </a:p>
        </p:txBody>
      </p:sp>
    </p:spTree>
    <p:extLst>
      <p:ext uri="{BB962C8B-B14F-4D97-AF65-F5344CB8AC3E}">
        <p14:creationId xmlns:p14="http://schemas.microsoft.com/office/powerpoint/2010/main" val="4230281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Take what you learned and sketch a gameplan to continue your advocacy into the interim and plan for next session.</a:t>
            </a:r>
          </a:p>
          <a:p>
            <a:pPr marL="174982" indent="-174982" defTabSz="933237">
              <a:buFont typeface="Wingdings" panose="05000000000000000000" pitchFamily="2" charset="2"/>
              <a:buChar char="v"/>
              <a:defRPr/>
            </a:pPr>
            <a:r>
              <a:rPr lang="en-US" b="0" i="0" dirty="0">
                <a:solidFill>
                  <a:srgbClr val="212121"/>
                </a:solidFill>
                <a:effectLst/>
                <a:latin typeface="Lato" panose="020F0502020204030203" pitchFamily="34" charset="0"/>
              </a:rPr>
              <a:t>Set up meetings during the interim with the legislators who sit on relevant committees in order to communicate your ideas to them. Provide them with as much information as possible to help support your position and ask for feedback and advice.</a:t>
            </a: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Conduct research on your issue. Look through similar legislation that was introduced in the past. Read through the testimony and find out who supported and opposed the issue.</a:t>
            </a:r>
          </a:p>
          <a:p>
            <a:pPr marL="174982" indent="-174982" defTabSz="933237">
              <a:buFont typeface="Wingdings" panose="05000000000000000000" pitchFamily="2" charset="2"/>
              <a:buChar char="v"/>
              <a:defRPr/>
            </a:pPr>
            <a:r>
              <a:rPr lang="en-US" b="0" i="0" dirty="0">
                <a:solidFill>
                  <a:srgbClr val="212121"/>
                </a:solidFill>
                <a:effectLst/>
                <a:latin typeface="Lato" panose="020F0502020204030203" pitchFamily="34" charset="0"/>
              </a:rPr>
              <a:t>Map out a tentative timeline showing key “to do” items – and schedule a follow-up review to evaluate how things are progressing.</a:t>
            </a: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What new ideas can you bring into the fold?</a:t>
            </a:r>
          </a:p>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And remember, use PAR during the interim — the computers, convenient workspace, informational handouts and helpful staff are all here to assist you.</a:t>
            </a:r>
          </a:p>
          <a:p>
            <a:pPr marL="174982" indent="-174982">
              <a:buFont typeface="Wingdings" panose="05000000000000000000" pitchFamily="2" charset="2"/>
              <a:buChar char="v"/>
            </a:pPr>
            <a:endParaRPr lang="en-US" b="0" i="0" dirty="0">
              <a:solidFill>
                <a:srgbClr val="212121"/>
              </a:solidFill>
              <a:effectLst/>
              <a:latin typeface="Lato" panose="020F0502020204030203" pitchFamily="34" charset="0"/>
            </a:endParaRPr>
          </a:p>
          <a:p>
            <a:pPr marL="174982" indent="-174982">
              <a:buFont typeface="Wingdings" panose="05000000000000000000" pitchFamily="2" charset="2"/>
              <a:buChar char="v"/>
            </a:pPr>
            <a:endParaRPr lang="en-US" b="0" i="0" dirty="0">
              <a:solidFill>
                <a:srgbClr val="212121"/>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D62B139A-D8BA-4695-ADE4-C5B3D0FCFCB9}" type="slidenum">
              <a:rPr lang="en-US" smtClean="0"/>
              <a:t>36</a:t>
            </a:fld>
            <a:endParaRPr lang="en-US"/>
          </a:p>
        </p:txBody>
      </p:sp>
    </p:spTree>
    <p:extLst>
      <p:ext uri="{BB962C8B-B14F-4D97-AF65-F5344CB8AC3E}">
        <p14:creationId xmlns:p14="http://schemas.microsoft.com/office/powerpoint/2010/main" val="3922723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b="0" i="0" dirty="0">
                <a:solidFill>
                  <a:srgbClr val="212121"/>
                </a:solidFill>
                <a:effectLst/>
                <a:latin typeface="Lato" panose="020F0502020204030203" pitchFamily="34" charset="0"/>
              </a:rPr>
              <a:t>Networking with others will help you better manage and focus your advocacy efforts:</a:t>
            </a:r>
          </a:p>
          <a:p>
            <a:pPr marL="641600" lvl="1" indent="-174982">
              <a:buFont typeface="Wingdings" panose="05000000000000000000" pitchFamily="2" charset="2"/>
              <a:buChar char="ü"/>
            </a:pPr>
            <a:r>
              <a:rPr lang="en-US" b="0" i="0" dirty="0">
                <a:solidFill>
                  <a:srgbClr val="212121"/>
                </a:solidFill>
                <a:effectLst/>
                <a:latin typeface="Lato" panose="020F0502020204030203" pitchFamily="34" charset="0"/>
              </a:rPr>
              <a:t>Identify key advocacy groups or individuals who you would like to involve in your efforts</a:t>
            </a:r>
          </a:p>
          <a:p>
            <a:pPr marL="641600" lvl="1" indent="-174982">
              <a:buFont typeface="Wingdings" panose="05000000000000000000" pitchFamily="2" charset="2"/>
              <a:buChar char="ü"/>
            </a:pPr>
            <a:r>
              <a:rPr lang="en-US" b="0" i="0" dirty="0">
                <a:solidFill>
                  <a:srgbClr val="212121"/>
                </a:solidFill>
                <a:effectLst/>
                <a:latin typeface="Lato" panose="020F0502020204030203" pitchFamily="34" charset="0"/>
              </a:rPr>
              <a:t>Identify key legislators that can help</a:t>
            </a:r>
          </a:p>
          <a:p>
            <a:pPr marL="641600" lvl="1" indent="-174982">
              <a:buFont typeface="Wingdings" panose="05000000000000000000" pitchFamily="2" charset="2"/>
              <a:buChar char="ü"/>
            </a:pPr>
            <a:r>
              <a:rPr lang="en-US" b="0" i="0" dirty="0">
                <a:solidFill>
                  <a:srgbClr val="212121"/>
                </a:solidFill>
                <a:effectLst/>
                <a:latin typeface="Lato" panose="020F0502020204030203" pitchFamily="34" charset="0"/>
              </a:rPr>
              <a:t>Find allies to help divide up the research and outreach tasks.</a:t>
            </a:r>
          </a:p>
          <a:p>
            <a:pPr marL="641600" lvl="1" indent="-174982">
              <a:buFont typeface="Wingdings" panose="05000000000000000000" pitchFamily="2" charset="2"/>
              <a:buChar char="ü"/>
            </a:pPr>
            <a:r>
              <a:rPr lang="en-US" b="0" i="0" dirty="0">
                <a:solidFill>
                  <a:srgbClr val="212121"/>
                </a:solidFill>
                <a:effectLst/>
                <a:latin typeface="Lato" panose="020F0502020204030203" pitchFamily="34" charset="0"/>
              </a:rPr>
              <a:t>Use social media to get the word out</a:t>
            </a:r>
          </a:p>
          <a:p>
            <a:pPr marL="641600" lvl="1" indent="-174982">
              <a:buFont typeface="Wingdings" panose="05000000000000000000" pitchFamily="2" charset="2"/>
              <a:buChar char="v"/>
            </a:pPr>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37</a:t>
            </a:fld>
            <a:endParaRPr lang="en-US"/>
          </a:p>
        </p:txBody>
      </p:sp>
    </p:spTree>
    <p:extLst>
      <p:ext uri="{BB962C8B-B14F-4D97-AF65-F5344CB8AC3E}">
        <p14:creationId xmlns:p14="http://schemas.microsoft.com/office/powerpoint/2010/main" val="1103904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Staying connected with your legislators during the interim to shore up support for an issue or discuss any concern is a good idea. Building relationships goes a long way towards helping you become a successful advocate.</a:t>
            </a:r>
          </a:p>
          <a:p>
            <a:pPr marL="174982" indent="-174982">
              <a:buFont typeface="Wingdings" panose="05000000000000000000" pitchFamily="2" charset="2"/>
              <a:buChar char="v"/>
            </a:pPr>
            <a:r>
              <a:rPr lang="en-US" dirty="0"/>
              <a:t>If you have an idea for a bill, you can work with your legislators during the interim to get a bill drafted.</a:t>
            </a:r>
          </a:p>
        </p:txBody>
      </p:sp>
      <p:sp>
        <p:nvSpPr>
          <p:cNvPr id="4" name="Slide Number Placeholder 3"/>
          <p:cNvSpPr>
            <a:spLocks noGrp="1"/>
          </p:cNvSpPr>
          <p:nvPr>
            <p:ph type="sldNum" sz="quarter" idx="5"/>
          </p:nvPr>
        </p:nvSpPr>
        <p:spPr/>
        <p:txBody>
          <a:bodyPr/>
          <a:lstStyle/>
          <a:p>
            <a:fld id="{D62B139A-D8BA-4695-ADE4-C5B3D0FCFCB9}" type="slidenum">
              <a:rPr lang="en-US" smtClean="0"/>
              <a:t>38</a:t>
            </a:fld>
            <a:endParaRPr lang="en-US"/>
          </a:p>
        </p:txBody>
      </p:sp>
    </p:spTree>
    <p:extLst>
      <p:ext uri="{BB962C8B-B14F-4D97-AF65-F5344CB8AC3E}">
        <p14:creationId xmlns:p14="http://schemas.microsoft.com/office/powerpoint/2010/main" val="4231132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Wingdings" panose="05000000000000000000" pitchFamily="2" charset="2"/>
              <a:buChar char="v"/>
              <a:defRPr/>
            </a:pPr>
            <a:r>
              <a:rPr lang="en-US" dirty="0"/>
              <a:t>Meet with legislators during the interim. They are more available to meet in the interim as they don’t have to deal with the rigors of session.  Election years are a bit trickier though as your legislator may not be running for reelection or they want to wait until after the elections to meet with you. Meeting with them in person is a good way to build a relationship. And don’t forget the importance of staff.</a:t>
            </a:r>
          </a:p>
          <a:p>
            <a:pPr marL="174982" indent="-174982" defTabSz="933237">
              <a:buFont typeface="Wingdings" panose="05000000000000000000" pitchFamily="2" charset="2"/>
              <a:buChar char="v"/>
              <a:defRPr/>
            </a:pPr>
            <a:r>
              <a:rPr lang="en-US" dirty="0"/>
              <a:t>Here’s a few tips when meeting with legislators in-person:</a:t>
            </a:r>
          </a:p>
          <a:p>
            <a:pPr marL="758255" lvl="1" indent="-291636"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Prepare an outline of what you want to talk about. Bring along any supplemental information to help make your case.</a:t>
            </a:r>
          </a:p>
          <a:p>
            <a:pPr marL="758255" lvl="1" indent="-291636" defTabSz="933237">
              <a:buFont typeface="Wingdings" panose="05000000000000000000" pitchFamily="2" charset="2"/>
              <a:buChar char="ü"/>
              <a:defRPr/>
            </a:pPr>
            <a:r>
              <a:rPr lang="en-US" sz="2900" dirty="0"/>
              <a:t>Be on time, courteous and positive.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58255" lvl="1" indent="-291636"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Be clear and factual when discussing your issue or ideas with them</a:t>
            </a:r>
          </a:p>
          <a:p>
            <a:pPr marL="758255" lvl="1" indent="-291636" defTabSz="933237">
              <a:buFont typeface="Wingdings" panose="05000000000000000000" pitchFamily="2" charset="2"/>
              <a:buChar char="ü"/>
              <a:defRPr/>
            </a:pPr>
            <a:r>
              <a:rPr lang="en-US" sz="1800" dirty="0"/>
              <a:t>Know what you want and expect</a:t>
            </a:r>
          </a:p>
          <a:p>
            <a:pPr marL="758255" lvl="1" indent="-291636"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Be ready to answer questions or provide more information if it’s requested. If you don’t know, say so, and agree to follow up</a:t>
            </a:r>
          </a:p>
          <a:p>
            <a:pPr marL="758255" lvl="1" indent="-291636"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Don’t spend the whole time talking, allow enough time for the legislator to provide feedback</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58255" lvl="1" indent="-291636" defTabSz="933237">
              <a:buFont typeface="Wingdings" panose="05000000000000000000" pitchFamily="2" charset="2"/>
              <a:buChar char="ü"/>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74982" indent="-174982" defTabSz="933237">
              <a:buFont typeface="Wingdings" panose="05000000000000000000" pitchFamily="2" charset="2"/>
              <a:buChar char="v"/>
              <a:defRPr/>
            </a:pPr>
            <a:r>
              <a:rPr lang="en-US" dirty="0"/>
              <a:t>If you were supporting a bill that didn’t make it, you can talk to your legislators and ask for their advice. You can talk to your legislators about anything that the state has influence over, including district issues and policy issues. Here are some tips when communicating with your legislators via email or letter:</a:t>
            </a:r>
          </a:p>
          <a:p>
            <a:pPr marL="641600" lvl="1" indent="-174982" defTabSz="933237">
              <a:buFont typeface="Wingdings" panose="05000000000000000000" pitchFamily="2" charset="2"/>
              <a:buChar char="ü"/>
              <a:defRPr/>
            </a:pPr>
            <a:r>
              <a:rPr lang="en-US" dirty="0"/>
              <a:t>Identify yourself as a constituent</a:t>
            </a:r>
          </a:p>
          <a:p>
            <a:pPr marL="641600" lvl="1" indent="-174982" defTabSz="933237">
              <a:buFont typeface="Wingdings" panose="05000000000000000000" pitchFamily="2" charset="2"/>
              <a:buChar char="ü"/>
              <a:defRPr/>
            </a:pPr>
            <a:r>
              <a:rPr lang="en-US" dirty="0"/>
              <a:t>Explain why you are writing (concern, problem or opportunity), be specific</a:t>
            </a:r>
          </a:p>
          <a:p>
            <a:pPr marL="641600" lvl="1" indent="-174982" defTabSz="933237">
              <a:buFont typeface="Wingdings" panose="05000000000000000000" pitchFamily="2" charset="2"/>
              <a:buChar char="ü"/>
              <a:defRPr/>
            </a:pPr>
            <a:r>
              <a:rPr lang="en-US" dirty="0"/>
              <a:t>Keep your communication short and simple</a:t>
            </a:r>
          </a:p>
          <a:p>
            <a:pPr marL="641600" lvl="1" indent="-174982" defTabSz="933237">
              <a:buFont typeface="Wingdings" panose="05000000000000000000" pitchFamily="2" charset="2"/>
              <a:buChar char="ü"/>
              <a:defRPr/>
            </a:pPr>
            <a:r>
              <a:rPr lang="en-US" dirty="0"/>
              <a:t>Be respectful and thank the legislator and their staff. Legislative office hear complaints all the time, let them know they’re appreciated.</a:t>
            </a:r>
          </a:p>
          <a:p>
            <a:pPr marL="641600" lvl="1" indent="-174982" defTabSz="933237">
              <a:buFont typeface="Wingdings" panose="05000000000000000000" pitchFamily="2" charset="2"/>
              <a:buChar char="ü"/>
              <a:defRPr/>
            </a:pPr>
            <a:r>
              <a:rPr lang="en-US" dirty="0"/>
              <a:t>If writing a letter write legibly and include your contact information so they can get back to you.</a:t>
            </a:r>
          </a:p>
          <a:p>
            <a:pPr marL="641600" lvl="1" indent="-174982" defTabSz="933237">
              <a:buFont typeface="Wingdings" panose="05000000000000000000" pitchFamily="2" charset="2"/>
              <a:buChar char="ü"/>
              <a:defRPr/>
            </a:pPr>
            <a:endParaRPr lang="en-US" dirty="0"/>
          </a:p>
          <a:p>
            <a:pPr marL="466618" lvl="1" defTabSz="933237">
              <a:defRPr/>
            </a:pPr>
            <a:r>
              <a:rPr lang="en-US" dirty="0"/>
              <a:t>When making a call:</a:t>
            </a:r>
          </a:p>
          <a:p>
            <a:pPr marL="641600" lvl="1" indent="-174982"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Let the staffer know why you’re calling. </a:t>
            </a:r>
          </a:p>
          <a:p>
            <a:pPr marL="641600" lvl="1" indent="-174982"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In leaving a message or voicemail, speak slowly and clearly.</a:t>
            </a:r>
          </a:p>
          <a:p>
            <a:pPr marL="641600" lvl="1" indent="-174982"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 Repeat your name and phone number at the end of the call and let them know you’d appreciate a follow-up.</a:t>
            </a:r>
          </a:p>
          <a:p>
            <a:pPr marL="641600" lvl="1" indent="-174982" defTabSz="933237">
              <a:buFont typeface="Wingdings" panose="05000000000000000000" pitchFamily="2" charset="2"/>
              <a:buChar char="ü"/>
              <a:defRPr/>
            </a:pPr>
            <a:r>
              <a:rPr lang="en-US" sz="1800" dirty="0">
                <a:latin typeface="Calibri" panose="020F0502020204030204" pitchFamily="34" charset="0"/>
                <a:ea typeface="Calibri" panose="020F0502020204030204" pitchFamily="34" charset="0"/>
                <a:cs typeface="Times New Roman" panose="02020603050405020304" pitchFamily="18" charset="0"/>
              </a:rPr>
              <a:t> If you want to speak to the Senator or Representative directly, make the ask</a:t>
            </a:r>
            <a:endParaRPr lang="en-US" dirty="0"/>
          </a:p>
          <a:p>
            <a:pPr marL="641600" lvl="1" indent="-174982" defTabSz="933237">
              <a:buFont typeface="Wingdings" panose="05000000000000000000" pitchFamily="2" charset="2"/>
              <a:buChar char="v"/>
              <a:defRPr/>
            </a:pPr>
            <a:endParaRPr lang="en-US" dirty="0"/>
          </a:p>
          <a:p>
            <a:pPr marL="641600" lvl="1" indent="-174982" defTabSz="933237">
              <a:buFont typeface="Wingdings" panose="05000000000000000000" pitchFamily="2" charset="2"/>
              <a:buChar char="v"/>
              <a:defRPr/>
            </a:pPr>
            <a:endParaRPr lang="en-US" dirty="0"/>
          </a:p>
          <a:p>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39</a:t>
            </a:fld>
            <a:endParaRPr lang="en-US"/>
          </a:p>
        </p:txBody>
      </p:sp>
    </p:spTree>
    <p:extLst>
      <p:ext uri="{BB962C8B-B14F-4D97-AF65-F5344CB8AC3E}">
        <p14:creationId xmlns:p14="http://schemas.microsoft.com/office/powerpoint/2010/main" val="372664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Wingdings" panose="05000000000000000000" pitchFamily="2" charset="2"/>
              <a:buChar char="v"/>
              <a:defRPr/>
            </a:pPr>
            <a:r>
              <a:rPr lang="en-US" dirty="0"/>
              <a:t>Let’s start by talking about the Governor’s role in the bill-to-law process. The Governor plays a very important role in the enactment of state legislation. When a bill successfully passes through the Legislature, it needs to be presented to the Governor (except constitutional amendments)</a:t>
            </a:r>
          </a:p>
          <a:p>
            <a:pPr marL="174982" indent="-174982" defTabSz="933237">
              <a:buFont typeface="Wingdings" panose="05000000000000000000" pitchFamily="2" charset="2"/>
              <a:buChar char="v"/>
              <a:defRPr/>
            </a:pPr>
            <a:endParaRPr lang="en-US" dirty="0"/>
          </a:p>
          <a:p>
            <a:pPr marL="174982" indent="-174982" defTabSz="933237">
              <a:buFont typeface="Wingdings" panose="05000000000000000000" pitchFamily="2" charset="2"/>
              <a:buChar char="v"/>
              <a:defRPr/>
            </a:pPr>
            <a:r>
              <a:rPr lang="en-US" dirty="0"/>
              <a:t>The procedure for enactment, which is defined in Article III, Section 16 of the Hawaii State Constitution, varies based on when a bill is delivered to the Governor and the Governor’s subsequent action or inaction in considering the bill. We’ll discuss that in the next slide.</a:t>
            </a:r>
          </a:p>
          <a:p>
            <a:pPr marL="174982" indent="-174982" defTabSz="933237">
              <a:buFont typeface="Wingdings" panose="05000000000000000000" pitchFamily="2" charset="2"/>
              <a:buChar char="v"/>
              <a:defRPr/>
            </a:pPr>
            <a:endParaRPr lang="en-US" dirty="0"/>
          </a:p>
          <a:p>
            <a:pPr marL="174982" indent="-174982" defTabSz="933237">
              <a:buFont typeface="Wingdings" panose="05000000000000000000" pitchFamily="2" charset="2"/>
              <a:buChar char="v"/>
              <a:defRPr/>
            </a:pPr>
            <a:r>
              <a:rPr lang="en-US" b="0" i="0" dirty="0">
                <a:solidFill>
                  <a:srgbClr val="212121"/>
                </a:solidFill>
                <a:effectLst/>
                <a:latin typeface="Lato" panose="020F0502020204030203" pitchFamily="34" charset="0"/>
              </a:rPr>
              <a:t>Every bill that passes the legislature is certified by the presiding officers and clerks of both houses and presented to the Governor.  If the governor approves it, the governor will sign it and it will become law.  If the governor does not approve the bill, he may return it, with his objections to the legislature.  Except for items appropriated to be expended by the judicial and legislative branches, the governor can veto any specific item or items in any bill which appropriates money for specific purposes by striking out or reducing the same; but shall veto other bills, if at all, only as a whole.</a:t>
            </a:r>
          </a:p>
          <a:p>
            <a:pPr marL="174982" indent="-174982" defTabSz="933237">
              <a:buFont typeface="Wingdings" panose="05000000000000000000" pitchFamily="2" charset="2"/>
              <a:buChar char="v"/>
              <a:defRPr/>
            </a:pPr>
            <a:endParaRPr lang="en-US" b="0" i="0" dirty="0">
              <a:solidFill>
                <a:srgbClr val="212121"/>
              </a:solidFill>
              <a:effectLst/>
              <a:latin typeface="Lato" panose="020F0502020204030203" pitchFamily="34" charset="0"/>
            </a:endParaRPr>
          </a:p>
          <a:p>
            <a:pPr marL="174982" indent="-174982" defTabSz="933237">
              <a:buFont typeface="Wingdings" panose="05000000000000000000" pitchFamily="2" charset="2"/>
              <a:buChar char="v"/>
              <a:defRPr/>
            </a:pPr>
            <a:r>
              <a:rPr lang="en-US" b="0" i="0" dirty="0">
                <a:solidFill>
                  <a:srgbClr val="212121"/>
                </a:solidFill>
                <a:effectLst/>
                <a:latin typeface="Lato" panose="020F0502020204030203" pitchFamily="34" charset="0"/>
              </a:rPr>
              <a:t>The </a:t>
            </a:r>
            <a:r>
              <a:rPr lang="en-US" sz="1800" dirty="0">
                <a:latin typeface="Calibri" panose="020F0502020204030204" pitchFamily="34" charset="0"/>
                <a:ea typeface="Calibri" panose="020F0502020204030204" pitchFamily="34" charset="0"/>
                <a:cs typeface="Times New Roman" panose="02020603050405020304" pitchFamily="18" charset="0"/>
              </a:rPr>
              <a:t>Legislature can successfully override a veto in special session by a 2/3 vote in each chamber. The Legislature can also amend a bill to answer the governor's objections. For it to become law, a majority of the members in each chamber would be required to vote in favor of the amended bill, and the governor would then have 10 days to sign it.</a:t>
            </a:r>
          </a:p>
          <a:p>
            <a:pPr marL="174982" indent="-174982" defTabSz="933237">
              <a:buFont typeface="Wingdings" panose="05000000000000000000" pitchFamily="2" charset="2"/>
              <a:buChar char="v"/>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74982" indent="-174982" defTabSz="933237">
              <a:buFont typeface="Wingdings" panose="05000000000000000000" pitchFamily="2" charset="2"/>
              <a:buChar char="v"/>
              <a:defRPr/>
            </a:pPr>
            <a:r>
              <a:rPr lang="en-US" sz="1800" dirty="0">
                <a:latin typeface="Calibri" panose="020F0502020204030204" pitchFamily="34" charset="0"/>
                <a:cs typeface="Times New Roman" panose="02020603050405020304" pitchFamily="18" charset="0"/>
              </a:rPr>
              <a:t>You can contact the Governor to express support or opposition on bills that have been sent to him. We’ll show you how to do that a few slides in.</a:t>
            </a:r>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4</a:t>
            </a:fld>
            <a:endParaRPr lang="en-US"/>
          </a:p>
        </p:txBody>
      </p:sp>
    </p:spTree>
    <p:extLst>
      <p:ext uri="{BB962C8B-B14F-4D97-AF65-F5344CB8AC3E}">
        <p14:creationId xmlns:p14="http://schemas.microsoft.com/office/powerpoint/2010/main" val="2556060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Wingdings" panose="05000000000000000000" pitchFamily="2" charset="2"/>
              <a:buChar char="v"/>
            </a:pPr>
            <a:r>
              <a:rPr lang="en-US" sz="1800" dirty="0">
                <a:latin typeface="Calibri" panose="020F0502020204030204" pitchFamily="34" charset="0"/>
                <a:ea typeface="Calibri" panose="020F0502020204030204" pitchFamily="34" charset="0"/>
                <a:cs typeface="Times New Roman" panose="02020603050405020304" pitchFamily="18" charset="0"/>
              </a:rPr>
              <a:t>Requesting a bill be introduced can be a fundamental part of your advocacy efforts. Your ideas (and the ideas of others) are key in helping to shape state law. While it may seem like a daunting task, it is not as difficult as it may seem. You do not have to be an attorney to get a bill introduced. You just have to have a firm understanding of the problem you are trying to address or opportunity you are trying to create</a:t>
            </a:r>
          </a:p>
          <a:p>
            <a:pPr marL="291636" indent="-291636">
              <a:buFont typeface="Wingdings" panose="05000000000000000000" pitchFamily="2" charset="2"/>
              <a:buChar char="v"/>
            </a:pPr>
            <a:endParaRPr lang="en-US" sz="1800" dirty="0">
              <a:latin typeface="Calibri" panose="020F0502020204030204" pitchFamily="34" charset="0"/>
              <a:cs typeface="Times New Roman" panose="02020603050405020304" pitchFamily="18" charset="0"/>
            </a:endParaRPr>
          </a:p>
          <a:p>
            <a:r>
              <a:rPr lang="en-US" sz="1800" b="1" u="sng" dirty="0">
                <a:latin typeface="Calibri" panose="020F0502020204030204" pitchFamily="34" charset="0"/>
                <a:ea typeface="Calibri" panose="020F0502020204030204" pitchFamily="34" charset="0"/>
                <a:cs typeface="Times New Roman" panose="02020603050405020304" pitchFamily="18" charset="0"/>
              </a:rPr>
              <a:t>Summing Up Your Proposal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91636" indent="-291636">
              <a:buFont typeface="Wingdings" panose="05000000000000000000" pitchFamily="2" charset="2"/>
              <a:buChar char="v"/>
            </a:pPr>
            <a:r>
              <a:rPr lang="en-US" sz="1800" dirty="0">
                <a:latin typeface="Calibri" panose="020F0502020204030204" pitchFamily="34" charset="0"/>
                <a:ea typeface="Calibri" panose="020F0502020204030204" pitchFamily="34" charset="0"/>
                <a:cs typeface="Times New Roman" panose="02020603050405020304" pitchFamily="18" charset="0"/>
              </a:rPr>
              <a:t>Before you take your idea to a legislator, there are a couple of things to consider: </a:t>
            </a:r>
          </a:p>
          <a:p>
            <a:pPr marL="349964" indent="-349964">
              <a:buSzPts val="1000"/>
              <a:buFont typeface="Symbol" panose="05050102010706020507" pitchFamily="18" charset="2"/>
              <a:buChar char=""/>
              <a:tabLst>
                <a:tab pos="466618" algn="l"/>
              </a:tabLst>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policy are you trying to create or change?</a:t>
            </a: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9964" indent="-349964">
              <a:buSzPts val="1000"/>
              <a:buFont typeface="Symbol" panose="05050102010706020507" pitchFamily="18" charset="2"/>
              <a:buChar char=""/>
              <a:tabLst>
                <a:tab pos="466618" algn="l"/>
              </a:tabLst>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result(s) do you hope to achieve with your bill?</a:t>
            </a: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9964" indent="-349964">
              <a:buSzPts val="1000"/>
              <a:buFont typeface="Symbol" panose="05050102010706020507" pitchFamily="18" charset="2"/>
              <a:buChar char=""/>
              <a:tabLst>
                <a:tab pos="466618" algn="l"/>
              </a:tabLst>
            </a:pPr>
            <a:r>
              <a:rPr lang="en-US" sz="1800" dirty="0">
                <a:latin typeface="Calibri" panose="020F0502020204030204" pitchFamily="34" charset="0"/>
                <a:ea typeface="Calibri" panose="020F0502020204030204" pitchFamily="34" charset="0"/>
                <a:cs typeface="Times New Roman" panose="02020603050405020304" pitchFamily="18" charset="0"/>
              </a:rPr>
              <a:t>Does your proposal need to be a law or is it an issue/opportunity that can addressed via a memo to a state agency or achieved via the rulemaking process?</a:t>
            </a:r>
          </a:p>
          <a:p>
            <a:pPr marL="349964" indent="-349964">
              <a:buSzPts val="1000"/>
              <a:buFont typeface="Symbol" panose="05050102010706020507" pitchFamily="18" charset="2"/>
              <a:buChar char=""/>
              <a:tabLst>
                <a:tab pos="466618" algn="l"/>
              </a:tabLst>
            </a:pPr>
            <a:r>
              <a:rPr lang="en-US" sz="1800" dirty="0">
                <a:latin typeface="Calibri" panose="020F0502020204030204" pitchFamily="34" charset="0"/>
                <a:ea typeface="Calibri" panose="020F0502020204030204" pitchFamily="34" charset="0"/>
                <a:cs typeface="Times New Roman" panose="02020603050405020304" pitchFamily="18" charset="0"/>
              </a:rPr>
              <a:t>Consider jurisdictional issues: Is this a state, federal, or county issue? If it is not a state issue, consider contacting your congressional delegation or your county council members</a:t>
            </a:r>
          </a:p>
          <a:p>
            <a:pPr marL="349964" indent="-349964">
              <a:buSzPts val="1000"/>
              <a:buFont typeface="Symbol" panose="05050102010706020507" pitchFamily="18" charset="2"/>
              <a:buChar char=""/>
              <a:tabLst>
                <a:tab pos="466618" algn="l"/>
              </a:tabLst>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Is there legislation from another state that could serve as a model?</a:t>
            </a: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91636" indent="-291636">
              <a:buFont typeface="Wingdings" panose="05000000000000000000" pitchFamily="2" charset="2"/>
              <a:buChar char="v"/>
            </a:pPr>
            <a:endParaRPr lang="en-US" dirty="0"/>
          </a:p>
          <a:p>
            <a:pPr defTabSz="933237">
              <a:defRPr/>
            </a:pPr>
            <a:r>
              <a:rPr lang="en-US" sz="1800" b="1" u="sng" dirty="0">
                <a:latin typeface="Calibri" panose="020F0502020204030204" pitchFamily="34" charset="0"/>
                <a:ea typeface="Calibri" panose="020F0502020204030204" pitchFamily="34" charset="0"/>
                <a:cs typeface="Times New Roman" panose="02020603050405020304" pitchFamily="18" charset="0"/>
              </a:rPr>
              <a:t>When should I talk legislators about my bill idea?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91636" indent="-291636" defTabSz="933237">
              <a:buFont typeface="Wingdings" panose="05000000000000000000" pitchFamily="2" charset="2"/>
              <a:buChar char="v"/>
              <a:defRPr/>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Late May through October is a good time to approach legislators about your bill ideas as things tend to be a bit slower at the Capitol during this time. Getting your proposal in early allows adequate time for a legislator to meet with you to discuss your idea and send your proposal off for drafting. The drafting agencies are busy fulfilling drafting requests in December and early January, so you will want to stay ahead of the rush. While bills can be drafted at any time, they can only be introduced during the bill introduction cutoff period which usually starts on opening day (which is always the 3</a:t>
            </a:r>
            <a:r>
              <a:rPr lang="en-US" sz="18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rd</a:t>
            </a: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Wednesday in January) and ends a week later.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91636" indent="-291636">
              <a:buFont typeface="Wingdings" panose="05000000000000000000" pitchFamily="2" charset="2"/>
              <a:buChar char="v"/>
            </a:pPr>
            <a:endParaRPr lang="en-US" dirty="0"/>
          </a:p>
          <a:p>
            <a:pPr defTabSz="933237">
              <a:defRPr/>
            </a:pPr>
            <a:r>
              <a:rPr lang="en-US" sz="18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Who to approach?</a:t>
            </a:r>
          </a:p>
          <a:p>
            <a:pPr marL="291636" indent="-291636" defTabSz="933237">
              <a:buFont typeface="Wingdings" panose="05000000000000000000" pitchFamily="2" charset="2"/>
              <a:buChar char="§"/>
              <a:defRPr/>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Your own Senator or Representative</a:t>
            </a:r>
          </a:p>
          <a:p>
            <a:pPr marL="291636" indent="-291636" defTabSz="933237">
              <a:buFont typeface="Wingdings" panose="05000000000000000000" pitchFamily="2" charset="2"/>
              <a:buChar char="§"/>
              <a:defRPr/>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Chairs/members of committees</a:t>
            </a:r>
          </a:p>
          <a:p>
            <a:pPr marL="291636" indent="-291636" defTabSz="933237">
              <a:buFont typeface="Wingdings" panose="05000000000000000000" pitchFamily="2" charset="2"/>
              <a:buChar char="§"/>
              <a:defRPr/>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Legislators who have supported the issue (or a similar issue) in the past</a:t>
            </a:r>
          </a:p>
          <a:p>
            <a:pPr marL="291636" indent="-291636" defTabSz="933237">
              <a:buFont typeface="Wingdings" panose="05000000000000000000" pitchFamily="2" charset="2"/>
              <a:buChar char="§"/>
              <a:defRPr/>
            </a:pPr>
            <a:endPar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933237">
              <a:defRPr/>
            </a:pPr>
            <a:r>
              <a:rPr lang="en-US" sz="18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Following up</a:t>
            </a:r>
          </a:p>
          <a:p>
            <a:pPr marL="291636" indent="-291636" defTabSz="933237">
              <a:buFont typeface="Wingdings" panose="05000000000000000000" pitchFamily="2" charset="2"/>
              <a:buChar char="v"/>
              <a:defRPr/>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If you are working with a legislator on a bill draft, make sure you follow up with them. Work with them on the draft and ask for their commitment to introduce the legislation. Even if they commit to introducing the bill, Thank them during the bill introduction period as a subtle way to remind them of their commitment.</a:t>
            </a:r>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40</a:t>
            </a:fld>
            <a:endParaRPr lang="en-US"/>
          </a:p>
        </p:txBody>
      </p:sp>
    </p:spTree>
    <p:extLst>
      <p:ext uri="{BB962C8B-B14F-4D97-AF65-F5344CB8AC3E}">
        <p14:creationId xmlns:p14="http://schemas.microsoft.com/office/powerpoint/2010/main" val="3927879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buFont typeface="Wingdings" panose="05000000000000000000" pitchFamily="2" charset="2"/>
              <a:buChar char=""/>
              <a:tabLst>
                <a:tab pos="466618"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Here are some of the dates to be mindful of (outside of the election dates)</a:t>
            </a:r>
          </a:p>
          <a:p>
            <a:pPr marL="349964" indent="-349964">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Early October- Departments submit budget requests to DB&amp;F for review</a:t>
            </a:r>
          </a:p>
          <a:p>
            <a:pPr marL="349964" indent="-349964">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Sometime in December– GIA Applications released. Information on GIA’s or Grant-in-Aids are available on the Legislature’s website off the “Legislative Information” tab. Information may also be found on the “Recent Update box on the homepage of the Legislature’s website.</a:t>
            </a:r>
          </a:p>
          <a:p>
            <a:pPr marL="349964" indent="-349964">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The Session calendar should be released sometime in the latter part of December or early January. As you know, the session calendar will list the deadlines.</a:t>
            </a:r>
          </a:p>
          <a:p>
            <a:pPr marL="349964" indent="-349964">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January 18</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kern="100" dirty="0">
                <a:latin typeface="Calibri" panose="020F0502020204030204" pitchFamily="34" charset="0"/>
                <a:ea typeface="Calibri" panose="020F0502020204030204" pitchFamily="34" charset="0"/>
                <a:cs typeface="Times New Roman" panose="02020603050405020304" pitchFamily="18" charset="0"/>
              </a:rPr>
              <a:t>- the most important date to remember as that is the first day of the 2023 session.</a:t>
            </a:r>
          </a:p>
          <a:p>
            <a:pPr marL="349964" indent="-349964">
              <a:buFont typeface="+mj-lt"/>
              <a:buAutoNum type="arabicPeriod"/>
            </a:pPr>
            <a:r>
              <a:rPr lang="en-US" sz="1800" kern="100" dirty="0">
                <a:latin typeface="Calibri" panose="020F0502020204030204" pitchFamily="34" charset="0"/>
                <a:ea typeface="Calibri" panose="020F0502020204030204" pitchFamily="34" charset="0"/>
                <a:cs typeface="Times New Roman" panose="02020603050405020304" pitchFamily="18" charset="0"/>
              </a:rPr>
              <a:t>Bill introduction cutoff will probably come on or around January 25.</a:t>
            </a:r>
          </a:p>
          <a:p>
            <a:pPr marL="233309" indent="-233309" defTabSz="933237">
              <a:buFont typeface="+mj-lt"/>
              <a:buAutoNum type="arabicPeriod"/>
              <a:defRPr/>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D62B139A-D8BA-4695-ADE4-C5B3D0FCFCB9}" type="slidenum">
              <a:rPr lang="en-US" smtClean="0"/>
              <a:t>41</a:t>
            </a:fld>
            <a:endParaRPr lang="en-US"/>
          </a:p>
        </p:txBody>
      </p:sp>
    </p:spTree>
    <p:extLst>
      <p:ext uri="{BB962C8B-B14F-4D97-AF65-F5344CB8AC3E}">
        <p14:creationId xmlns:p14="http://schemas.microsoft.com/office/powerpoint/2010/main" val="2215925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Our website (lrb.hawaii.gov/par) has a wealth of information. Looking at everything we have available on our website is a good way to spend some of your time during the interim.</a:t>
            </a:r>
          </a:p>
        </p:txBody>
      </p:sp>
      <p:sp>
        <p:nvSpPr>
          <p:cNvPr id="4" name="Slide Number Placeholder 3"/>
          <p:cNvSpPr>
            <a:spLocks noGrp="1"/>
          </p:cNvSpPr>
          <p:nvPr>
            <p:ph type="sldNum" sz="quarter" idx="5"/>
          </p:nvPr>
        </p:nvSpPr>
        <p:spPr/>
        <p:txBody>
          <a:bodyPr/>
          <a:lstStyle/>
          <a:p>
            <a:fld id="{D62B139A-D8BA-4695-ADE4-C5B3D0FCFCB9}" type="slidenum">
              <a:rPr lang="en-US" smtClean="0"/>
              <a:t>42</a:t>
            </a:fld>
            <a:endParaRPr lang="en-US"/>
          </a:p>
        </p:txBody>
      </p:sp>
    </p:spTree>
    <p:extLst>
      <p:ext uri="{BB962C8B-B14F-4D97-AF65-F5344CB8AC3E}">
        <p14:creationId xmlns:p14="http://schemas.microsoft.com/office/powerpoint/2010/main" val="4013294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You can also get to both the Legislative Reference Bureau’s website and the Public Access Room’s website via the links on the bottom of the home page on the Legislature’s website.</a:t>
            </a:r>
          </a:p>
        </p:txBody>
      </p:sp>
      <p:sp>
        <p:nvSpPr>
          <p:cNvPr id="4" name="Slide Number Placeholder 3"/>
          <p:cNvSpPr>
            <a:spLocks noGrp="1"/>
          </p:cNvSpPr>
          <p:nvPr>
            <p:ph type="sldNum" sz="quarter" idx="5"/>
          </p:nvPr>
        </p:nvSpPr>
        <p:spPr/>
        <p:txBody>
          <a:bodyPr/>
          <a:lstStyle/>
          <a:p>
            <a:fld id="{D62B139A-D8BA-4695-ADE4-C5B3D0FCFCB9}" type="slidenum">
              <a:rPr lang="en-US" smtClean="0"/>
              <a:t>43</a:t>
            </a:fld>
            <a:endParaRPr lang="en-US"/>
          </a:p>
        </p:txBody>
      </p:sp>
    </p:spTree>
    <p:extLst>
      <p:ext uri="{BB962C8B-B14F-4D97-AF65-F5344CB8AC3E}">
        <p14:creationId xmlns:p14="http://schemas.microsoft.com/office/powerpoint/2010/main" val="3598706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And, via the Help &amp; Info menu, just select “Public Access Room.”</a:t>
            </a:r>
          </a:p>
        </p:txBody>
      </p:sp>
      <p:sp>
        <p:nvSpPr>
          <p:cNvPr id="4" name="Slide Number Placeholder 3"/>
          <p:cNvSpPr>
            <a:spLocks noGrp="1"/>
          </p:cNvSpPr>
          <p:nvPr>
            <p:ph type="sldNum" sz="quarter" idx="5"/>
          </p:nvPr>
        </p:nvSpPr>
        <p:spPr/>
        <p:txBody>
          <a:bodyPr/>
          <a:lstStyle/>
          <a:p>
            <a:fld id="{D62B139A-D8BA-4695-ADE4-C5B3D0FCFCB9}" type="slidenum">
              <a:rPr lang="en-US" smtClean="0"/>
              <a:t>44</a:t>
            </a:fld>
            <a:endParaRPr lang="en-US"/>
          </a:p>
        </p:txBody>
      </p:sp>
    </p:spTree>
    <p:extLst>
      <p:ext uri="{BB962C8B-B14F-4D97-AF65-F5344CB8AC3E}">
        <p14:creationId xmlns:p14="http://schemas.microsoft.com/office/powerpoint/2010/main" val="616127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Some of the information on the learn tab can be very informative, even for people who have experience with the legislative process. And it provides a good foundation for people who are not familiar with the process.</a:t>
            </a:r>
          </a:p>
        </p:txBody>
      </p:sp>
      <p:sp>
        <p:nvSpPr>
          <p:cNvPr id="4" name="Slide Number Placeholder 3"/>
          <p:cNvSpPr>
            <a:spLocks noGrp="1"/>
          </p:cNvSpPr>
          <p:nvPr>
            <p:ph type="sldNum" sz="quarter" idx="5"/>
          </p:nvPr>
        </p:nvSpPr>
        <p:spPr/>
        <p:txBody>
          <a:bodyPr/>
          <a:lstStyle/>
          <a:p>
            <a:fld id="{D62B139A-D8BA-4695-ADE4-C5B3D0FCFCB9}" type="slidenum">
              <a:rPr lang="en-US" smtClean="0"/>
              <a:t>45</a:t>
            </a:fld>
            <a:endParaRPr lang="en-US"/>
          </a:p>
        </p:txBody>
      </p:sp>
    </p:spTree>
    <p:extLst>
      <p:ext uri="{BB962C8B-B14F-4D97-AF65-F5344CB8AC3E}">
        <p14:creationId xmlns:p14="http://schemas.microsoft.com/office/powerpoint/2010/main" val="348238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The “</a:t>
            </a:r>
            <a:r>
              <a:rPr lang="en-US" i="1" dirty="0"/>
              <a:t>Engagement 101</a:t>
            </a:r>
            <a:r>
              <a:rPr lang="en-US" dirty="0"/>
              <a:t>” page walks people through the interactive features of the legislature’s website. This page can be especially helpful for new users.</a:t>
            </a:r>
          </a:p>
        </p:txBody>
      </p:sp>
      <p:sp>
        <p:nvSpPr>
          <p:cNvPr id="4" name="Slide Number Placeholder 3"/>
          <p:cNvSpPr>
            <a:spLocks noGrp="1"/>
          </p:cNvSpPr>
          <p:nvPr>
            <p:ph type="sldNum" sz="quarter" idx="5"/>
          </p:nvPr>
        </p:nvSpPr>
        <p:spPr/>
        <p:txBody>
          <a:bodyPr/>
          <a:lstStyle/>
          <a:p>
            <a:fld id="{D62B139A-D8BA-4695-ADE4-C5B3D0FCFCB9}" type="slidenum">
              <a:rPr lang="en-US" smtClean="0"/>
              <a:t>46</a:t>
            </a:fld>
            <a:endParaRPr lang="en-US"/>
          </a:p>
        </p:txBody>
      </p:sp>
    </p:spTree>
    <p:extLst>
      <p:ext uri="{BB962C8B-B14F-4D97-AF65-F5344CB8AC3E}">
        <p14:creationId xmlns:p14="http://schemas.microsoft.com/office/powerpoint/2010/main" val="1323664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Our “</a:t>
            </a:r>
            <a:r>
              <a:rPr lang="en-US" i="1" dirty="0"/>
              <a:t>Newsletters</a:t>
            </a:r>
            <a:r>
              <a:rPr lang="en-US" dirty="0"/>
              <a:t>” page is also extremely useful. We discuss a lot of different things, and it’s information that can be time-applicable.</a:t>
            </a:r>
          </a:p>
        </p:txBody>
      </p:sp>
      <p:sp>
        <p:nvSpPr>
          <p:cNvPr id="4" name="Slide Number Placeholder 3"/>
          <p:cNvSpPr>
            <a:spLocks noGrp="1"/>
          </p:cNvSpPr>
          <p:nvPr>
            <p:ph type="sldNum" sz="quarter" idx="5"/>
          </p:nvPr>
        </p:nvSpPr>
        <p:spPr/>
        <p:txBody>
          <a:bodyPr/>
          <a:lstStyle/>
          <a:p>
            <a:fld id="{D62B139A-D8BA-4695-ADE4-C5B3D0FCFCB9}" type="slidenum">
              <a:rPr lang="en-US" smtClean="0"/>
              <a:t>47</a:t>
            </a:fld>
            <a:endParaRPr lang="en-US"/>
          </a:p>
        </p:txBody>
      </p:sp>
    </p:spTree>
    <p:extLst>
      <p:ext uri="{BB962C8B-B14F-4D97-AF65-F5344CB8AC3E}">
        <p14:creationId xmlns:p14="http://schemas.microsoft.com/office/powerpoint/2010/main" val="3801809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The persist page on our website has some helpful information on Interim prep. </a:t>
            </a:r>
          </a:p>
        </p:txBody>
      </p:sp>
      <p:sp>
        <p:nvSpPr>
          <p:cNvPr id="4" name="Slide Number Placeholder 3"/>
          <p:cNvSpPr>
            <a:spLocks noGrp="1"/>
          </p:cNvSpPr>
          <p:nvPr>
            <p:ph type="sldNum" sz="quarter" idx="5"/>
          </p:nvPr>
        </p:nvSpPr>
        <p:spPr/>
        <p:txBody>
          <a:bodyPr/>
          <a:lstStyle/>
          <a:p>
            <a:fld id="{D62B139A-D8BA-4695-ADE4-C5B3D0FCFCB9}" type="slidenum">
              <a:rPr lang="en-US" smtClean="0"/>
              <a:t>48</a:t>
            </a:fld>
            <a:endParaRPr lang="en-US"/>
          </a:p>
        </p:txBody>
      </p:sp>
    </p:spTree>
    <p:extLst>
      <p:ext uri="{BB962C8B-B14F-4D97-AF65-F5344CB8AC3E}">
        <p14:creationId xmlns:p14="http://schemas.microsoft.com/office/powerpoint/2010/main" val="1744029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And tips on communicating with legislators. The trick is do figure out what works best for the legislators you want to talk to.</a:t>
            </a:r>
          </a:p>
        </p:txBody>
      </p:sp>
      <p:sp>
        <p:nvSpPr>
          <p:cNvPr id="4" name="Slide Number Placeholder 3"/>
          <p:cNvSpPr>
            <a:spLocks noGrp="1"/>
          </p:cNvSpPr>
          <p:nvPr>
            <p:ph type="sldNum" sz="quarter" idx="5"/>
          </p:nvPr>
        </p:nvSpPr>
        <p:spPr/>
        <p:txBody>
          <a:bodyPr/>
          <a:lstStyle/>
          <a:p>
            <a:fld id="{D62B139A-D8BA-4695-ADE4-C5B3D0FCFCB9}" type="slidenum">
              <a:rPr lang="en-US" smtClean="0"/>
              <a:t>49</a:t>
            </a:fld>
            <a:endParaRPr lang="en-US"/>
          </a:p>
        </p:txBody>
      </p:sp>
    </p:spTree>
    <p:extLst>
      <p:ext uri="{BB962C8B-B14F-4D97-AF65-F5344CB8AC3E}">
        <p14:creationId xmlns:p14="http://schemas.microsoft.com/office/powerpoint/2010/main" val="55763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The Governor has until Jully 11</a:t>
            </a:r>
            <a:r>
              <a:rPr lang="en-US" baseline="30000" dirty="0"/>
              <a:t>th</a:t>
            </a:r>
            <a:r>
              <a:rPr lang="en-US" dirty="0"/>
              <a:t> (45</a:t>
            </a:r>
            <a:r>
              <a:rPr lang="en-US" baseline="30000" dirty="0"/>
              <a:t>th</a:t>
            </a:r>
            <a:r>
              <a:rPr lang="en-US" dirty="0"/>
              <a:t> day after adjournment sine die) to either sign a bill into law, to veto it, or allow it to become law automatically. If the governor intends to veto a bill, he needs to let the legislature know by June 26</a:t>
            </a:r>
            <a:r>
              <a:rPr lang="en-US" baseline="30000" dirty="0"/>
              <a:t>th</a:t>
            </a:r>
            <a:r>
              <a:rPr lang="en-US" dirty="0"/>
              <a:t>.</a:t>
            </a:r>
          </a:p>
        </p:txBody>
      </p:sp>
      <p:sp>
        <p:nvSpPr>
          <p:cNvPr id="4" name="Slide Number Placeholder 3"/>
          <p:cNvSpPr>
            <a:spLocks noGrp="1"/>
          </p:cNvSpPr>
          <p:nvPr>
            <p:ph type="sldNum" sz="quarter" idx="5"/>
          </p:nvPr>
        </p:nvSpPr>
        <p:spPr/>
        <p:txBody>
          <a:bodyPr/>
          <a:lstStyle/>
          <a:p>
            <a:fld id="{D62B139A-D8BA-4695-ADE4-C5B3D0FCFCB9}" type="slidenum">
              <a:rPr lang="en-US" smtClean="0"/>
              <a:t>5</a:t>
            </a:fld>
            <a:endParaRPr lang="en-US"/>
          </a:p>
        </p:txBody>
      </p:sp>
    </p:spTree>
    <p:extLst>
      <p:ext uri="{BB962C8B-B14F-4D97-AF65-F5344CB8AC3E}">
        <p14:creationId xmlns:p14="http://schemas.microsoft.com/office/powerpoint/2010/main" val="94676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The Legislative Reference Bureau Library is a good resource for conducting research. They also have a friendly staff. You can get to their website off the main LRB website- lrb.hawaii.gov, clicking on the “</a:t>
            </a:r>
            <a:r>
              <a:rPr lang="en-US" i="1" dirty="0"/>
              <a:t>Divisions” </a:t>
            </a:r>
            <a:r>
              <a:rPr lang="en-US" i="0" dirty="0"/>
              <a:t>heading, then </a:t>
            </a:r>
            <a:r>
              <a:rPr lang="en-US" dirty="0"/>
              <a:t>selecting “Library” from the dropdown menu. This will take you to the LRB library’s website:</a:t>
            </a:r>
          </a:p>
        </p:txBody>
      </p:sp>
      <p:sp>
        <p:nvSpPr>
          <p:cNvPr id="4" name="Slide Number Placeholder 3"/>
          <p:cNvSpPr>
            <a:spLocks noGrp="1"/>
          </p:cNvSpPr>
          <p:nvPr>
            <p:ph type="sldNum" sz="quarter" idx="5"/>
          </p:nvPr>
        </p:nvSpPr>
        <p:spPr/>
        <p:txBody>
          <a:bodyPr/>
          <a:lstStyle/>
          <a:p>
            <a:fld id="{D62B139A-D8BA-4695-ADE4-C5B3D0FCFCB9}" type="slidenum">
              <a:rPr lang="en-US" smtClean="0"/>
              <a:t>50</a:t>
            </a:fld>
            <a:endParaRPr lang="en-US"/>
          </a:p>
        </p:txBody>
      </p:sp>
    </p:spTree>
    <p:extLst>
      <p:ext uri="{BB962C8B-B14F-4D97-AF65-F5344CB8AC3E}">
        <p14:creationId xmlns:p14="http://schemas.microsoft.com/office/powerpoint/2010/main" val="2699101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Their contact is listed on the right side.</a:t>
            </a:r>
          </a:p>
        </p:txBody>
      </p:sp>
      <p:sp>
        <p:nvSpPr>
          <p:cNvPr id="4" name="Slide Number Placeholder 3"/>
          <p:cNvSpPr>
            <a:spLocks noGrp="1"/>
          </p:cNvSpPr>
          <p:nvPr>
            <p:ph type="sldNum" sz="quarter" idx="5"/>
          </p:nvPr>
        </p:nvSpPr>
        <p:spPr/>
        <p:txBody>
          <a:bodyPr/>
          <a:lstStyle/>
          <a:p>
            <a:fld id="{D62B139A-D8BA-4695-ADE4-C5B3D0FCFCB9}" type="slidenum">
              <a:rPr lang="en-US" smtClean="0"/>
              <a:t>51</a:t>
            </a:fld>
            <a:endParaRPr lang="en-US"/>
          </a:p>
        </p:txBody>
      </p:sp>
    </p:spTree>
    <p:extLst>
      <p:ext uri="{BB962C8B-B14F-4D97-AF65-F5344CB8AC3E}">
        <p14:creationId xmlns:p14="http://schemas.microsoft.com/office/powerpoint/2010/main" val="343426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marL="291636" indent="-291636">
              <a:buFont typeface="Wingdings" panose="05000000000000000000" pitchFamily="2" charset="2"/>
              <a:buChar char="v"/>
            </a:pPr>
            <a:r>
              <a:rPr lang="en-US" sz="1400" dirty="0">
                <a:cs typeface="Arial" panose="020B0604020202020204" pitchFamily="34" charset="0"/>
              </a:rPr>
              <a:t>Aside from our website, we also have a YouTube channel where we archive many of our past presentations. We also have a Facebook page and a Twitter account.</a:t>
            </a:r>
          </a:p>
          <a:p>
            <a:pPr marL="291636" indent="-291636">
              <a:buFont typeface="Wingdings" panose="05000000000000000000" pitchFamily="2" charset="2"/>
              <a:buChar char="v"/>
            </a:pPr>
            <a:r>
              <a:rPr lang="en-US" sz="1400" dirty="0">
                <a:cs typeface="Arial" panose="020B0604020202020204" pitchFamily="34" charset="0"/>
              </a:rPr>
              <a:t>Contact us with any questions, or if you’d like more information.</a:t>
            </a:r>
          </a:p>
          <a:p>
            <a:pPr eaLnBrk="1" hangingPunct="1"/>
            <a:r>
              <a:rPr lang="en-US" sz="1400" b="1" dirty="0">
                <a:cs typeface="Arial" panose="020B0604020202020204" pitchFamily="34" charset="0"/>
              </a:rPr>
              <a:t>Public Access Room (PAR)</a:t>
            </a:r>
          </a:p>
          <a:p>
            <a:r>
              <a:rPr lang="en-US" sz="1400" dirty="0">
                <a:cs typeface="Arial" panose="020B0604020202020204" pitchFamily="34" charset="0"/>
              </a:rPr>
              <a:t>(808) 587-0478</a:t>
            </a:r>
          </a:p>
          <a:p>
            <a:r>
              <a:rPr lang="en-US" sz="1400" dirty="0">
                <a:cs typeface="Arial" panose="020B0604020202020204" pitchFamily="34" charset="0"/>
              </a:rPr>
              <a:t>room 401</a:t>
            </a:r>
          </a:p>
          <a:p>
            <a:r>
              <a:rPr lang="en-US" sz="1400" dirty="0">
                <a:cs typeface="Arial" panose="020B0604020202020204" pitchFamily="34" charset="0"/>
                <a:hlinkClick r:id="rId3">
                  <a:extLst>
                    <a:ext uri="{A12FA001-AC4F-418D-AE19-62706E023703}">
                      <ahyp:hlinkClr xmlns:ahyp="http://schemas.microsoft.com/office/drawing/2018/hyperlinkcolor" val="tx"/>
                    </a:ext>
                  </a:extLst>
                </a:hlinkClick>
              </a:rPr>
              <a:t>par@capitol.hawaii.gov</a:t>
            </a:r>
            <a:endParaRPr lang="en-US" sz="1400" dirty="0">
              <a:cs typeface="Arial" panose="020B0604020202020204" pitchFamily="34" charset="0"/>
            </a:endParaRPr>
          </a:p>
          <a:p>
            <a:pPr defTabSz="900703">
              <a:defRPr/>
            </a:pPr>
            <a:r>
              <a:rPr lang="en-US" sz="1400" dirty="0">
                <a:cs typeface="Arial" panose="020B0604020202020204" pitchFamily="34" charset="0"/>
              </a:rPr>
              <a:t>Facebook </a:t>
            </a:r>
            <a:r>
              <a:rPr lang="en-US" sz="1400" dirty="0">
                <a:hlinkClick r:id="rId4">
                  <a:extLst>
                    <a:ext uri="{A12FA001-AC4F-418D-AE19-62706E023703}">
                      <ahyp:hlinkClr xmlns:ahyp="http://schemas.microsoft.com/office/drawing/2018/hyperlinkcolor" val="tx"/>
                    </a:ext>
                  </a:extLst>
                </a:hlinkClick>
              </a:rPr>
              <a:t>@PublicAccessRoom</a:t>
            </a:r>
            <a:endParaRPr lang="en-US" sz="1400" dirty="0"/>
          </a:p>
          <a:p>
            <a:pPr defTabSz="900703">
              <a:defRPr/>
            </a:pPr>
            <a:r>
              <a:rPr lang="en-US" sz="1400" dirty="0">
                <a:cs typeface="Arial" panose="020B0604020202020204" pitchFamily="34" charset="0"/>
              </a:rPr>
              <a:t>Twitter </a:t>
            </a:r>
            <a:r>
              <a:rPr lang="en-US" sz="1400" dirty="0"/>
              <a:t>@ Hawaii_PAR</a:t>
            </a:r>
          </a:p>
          <a:p>
            <a:pPr defTabSz="900703">
              <a:defRPr/>
            </a:pPr>
            <a:r>
              <a:rPr lang="en-US" sz="1400" dirty="0">
                <a:cs typeface="Arial" panose="020B0604020202020204" pitchFamily="34" charset="0"/>
              </a:rPr>
              <a:t>Website </a:t>
            </a:r>
            <a:r>
              <a:rPr lang="en-US" sz="1400" dirty="0">
                <a:hlinkClick r:id="rId5">
                  <a:extLst>
                    <a:ext uri="{A12FA001-AC4F-418D-AE19-62706E023703}">
                      <ahyp:hlinkClr xmlns:ahyp="http://schemas.microsoft.com/office/drawing/2018/hyperlinkcolor" val="tx"/>
                    </a:ext>
                  </a:extLst>
                </a:hlinkClick>
              </a:rPr>
              <a:t>https://lrb.hawaii.gov/par</a:t>
            </a:r>
            <a:endParaRPr lang="en-US" sz="1400" dirty="0"/>
          </a:p>
          <a:p>
            <a:endParaRPr lang="en-US" sz="1400" dirty="0">
              <a:cs typeface="Arial" panose="020B0604020202020204" pitchFamily="34" charset="0"/>
            </a:endParaRPr>
          </a:p>
          <a:p>
            <a:pPr algn="r"/>
            <a:r>
              <a:rPr lang="en-US" sz="1400" b="1" dirty="0">
                <a:solidFill>
                  <a:srgbClr val="0070C0"/>
                </a:solidFill>
              </a:rPr>
              <a:t>		</a:t>
            </a:r>
            <a:endParaRPr lang="en-US" sz="1400" dirty="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237" fontAlgn="base">
              <a:spcBef>
                <a:spcPct val="0"/>
              </a:spcBef>
              <a:spcAft>
                <a:spcPct val="0"/>
              </a:spcAft>
              <a:defRPr/>
            </a:pPr>
            <a:fld id="{4A3B974A-86BC-47E9-BA91-4B3FFDC552AF}" type="slidenum">
              <a:rPr lang="en-US">
                <a:solidFill>
                  <a:prstClr val="black"/>
                </a:solidFill>
                <a:latin typeface="Calibri"/>
              </a:rPr>
              <a:pPr defTabSz="933237" fontAlgn="base">
                <a:spcBef>
                  <a:spcPct val="0"/>
                </a:spcBef>
                <a:spcAft>
                  <a:spcPct val="0"/>
                </a:spcAft>
                <a:defRPr/>
              </a:pPr>
              <a:t>52</a:t>
            </a:fld>
            <a:endParaRPr lang="en-US">
              <a:solidFill>
                <a:prstClr val="black"/>
              </a:solidFill>
              <a:latin typeface="Calibri"/>
            </a:endParaRPr>
          </a:p>
        </p:txBody>
      </p:sp>
    </p:spTree>
    <p:extLst>
      <p:ext uri="{BB962C8B-B14F-4D97-AF65-F5344CB8AC3E}">
        <p14:creationId xmlns:p14="http://schemas.microsoft.com/office/powerpoint/2010/main" val="120338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Here’s our contact information. Please use us as a resource in the interim. Our interim hours are 8:00 a.m. to 4:30 p.m. This concludes the slide portion of the presentation. I’ll be happy to answer any questions that any of you may have.</a:t>
            </a:r>
          </a:p>
        </p:txBody>
      </p:sp>
      <p:sp>
        <p:nvSpPr>
          <p:cNvPr id="4" name="Slide Number Placeholder 3"/>
          <p:cNvSpPr>
            <a:spLocks noGrp="1"/>
          </p:cNvSpPr>
          <p:nvPr>
            <p:ph type="sldNum" sz="quarter" idx="5"/>
          </p:nvPr>
        </p:nvSpPr>
        <p:spPr/>
        <p:txBody>
          <a:bodyPr/>
          <a:lstStyle/>
          <a:p>
            <a:fld id="{D62B139A-D8BA-4695-ADE4-C5B3D0FCFCB9}" type="slidenum">
              <a:rPr lang="en-US" smtClean="0"/>
              <a:t>53</a:t>
            </a:fld>
            <a:endParaRPr lang="en-US"/>
          </a:p>
        </p:txBody>
      </p:sp>
    </p:spTree>
    <p:extLst>
      <p:ext uri="{BB962C8B-B14F-4D97-AF65-F5344CB8AC3E}">
        <p14:creationId xmlns:p14="http://schemas.microsoft.com/office/powerpoint/2010/main" val="257848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If you want to contact the governor regarding legislation that has been sent by the legislature, you can use the link from the legislature’s website, which is located on the bottom of the homepage, or you can get there directly by going to governor.hawaii.gov.</a:t>
            </a:r>
          </a:p>
          <a:p>
            <a:endParaRPr lang="en-US" dirty="0"/>
          </a:p>
        </p:txBody>
      </p:sp>
      <p:sp>
        <p:nvSpPr>
          <p:cNvPr id="4" name="Slide Number Placeholder 3"/>
          <p:cNvSpPr>
            <a:spLocks noGrp="1"/>
          </p:cNvSpPr>
          <p:nvPr>
            <p:ph type="sldNum" sz="quarter" idx="5"/>
          </p:nvPr>
        </p:nvSpPr>
        <p:spPr/>
        <p:txBody>
          <a:bodyPr/>
          <a:lstStyle/>
          <a:p>
            <a:fld id="{D62B139A-D8BA-4695-ADE4-C5B3D0FCFCB9}" type="slidenum">
              <a:rPr lang="en-US" smtClean="0"/>
              <a:t>6</a:t>
            </a:fld>
            <a:endParaRPr lang="en-US"/>
          </a:p>
        </p:txBody>
      </p:sp>
    </p:spTree>
    <p:extLst>
      <p:ext uri="{BB962C8B-B14F-4D97-AF65-F5344CB8AC3E}">
        <p14:creationId xmlns:p14="http://schemas.microsoft.com/office/powerpoint/2010/main" val="4142840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From the homepage of the governor’s website select the “contact us” tab to get to the contact page.</a:t>
            </a:r>
          </a:p>
        </p:txBody>
      </p:sp>
      <p:sp>
        <p:nvSpPr>
          <p:cNvPr id="4" name="Slide Number Placeholder 3"/>
          <p:cNvSpPr>
            <a:spLocks noGrp="1"/>
          </p:cNvSpPr>
          <p:nvPr>
            <p:ph type="sldNum" sz="quarter" idx="5"/>
          </p:nvPr>
        </p:nvSpPr>
        <p:spPr/>
        <p:txBody>
          <a:bodyPr/>
          <a:lstStyle/>
          <a:p>
            <a:fld id="{D62B139A-D8BA-4695-ADE4-C5B3D0FCFCB9}" type="slidenum">
              <a:rPr lang="en-US" smtClean="0"/>
              <a:t>7</a:t>
            </a:fld>
            <a:endParaRPr lang="en-US"/>
          </a:p>
        </p:txBody>
      </p:sp>
    </p:spTree>
    <p:extLst>
      <p:ext uri="{BB962C8B-B14F-4D97-AF65-F5344CB8AC3E}">
        <p14:creationId xmlns:p14="http://schemas.microsoft.com/office/powerpoint/2010/main" val="295256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Once here, you can request a bill signing (if you supported a bill that made it) or using the contact the governor box to ask for his support or opposition on a bill sent by the legislature.</a:t>
            </a:r>
          </a:p>
        </p:txBody>
      </p:sp>
      <p:sp>
        <p:nvSpPr>
          <p:cNvPr id="4" name="Slide Number Placeholder 3"/>
          <p:cNvSpPr>
            <a:spLocks noGrp="1"/>
          </p:cNvSpPr>
          <p:nvPr>
            <p:ph type="sldNum" sz="quarter" idx="5"/>
          </p:nvPr>
        </p:nvSpPr>
        <p:spPr/>
        <p:txBody>
          <a:bodyPr/>
          <a:lstStyle/>
          <a:p>
            <a:fld id="{D62B139A-D8BA-4695-ADE4-C5B3D0FCFCB9}" type="slidenum">
              <a:rPr lang="en-US" smtClean="0"/>
              <a:t>8</a:t>
            </a:fld>
            <a:endParaRPr lang="en-US"/>
          </a:p>
        </p:txBody>
      </p:sp>
    </p:spTree>
    <p:extLst>
      <p:ext uri="{BB962C8B-B14F-4D97-AF65-F5344CB8AC3E}">
        <p14:creationId xmlns:p14="http://schemas.microsoft.com/office/powerpoint/2010/main" val="22575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v"/>
            </a:pPr>
            <a:r>
              <a:rPr lang="en-US" dirty="0"/>
              <a:t>To see what’s happening with all the bills that were sent to the governor, click on the “Laws &amp; Research” subject heading, then the "Reports and Lists” Icon on the website. </a:t>
            </a:r>
          </a:p>
        </p:txBody>
      </p:sp>
      <p:sp>
        <p:nvSpPr>
          <p:cNvPr id="4" name="Slide Number Placeholder 3"/>
          <p:cNvSpPr>
            <a:spLocks noGrp="1"/>
          </p:cNvSpPr>
          <p:nvPr>
            <p:ph type="sldNum" sz="quarter" idx="5"/>
          </p:nvPr>
        </p:nvSpPr>
        <p:spPr/>
        <p:txBody>
          <a:bodyPr/>
          <a:lstStyle/>
          <a:p>
            <a:fld id="{D62B139A-D8BA-4695-ADE4-C5B3D0FCFCB9}" type="slidenum">
              <a:rPr lang="en-US" smtClean="0"/>
              <a:t>9</a:t>
            </a:fld>
            <a:endParaRPr lang="en-US"/>
          </a:p>
        </p:txBody>
      </p:sp>
    </p:spTree>
    <p:extLst>
      <p:ext uri="{BB962C8B-B14F-4D97-AF65-F5344CB8AC3E}">
        <p14:creationId xmlns:p14="http://schemas.microsoft.com/office/powerpoint/2010/main" val="187847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June 1,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96114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June 1,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0265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June 1,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1399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June 1,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7007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June 1,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2517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June 1,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2894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June 1,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1349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June 1,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557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June 1,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9651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June 1,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09480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June 1,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2002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June 1,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320932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461">
          <p15:clr>
            <a:srgbClr val="F26B43"/>
          </p15:clr>
        </p15:guide>
        <p15:guide id="24" pos="1209">
          <p15:clr>
            <a:srgbClr val="F26B43"/>
          </p15:clr>
        </p15:guide>
        <p15:guide id="25" pos="1663">
          <p15:clr>
            <a:srgbClr val="F26B43"/>
          </p15:clr>
        </p15:guide>
        <p15:guide id="26" pos="2865">
          <p15:clr>
            <a:srgbClr val="F26B43"/>
          </p15:clr>
        </p15:guide>
        <p15:guide id="27" pos="4067">
          <p15:clr>
            <a:srgbClr val="F26B43"/>
          </p15:clr>
        </p15:guide>
        <p15:guide id="28" pos="4815">
          <p15:clr>
            <a:srgbClr val="F26B43"/>
          </p15:clr>
        </p15:guide>
        <p15:guide id="29" pos="5269">
          <p15:clr>
            <a:srgbClr val="F26B43"/>
          </p15:clr>
        </p15:guide>
        <p15:guide id="30" pos="6017">
          <p15:clr>
            <a:srgbClr val="F26B43"/>
          </p15:clr>
        </p15:guide>
        <p15:guide id="31" pos="6471">
          <p15:clr>
            <a:srgbClr val="F26B43"/>
          </p15:clr>
        </p15:guide>
        <p15:guide id="32" pos="7219">
          <p15:clr>
            <a:srgbClr val="F26B43"/>
          </p15:clr>
        </p15:guide>
        <p15:guide id="33" orient="horz" pos="459">
          <p15:clr>
            <a:srgbClr val="F26B43"/>
          </p15:clr>
        </p15:guide>
        <p15:guide id="35" orient="horz" pos="1661">
          <p15:clr>
            <a:srgbClr val="F26B43"/>
          </p15:clr>
        </p15:guide>
        <p15:guide id="36" orient="horz" pos="2432">
          <p15:clr>
            <a:srgbClr val="F26B43"/>
          </p15:clr>
        </p15:guide>
        <p15:guide id="37" orient="horz" pos="2886">
          <p15:clr>
            <a:srgbClr val="F26B43"/>
          </p15:clr>
        </p15:guide>
        <p15:guide id="38" orient="horz" pos="3634">
          <p15:clr>
            <a:srgbClr val="F26B43"/>
          </p15:clr>
        </p15:guide>
        <p15:guide id="39" pos="3840">
          <p15:clr>
            <a:srgbClr val="5ACBF0"/>
          </p15:clr>
        </p15:guide>
        <p15:guide id="40" pos="2411">
          <p15:clr>
            <a:srgbClr val="F26B43"/>
          </p15:clr>
        </p15:guide>
        <p15:guide id="41" pos="3613">
          <p15:clr>
            <a:srgbClr val="F26B43"/>
          </p15:clr>
        </p15:guide>
        <p15:guide id="42" orient="horz" pos="1207">
          <p15:clr>
            <a:srgbClr val="F26B43"/>
          </p15:clr>
        </p15:guide>
        <p15:guide id="43" orient="horz" pos="2047">
          <p15:clr>
            <a:srgbClr val="5ACBF0"/>
          </p15:clr>
        </p15:guide>
        <p15:guide id="44" orient="horz" pos="386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lrb.hawaii.gov/par/" TargetMode="External"/><Relationship Id="rId4" Type="http://schemas.openxmlformats.org/officeDocument/2006/relationships/hyperlink" Target="mailto:par@capitol.hawaii.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facebook.com/PublicAccessRoom/?ref=br_rs" TargetMode="External"/><Relationship Id="rId7"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lrb.hawaii.gov/par" TargetMode="External"/><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mailto:par@capitol.hawaii.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5925-435A-4D45-B109-CC87D289A7A3}"/>
              </a:ext>
            </a:extLst>
          </p:cNvPr>
          <p:cNvSpPr>
            <a:spLocks noGrp="1"/>
          </p:cNvSpPr>
          <p:nvPr>
            <p:ph type="ctrTitle"/>
          </p:nvPr>
        </p:nvSpPr>
        <p:spPr>
          <a:xfrm>
            <a:off x="111074" y="805073"/>
            <a:ext cx="5652418" cy="1307745"/>
          </a:xfrm>
        </p:spPr>
        <p:txBody>
          <a:bodyPr/>
          <a:lstStyle/>
          <a:p>
            <a:r>
              <a:rPr lang="en-US" dirty="0">
                <a:latin typeface="Lato" panose="020F0502020204030203" pitchFamily="34" charset="0"/>
                <a:ea typeface="Lato" panose="020F0502020204030203" pitchFamily="34" charset="0"/>
                <a:cs typeface="Lato" panose="020F0502020204030203" pitchFamily="34" charset="0"/>
              </a:rPr>
              <a:t>USING THE</a:t>
            </a:r>
          </a:p>
        </p:txBody>
      </p:sp>
      <p:pic>
        <p:nvPicPr>
          <p:cNvPr id="4" name="Picture 3" descr="Logo&#10;&#10;Description automatically generated">
            <a:extLst>
              <a:ext uri="{FF2B5EF4-FFF2-40B4-BE49-F238E27FC236}">
                <a16:creationId xmlns:a16="http://schemas.microsoft.com/office/drawing/2014/main" id="{2A68BC79-7D3D-4507-A21B-000483E3F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09" y="4898802"/>
            <a:ext cx="3079075" cy="1797721"/>
          </a:xfrm>
          <a:prstGeom prst="rect">
            <a:avLst/>
          </a:prstGeom>
        </p:spPr>
      </p:pic>
      <p:sp>
        <p:nvSpPr>
          <p:cNvPr id="6" name="TextBox 5">
            <a:extLst>
              <a:ext uri="{FF2B5EF4-FFF2-40B4-BE49-F238E27FC236}">
                <a16:creationId xmlns:a16="http://schemas.microsoft.com/office/drawing/2014/main" id="{9F453E41-D341-4B40-8327-C6F1625D4EDE}"/>
              </a:ext>
            </a:extLst>
          </p:cNvPr>
          <p:cNvSpPr txBox="1"/>
          <p:nvPr/>
        </p:nvSpPr>
        <p:spPr>
          <a:xfrm>
            <a:off x="7395043" y="5335998"/>
            <a:ext cx="4309277" cy="923330"/>
          </a:xfrm>
          <a:prstGeom prst="rect">
            <a:avLst/>
          </a:prstGeom>
          <a:noFill/>
        </p:spPr>
        <p:txBody>
          <a:bodyPr wrap="square">
            <a:spAutoFit/>
          </a:bodyPr>
          <a:lstStyle/>
          <a:p>
            <a:pPr algn="r">
              <a:spcBef>
                <a:spcPts val="0"/>
              </a:spcBef>
            </a:pPr>
            <a:r>
              <a:rPr lang="en-US" sz="1800" b="1" dirty="0">
                <a:solidFill>
                  <a:schemeClr val="tx2"/>
                </a:solidFill>
                <a:latin typeface="Lato" panose="020F0502020204030203" pitchFamily="34" charset="0"/>
                <a:ea typeface="Lato" panose="020F0502020204030203" pitchFamily="34" charset="0"/>
                <a:cs typeface="Lato" panose="020F0502020204030203" pitchFamily="34" charset="0"/>
              </a:rPr>
              <a:t>Public Access Room (PAR)</a:t>
            </a:r>
          </a:p>
          <a:p>
            <a:pPr algn="r">
              <a:spcBef>
                <a:spcPts val="0"/>
              </a:spcBef>
            </a:pPr>
            <a:r>
              <a:rPr lang="en-US" sz="1800" b="1" dirty="0">
                <a:solidFill>
                  <a:schemeClr val="tx2"/>
                </a:solidFill>
                <a:latin typeface="Lato" panose="020F0502020204030203" pitchFamily="34" charset="0"/>
                <a:ea typeface="Lato" panose="020F0502020204030203" pitchFamily="34" charset="0"/>
                <a:cs typeface="Lato" panose="020F0502020204030203" pitchFamily="34" charset="0"/>
              </a:rPr>
              <a:t>808/587-0478 </a:t>
            </a:r>
            <a:r>
              <a:rPr lang="en-US" sz="1800" b="1" dirty="0">
                <a:solidFill>
                  <a:schemeClr val="tx2"/>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par@capitol.hawaii.gov</a:t>
            </a:r>
            <a:endParaRPr lang="en-US" sz="1800" b="1" dirty="0">
              <a:solidFill>
                <a:schemeClr val="tx2"/>
              </a:solidFill>
              <a:latin typeface="Lato" panose="020F0502020204030203" pitchFamily="34" charset="0"/>
              <a:ea typeface="Lato" panose="020F0502020204030203" pitchFamily="34" charset="0"/>
              <a:cs typeface="Lato" panose="020F0502020204030203" pitchFamily="34" charset="0"/>
            </a:endParaRPr>
          </a:p>
          <a:p>
            <a:pPr algn="r">
              <a:spcBef>
                <a:spcPts val="0"/>
              </a:spcBef>
            </a:pPr>
            <a:r>
              <a:rPr lang="en-US" sz="1800" b="1" dirty="0">
                <a:solidFill>
                  <a:schemeClr val="tx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lrb.hawaii.gov/par</a:t>
            </a:r>
            <a:endParaRPr lang="en-US" sz="1800" b="1"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E236D5BA-4264-2F06-C05D-F398E4BD802E}"/>
              </a:ext>
            </a:extLst>
          </p:cNvPr>
          <p:cNvPicPr>
            <a:picLocks noChangeAspect="1"/>
          </p:cNvPicPr>
          <p:nvPr/>
        </p:nvPicPr>
        <p:blipFill>
          <a:blip r:embed="rId6"/>
          <a:stretch>
            <a:fillRect/>
          </a:stretch>
        </p:blipFill>
        <p:spPr>
          <a:xfrm>
            <a:off x="5262919" y="163301"/>
            <a:ext cx="4910742" cy="3257552"/>
          </a:xfrm>
          <a:prstGeom prst="rect">
            <a:avLst/>
          </a:prstGeom>
        </p:spPr>
      </p:pic>
    </p:spTree>
    <p:extLst>
      <p:ext uri="{BB962C8B-B14F-4D97-AF65-F5344CB8AC3E}">
        <p14:creationId xmlns:p14="http://schemas.microsoft.com/office/powerpoint/2010/main" val="361410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F7088-5BFE-5E1A-8820-5391F4823D0E}"/>
              </a:ext>
            </a:extLst>
          </p:cNvPr>
          <p:cNvPicPr>
            <a:picLocks noChangeAspect="1"/>
          </p:cNvPicPr>
          <p:nvPr/>
        </p:nvPicPr>
        <p:blipFill rotWithShape="1">
          <a:blip r:embed="rId3"/>
          <a:srcRect l="28507" t="12155" r="13576" b="12001"/>
          <a:stretch/>
        </p:blipFill>
        <p:spPr>
          <a:xfrm>
            <a:off x="2708910" y="377190"/>
            <a:ext cx="7235190" cy="5921732"/>
          </a:xfrm>
          <a:prstGeom prst="rect">
            <a:avLst/>
          </a:prstGeom>
        </p:spPr>
      </p:pic>
      <p:cxnSp>
        <p:nvCxnSpPr>
          <p:cNvPr id="7" name="Straight Arrow Connector 6">
            <a:extLst>
              <a:ext uri="{FF2B5EF4-FFF2-40B4-BE49-F238E27FC236}">
                <a16:creationId xmlns:a16="http://schemas.microsoft.com/office/drawing/2014/main" id="{C9A67F3E-637E-BF70-4AF5-164930A5DFA5}"/>
              </a:ext>
            </a:extLst>
          </p:cNvPr>
          <p:cNvCxnSpPr/>
          <p:nvPr/>
        </p:nvCxnSpPr>
        <p:spPr>
          <a:xfrm flipH="1">
            <a:off x="3634740" y="1097280"/>
            <a:ext cx="4869180" cy="28917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90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B9113-0EE1-AA98-90F2-99C690198EA6}"/>
              </a:ext>
            </a:extLst>
          </p:cNvPr>
          <p:cNvPicPr>
            <a:picLocks noChangeAspect="1"/>
          </p:cNvPicPr>
          <p:nvPr/>
        </p:nvPicPr>
        <p:blipFill rotWithShape="1">
          <a:blip r:embed="rId3"/>
          <a:srcRect t="9333" b="3833"/>
          <a:stretch/>
        </p:blipFill>
        <p:spPr>
          <a:xfrm>
            <a:off x="422910" y="294338"/>
            <a:ext cx="11262360" cy="6112177"/>
          </a:xfrm>
          <a:prstGeom prst="rect">
            <a:avLst/>
          </a:prstGeom>
        </p:spPr>
      </p:pic>
      <p:sp>
        <p:nvSpPr>
          <p:cNvPr id="7" name="Oval 6">
            <a:extLst>
              <a:ext uri="{FF2B5EF4-FFF2-40B4-BE49-F238E27FC236}">
                <a16:creationId xmlns:a16="http://schemas.microsoft.com/office/drawing/2014/main" id="{CDFEBB0E-28D0-0457-336E-33B56AE8DBCA}"/>
              </a:ext>
            </a:extLst>
          </p:cNvPr>
          <p:cNvSpPr/>
          <p:nvPr/>
        </p:nvSpPr>
        <p:spPr>
          <a:xfrm>
            <a:off x="525780" y="1371600"/>
            <a:ext cx="651510" cy="491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765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0DCF2-C897-10F0-FF24-01BBE77C289A}"/>
              </a:ext>
            </a:extLst>
          </p:cNvPr>
          <p:cNvPicPr>
            <a:picLocks noChangeAspect="1"/>
          </p:cNvPicPr>
          <p:nvPr/>
        </p:nvPicPr>
        <p:blipFill rotWithShape="1">
          <a:blip r:embed="rId3"/>
          <a:srcRect l="20695" t="16832" r="24826" b="4716"/>
          <a:stretch/>
        </p:blipFill>
        <p:spPr>
          <a:xfrm>
            <a:off x="118110" y="197655"/>
            <a:ext cx="5977890" cy="5380185"/>
          </a:xfrm>
          <a:prstGeom prst="rect">
            <a:avLst/>
          </a:prstGeom>
        </p:spPr>
      </p:pic>
      <p:pic>
        <p:nvPicPr>
          <p:cNvPr id="6" name="Picture 5">
            <a:extLst>
              <a:ext uri="{FF2B5EF4-FFF2-40B4-BE49-F238E27FC236}">
                <a16:creationId xmlns:a16="http://schemas.microsoft.com/office/drawing/2014/main" id="{57EEA10C-08AE-2B27-4C9B-59FCA8178BDB}"/>
              </a:ext>
            </a:extLst>
          </p:cNvPr>
          <p:cNvPicPr>
            <a:picLocks noChangeAspect="1"/>
          </p:cNvPicPr>
          <p:nvPr/>
        </p:nvPicPr>
        <p:blipFill rotWithShape="1">
          <a:blip r:embed="rId4"/>
          <a:srcRect l="17882" t="16832" r="25868" b="4716"/>
          <a:stretch/>
        </p:blipFill>
        <p:spPr>
          <a:xfrm>
            <a:off x="6355080" y="1499302"/>
            <a:ext cx="5474970" cy="4772423"/>
          </a:xfrm>
          <a:prstGeom prst="rect">
            <a:avLst/>
          </a:prstGeom>
        </p:spPr>
      </p:pic>
    </p:spTree>
    <p:extLst>
      <p:ext uri="{BB962C8B-B14F-4D97-AF65-F5344CB8AC3E}">
        <p14:creationId xmlns:p14="http://schemas.microsoft.com/office/powerpoint/2010/main" val="372281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30C7E3-3F45-47CC-BE1C-A00EDC891DC0}"/>
              </a:ext>
            </a:extLst>
          </p:cNvPr>
          <p:cNvPicPr>
            <a:picLocks noChangeAspect="1"/>
          </p:cNvPicPr>
          <p:nvPr/>
        </p:nvPicPr>
        <p:blipFill rotWithShape="1">
          <a:blip r:embed="rId3"/>
          <a:srcRect l="36720" t="53496" r="21409" b="25366"/>
          <a:stretch/>
        </p:blipFill>
        <p:spPr>
          <a:xfrm>
            <a:off x="831368" y="1182029"/>
            <a:ext cx="10778161" cy="3400879"/>
          </a:xfrm>
          <a:prstGeom prst="rect">
            <a:avLst/>
          </a:prstGeom>
        </p:spPr>
      </p:pic>
      <p:sp>
        <p:nvSpPr>
          <p:cNvPr id="6" name="Oval 5">
            <a:extLst>
              <a:ext uri="{FF2B5EF4-FFF2-40B4-BE49-F238E27FC236}">
                <a16:creationId xmlns:a16="http://schemas.microsoft.com/office/drawing/2014/main" id="{AD1AAC20-335C-4648-9372-D01101CF7654}"/>
              </a:ext>
            </a:extLst>
          </p:cNvPr>
          <p:cNvSpPr/>
          <p:nvPr/>
        </p:nvSpPr>
        <p:spPr>
          <a:xfrm>
            <a:off x="908221" y="2133599"/>
            <a:ext cx="3118834" cy="47105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406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093A5B-4444-4DD4-B513-D6B9D3DFFAC1}"/>
              </a:ext>
            </a:extLst>
          </p:cNvPr>
          <p:cNvSpPr txBox="1"/>
          <p:nvPr/>
        </p:nvSpPr>
        <p:spPr>
          <a:xfrm>
            <a:off x="3855489" y="114416"/>
            <a:ext cx="3888509" cy="523220"/>
          </a:xfrm>
          <a:prstGeom prst="rect">
            <a:avLst/>
          </a:prstGeom>
          <a:noFill/>
        </p:spPr>
        <p:txBody>
          <a:bodyPr wrap="square" rtlCol="0">
            <a:spAutoFit/>
          </a:bodyPr>
          <a:lstStyle/>
          <a:p>
            <a:pPr algn="ctr"/>
            <a:r>
              <a:rPr lang="en-US" sz="2800" dirty="0"/>
              <a:t>PENDING BILLS</a:t>
            </a:r>
          </a:p>
        </p:txBody>
      </p:sp>
      <p:pic>
        <p:nvPicPr>
          <p:cNvPr id="4" name="Picture 3">
            <a:extLst>
              <a:ext uri="{FF2B5EF4-FFF2-40B4-BE49-F238E27FC236}">
                <a16:creationId xmlns:a16="http://schemas.microsoft.com/office/drawing/2014/main" id="{11AFF5E1-3DDA-C6DA-E38F-84A6D6ED99FA}"/>
              </a:ext>
            </a:extLst>
          </p:cNvPr>
          <p:cNvPicPr>
            <a:picLocks noChangeAspect="1"/>
          </p:cNvPicPr>
          <p:nvPr/>
        </p:nvPicPr>
        <p:blipFill rotWithShape="1">
          <a:blip r:embed="rId3"/>
          <a:srcRect t="11131" b="3501"/>
          <a:stretch/>
        </p:blipFill>
        <p:spPr>
          <a:xfrm>
            <a:off x="472440" y="763366"/>
            <a:ext cx="10972800" cy="5854488"/>
          </a:xfrm>
          <a:prstGeom prst="rect">
            <a:avLst/>
          </a:prstGeom>
        </p:spPr>
      </p:pic>
    </p:spTree>
    <p:extLst>
      <p:ext uri="{BB962C8B-B14F-4D97-AF65-F5344CB8AC3E}">
        <p14:creationId xmlns:p14="http://schemas.microsoft.com/office/powerpoint/2010/main" val="253604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F38F9-9C48-1F88-A506-F0BF35F8B027}"/>
              </a:ext>
            </a:extLst>
          </p:cNvPr>
          <p:cNvPicPr>
            <a:picLocks noChangeAspect="1"/>
          </p:cNvPicPr>
          <p:nvPr/>
        </p:nvPicPr>
        <p:blipFill rotWithShape="1">
          <a:blip r:embed="rId3"/>
          <a:srcRect t="10245" b="5528"/>
          <a:stretch/>
        </p:blipFill>
        <p:spPr>
          <a:xfrm>
            <a:off x="248414" y="312235"/>
            <a:ext cx="11523557" cy="6066264"/>
          </a:xfrm>
          <a:prstGeom prst="rect">
            <a:avLst/>
          </a:prstGeom>
        </p:spPr>
      </p:pic>
      <p:sp>
        <p:nvSpPr>
          <p:cNvPr id="6" name="Oval 5">
            <a:extLst>
              <a:ext uri="{FF2B5EF4-FFF2-40B4-BE49-F238E27FC236}">
                <a16:creationId xmlns:a16="http://schemas.microsoft.com/office/drawing/2014/main" id="{43355808-6317-2C7D-9030-2E2B5CA520BD}"/>
              </a:ext>
            </a:extLst>
          </p:cNvPr>
          <p:cNvSpPr/>
          <p:nvPr/>
        </p:nvSpPr>
        <p:spPr>
          <a:xfrm>
            <a:off x="923544" y="4599432"/>
            <a:ext cx="5477256" cy="9784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71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6A8CF6-E08B-4299-86F1-A317820EC84E}"/>
              </a:ext>
            </a:extLst>
          </p:cNvPr>
          <p:cNvSpPr txBox="1"/>
          <p:nvPr/>
        </p:nvSpPr>
        <p:spPr>
          <a:xfrm>
            <a:off x="1216152" y="521208"/>
            <a:ext cx="8979408"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FINDING THE LAW</a:t>
            </a:r>
          </a:p>
        </p:txBody>
      </p:sp>
      <p:sp>
        <p:nvSpPr>
          <p:cNvPr id="6" name="TextBox 5">
            <a:extLst>
              <a:ext uri="{FF2B5EF4-FFF2-40B4-BE49-F238E27FC236}">
                <a16:creationId xmlns:a16="http://schemas.microsoft.com/office/drawing/2014/main" id="{3EEEF4D3-83E1-43F3-B7DF-866B50A24DDF}"/>
              </a:ext>
            </a:extLst>
          </p:cNvPr>
          <p:cNvSpPr txBox="1"/>
          <p:nvPr/>
        </p:nvSpPr>
        <p:spPr>
          <a:xfrm>
            <a:off x="702389" y="1517713"/>
            <a:ext cx="6292771" cy="646331"/>
          </a:xfrm>
          <a:prstGeom prst="rect">
            <a:avLst/>
          </a:prstGeom>
          <a:noFill/>
        </p:spPr>
        <p:txBody>
          <a:bodyPr wrap="square">
            <a:spAutoFit/>
          </a:bodyPr>
          <a:lstStyle/>
          <a:p>
            <a:pPr algn="l"/>
            <a:r>
              <a:rPr lang="en-US" sz="3600" b="0" i="0" dirty="0">
                <a:effectLst/>
                <a:latin typeface="Lato" panose="020F0502020204030203" pitchFamily="34" charset="0"/>
              </a:rPr>
              <a:t>Session Laws of Hawaii (SLH)</a:t>
            </a:r>
          </a:p>
        </p:txBody>
      </p:sp>
      <p:pic>
        <p:nvPicPr>
          <p:cNvPr id="4099" name="Picture 3">
            <a:extLst>
              <a:ext uri="{FF2B5EF4-FFF2-40B4-BE49-F238E27FC236}">
                <a16:creationId xmlns:a16="http://schemas.microsoft.com/office/drawing/2014/main" id="{F914C8BD-7A7C-4286-B255-AC5F327D06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35" t="4803" r="12154" b="5590"/>
          <a:stretch/>
        </p:blipFill>
        <p:spPr bwMode="auto">
          <a:xfrm>
            <a:off x="8848321" y="1371053"/>
            <a:ext cx="1445275" cy="205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107C114-0EBF-41C2-B654-F838A4978929}"/>
              </a:ext>
            </a:extLst>
          </p:cNvPr>
          <p:cNvSpPr txBox="1"/>
          <p:nvPr/>
        </p:nvSpPr>
        <p:spPr>
          <a:xfrm>
            <a:off x="599518" y="3547917"/>
            <a:ext cx="6498511" cy="646331"/>
          </a:xfrm>
          <a:prstGeom prst="rect">
            <a:avLst/>
          </a:prstGeom>
          <a:noFill/>
        </p:spPr>
        <p:txBody>
          <a:bodyPr wrap="square">
            <a:spAutoFit/>
          </a:bodyPr>
          <a:lstStyle/>
          <a:p>
            <a:pPr algn="l"/>
            <a:r>
              <a:rPr lang="en-US" sz="3600" b="0" i="0" dirty="0">
                <a:effectLst/>
                <a:latin typeface="Lato" panose="020F0502020204030203" pitchFamily="34" charset="0"/>
              </a:rPr>
              <a:t>Hawaii Revised Statutes (HRS)</a:t>
            </a:r>
          </a:p>
        </p:txBody>
      </p:sp>
      <p:pic>
        <p:nvPicPr>
          <p:cNvPr id="4100" name="Picture 4">
            <a:extLst>
              <a:ext uri="{FF2B5EF4-FFF2-40B4-BE49-F238E27FC236}">
                <a16:creationId xmlns:a16="http://schemas.microsoft.com/office/drawing/2014/main" id="{FB2E89FD-61CF-40C0-8ED4-1A264ECF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874" y="3874755"/>
            <a:ext cx="2130027" cy="161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D5E0FC5-3345-4825-BA0A-9590DB36E86C}"/>
              </a:ext>
            </a:extLst>
          </p:cNvPr>
          <p:cNvSpPr txBox="1"/>
          <p:nvPr/>
        </p:nvSpPr>
        <p:spPr>
          <a:xfrm>
            <a:off x="278495" y="6051406"/>
            <a:ext cx="8468341" cy="523220"/>
          </a:xfrm>
          <a:prstGeom prst="rect">
            <a:avLst/>
          </a:prstGeom>
          <a:noFill/>
        </p:spPr>
        <p:txBody>
          <a:bodyPr wrap="square">
            <a:spAutoFit/>
          </a:bodyPr>
          <a:lstStyle/>
          <a:p>
            <a:pPr algn="l"/>
            <a:r>
              <a:rPr lang="en-US" sz="2800" b="0" i="0" dirty="0">
                <a:effectLst/>
                <a:latin typeface="Lato" panose="020F0502020204030203" pitchFamily="34" charset="0"/>
              </a:rPr>
              <a:t>*2023 laws will not be reflected until later this year</a:t>
            </a:r>
          </a:p>
        </p:txBody>
      </p:sp>
    </p:spTree>
    <p:extLst>
      <p:ext uri="{BB962C8B-B14F-4D97-AF65-F5344CB8AC3E}">
        <p14:creationId xmlns:p14="http://schemas.microsoft.com/office/powerpoint/2010/main" val="108891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D428A9A-8BED-4295-3006-B897191C22AD}"/>
              </a:ext>
            </a:extLst>
          </p:cNvPr>
          <p:cNvSpPr/>
          <p:nvPr/>
        </p:nvSpPr>
        <p:spPr>
          <a:xfrm>
            <a:off x="6712696" y="1981538"/>
            <a:ext cx="1561171" cy="3233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677C10-75C3-C08E-18A1-316E3DC1A363}"/>
              </a:ext>
            </a:extLst>
          </p:cNvPr>
          <p:cNvPicPr>
            <a:picLocks noChangeAspect="1"/>
          </p:cNvPicPr>
          <p:nvPr/>
        </p:nvPicPr>
        <p:blipFill>
          <a:blip r:embed="rId3"/>
          <a:stretch>
            <a:fillRect/>
          </a:stretch>
        </p:blipFill>
        <p:spPr>
          <a:xfrm>
            <a:off x="2809055" y="143164"/>
            <a:ext cx="6389162" cy="798945"/>
          </a:xfrm>
          <a:prstGeom prst="rect">
            <a:avLst/>
          </a:prstGeom>
        </p:spPr>
      </p:pic>
      <p:pic>
        <p:nvPicPr>
          <p:cNvPr id="8" name="Picture 7">
            <a:extLst>
              <a:ext uri="{FF2B5EF4-FFF2-40B4-BE49-F238E27FC236}">
                <a16:creationId xmlns:a16="http://schemas.microsoft.com/office/drawing/2014/main" id="{C775E5ED-4628-7AC4-AB98-19C6A590733B}"/>
              </a:ext>
            </a:extLst>
          </p:cNvPr>
          <p:cNvPicPr>
            <a:picLocks noChangeAspect="1"/>
          </p:cNvPicPr>
          <p:nvPr/>
        </p:nvPicPr>
        <p:blipFill>
          <a:blip r:embed="rId4"/>
          <a:stretch>
            <a:fillRect/>
          </a:stretch>
        </p:blipFill>
        <p:spPr>
          <a:xfrm>
            <a:off x="4061891" y="567172"/>
            <a:ext cx="3883489" cy="749873"/>
          </a:xfrm>
          <a:prstGeom prst="rect">
            <a:avLst/>
          </a:prstGeom>
        </p:spPr>
      </p:pic>
      <p:pic>
        <p:nvPicPr>
          <p:cNvPr id="10" name="Picture 9">
            <a:extLst>
              <a:ext uri="{FF2B5EF4-FFF2-40B4-BE49-F238E27FC236}">
                <a16:creationId xmlns:a16="http://schemas.microsoft.com/office/drawing/2014/main" id="{B49408E7-81E0-D032-9137-191502D8FF27}"/>
              </a:ext>
            </a:extLst>
          </p:cNvPr>
          <p:cNvPicPr>
            <a:picLocks noChangeAspect="1"/>
          </p:cNvPicPr>
          <p:nvPr/>
        </p:nvPicPr>
        <p:blipFill rotWithShape="1">
          <a:blip r:embed="rId5"/>
          <a:srcRect t="10235" b="7071"/>
          <a:stretch/>
        </p:blipFill>
        <p:spPr>
          <a:xfrm>
            <a:off x="609600" y="1186873"/>
            <a:ext cx="10972800" cy="5671127"/>
          </a:xfrm>
          <a:prstGeom prst="rect">
            <a:avLst/>
          </a:prstGeom>
        </p:spPr>
      </p:pic>
      <p:cxnSp>
        <p:nvCxnSpPr>
          <p:cNvPr id="12" name="Straight Arrow Connector 11">
            <a:extLst>
              <a:ext uri="{FF2B5EF4-FFF2-40B4-BE49-F238E27FC236}">
                <a16:creationId xmlns:a16="http://schemas.microsoft.com/office/drawing/2014/main" id="{0FEACFA9-1424-B449-88F8-93534187F7AA}"/>
              </a:ext>
            </a:extLst>
          </p:cNvPr>
          <p:cNvCxnSpPr>
            <a:cxnSpLocks/>
          </p:cNvCxnSpPr>
          <p:nvPr/>
        </p:nvCxnSpPr>
        <p:spPr>
          <a:xfrm flipH="1">
            <a:off x="6964218" y="812800"/>
            <a:ext cx="1764146" cy="11687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A680FC7-DE56-1EF2-1D57-C69E0711CFB7}"/>
              </a:ext>
            </a:extLst>
          </p:cNvPr>
          <p:cNvCxnSpPr>
            <a:cxnSpLocks/>
          </p:cNvCxnSpPr>
          <p:nvPr/>
        </p:nvCxnSpPr>
        <p:spPr>
          <a:xfrm flipH="1">
            <a:off x="6803635" y="1074159"/>
            <a:ext cx="1533237" cy="11687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72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3D4B2A-DC91-E13A-CEED-E5BCD58E046A}"/>
              </a:ext>
            </a:extLst>
          </p:cNvPr>
          <p:cNvPicPr>
            <a:picLocks noChangeAspect="1"/>
          </p:cNvPicPr>
          <p:nvPr/>
        </p:nvPicPr>
        <p:blipFill rotWithShape="1">
          <a:blip r:embed="rId3"/>
          <a:srcRect t="9594" b="9594"/>
          <a:stretch/>
        </p:blipFill>
        <p:spPr>
          <a:xfrm>
            <a:off x="609600" y="657922"/>
            <a:ext cx="10972800" cy="5542156"/>
          </a:xfrm>
          <a:prstGeom prst="rect">
            <a:avLst/>
          </a:prstGeom>
        </p:spPr>
      </p:pic>
      <p:sp>
        <p:nvSpPr>
          <p:cNvPr id="6" name="Oval 5">
            <a:extLst>
              <a:ext uri="{FF2B5EF4-FFF2-40B4-BE49-F238E27FC236}">
                <a16:creationId xmlns:a16="http://schemas.microsoft.com/office/drawing/2014/main" id="{1AA7CAC0-FFEA-6944-07F1-32BD36B8F6E4}"/>
              </a:ext>
            </a:extLst>
          </p:cNvPr>
          <p:cNvSpPr/>
          <p:nvPr/>
        </p:nvSpPr>
        <p:spPr>
          <a:xfrm>
            <a:off x="5846618" y="657922"/>
            <a:ext cx="4089119" cy="64677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13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8A258-C745-45D6-BEC2-0DF40254B549}"/>
              </a:ext>
            </a:extLst>
          </p:cNvPr>
          <p:cNvSpPr txBox="1"/>
          <p:nvPr/>
        </p:nvSpPr>
        <p:spPr>
          <a:xfrm>
            <a:off x="2687330" y="637308"/>
            <a:ext cx="6677891" cy="584775"/>
          </a:xfrm>
          <a:prstGeom prst="rect">
            <a:avLst/>
          </a:prstGeom>
          <a:noFill/>
        </p:spPr>
        <p:txBody>
          <a:bodyPr wrap="square" rtlCol="0">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FINDING STATUTES</a:t>
            </a:r>
          </a:p>
        </p:txBody>
      </p:sp>
      <p:pic>
        <p:nvPicPr>
          <p:cNvPr id="4" name="Picture 3">
            <a:extLst>
              <a:ext uri="{FF2B5EF4-FFF2-40B4-BE49-F238E27FC236}">
                <a16:creationId xmlns:a16="http://schemas.microsoft.com/office/drawing/2014/main" id="{AE46C2DD-2577-C746-AAC4-03D426801610}"/>
              </a:ext>
            </a:extLst>
          </p:cNvPr>
          <p:cNvPicPr>
            <a:picLocks noChangeAspect="1"/>
          </p:cNvPicPr>
          <p:nvPr/>
        </p:nvPicPr>
        <p:blipFill rotWithShape="1">
          <a:blip r:embed="rId3"/>
          <a:srcRect t="9292" b="4879"/>
          <a:stretch/>
        </p:blipFill>
        <p:spPr>
          <a:xfrm>
            <a:off x="609600" y="485922"/>
            <a:ext cx="10972800" cy="5886155"/>
          </a:xfrm>
          <a:prstGeom prst="rect">
            <a:avLst/>
          </a:prstGeom>
        </p:spPr>
      </p:pic>
    </p:spTree>
    <p:extLst>
      <p:ext uri="{BB962C8B-B14F-4D97-AF65-F5344CB8AC3E}">
        <p14:creationId xmlns:p14="http://schemas.microsoft.com/office/powerpoint/2010/main" val="362590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4" name="Title 1">
            <a:extLst>
              <a:ext uri="{FF2B5EF4-FFF2-40B4-BE49-F238E27FC236}">
                <a16:creationId xmlns:a16="http://schemas.microsoft.com/office/drawing/2014/main" id="{046BD05A-441C-4125-A6F6-58E168059CDC}"/>
              </a:ext>
            </a:extLst>
          </p:cNvPr>
          <p:cNvSpPr txBox="1">
            <a:spLocks/>
          </p:cNvSpPr>
          <p:nvPr/>
        </p:nvSpPr>
        <p:spPr>
          <a:xfrm>
            <a:off x="720000" y="619201"/>
            <a:ext cx="5003800" cy="1477328"/>
          </a:xfrm>
          <a:prstGeom prst="rect">
            <a:avLst/>
          </a:prstGeom>
        </p:spPr>
        <p:txBody>
          <a:bodyPr vert="horz" wrap="square" lIns="0" tIns="0" rIns="0" bIns="0" rtlCol="0" anchor="t" anchorCtr="0">
            <a:normAutofit/>
          </a:bodyPr>
          <a:lstStyle/>
          <a:p>
            <a:pPr algn="ctr" defTabSz="914400">
              <a:spcBef>
                <a:spcPct val="0"/>
              </a:spcBef>
              <a:spcAft>
                <a:spcPts val="600"/>
              </a:spcAft>
              <a:defRPr/>
            </a:pPr>
            <a:r>
              <a:rPr lang="en-US" sz="3200" b="1" dirty="0">
                <a:ln w="3175" cmpd="sng">
                  <a:noFill/>
                </a:ln>
                <a:latin typeface="Lato" panose="020F0502020204030203" pitchFamily="34" charset="0"/>
                <a:ea typeface="Lato" panose="020F0502020204030203" pitchFamily="34" charset="0"/>
                <a:cs typeface="Lato" panose="020F0502020204030203" pitchFamily="34" charset="0"/>
              </a:rPr>
              <a:t>Public Access Room (PAR)</a:t>
            </a:r>
          </a:p>
        </p:txBody>
      </p:sp>
      <p:pic>
        <p:nvPicPr>
          <p:cNvPr id="6" name="Picture 5" descr="PAR is for the Public: office resources, workspace, computers, expert staff assistnace">
            <a:extLst>
              <a:ext uri="{FF2B5EF4-FFF2-40B4-BE49-F238E27FC236}">
                <a16:creationId xmlns:a16="http://schemas.microsoft.com/office/drawing/2014/main" id="{2DF16459-26A2-4B94-9C69-92BC68ED771F}"/>
              </a:ext>
            </a:extLst>
          </p:cNvPr>
          <p:cNvPicPr>
            <a:picLocks noChangeAspect="1"/>
          </p:cNvPicPr>
          <p:nvPr/>
        </p:nvPicPr>
        <p:blipFill>
          <a:blip r:embed="rId3" cstate="screen"/>
          <a:stretch>
            <a:fillRect/>
          </a:stretch>
        </p:blipFill>
        <p:spPr>
          <a:xfrm>
            <a:off x="353102" y="1388656"/>
            <a:ext cx="5466563" cy="3088608"/>
          </a:xfrm>
          <a:custGeom>
            <a:avLst/>
            <a:gdLst/>
            <a:ahLst/>
            <a:cxnLst/>
            <a:rect l="l" t="t" r="r" b="b"/>
            <a:pathLst>
              <a:path w="5015639" h="3501162">
                <a:moveTo>
                  <a:pt x="0" y="0"/>
                </a:moveTo>
                <a:lnTo>
                  <a:pt x="5015639" y="0"/>
                </a:lnTo>
                <a:lnTo>
                  <a:pt x="5015639" y="3501162"/>
                </a:lnTo>
                <a:lnTo>
                  <a:pt x="0" y="3501162"/>
                </a:lnTo>
                <a:close/>
              </a:path>
            </a:pathLst>
          </a:custGeom>
        </p:spPr>
      </p:pic>
      <p:sp>
        <p:nvSpPr>
          <p:cNvPr id="5" name="Content Placeholder 2">
            <a:extLst>
              <a:ext uri="{FF2B5EF4-FFF2-40B4-BE49-F238E27FC236}">
                <a16:creationId xmlns:a16="http://schemas.microsoft.com/office/drawing/2014/main" id="{1A722902-D1E9-4768-8B0A-B400E2CAB548}"/>
              </a:ext>
            </a:extLst>
          </p:cNvPr>
          <p:cNvSpPr txBox="1">
            <a:spLocks/>
          </p:cNvSpPr>
          <p:nvPr/>
        </p:nvSpPr>
        <p:spPr bwMode="auto">
          <a:xfrm>
            <a:off x="6480000" y="633600"/>
            <a:ext cx="4991962" cy="5135374"/>
          </a:xfrm>
          <a:prstGeom prst="rect">
            <a:avLst/>
          </a:prstGeom>
        </p:spPr>
        <p:txBody>
          <a:bodyPr vert="horz" lIns="0" tIns="0" rIns="0" bIns="0" rtlCol="0">
            <a:normAutofit fontScale="92500" lnSpcReduction="20000"/>
          </a:bodyPr>
          <a:lstStyle/>
          <a:p>
            <a:pPr marL="342900"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Help, information and training</a:t>
            </a:r>
            <a:endParaRPr lang="en-US" sz="2600" u="sng" spc="2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42900"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u="sng" spc="20" dirty="0">
                <a:solidFill>
                  <a:srgbClr val="FFFFFF"/>
                </a:solidFill>
                <a:latin typeface="Lato" panose="020F0502020204030203" pitchFamily="34" charset="0"/>
                <a:ea typeface="Lato" panose="020F0502020204030203" pitchFamily="34" charset="0"/>
                <a:cs typeface="Lato" panose="020F0502020204030203" pitchFamily="34" charset="0"/>
              </a:rPr>
              <a:t>Non-partisan</a:t>
            </a:r>
          </a:p>
          <a:p>
            <a:pPr marL="342900"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Lots of resources!</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Guidance on process</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Computers with internet</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Wireless access &amp; recharge station</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Copies of testimony</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Helpful handouts</a:t>
            </a:r>
          </a:p>
          <a:p>
            <a:pPr marL="800100"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r>
              <a:rPr lang="en-US" sz="2600" spc="20" dirty="0">
                <a:solidFill>
                  <a:srgbClr val="FFFFFF"/>
                </a:solidFill>
                <a:latin typeface="Lato" panose="020F0502020204030203" pitchFamily="34" charset="0"/>
                <a:ea typeface="Lato" panose="020F0502020204030203" pitchFamily="34" charset="0"/>
                <a:cs typeface="Lato" panose="020F0502020204030203" pitchFamily="34" charset="0"/>
              </a:rPr>
              <a:t>Workshops and tutorials</a:t>
            </a:r>
          </a:p>
          <a:p>
            <a:pPr lvl="1"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endParaRPr lang="en-US" sz="2000" spc="20" dirty="0">
              <a:solidFill>
                <a:schemeClr val="tx1">
                  <a:alpha val="58000"/>
                </a:schemeClr>
              </a:solidFill>
              <a:latin typeface="Lato" panose="020F0502020204030203" pitchFamily="34" charset="0"/>
              <a:ea typeface="Lato" panose="020F0502020204030203" pitchFamily="34" charset="0"/>
              <a:cs typeface="Lato" panose="020F0502020204030203" pitchFamily="34" charset="0"/>
            </a:endParaRPr>
          </a:p>
          <a:p>
            <a:pPr marL="342900" indent="-228600" defTabSz="914400">
              <a:lnSpc>
                <a:spcPct val="120000"/>
              </a:lnSpc>
              <a:spcBef>
                <a:spcPct val="20000"/>
              </a:spcBef>
              <a:spcAft>
                <a:spcPts val="600"/>
              </a:spcAft>
              <a:buClr>
                <a:schemeClr val="accent4"/>
              </a:buClr>
              <a:buSzPct val="115000"/>
              <a:buFont typeface="The Hand Extrablack" panose="03070A02030502020204" pitchFamily="66" charset="0"/>
              <a:buChar char="•"/>
            </a:pPr>
            <a:endParaRPr lang="en-US" sz="2000" spc="20" dirty="0">
              <a:solidFill>
                <a:schemeClr val="tx1">
                  <a:alpha val="58000"/>
                </a:schemeClr>
              </a:solidFill>
            </a:endParaRPr>
          </a:p>
        </p:txBody>
      </p:sp>
    </p:spTree>
    <p:extLst>
      <p:ext uri="{BB962C8B-B14F-4D97-AF65-F5344CB8AC3E}">
        <p14:creationId xmlns:p14="http://schemas.microsoft.com/office/powerpoint/2010/main" val="53558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41F59-DBCB-4302-80BB-DACB5267C3E8}"/>
              </a:ext>
            </a:extLst>
          </p:cNvPr>
          <p:cNvPicPr>
            <a:picLocks noChangeAspect="1"/>
          </p:cNvPicPr>
          <p:nvPr/>
        </p:nvPicPr>
        <p:blipFill rotWithShape="1">
          <a:blip r:embed="rId3"/>
          <a:srcRect l="16599" t="8943" r="34418" b="10731"/>
          <a:stretch/>
        </p:blipFill>
        <p:spPr>
          <a:xfrm>
            <a:off x="3001537" y="257496"/>
            <a:ext cx="6188925" cy="6343007"/>
          </a:xfrm>
          <a:prstGeom prst="rect">
            <a:avLst/>
          </a:prstGeom>
        </p:spPr>
      </p:pic>
    </p:spTree>
    <p:extLst>
      <p:ext uri="{BB962C8B-B14F-4D97-AF65-F5344CB8AC3E}">
        <p14:creationId xmlns:p14="http://schemas.microsoft.com/office/powerpoint/2010/main" val="309904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23E5F-EBA4-F4BB-F0D7-FA6117447A1B}"/>
              </a:ext>
            </a:extLst>
          </p:cNvPr>
          <p:cNvPicPr>
            <a:picLocks noChangeAspect="1"/>
          </p:cNvPicPr>
          <p:nvPr/>
        </p:nvPicPr>
        <p:blipFill rotWithShape="1">
          <a:blip r:embed="rId3"/>
          <a:srcRect t="9756" b="3578"/>
          <a:stretch/>
        </p:blipFill>
        <p:spPr>
          <a:xfrm>
            <a:off x="609600" y="457199"/>
            <a:ext cx="10972800" cy="5943601"/>
          </a:xfrm>
          <a:prstGeom prst="rect">
            <a:avLst/>
          </a:prstGeom>
        </p:spPr>
      </p:pic>
    </p:spTree>
    <p:extLst>
      <p:ext uri="{BB962C8B-B14F-4D97-AF65-F5344CB8AC3E}">
        <p14:creationId xmlns:p14="http://schemas.microsoft.com/office/powerpoint/2010/main" val="350121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3B100-D413-77C5-FD96-5C757FE72FDD}"/>
              </a:ext>
            </a:extLst>
          </p:cNvPr>
          <p:cNvPicPr>
            <a:picLocks noChangeAspect="1"/>
          </p:cNvPicPr>
          <p:nvPr/>
        </p:nvPicPr>
        <p:blipFill rotWithShape="1">
          <a:blip r:embed="rId3"/>
          <a:srcRect t="9106" r="677" b="4552"/>
          <a:stretch/>
        </p:blipFill>
        <p:spPr>
          <a:xfrm>
            <a:off x="646770" y="579863"/>
            <a:ext cx="10898459" cy="5921298"/>
          </a:xfrm>
          <a:prstGeom prst="rect">
            <a:avLst/>
          </a:prstGeom>
        </p:spPr>
      </p:pic>
      <p:sp>
        <p:nvSpPr>
          <p:cNvPr id="4" name="Oval 3">
            <a:extLst>
              <a:ext uri="{FF2B5EF4-FFF2-40B4-BE49-F238E27FC236}">
                <a16:creationId xmlns:a16="http://schemas.microsoft.com/office/drawing/2014/main" id="{C2EE2A5F-691F-101F-DF1B-6DD097C8DCC1}"/>
              </a:ext>
            </a:extLst>
          </p:cNvPr>
          <p:cNvSpPr/>
          <p:nvPr/>
        </p:nvSpPr>
        <p:spPr>
          <a:xfrm>
            <a:off x="7443216" y="753822"/>
            <a:ext cx="2587752" cy="592129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4D75EE6-5B5F-71D2-5306-FBA78D10621B}"/>
              </a:ext>
            </a:extLst>
          </p:cNvPr>
          <p:cNvCxnSpPr/>
          <p:nvPr/>
        </p:nvCxnSpPr>
        <p:spPr>
          <a:xfrm flipH="1">
            <a:off x="3666744" y="1335024"/>
            <a:ext cx="1335024" cy="4663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96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D3B68F-ACBB-E7B5-4FB0-1E01473E6610}"/>
              </a:ext>
            </a:extLst>
          </p:cNvPr>
          <p:cNvPicPr>
            <a:picLocks noChangeAspect="1"/>
          </p:cNvPicPr>
          <p:nvPr/>
        </p:nvPicPr>
        <p:blipFill rotWithShape="1">
          <a:blip r:embed="rId3"/>
          <a:srcRect l="17172" t="9159" r="38636" b="4916"/>
          <a:stretch/>
        </p:blipFill>
        <p:spPr>
          <a:xfrm>
            <a:off x="3140364" y="406399"/>
            <a:ext cx="4849091" cy="5892801"/>
          </a:xfrm>
          <a:prstGeom prst="rect">
            <a:avLst/>
          </a:prstGeom>
        </p:spPr>
      </p:pic>
    </p:spTree>
    <p:extLst>
      <p:ext uri="{BB962C8B-B14F-4D97-AF65-F5344CB8AC3E}">
        <p14:creationId xmlns:p14="http://schemas.microsoft.com/office/powerpoint/2010/main" val="2373796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9F50F-D1EB-9BCC-8168-CB99CB4E4AEF}"/>
              </a:ext>
            </a:extLst>
          </p:cNvPr>
          <p:cNvPicPr>
            <a:picLocks noChangeAspect="1"/>
          </p:cNvPicPr>
          <p:nvPr/>
        </p:nvPicPr>
        <p:blipFill rotWithShape="1">
          <a:blip r:embed="rId3"/>
          <a:srcRect t="10082" r="982" b="8292"/>
          <a:stretch/>
        </p:blipFill>
        <p:spPr>
          <a:xfrm>
            <a:off x="663497" y="479503"/>
            <a:ext cx="10865005" cy="5597912"/>
          </a:xfrm>
          <a:prstGeom prst="rect">
            <a:avLst/>
          </a:prstGeom>
        </p:spPr>
      </p:pic>
      <p:cxnSp>
        <p:nvCxnSpPr>
          <p:cNvPr id="7" name="Straight Arrow Connector 6">
            <a:extLst>
              <a:ext uri="{FF2B5EF4-FFF2-40B4-BE49-F238E27FC236}">
                <a16:creationId xmlns:a16="http://schemas.microsoft.com/office/drawing/2014/main" id="{EE745E4C-41B1-BA19-A98F-29980FB62B3B}"/>
              </a:ext>
            </a:extLst>
          </p:cNvPr>
          <p:cNvCxnSpPr/>
          <p:nvPr/>
        </p:nvCxnSpPr>
        <p:spPr>
          <a:xfrm flipH="1">
            <a:off x="8419171" y="234176"/>
            <a:ext cx="2308302" cy="126008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D712BB-58C1-028E-5933-30639582A3A4}"/>
              </a:ext>
            </a:extLst>
          </p:cNvPr>
          <p:cNvCxnSpPr>
            <a:cxnSpLocks/>
          </p:cNvCxnSpPr>
          <p:nvPr/>
        </p:nvCxnSpPr>
        <p:spPr>
          <a:xfrm flipH="1">
            <a:off x="7927848" y="234176"/>
            <a:ext cx="2799625" cy="17134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113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876180-B876-433A-ACF6-25D90AA08424}"/>
              </a:ext>
            </a:extLst>
          </p:cNvPr>
          <p:cNvPicPr>
            <a:picLocks noChangeAspect="1"/>
          </p:cNvPicPr>
          <p:nvPr/>
        </p:nvPicPr>
        <p:blipFill rotWithShape="1">
          <a:blip r:embed="rId3"/>
          <a:srcRect t="10569" b="3740"/>
          <a:stretch/>
        </p:blipFill>
        <p:spPr>
          <a:xfrm>
            <a:off x="263912" y="284354"/>
            <a:ext cx="6090219" cy="3261734"/>
          </a:xfrm>
          <a:prstGeom prst="rect">
            <a:avLst/>
          </a:prstGeom>
        </p:spPr>
      </p:pic>
      <p:pic>
        <p:nvPicPr>
          <p:cNvPr id="7" name="Picture 6">
            <a:extLst>
              <a:ext uri="{FF2B5EF4-FFF2-40B4-BE49-F238E27FC236}">
                <a16:creationId xmlns:a16="http://schemas.microsoft.com/office/drawing/2014/main" id="{9BFA25CF-A314-72FB-F52A-6D61E80BABDB}"/>
              </a:ext>
            </a:extLst>
          </p:cNvPr>
          <p:cNvPicPr>
            <a:picLocks noChangeAspect="1"/>
          </p:cNvPicPr>
          <p:nvPr/>
        </p:nvPicPr>
        <p:blipFill rotWithShape="1">
          <a:blip r:embed="rId4"/>
          <a:srcRect t="9918" r="1509" b="4146"/>
          <a:stretch/>
        </p:blipFill>
        <p:spPr>
          <a:xfrm>
            <a:off x="5526748" y="3077766"/>
            <a:ext cx="6410681" cy="3495879"/>
          </a:xfrm>
          <a:prstGeom prst="rect">
            <a:avLst/>
          </a:prstGeom>
        </p:spPr>
      </p:pic>
    </p:spTree>
    <p:extLst>
      <p:ext uri="{BB962C8B-B14F-4D97-AF65-F5344CB8AC3E}">
        <p14:creationId xmlns:p14="http://schemas.microsoft.com/office/powerpoint/2010/main" val="2532090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62E4C2-E42C-4374-9482-AE40D15A251A}"/>
              </a:ext>
            </a:extLst>
          </p:cNvPr>
          <p:cNvPicPr>
            <a:picLocks noChangeAspect="1"/>
          </p:cNvPicPr>
          <p:nvPr/>
        </p:nvPicPr>
        <p:blipFill rotWithShape="1">
          <a:blip r:embed="rId3"/>
          <a:srcRect t="11220" r="1388" b="16097"/>
          <a:stretch/>
        </p:blipFill>
        <p:spPr>
          <a:xfrm>
            <a:off x="925946" y="1801091"/>
            <a:ext cx="9774376" cy="4502727"/>
          </a:xfrm>
          <a:prstGeom prst="rect">
            <a:avLst/>
          </a:prstGeom>
        </p:spPr>
      </p:pic>
      <p:sp>
        <p:nvSpPr>
          <p:cNvPr id="8" name="Oval 7">
            <a:extLst>
              <a:ext uri="{FF2B5EF4-FFF2-40B4-BE49-F238E27FC236}">
                <a16:creationId xmlns:a16="http://schemas.microsoft.com/office/drawing/2014/main" id="{408D77F9-74F7-4DE3-8892-BEF7DA09F6BB}"/>
              </a:ext>
            </a:extLst>
          </p:cNvPr>
          <p:cNvSpPr/>
          <p:nvPr/>
        </p:nvSpPr>
        <p:spPr>
          <a:xfrm>
            <a:off x="6321842" y="2523668"/>
            <a:ext cx="1304692" cy="23417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B2808C-AD6A-4E12-BFF3-C38F9EB7B017}"/>
              </a:ext>
            </a:extLst>
          </p:cNvPr>
          <p:cNvSpPr txBox="1"/>
          <p:nvPr/>
        </p:nvSpPr>
        <p:spPr>
          <a:xfrm>
            <a:off x="775855" y="442490"/>
            <a:ext cx="10344728" cy="646331"/>
          </a:xfrm>
          <a:prstGeom prst="rect">
            <a:avLst/>
          </a:prstGeom>
          <a:noFill/>
        </p:spPr>
        <p:txBody>
          <a:bodyPr wrap="square" rtlCol="0">
            <a:spAutoFit/>
          </a:bodyPr>
          <a:lstStyle/>
          <a:p>
            <a:r>
              <a:rPr lang="en-US" sz="3600" dirty="0">
                <a:latin typeface="Lato" panose="020F0502020204030203" pitchFamily="34" charset="0"/>
                <a:ea typeface="Lato" panose="020F0502020204030203" pitchFamily="34" charset="0"/>
                <a:cs typeface="Lato" panose="020F0502020204030203" pitchFamily="34" charset="0"/>
              </a:rPr>
              <a:t>Supplemental Information Relating to Bills Passed</a:t>
            </a:r>
          </a:p>
        </p:txBody>
      </p:sp>
      <p:sp>
        <p:nvSpPr>
          <p:cNvPr id="2" name="TextBox 1">
            <a:extLst>
              <a:ext uri="{FF2B5EF4-FFF2-40B4-BE49-F238E27FC236}">
                <a16:creationId xmlns:a16="http://schemas.microsoft.com/office/drawing/2014/main" id="{93897F4B-E9B5-4D86-8114-0A1BAD49BBAF}"/>
              </a:ext>
            </a:extLst>
          </p:cNvPr>
          <p:cNvSpPr txBox="1"/>
          <p:nvPr/>
        </p:nvSpPr>
        <p:spPr>
          <a:xfrm>
            <a:off x="4165599" y="1016664"/>
            <a:ext cx="2697019" cy="584775"/>
          </a:xfrm>
          <a:prstGeom prst="rect">
            <a:avLst/>
          </a:prstGeom>
          <a:noFill/>
        </p:spPr>
        <p:txBody>
          <a:bodyPr wrap="square" rtlCol="0">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lrb.hawaii.gov</a:t>
            </a:r>
          </a:p>
        </p:txBody>
      </p:sp>
    </p:spTree>
    <p:extLst>
      <p:ext uri="{BB962C8B-B14F-4D97-AF65-F5344CB8AC3E}">
        <p14:creationId xmlns:p14="http://schemas.microsoft.com/office/powerpoint/2010/main" val="142398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F2F74-C9B9-0F5D-09F4-278C2E0CC45C}"/>
              </a:ext>
            </a:extLst>
          </p:cNvPr>
          <p:cNvPicPr>
            <a:picLocks noChangeAspect="1"/>
          </p:cNvPicPr>
          <p:nvPr/>
        </p:nvPicPr>
        <p:blipFill rotWithShape="1">
          <a:blip r:embed="rId3"/>
          <a:srcRect t="10000" r="868" b="44500"/>
          <a:stretch/>
        </p:blipFill>
        <p:spPr>
          <a:xfrm>
            <a:off x="657225" y="422910"/>
            <a:ext cx="10877550" cy="3120390"/>
          </a:xfrm>
          <a:prstGeom prst="rect">
            <a:avLst/>
          </a:prstGeom>
        </p:spPr>
      </p:pic>
      <p:pic>
        <p:nvPicPr>
          <p:cNvPr id="7" name="Picture 6">
            <a:extLst>
              <a:ext uri="{FF2B5EF4-FFF2-40B4-BE49-F238E27FC236}">
                <a16:creationId xmlns:a16="http://schemas.microsoft.com/office/drawing/2014/main" id="{38B9C93D-CB6D-DCE8-091E-E8092E976ACA}"/>
              </a:ext>
            </a:extLst>
          </p:cNvPr>
          <p:cNvPicPr>
            <a:picLocks noChangeAspect="1"/>
          </p:cNvPicPr>
          <p:nvPr/>
        </p:nvPicPr>
        <p:blipFill rotWithShape="1">
          <a:blip r:embed="rId4"/>
          <a:srcRect t="25667" r="868" b="34666"/>
          <a:stretch/>
        </p:blipFill>
        <p:spPr>
          <a:xfrm>
            <a:off x="657225" y="3543300"/>
            <a:ext cx="10877550" cy="2720340"/>
          </a:xfrm>
          <a:prstGeom prst="rect">
            <a:avLst/>
          </a:prstGeom>
        </p:spPr>
      </p:pic>
      <p:sp>
        <p:nvSpPr>
          <p:cNvPr id="8" name="Oval 7">
            <a:extLst>
              <a:ext uri="{FF2B5EF4-FFF2-40B4-BE49-F238E27FC236}">
                <a16:creationId xmlns:a16="http://schemas.microsoft.com/office/drawing/2014/main" id="{378F77E3-1FF1-D2E5-30F8-A854902E5986}"/>
              </a:ext>
            </a:extLst>
          </p:cNvPr>
          <p:cNvSpPr/>
          <p:nvPr/>
        </p:nvSpPr>
        <p:spPr>
          <a:xfrm>
            <a:off x="1645920" y="5532120"/>
            <a:ext cx="4583430" cy="4686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7A4AF-72DB-FFE3-95FB-82E4636D967E}"/>
              </a:ext>
            </a:extLst>
          </p:cNvPr>
          <p:cNvPicPr>
            <a:picLocks noChangeAspect="1"/>
          </p:cNvPicPr>
          <p:nvPr/>
        </p:nvPicPr>
        <p:blipFill rotWithShape="1">
          <a:blip r:embed="rId3"/>
          <a:srcRect l="18783" t="9947" r="22619" b="6455"/>
          <a:stretch/>
        </p:blipFill>
        <p:spPr>
          <a:xfrm>
            <a:off x="2307772" y="316537"/>
            <a:ext cx="6981371" cy="6224926"/>
          </a:xfrm>
          <a:prstGeom prst="rect">
            <a:avLst/>
          </a:prstGeom>
        </p:spPr>
      </p:pic>
    </p:spTree>
    <p:extLst>
      <p:ext uri="{BB962C8B-B14F-4D97-AF65-F5344CB8AC3E}">
        <p14:creationId xmlns:p14="http://schemas.microsoft.com/office/powerpoint/2010/main" val="2772995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B0CAD0-C6D3-3961-9717-D9D39567D261}"/>
              </a:ext>
            </a:extLst>
          </p:cNvPr>
          <p:cNvPicPr>
            <a:picLocks noChangeAspect="1"/>
          </p:cNvPicPr>
          <p:nvPr/>
        </p:nvPicPr>
        <p:blipFill rotWithShape="1">
          <a:blip r:embed="rId3"/>
          <a:srcRect l="15989" t="15935" r="16023" b="4390"/>
          <a:stretch/>
        </p:blipFill>
        <p:spPr>
          <a:xfrm>
            <a:off x="2497873" y="825191"/>
            <a:ext cx="7460165" cy="5464097"/>
          </a:xfrm>
          <a:prstGeom prst="rect">
            <a:avLst/>
          </a:prstGeom>
        </p:spPr>
      </p:pic>
    </p:spTree>
    <p:extLst>
      <p:ext uri="{BB962C8B-B14F-4D97-AF65-F5344CB8AC3E}">
        <p14:creationId xmlns:p14="http://schemas.microsoft.com/office/powerpoint/2010/main" val="3911913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EB6CBB-7D05-4116-8C8D-59253512F1C1}"/>
              </a:ext>
            </a:extLst>
          </p:cNvPr>
          <p:cNvSpPr txBox="1"/>
          <p:nvPr/>
        </p:nvSpPr>
        <p:spPr>
          <a:xfrm>
            <a:off x="996696" y="1336018"/>
            <a:ext cx="9134856"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Governor’s Role &amp; Deadlines</a:t>
            </a:r>
          </a:p>
        </p:txBody>
      </p:sp>
      <p:sp>
        <p:nvSpPr>
          <p:cNvPr id="7" name="TextBox 6">
            <a:extLst>
              <a:ext uri="{FF2B5EF4-FFF2-40B4-BE49-F238E27FC236}">
                <a16:creationId xmlns:a16="http://schemas.microsoft.com/office/drawing/2014/main" id="{7FBB092E-1ED0-46CF-9808-9B1C6A839EBC}"/>
              </a:ext>
            </a:extLst>
          </p:cNvPr>
          <p:cNvSpPr txBox="1"/>
          <p:nvPr/>
        </p:nvSpPr>
        <p:spPr>
          <a:xfrm>
            <a:off x="996696" y="2201047"/>
            <a:ext cx="9134856"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How to Find the Acts (and The Law)</a:t>
            </a:r>
          </a:p>
        </p:txBody>
      </p:sp>
      <p:sp>
        <p:nvSpPr>
          <p:cNvPr id="8" name="TextBox 7">
            <a:extLst>
              <a:ext uri="{FF2B5EF4-FFF2-40B4-BE49-F238E27FC236}">
                <a16:creationId xmlns:a16="http://schemas.microsoft.com/office/drawing/2014/main" id="{CACAE3DA-B1EE-4994-8910-11928CF35BD6}"/>
              </a:ext>
            </a:extLst>
          </p:cNvPr>
          <p:cNvSpPr txBox="1"/>
          <p:nvPr/>
        </p:nvSpPr>
        <p:spPr>
          <a:xfrm>
            <a:off x="908304" y="3108064"/>
            <a:ext cx="9134856" cy="584775"/>
          </a:xfrm>
          <a:prstGeom prst="rect">
            <a:avLst/>
          </a:prstGeom>
          <a:noFill/>
        </p:spPr>
        <p:txBody>
          <a:bodyPr wrap="square" rtlCol="0">
            <a:spAutoFit/>
          </a:bodyPr>
          <a:lstStyle/>
          <a:p>
            <a:r>
              <a:rPr lang="en-US" b="0" i="0" dirty="0">
                <a:solidFill>
                  <a:srgbClr val="212121"/>
                </a:solidFill>
                <a:effectLst/>
                <a:latin typeface="Lato" panose="020F0502020204030203" pitchFamily="34" charset="0"/>
              </a:rPr>
              <a:t> </a:t>
            </a:r>
            <a:r>
              <a:rPr lang="en-US" sz="3200" b="0" i="0" dirty="0">
                <a:effectLst/>
                <a:latin typeface="Lato" panose="020F0502020204030203" pitchFamily="34" charset="0"/>
                <a:ea typeface="Lato" panose="020F0502020204030203" pitchFamily="34" charset="0"/>
                <a:cs typeface="Lato" panose="020F0502020204030203" pitchFamily="34" charset="0"/>
              </a:rPr>
              <a:t>Regrouping and Reassessing </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BB57A87D-C1CE-4B6E-9824-4FB96F8EE0DD}"/>
              </a:ext>
            </a:extLst>
          </p:cNvPr>
          <p:cNvSpPr txBox="1"/>
          <p:nvPr/>
        </p:nvSpPr>
        <p:spPr>
          <a:xfrm>
            <a:off x="908304" y="4080850"/>
            <a:ext cx="9134856" cy="584775"/>
          </a:xfrm>
          <a:prstGeom prst="rect">
            <a:avLst/>
          </a:prstGeom>
          <a:noFill/>
        </p:spPr>
        <p:txBody>
          <a:bodyPr wrap="square" rtlCol="0">
            <a:spAutoFit/>
          </a:bodyPr>
          <a:lstStyle/>
          <a:p>
            <a:r>
              <a:rPr lang="en-US" b="0" i="0" dirty="0">
                <a:solidFill>
                  <a:srgbClr val="212121"/>
                </a:solidFill>
                <a:effectLst/>
                <a:latin typeface="Lato" panose="020F0502020204030203" pitchFamily="34" charset="0"/>
              </a:rPr>
              <a:t> </a:t>
            </a:r>
            <a:r>
              <a:rPr lang="en-US" sz="3200" b="0" i="0" dirty="0">
                <a:effectLst/>
                <a:latin typeface="Lato" panose="020F0502020204030203" pitchFamily="34" charset="0"/>
                <a:ea typeface="Lato" panose="020F0502020204030203" pitchFamily="34" charset="0"/>
                <a:cs typeface="Lato" panose="020F0502020204030203" pitchFamily="34" charset="0"/>
              </a:rPr>
              <a:t>Working with Legislators During the Interim</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1C4C4F48-1425-484B-A700-92B94F6848FF}"/>
              </a:ext>
            </a:extLst>
          </p:cNvPr>
          <p:cNvSpPr txBox="1"/>
          <p:nvPr/>
        </p:nvSpPr>
        <p:spPr>
          <a:xfrm>
            <a:off x="908304" y="5053636"/>
            <a:ext cx="9134856" cy="584775"/>
          </a:xfrm>
          <a:prstGeom prst="rect">
            <a:avLst/>
          </a:prstGeom>
          <a:noFill/>
        </p:spPr>
        <p:txBody>
          <a:bodyPr wrap="square" rtlCol="0">
            <a:spAutoFit/>
          </a:bodyPr>
          <a:lstStyle/>
          <a:p>
            <a:r>
              <a:rPr lang="en-US" b="0" i="0" dirty="0">
                <a:solidFill>
                  <a:srgbClr val="212121"/>
                </a:solidFill>
                <a:effectLst/>
                <a:latin typeface="Lato" panose="020F0502020204030203" pitchFamily="34" charset="0"/>
              </a:rPr>
              <a:t> </a:t>
            </a:r>
            <a:r>
              <a:rPr lang="en-US" sz="3200" b="0" i="0" dirty="0">
                <a:effectLst/>
                <a:latin typeface="Lato" panose="020F0502020204030203" pitchFamily="34" charset="0"/>
              </a:rPr>
              <a:t>Q &amp; A</a:t>
            </a:r>
            <a:r>
              <a:rPr lang="en-US" b="0" i="0" dirty="0">
                <a:solidFill>
                  <a:srgbClr val="212121"/>
                </a:solidFill>
                <a:effectLst/>
                <a:latin typeface="Lato" panose="020F0502020204030203" pitchFamily="34" charset="0"/>
              </a:rPr>
              <a:t> </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2A275615-59C9-4B76-B9F3-641EA27B089F}"/>
              </a:ext>
            </a:extLst>
          </p:cNvPr>
          <p:cNvSpPr txBox="1"/>
          <p:nvPr/>
        </p:nvSpPr>
        <p:spPr>
          <a:xfrm>
            <a:off x="2610612" y="480654"/>
            <a:ext cx="6821424"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TOPICS OF DISCUSSION</a:t>
            </a:r>
          </a:p>
        </p:txBody>
      </p:sp>
    </p:spTree>
    <p:extLst>
      <p:ext uri="{BB962C8B-B14F-4D97-AF65-F5344CB8AC3E}">
        <p14:creationId xmlns:p14="http://schemas.microsoft.com/office/powerpoint/2010/main" val="10094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4672DC-F18C-477F-9390-7B19DD523C26}"/>
              </a:ext>
            </a:extLst>
          </p:cNvPr>
          <p:cNvSpPr txBox="1"/>
          <p:nvPr/>
        </p:nvSpPr>
        <p:spPr>
          <a:xfrm>
            <a:off x="1253098" y="216408"/>
            <a:ext cx="8979408"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REASSESSING &amp; REGROUPING </a:t>
            </a:r>
          </a:p>
        </p:txBody>
      </p:sp>
      <p:sp>
        <p:nvSpPr>
          <p:cNvPr id="5" name="TextBox 4">
            <a:extLst>
              <a:ext uri="{FF2B5EF4-FFF2-40B4-BE49-F238E27FC236}">
                <a16:creationId xmlns:a16="http://schemas.microsoft.com/office/drawing/2014/main" id="{671B2D18-B97A-4B7C-B7AF-512798B859E1}"/>
              </a:ext>
            </a:extLst>
          </p:cNvPr>
          <p:cNvSpPr txBox="1"/>
          <p:nvPr/>
        </p:nvSpPr>
        <p:spPr>
          <a:xfrm>
            <a:off x="683488" y="1358370"/>
            <a:ext cx="5218548"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Debrief after Session</a:t>
            </a:r>
          </a:p>
        </p:txBody>
      </p:sp>
      <p:pic>
        <p:nvPicPr>
          <p:cNvPr id="5122" name="Picture 2" descr="What Is a Debrief? – Debrief Now">
            <a:extLst>
              <a:ext uri="{FF2B5EF4-FFF2-40B4-BE49-F238E27FC236}">
                <a16:creationId xmlns:a16="http://schemas.microsoft.com/office/drawing/2014/main" id="{64031811-554E-4D56-A04F-18DB1C8C8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077" y="1250223"/>
            <a:ext cx="1847794" cy="13858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C3BDD8-BEF9-4F55-BE58-D82D02CACD55}"/>
              </a:ext>
            </a:extLst>
          </p:cNvPr>
          <p:cNvSpPr txBox="1"/>
          <p:nvPr/>
        </p:nvSpPr>
        <p:spPr>
          <a:xfrm>
            <a:off x="683488" y="2957287"/>
            <a:ext cx="5218548"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Sketch out a gameplan</a:t>
            </a:r>
          </a:p>
        </p:txBody>
      </p:sp>
      <p:sp>
        <p:nvSpPr>
          <p:cNvPr id="9" name="TextBox 8">
            <a:extLst>
              <a:ext uri="{FF2B5EF4-FFF2-40B4-BE49-F238E27FC236}">
                <a16:creationId xmlns:a16="http://schemas.microsoft.com/office/drawing/2014/main" id="{43D554A2-5F74-49EC-BBCF-381132D8AE98}"/>
              </a:ext>
            </a:extLst>
          </p:cNvPr>
          <p:cNvSpPr txBox="1"/>
          <p:nvPr/>
        </p:nvSpPr>
        <p:spPr>
          <a:xfrm>
            <a:off x="689677" y="4622468"/>
            <a:ext cx="5218548"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Network</a:t>
            </a:r>
          </a:p>
        </p:txBody>
      </p:sp>
      <p:pic>
        <p:nvPicPr>
          <p:cNvPr id="5124" name="Picture 4" descr="What Is a Debrief? – Debrief Now">
            <a:extLst>
              <a:ext uri="{FF2B5EF4-FFF2-40B4-BE49-F238E27FC236}">
                <a16:creationId xmlns:a16="http://schemas.microsoft.com/office/drawing/2014/main" id="{B6D824D9-3A3A-4B19-B424-306230CCA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077" y="4831703"/>
            <a:ext cx="1847794" cy="15521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w to Plan a Paper to Write on: 9 Ways">
            <a:extLst>
              <a:ext uri="{FF2B5EF4-FFF2-40B4-BE49-F238E27FC236}">
                <a16:creationId xmlns:a16="http://schemas.microsoft.com/office/drawing/2014/main" id="{9BB78044-3344-46D0-9D9D-7922F4504D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10"/>
          <a:stretch/>
        </p:blipFill>
        <p:spPr bwMode="auto">
          <a:xfrm>
            <a:off x="8986430" y="3061063"/>
            <a:ext cx="1846441" cy="125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0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BE18C31E-4970-445B-8708-68FBB86D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AC03E49-9410-44F8-BAE9-E96A49282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5C1FE374-17A1-4501-BB67-28863BD21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5" b="18088"/>
          <a:stretch/>
        </p:blipFill>
        <p:spPr bwMode="auto">
          <a:xfrm>
            <a:off x="691214" y="10"/>
            <a:ext cx="11500787" cy="6857990"/>
          </a:xfrm>
          <a:custGeom>
            <a:avLst/>
            <a:gdLst/>
            <a:ahLst/>
            <a:cxnLst/>
            <a:rect l="l" t="t" r="r" b="b"/>
            <a:pathLst>
              <a:path w="11500787" h="6858000">
                <a:moveTo>
                  <a:pt x="629759" y="0"/>
                </a:moveTo>
                <a:lnTo>
                  <a:pt x="11500787" y="0"/>
                </a:lnTo>
                <a:lnTo>
                  <a:pt x="11500787" y="6858000"/>
                </a:lnTo>
                <a:lnTo>
                  <a:pt x="1473110" y="6858000"/>
                </a:lnTo>
                <a:lnTo>
                  <a:pt x="1372441" y="6756044"/>
                </a:lnTo>
                <a:cubicBezTo>
                  <a:pt x="1183996" y="6557083"/>
                  <a:pt x="1029169" y="6351056"/>
                  <a:pt x="916189" y="6137525"/>
                </a:cubicBezTo>
                <a:cubicBezTo>
                  <a:pt x="395786" y="5516721"/>
                  <a:pt x="178511" y="4501496"/>
                  <a:pt x="57412" y="3264987"/>
                </a:cubicBezTo>
                <a:cubicBezTo>
                  <a:pt x="-63688" y="2028479"/>
                  <a:pt x="3282" y="1268334"/>
                  <a:pt x="291807" y="604484"/>
                </a:cubicBezTo>
                <a:cubicBezTo>
                  <a:pt x="402742" y="406058"/>
                  <a:pt x="492877" y="244837"/>
                  <a:pt x="566111" y="113845"/>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76F1CA90-84C9-4052-98FA-85AB762EA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53239"/>
            <a:ext cx="1945626" cy="2940332"/>
          </a:xfrm>
          <a:custGeom>
            <a:avLst/>
            <a:gdLst>
              <a:gd name="connsiteX0" fmla="*/ 513846 w 1945626"/>
              <a:gd name="connsiteY0" fmla="*/ 379 h 2940332"/>
              <a:gd name="connsiteX1" fmla="*/ 598835 w 1945626"/>
              <a:gd name="connsiteY1" fmla="*/ 16329 h 2940332"/>
              <a:gd name="connsiteX2" fmla="*/ 660162 w 1945626"/>
              <a:gd name="connsiteY2" fmla="*/ 33387 h 2940332"/>
              <a:gd name="connsiteX3" fmla="*/ 747566 w 1945626"/>
              <a:gd name="connsiteY3" fmla="*/ 71368 h 2940332"/>
              <a:gd name="connsiteX4" fmla="*/ 836103 w 1945626"/>
              <a:gd name="connsiteY4" fmla="*/ 228136 h 2940332"/>
              <a:gd name="connsiteX5" fmla="*/ 934638 w 1945626"/>
              <a:gd name="connsiteY5" fmla="*/ 692980 h 2940332"/>
              <a:gd name="connsiteX6" fmla="*/ 934173 w 1945626"/>
              <a:gd name="connsiteY6" fmla="*/ 1014093 h 2940332"/>
              <a:gd name="connsiteX7" fmla="*/ 1158868 w 1945626"/>
              <a:gd name="connsiteY7" fmla="*/ 894326 h 2940332"/>
              <a:gd name="connsiteX8" fmla="*/ 1454063 w 1945626"/>
              <a:gd name="connsiteY8" fmla="*/ 766829 h 2940332"/>
              <a:gd name="connsiteX9" fmla="*/ 1653815 w 1945626"/>
              <a:gd name="connsiteY9" fmla="*/ 744926 h 2940332"/>
              <a:gd name="connsiteX10" fmla="*/ 1779046 w 1945626"/>
              <a:gd name="connsiteY10" fmla="*/ 802542 h 2940332"/>
              <a:gd name="connsiteX11" fmla="*/ 1902834 w 1945626"/>
              <a:gd name="connsiteY11" fmla="*/ 955446 h 2940332"/>
              <a:gd name="connsiteX12" fmla="*/ 1889331 w 1945626"/>
              <a:gd name="connsiteY12" fmla="*/ 1266097 h 2940332"/>
              <a:gd name="connsiteX13" fmla="*/ 1746887 w 1945626"/>
              <a:gd name="connsiteY13" fmla="*/ 1376846 h 2940332"/>
              <a:gd name="connsiteX14" fmla="*/ 1245343 w 1945626"/>
              <a:gd name="connsiteY14" fmla="*/ 1574533 h 2940332"/>
              <a:gd name="connsiteX15" fmla="*/ 1538786 w 1945626"/>
              <a:gd name="connsiteY15" fmla="*/ 1756399 h 2940332"/>
              <a:gd name="connsiteX16" fmla="*/ 1603978 w 1945626"/>
              <a:gd name="connsiteY16" fmla="*/ 1808707 h 2940332"/>
              <a:gd name="connsiteX17" fmla="*/ 1654843 w 1945626"/>
              <a:gd name="connsiteY17" fmla="*/ 1838803 h 2940332"/>
              <a:gd name="connsiteX18" fmla="*/ 1808573 w 1945626"/>
              <a:gd name="connsiteY18" fmla="*/ 2047880 h 2940332"/>
              <a:gd name="connsiteX19" fmla="*/ 1733898 w 1945626"/>
              <a:gd name="connsiteY19" fmla="*/ 2234436 h 2940332"/>
              <a:gd name="connsiteX20" fmla="*/ 1671127 w 1945626"/>
              <a:gd name="connsiteY20" fmla="*/ 2312666 h 2940332"/>
              <a:gd name="connsiteX21" fmla="*/ 1526107 w 1945626"/>
              <a:gd name="connsiteY21" fmla="*/ 2399914 h 2940332"/>
              <a:gd name="connsiteX22" fmla="*/ 1308164 w 1945626"/>
              <a:gd name="connsiteY22" fmla="*/ 2364355 h 2940332"/>
              <a:gd name="connsiteX23" fmla="*/ 873875 w 1945626"/>
              <a:gd name="connsiteY23" fmla="*/ 2090912 h 2940332"/>
              <a:gd name="connsiteX24" fmla="*/ 913969 w 1945626"/>
              <a:gd name="connsiteY24" fmla="*/ 2348122 h 2940332"/>
              <a:gd name="connsiteX25" fmla="*/ 904331 w 1945626"/>
              <a:gd name="connsiteY25" fmla="*/ 2694023 h 2940332"/>
              <a:gd name="connsiteX26" fmla="*/ 838829 w 1945626"/>
              <a:gd name="connsiteY26" fmla="*/ 2855791 h 2940332"/>
              <a:gd name="connsiteX27" fmla="*/ 610270 w 1945626"/>
              <a:gd name="connsiteY27" fmla="*/ 2940308 h 2940332"/>
              <a:gd name="connsiteX28" fmla="*/ 338884 w 1945626"/>
              <a:gd name="connsiteY28" fmla="*/ 2851153 h 2940332"/>
              <a:gd name="connsiteX29" fmla="*/ 264673 w 1945626"/>
              <a:gd name="connsiteY29" fmla="*/ 2716596 h 2940332"/>
              <a:gd name="connsiteX30" fmla="*/ 213448 w 1945626"/>
              <a:gd name="connsiteY30" fmla="*/ 2032524 h 2940332"/>
              <a:gd name="connsiteX31" fmla="*/ 28368 w 1945626"/>
              <a:gd name="connsiteY31" fmla="*/ 2162811 h 2940332"/>
              <a:gd name="connsiteX32" fmla="*/ 0 w 1945626"/>
              <a:gd name="connsiteY32" fmla="*/ 2182781 h 2940332"/>
              <a:gd name="connsiteX33" fmla="*/ 0 w 1945626"/>
              <a:gd name="connsiteY33" fmla="*/ 756775 h 2940332"/>
              <a:gd name="connsiteX34" fmla="*/ 65864 w 1945626"/>
              <a:gd name="connsiteY34" fmla="*/ 801963 h 2940332"/>
              <a:gd name="connsiteX35" fmla="*/ 362440 w 1945626"/>
              <a:gd name="connsiteY35" fmla="*/ 1005436 h 2940332"/>
              <a:gd name="connsiteX36" fmla="*/ 273233 w 1945626"/>
              <a:gd name="connsiteY36" fmla="*/ 408766 h 2940332"/>
              <a:gd name="connsiteX37" fmla="*/ 308948 w 1945626"/>
              <a:gd name="connsiteY37" fmla="*/ 83788 h 2940332"/>
              <a:gd name="connsiteX38" fmla="*/ 431757 w 1945626"/>
              <a:gd name="connsiteY38" fmla="*/ 10866 h 2940332"/>
              <a:gd name="connsiteX39" fmla="*/ 513846 w 1945626"/>
              <a:gd name="connsiteY39" fmla="*/ 379 h 29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45626" h="2940332">
                <a:moveTo>
                  <a:pt x="513846" y="379"/>
                </a:moveTo>
                <a:cubicBezTo>
                  <a:pt x="540767" y="1886"/>
                  <a:pt x="568171" y="7800"/>
                  <a:pt x="598835" y="16329"/>
                </a:cubicBezTo>
                <a:cubicBezTo>
                  <a:pt x="610584" y="15040"/>
                  <a:pt x="635373" y="24214"/>
                  <a:pt x="660162" y="33387"/>
                </a:cubicBezTo>
                <a:cubicBezTo>
                  <a:pt x="696700" y="41271"/>
                  <a:pt x="733239" y="49157"/>
                  <a:pt x="747566" y="71368"/>
                </a:cubicBezTo>
                <a:cubicBezTo>
                  <a:pt x="785393" y="91002"/>
                  <a:pt x="815335" y="147175"/>
                  <a:pt x="836103" y="228136"/>
                </a:cubicBezTo>
                <a:cubicBezTo>
                  <a:pt x="867334" y="296059"/>
                  <a:pt x="897121" y="459270"/>
                  <a:pt x="934638" y="692980"/>
                </a:cubicBezTo>
                <a:cubicBezTo>
                  <a:pt x="961848" y="832691"/>
                  <a:pt x="932885" y="1002343"/>
                  <a:pt x="934173" y="1014093"/>
                </a:cubicBezTo>
                <a:cubicBezTo>
                  <a:pt x="968135" y="998478"/>
                  <a:pt x="1080483" y="938594"/>
                  <a:pt x="1158868" y="894326"/>
                </a:cubicBezTo>
                <a:cubicBezTo>
                  <a:pt x="1194119" y="890461"/>
                  <a:pt x="1305177" y="818827"/>
                  <a:pt x="1454063" y="766829"/>
                </a:cubicBezTo>
                <a:cubicBezTo>
                  <a:pt x="1591200" y="716118"/>
                  <a:pt x="1559814" y="755233"/>
                  <a:pt x="1653815" y="744926"/>
                </a:cubicBezTo>
                <a:cubicBezTo>
                  <a:pt x="1689065" y="741061"/>
                  <a:pt x="1726892" y="760696"/>
                  <a:pt x="1779046" y="802542"/>
                </a:cubicBezTo>
                <a:cubicBezTo>
                  <a:pt x="1842950" y="843100"/>
                  <a:pt x="1872892" y="899273"/>
                  <a:pt x="1902834" y="955446"/>
                </a:cubicBezTo>
                <a:cubicBezTo>
                  <a:pt x="1961429" y="1056041"/>
                  <a:pt x="1962563" y="1174829"/>
                  <a:pt x="1889331" y="1266097"/>
                </a:cubicBezTo>
                <a:cubicBezTo>
                  <a:pt x="1857946" y="1305212"/>
                  <a:pt x="1813522" y="1333866"/>
                  <a:pt x="1746887" y="1376846"/>
                </a:cubicBezTo>
                <a:cubicBezTo>
                  <a:pt x="1458288" y="1456055"/>
                  <a:pt x="1471326" y="1466516"/>
                  <a:pt x="1245343" y="1574533"/>
                </a:cubicBezTo>
                <a:cubicBezTo>
                  <a:pt x="1538786" y="1756399"/>
                  <a:pt x="1538786" y="1756399"/>
                  <a:pt x="1538786" y="1756399"/>
                </a:cubicBezTo>
                <a:cubicBezTo>
                  <a:pt x="1553112" y="1778611"/>
                  <a:pt x="1579189" y="1799534"/>
                  <a:pt x="1603978" y="1808707"/>
                </a:cubicBezTo>
                <a:cubicBezTo>
                  <a:pt x="1617016" y="1819169"/>
                  <a:pt x="1641805" y="1828342"/>
                  <a:pt x="1654843" y="1838803"/>
                </a:cubicBezTo>
                <a:cubicBezTo>
                  <a:pt x="1759151" y="1922496"/>
                  <a:pt x="1802131" y="1989130"/>
                  <a:pt x="1808573" y="2047880"/>
                </a:cubicBezTo>
                <a:cubicBezTo>
                  <a:pt x="1803265" y="2107918"/>
                  <a:pt x="1786207" y="2169244"/>
                  <a:pt x="1733898" y="2234436"/>
                </a:cubicBezTo>
                <a:cubicBezTo>
                  <a:pt x="1722148" y="2235724"/>
                  <a:pt x="1712974" y="2260512"/>
                  <a:pt x="1671127" y="2312666"/>
                </a:cubicBezTo>
                <a:cubicBezTo>
                  <a:pt x="1639742" y="2351780"/>
                  <a:pt x="1595319" y="2380434"/>
                  <a:pt x="1526107" y="2399914"/>
                </a:cubicBezTo>
                <a:cubicBezTo>
                  <a:pt x="1456895" y="2419394"/>
                  <a:pt x="1383817" y="2403625"/>
                  <a:pt x="1308164" y="2364355"/>
                </a:cubicBezTo>
                <a:cubicBezTo>
                  <a:pt x="873875" y="2090912"/>
                  <a:pt x="873875" y="2090912"/>
                  <a:pt x="873875" y="2090912"/>
                </a:cubicBezTo>
                <a:cubicBezTo>
                  <a:pt x="898509" y="2207123"/>
                  <a:pt x="897220" y="2195373"/>
                  <a:pt x="913969" y="2348122"/>
                </a:cubicBezTo>
                <a:cubicBezTo>
                  <a:pt x="920256" y="2513909"/>
                  <a:pt x="921390" y="2632697"/>
                  <a:pt x="904331" y="2694023"/>
                </a:cubicBezTo>
                <a:cubicBezTo>
                  <a:pt x="888561" y="2767100"/>
                  <a:pt x="870214" y="2816676"/>
                  <a:pt x="838829" y="2855791"/>
                </a:cubicBezTo>
                <a:cubicBezTo>
                  <a:pt x="798271" y="2919694"/>
                  <a:pt x="717309" y="2940463"/>
                  <a:pt x="610270" y="2940308"/>
                </a:cubicBezTo>
                <a:cubicBezTo>
                  <a:pt x="491480" y="2941442"/>
                  <a:pt x="404076" y="2903461"/>
                  <a:pt x="338884" y="2851153"/>
                </a:cubicBezTo>
                <a:cubicBezTo>
                  <a:pt x="286730" y="2809307"/>
                  <a:pt x="271115" y="2775346"/>
                  <a:pt x="264673" y="2716596"/>
                </a:cubicBezTo>
                <a:cubicBezTo>
                  <a:pt x="213448" y="2032524"/>
                  <a:pt x="213448" y="2032524"/>
                  <a:pt x="213448" y="2032524"/>
                </a:cubicBezTo>
                <a:cubicBezTo>
                  <a:pt x="133414" y="2088864"/>
                  <a:pt x="73388" y="2131120"/>
                  <a:pt x="28368" y="2162811"/>
                </a:cubicBezTo>
                <a:lnTo>
                  <a:pt x="0" y="2182781"/>
                </a:lnTo>
                <a:lnTo>
                  <a:pt x="0" y="756775"/>
                </a:lnTo>
                <a:lnTo>
                  <a:pt x="65864" y="801963"/>
                </a:lnTo>
                <a:cubicBezTo>
                  <a:pt x="362440" y="1005436"/>
                  <a:pt x="362440" y="1005436"/>
                  <a:pt x="362440" y="1005436"/>
                </a:cubicBezTo>
                <a:cubicBezTo>
                  <a:pt x="273233" y="408766"/>
                  <a:pt x="273233" y="408766"/>
                  <a:pt x="273233" y="408766"/>
                </a:cubicBezTo>
                <a:cubicBezTo>
                  <a:pt x="234272" y="270344"/>
                  <a:pt x="246177" y="162018"/>
                  <a:pt x="308948" y="83788"/>
                </a:cubicBezTo>
                <a:cubicBezTo>
                  <a:pt x="340333" y="44673"/>
                  <a:pt x="384756" y="16020"/>
                  <a:pt x="431757" y="10866"/>
                </a:cubicBezTo>
                <a:cubicBezTo>
                  <a:pt x="460488" y="1770"/>
                  <a:pt x="486925" y="-1129"/>
                  <a:pt x="513846" y="379"/>
                </a:cubicBezTo>
                <a:close/>
              </a:path>
            </a:pathLst>
          </a:cu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44771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FC278-3CB5-894A-A21C-8EF52B17B677}"/>
              </a:ext>
            </a:extLst>
          </p:cNvPr>
          <p:cNvPicPr>
            <a:picLocks noChangeAspect="1"/>
          </p:cNvPicPr>
          <p:nvPr/>
        </p:nvPicPr>
        <p:blipFill rotWithShape="1">
          <a:blip r:embed="rId3"/>
          <a:srcRect l="12748" t="9254" r="12002" b="3048"/>
          <a:stretch/>
        </p:blipFill>
        <p:spPr>
          <a:xfrm>
            <a:off x="3118" y="209388"/>
            <a:ext cx="6428792" cy="4682652"/>
          </a:xfrm>
          <a:prstGeom prst="rect">
            <a:avLst/>
          </a:prstGeom>
        </p:spPr>
      </p:pic>
      <p:sp>
        <p:nvSpPr>
          <p:cNvPr id="13" name="Oval 12">
            <a:extLst>
              <a:ext uri="{FF2B5EF4-FFF2-40B4-BE49-F238E27FC236}">
                <a16:creationId xmlns:a16="http://schemas.microsoft.com/office/drawing/2014/main" id="{3B025D89-C1F1-465B-981A-56C244380E9A}"/>
              </a:ext>
            </a:extLst>
          </p:cNvPr>
          <p:cNvSpPr/>
          <p:nvPr/>
        </p:nvSpPr>
        <p:spPr>
          <a:xfrm>
            <a:off x="4032504" y="3776473"/>
            <a:ext cx="1682496" cy="19202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6D843B-95FC-F509-9E65-547C4DAB5B7E}"/>
              </a:ext>
            </a:extLst>
          </p:cNvPr>
          <p:cNvPicPr>
            <a:picLocks noChangeAspect="1"/>
          </p:cNvPicPr>
          <p:nvPr/>
        </p:nvPicPr>
        <p:blipFill rotWithShape="1">
          <a:blip r:embed="rId4"/>
          <a:srcRect l="18528" t="19333" r="22055" b="5867"/>
          <a:stretch/>
        </p:blipFill>
        <p:spPr>
          <a:xfrm>
            <a:off x="6016682" y="2001613"/>
            <a:ext cx="6172200" cy="4856387"/>
          </a:xfrm>
          <a:prstGeom prst="rect">
            <a:avLst/>
          </a:prstGeom>
        </p:spPr>
      </p:pic>
    </p:spTree>
    <p:extLst>
      <p:ext uri="{BB962C8B-B14F-4D97-AF65-F5344CB8AC3E}">
        <p14:creationId xmlns:p14="http://schemas.microsoft.com/office/powerpoint/2010/main" val="2729745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D120B-8163-2D72-D510-39E0B719696F}"/>
              </a:ext>
            </a:extLst>
          </p:cNvPr>
          <p:cNvPicPr>
            <a:picLocks noChangeAspect="1"/>
          </p:cNvPicPr>
          <p:nvPr/>
        </p:nvPicPr>
        <p:blipFill rotWithShape="1">
          <a:blip r:embed="rId3"/>
          <a:srcRect l="13652" t="10082" r="14804" b="5853"/>
          <a:stretch/>
        </p:blipFill>
        <p:spPr>
          <a:xfrm>
            <a:off x="1739590" y="421133"/>
            <a:ext cx="8218449" cy="6035423"/>
          </a:xfrm>
          <a:prstGeom prst="rect">
            <a:avLst/>
          </a:prstGeom>
        </p:spPr>
      </p:pic>
      <p:sp>
        <p:nvSpPr>
          <p:cNvPr id="6" name="Oval 5">
            <a:extLst>
              <a:ext uri="{FF2B5EF4-FFF2-40B4-BE49-F238E27FC236}">
                <a16:creationId xmlns:a16="http://schemas.microsoft.com/office/drawing/2014/main" id="{869EB48F-CFEE-E044-5821-79DF95648CC7}"/>
              </a:ext>
            </a:extLst>
          </p:cNvPr>
          <p:cNvSpPr/>
          <p:nvPr/>
        </p:nvSpPr>
        <p:spPr>
          <a:xfrm>
            <a:off x="8954429" y="2720898"/>
            <a:ext cx="880947" cy="31223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207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C3570-744D-5A64-01E4-B926F60FED8C}"/>
              </a:ext>
            </a:extLst>
          </p:cNvPr>
          <p:cNvPicPr>
            <a:picLocks noChangeAspect="1"/>
          </p:cNvPicPr>
          <p:nvPr/>
        </p:nvPicPr>
        <p:blipFill rotWithShape="1">
          <a:blip r:embed="rId3"/>
          <a:srcRect l="339" t="17725" r="27100" b="7804"/>
          <a:stretch/>
        </p:blipFill>
        <p:spPr>
          <a:xfrm>
            <a:off x="1237785" y="312234"/>
            <a:ext cx="9752546" cy="6255836"/>
          </a:xfrm>
          <a:prstGeom prst="rect">
            <a:avLst/>
          </a:prstGeom>
        </p:spPr>
      </p:pic>
    </p:spTree>
    <p:extLst>
      <p:ext uri="{BB962C8B-B14F-4D97-AF65-F5344CB8AC3E}">
        <p14:creationId xmlns:p14="http://schemas.microsoft.com/office/powerpoint/2010/main" val="3597729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ED2A8-157D-F922-C04F-5BF9CF74CE0F}"/>
              </a:ext>
            </a:extLst>
          </p:cNvPr>
          <p:cNvPicPr>
            <a:picLocks noChangeAspect="1"/>
          </p:cNvPicPr>
          <p:nvPr/>
        </p:nvPicPr>
        <p:blipFill rotWithShape="1">
          <a:blip r:embed="rId3"/>
          <a:srcRect b="10715"/>
          <a:stretch/>
        </p:blipFill>
        <p:spPr>
          <a:xfrm>
            <a:off x="1115122" y="350387"/>
            <a:ext cx="10127166" cy="5971030"/>
          </a:xfrm>
          <a:prstGeom prst="rect">
            <a:avLst/>
          </a:prstGeom>
        </p:spPr>
      </p:pic>
      <p:cxnSp>
        <p:nvCxnSpPr>
          <p:cNvPr id="7" name="Straight Arrow Connector 6">
            <a:extLst>
              <a:ext uri="{FF2B5EF4-FFF2-40B4-BE49-F238E27FC236}">
                <a16:creationId xmlns:a16="http://schemas.microsoft.com/office/drawing/2014/main" id="{13DB9C35-6F4C-84FC-6826-4616BD775932}"/>
              </a:ext>
            </a:extLst>
          </p:cNvPr>
          <p:cNvCxnSpPr/>
          <p:nvPr/>
        </p:nvCxnSpPr>
        <p:spPr>
          <a:xfrm flipH="1">
            <a:off x="2258568" y="685800"/>
            <a:ext cx="3739896" cy="14538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77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01" name="Rectangle 8200">
            <a:extLst>
              <a:ext uri="{FF2B5EF4-FFF2-40B4-BE49-F238E27FC236}">
                <a16:creationId xmlns:a16="http://schemas.microsoft.com/office/drawing/2014/main" id="{960066AE-516A-442D-AD0E-FB9A19E72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0D43C154-1D94-40CC-93ED-E075731B1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7C3F41-2EDA-4196-B7C0-41F8B2025BFD}"/>
              </a:ext>
            </a:extLst>
          </p:cNvPr>
          <p:cNvSpPr txBox="1"/>
          <p:nvPr/>
        </p:nvSpPr>
        <p:spPr>
          <a:xfrm>
            <a:off x="6480000" y="720000"/>
            <a:ext cx="5015638" cy="2804400"/>
          </a:xfrm>
          <a:prstGeom prst="rect">
            <a:avLst/>
          </a:prstGeom>
        </p:spPr>
        <p:txBody>
          <a:bodyPr vert="horz" wrap="square" lIns="0" tIns="0" rIns="0" bIns="0" rtlCol="0" anchor="b" anchorCtr="0">
            <a:normAutofit/>
          </a:bodyPr>
          <a:lstStyle/>
          <a:p>
            <a:pPr algn="ctr" defTabSz="914400">
              <a:spcBef>
                <a:spcPct val="0"/>
              </a:spcBef>
              <a:spcAft>
                <a:spcPts val="600"/>
              </a:spcAft>
            </a:pPr>
            <a:r>
              <a:rPr lang="en-US" sz="5600" spc="-100" dirty="0">
                <a:latin typeface="+mj-lt"/>
                <a:ea typeface="+mj-ea"/>
                <a:cs typeface="+mj-cs"/>
              </a:rPr>
              <a:t>Sketching out a gameplan</a:t>
            </a:r>
          </a:p>
        </p:txBody>
      </p:sp>
      <p:sp useBgFill="1">
        <p:nvSpPr>
          <p:cNvPr id="8205" name="Freeform: Shape 8204">
            <a:extLst>
              <a:ext uri="{FF2B5EF4-FFF2-40B4-BE49-F238E27FC236}">
                <a16:creationId xmlns:a16="http://schemas.microsoft.com/office/drawing/2014/main" id="{D72FA90D-8CAF-4C39-88C1-00DD80AF9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42374" y="542375"/>
            <a:ext cx="6858000" cy="5773253"/>
          </a:xfrm>
          <a:custGeom>
            <a:avLst/>
            <a:gdLst>
              <a:gd name="connsiteX0" fmla="*/ 0 w 6858000"/>
              <a:gd name="connsiteY0" fmla="*/ 5773253 h 5773253"/>
              <a:gd name="connsiteX1" fmla="*/ 0 w 6858000"/>
              <a:gd name="connsiteY1" fmla="*/ 43571 h 5773253"/>
              <a:gd name="connsiteX2" fmla="*/ 266567 w 6858000"/>
              <a:gd name="connsiteY2" fmla="*/ 43992 h 5773253"/>
              <a:gd name="connsiteX3" fmla="*/ 2395558 w 6858000"/>
              <a:gd name="connsiteY3" fmla="*/ 21121 h 5773253"/>
              <a:gd name="connsiteX4" fmla="*/ 6845953 w 6858000"/>
              <a:gd name="connsiteY4" fmla="*/ 52794 h 5773253"/>
              <a:gd name="connsiteX5" fmla="*/ 6858000 w 6858000"/>
              <a:gd name="connsiteY5" fmla="*/ 53070 h 5773253"/>
              <a:gd name="connsiteX6" fmla="*/ 6858000 w 6858000"/>
              <a:gd name="connsiteY6" fmla="*/ 5773253 h 5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73253">
                <a:moveTo>
                  <a:pt x="0" y="5773253"/>
                </a:moveTo>
                <a:lnTo>
                  <a:pt x="0" y="43571"/>
                </a:lnTo>
                <a:lnTo>
                  <a:pt x="266567" y="43992"/>
                </a:lnTo>
                <a:cubicBezTo>
                  <a:pt x="1182954" y="44986"/>
                  <a:pt x="2015133" y="42335"/>
                  <a:pt x="2395558" y="21121"/>
                </a:cubicBezTo>
                <a:cubicBezTo>
                  <a:pt x="3029599" y="-26022"/>
                  <a:pt x="5182696" y="15228"/>
                  <a:pt x="6845953" y="52794"/>
                </a:cubicBezTo>
                <a:lnTo>
                  <a:pt x="6858000" y="53070"/>
                </a:lnTo>
                <a:lnTo>
                  <a:pt x="6858000" y="5773253"/>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8194" name="Picture 2" descr="Free Work Cliparts, Download Free Work Cliparts png images, Free ClipArts  on Clipart Library">
            <a:extLst>
              <a:ext uri="{FF2B5EF4-FFF2-40B4-BE49-F238E27FC236}">
                <a16:creationId xmlns:a16="http://schemas.microsoft.com/office/drawing/2014/main" id="{707C3DD3-8820-4AB7-A612-FA36F9C12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2" r="14654" b="-1"/>
          <a:stretch/>
        </p:blipFill>
        <p:spPr bwMode="auto">
          <a:xfrm>
            <a:off x="720000" y="1313836"/>
            <a:ext cx="4284000" cy="4221666"/>
          </a:xfrm>
          <a:custGeom>
            <a:avLst/>
            <a:gdLst/>
            <a:ahLst/>
            <a:cxnLst/>
            <a:rect l="l" t="t" r="r" b="b"/>
            <a:pathLst>
              <a:path w="5014800" h="5409338">
                <a:moveTo>
                  <a:pt x="0" y="0"/>
                </a:moveTo>
                <a:lnTo>
                  <a:pt x="5014800" y="0"/>
                </a:lnTo>
                <a:lnTo>
                  <a:pt x="5014800" y="5409338"/>
                </a:lnTo>
                <a:lnTo>
                  <a:pt x="0" y="540933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257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4" name="Rectangle 10263">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66" name="Rectangle 10265">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y Professional Networking Is the Missing Piece to Your Success | Inc.com">
            <a:extLst>
              <a:ext uri="{FF2B5EF4-FFF2-40B4-BE49-F238E27FC236}">
                <a16:creationId xmlns:a16="http://schemas.microsoft.com/office/drawing/2014/main" id="{9A1BCCA3-5D7D-47D9-8EA1-163D3C67E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68" name="Rectangle 10267">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B18B49-4729-4305-9275-74938B8E9E18}"/>
              </a:ext>
            </a:extLst>
          </p:cNvPr>
          <p:cNvSpPr txBox="1"/>
          <p:nvPr/>
        </p:nvSpPr>
        <p:spPr>
          <a:xfrm>
            <a:off x="720000" y="1455847"/>
            <a:ext cx="5015638" cy="2068553"/>
          </a:xfrm>
          <a:prstGeom prst="rect">
            <a:avLst/>
          </a:prstGeom>
        </p:spPr>
        <p:txBody>
          <a:bodyPr vert="horz" wrap="square" lIns="0" tIns="0" rIns="0" bIns="0" rtlCol="0" anchor="b" anchorCtr="0">
            <a:normAutofit/>
          </a:bodyPr>
          <a:lstStyle/>
          <a:p>
            <a:pPr algn="ctr" defTabSz="914400">
              <a:spcBef>
                <a:spcPct val="0"/>
              </a:spcBef>
              <a:spcAft>
                <a:spcPts val="600"/>
              </a:spcAft>
            </a:pPr>
            <a:r>
              <a:rPr lang="en-US" sz="5600" spc="-100">
                <a:latin typeface="+mj-lt"/>
                <a:ea typeface="+mj-ea"/>
                <a:cs typeface="+mj-cs"/>
              </a:rPr>
              <a:t>Networking</a:t>
            </a:r>
          </a:p>
        </p:txBody>
      </p:sp>
      <p:grpSp>
        <p:nvGrpSpPr>
          <p:cNvPr id="10270" name="Group 10269">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0271"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0272"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0273"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0275" name="Group 10274">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10276"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0277"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0278"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823611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7" name="Rectangle 12296">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90BBC371-361C-45F7-9235-C3252E336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2E9F62-87A6-4951-B599-8F9485C4D6FF}"/>
              </a:ext>
            </a:extLst>
          </p:cNvPr>
          <p:cNvSpPr txBox="1"/>
          <p:nvPr/>
        </p:nvSpPr>
        <p:spPr>
          <a:xfrm>
            <a:off x="720000" y="619200"/>
            <a:ext cx="10728322" cy="681586"/>
          </a:xfrm>
          <a:prstGeom prst="rect">
            <a:avLst/>
          </a:prstGeom>
        </p:spPr>
        <p:txBody>
          <a:bodyPr vert="horz" wrap="square" lIns="0" tIns="0" rIns="0" bIns="0" rtlCol="0" anchor="t" anchorCtr="0">
            <a:normAutofit/>
          </a:bodyPr>
          <a:lstStyle/>
          <a:p>
            <a:pPr defTabSz="914400">
              <a:spcBef>
                <a:spcPct val="0"/>
              </a:spcBef>
              <a:spcAft>
                <a:spcPts val="600"/>
              </a:spcAft>
            </a:pPr>
            <a:r>
              <a:rPr lang="en-US" sz="3200">
                <a:latin typeface="+mj-lt"/>
                <a:ea typeface="+mj-ea"/>
                <a:cs typeface="+mj-cs"/>
              </a:rPr>
              <a:t>WORKING WITH LEGISLATORS</a:t>
            </a:r>
          </a:p>
        </p:txBody>
      </p:sp>
      <p:sp useBgFill="1">
        <p:nvSpPr>
          <p:cNvPr id="12301" name="Freeform: Shape 12300">
            <a:extLst>
              <a:ext uri="{FF2B5EF4-FFF2-40B4-BE49-F238E27FC236}">
                <a16:creationId xmlns:a16="http://schemas.microsoft.com/office/drawing/2014/main" id="{4172FA92-6FD3-495F-95A0-4FD85861D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 y="1734458"/>
            <a:ext cx="12191501" cy="5123544"/>
          </a:xfrm>
          <a:custGeom>
            <a:avLst/>
            <a:gdLst>
              <a:gd name="connsiteX0" fmla="*/ 9255953 w 12191501"/>
              <a:gd name="connsiteY0" fmla="*/ 0 h 4430825"/>
              <a:gd name="connsiteX1" fmla="*/ 10762189 w 12191501"/>
              <a:gd name="connsiteY1" fmla="*/ 67992 h 4430825"/>
              <a:gd name="connsiteX2" fmla="*/ 11364025 w 12191501"/>
              <a:gd name="connsiteY2" fmla="*/ 57486 h 4430825"/>
              <a:gd name="connsiteX3" fmla="*/ 12096632 w 12191501"/>
              <a:gd name="connsiteY3" fmla="*/ 44699 h 4430825"/>
              <a:gd name="connsiteX4" fmla="*/ 12191501 w 12191501"/>
              <a:gd name="connsiteY4" fmla="*/ 43042 h 4430825"/>
              <a:gd name="connsiteX5" fmla="*/ 12191501 w 12191501"/>
              <a:gd name="connsiteY5" fmla="*/ 4430825 h 4430825"/>
              <a:gd name="connsiteX6" fmla="*/ 0 w 12191501"/>
              <a:gd name="connsiteY6" fmla="*/ 4430825 h 4430825"/>
              <a:gd name="connsiteX7" fmla="*/ 10182 w 12191501"/>
              <a:gd name="connsiteY7" fmla="*/ 95053 h 4430825"/>
              <a:gd name="connsiteX8" fmla="*/ 70972 w 12191501"/>
              <a:gd name="connsiteY8" fmla="*/ 97164 h 4430825"/>
              <a:gd name="connsiteX9" fmla="*/ 1281624 w 12191501"/>
              <a:gd name="connsiteY9" fmla="*/ 139193 h 4430825"/>
              <a:gd name="connsiteX10" fmla="*/ 2485297 w 12191501"/>
              <a:gd name="connsiteY10" fmla="*/ 118183 h 4430825"/>
              <a:gd name="connsiteX11" fmla="*/ 3237591 w 12191501"/>
              <a:gd name="connsiteY11" fmla="*/ 105051 h 4430825"/>
              <a:gd name="connsiteX12" fmla="*/ 3989887 w 12191501"/>
              <a:gd name="connsiteY12" fmla="*/ 91920 h 4430825"/>
              <a:gd name="connsiteX13" fmla="*/ 9255953 w 12191501"/>
              <a:gd name="connsiteY13" fmla="*/ 0 h 44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501" h="4430825">
                <a:moveTo>
                  <a:pt x="9255953" y="0"/>
                </a:moveTo>
                <a:cubicBezTo>
                  <a:pt x="10762189" y="67992"/>
                  <a:pt x="10762189" y="67992"/>
                  <a:pt x="10762189" y="67992"/>
                </a:cubicBezTo>
                <a:cubicBezTo>
                  <a:pt x="11364025" y="57486"/>
                  <a:pt x="11364025" y="57486"/>
                  <a:pt x="11364025" y="57486"/>
                </a:cubicBezTo>
                <a:cubicBezTo>
                  <a:pt x="11589714" y="53547"/>
                  <a:pt x="11836561" y="49238"/>
                  <a:pt x="12096632" y="44699"/>
                </a:cubicBezTo>
                <a:lnTo>
                  <a:pt x="12191501" y="43042"/>
                </a:lnTo>
                <a:lnTo>
                  <a:pt x="12191501" y="4430825"/>
                </a:lnTo>
                <a:lnTo>
                  <a:pt x="0" y="4430825"/>
                </a:lnTo>
                <a:lnTo>
                  <a:pt x="10182" y="95053"/>
                </a:lnTo>
                <a:lnTo>
                  <a:pt x="70972" y="97164"/>
                </a:lnTo>
                <a:cubicBezTo>
                  <a:pt x="1281624" y="139193"/>
                  <a:pt x="1281624" y="139193"/>
                  <a:pt x="1281624" y="139193"/>
                </a:cubicBezTo>
                <a:cubicBezTo>
                  <a:pt x="2485297" y="118183"/>
                  <a:pt x="2485297" y="118183"/>
                  <a:pt x="2485297" y="118183"/>
                </a:cubicBezTo>
                <a:cubicBezTo>
                  <a:pt x="2786215" y="112930"/>
                  <a:pt x="2936672" y="110304"/>
                  <a:pt x="3237591" y="105051"/>
                </a:cubicBezTo>
                <a:cubicBezTo>
                  <a:pt x="3538508" y="99800"/>
                  <a:pt x="3839426" y="94546"/>
                  <a:pt x="3989887" y="91920"/>
                </a:cubicBezTo>
                <a:cubicBezTo>
                  <a:pt x="9255953" y="0"/>
                  <a:pt x="9255953" y="0"/>
                  <a:pt x="9255953"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6" name="TextBox 5">
            <a:extLst>
              <a:ext uri="{FF2B5EF4-FFF2-40B4-BE49-F238E27FC236}">
                <a16:creationId xmlns:a16="http://schemas.microsoft.com/office/drawing/2014/main" id="{10BEEF48-2831-4F42-B2B5-CA0C7F4A0034}"/>
              </a:ext>
            </a:extLst>
          </p:cNvPr>
          <p:cNvSpPr txBox="1"/>
          <p:nvPr/>
        </p:nvSpPr>
        <p:spPr>
          <a:xfrm>
            <a:off x="1103086" y="2845678"/>
            <a:ext cx="5089688" cy="555217"/>
          </a:xfrm>
          <a:prstGeom prst="rect">
            <a:avLst/>
          </a:prstGeom>
          <a:noFill/>
        </p:spPr>
        <p:txBody>
          <a:bodyPr wrap="square" rtlCol="0">
            <a:spAutoFit/>
          </a:bodyPr>
          <a:lstStyle/>
          <a:p>
            <a:pPr algn="ctr" defTabSz="429768">
              <a:spcAft>
                <a:spcPts val="600"/>
              </a:spcAft>
            </a:pPr>
            <a:r>
              <a:rPr lang="en-US" sz="3008" kern="1200" dirty="0">
                <a:solidFill>
                  <a:schemeClr val="tx1"/>
                </a:solidFill>
                <a:latin typeface="Lato" panose="020F0502020204030203" pitchFamily="34" charset="0"/>
                <a:ea typeface="Lato" panose="020F0502020204030203" pitchFamily="34" charset="0"/>
                <a:cs typeface="Lato" panose="020F0502020204030203" pitchFamily="34" charset="0"/>
              </a:rPr>
              <a:t>Stay connected</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4BCA2BDC-953E-4039-8890-1364E27F90DC}"/>
              </a:ext>
            </a:extLst>
          </p:cNvPr>
          <p:cNvSpPr txBox="1"/>
          <p:nvPr/>
        </p:nvSpPr>
        <p:spPr>
          <a:xfrm>
            <a:off x="2440306" y="4235537"/>
            <a:ext cx="2773281" cy="553156"/>
          </a:xfrm>
          <a:prstGeom prst="rect">
            <a:avLst/>
          </a:prstGeom>
          <a:noFill/>
        </p:spPr>
        <p:txBody>
          <a:bodyPr wrap="square" rtlCol="0">
            <a:spAutoFit/>
          </a:bodyPr>
          <a:lstStyle/>
          <a:p>
            <a:pPr defTabSz="429768">
              <a:spcAft>
                <a:spcPts val="600"/>
              </a:spcAft>
            </a:pPr>
            <a:r>
              <a:rPr lang="en-US" sz="3008" kern="1200" dirty="0">
                <a:solidFill>
                  <a:schemeClr val="tx1"/>
                </a:solidFill>
                <a:latin typeface="Lato" panose="020F0502020204030203" pitchFamily="34" charset="0"/>
                <a:ea typeface="Lato" panose="020F0502020204030203" pitchFamily="34" charset="0"/>
                <a:cs typeface="Lato" panose="020F0502020204030203" pitchFamily="34" charset="0"/>
              </a:rPr>
              <a:t>Request a bill</a:t>
            </a:r>
            <a:endParaRPr lang="en-US" sz="3200" dirty="0">
              <a:latin typeface="Lato" panose="020F0502020204030203" pitchFamily="34" charset="0"/>
              <a:ea typeface="Lato" panose="020F0502020204030203" pitchFamily="34" charset="0"/>
              <a:cs typeface="Lato" panose="020F0502020204030203" pitchFamily="34" charset="0"/>
            </a:endParaRPr>
          </a:p>
        </p:txBody>
      </p:sp>
      <p:pic>
        <p:nvPicPr>
          <p:cNvPr id="12290" name="Picture 2" descr="3,521 Legislative Bill Illustrations &amp; Clip Art - iStock">
            <a:extLst>
              <a:ext uri="{FF2B5EF4-FFF2-40B4-BE49-F238E27FC236}">
                <a16:creationId xmlns:a16="http://schemas.microsoft.com/office/drawing/2014/main" id="{FF9683FC-89DC-45CA-A3E3-9572C1768D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26" t="5380" r="22747"/>
          <a:stretch/>
        </p:blipFill>
        <p:spPr bwMode="auto">
          <a:xfrm>
            <a:off x="5524940" y="4489189"/>
            <a:ext cx="1678789" cy="1723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248 Staying Connected Cliparts, Stock Vector and Royalty Free Staying  Connected Illustrations">
            <a:extLst>
              <a:ext uri="{FF2B5EF4-FFF2-40B4-BE49-F238E27FC236}">
                <a16:creationId xmlns:a16="http://schemas.microsoft.com/office/drawing/2014/main" id="{1A678B69-4BDC-45BE-A754-1FA36497B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167" y="2541588"/>
            <a:ext cx="2964282" cy="137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55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046EBC-C5DA-445A-86EE-793915215C88}"/>
              </a:ext>
            </a:extLst>
          </p:cNvPr>
          <p:cNvSpPr txBox="1"/>
          <p:nvPr/>
        </p:nvSpPr>
        <p:spPr>
          <a:xfrm>
            <a:off x="1798289" y="282766"/>
            <a:ext cx="8075383"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Working with Legislators during the interim</a:t>
            </a:r>
          </a:p>
        </p:txBody>
      </p:sp>
      <p:sp>
        <p:nvSpPr>
          <p:cNvPr id="5" name="TextBox 4">
            <a:extLst>
              <a:ext uri="{FF2B5EF4-FFF2-40B4-BE49-F238E27FC236}">
                <a16:creationId xmlns:a16="http://schemas.microsoft.com/office/drawing/2014/main" id="{538BDDD5-A37B-4C8F-A2A1-664C8B215AAF}"/>
              </a:ext>
            </a:extLst>
          </p:cNvPr>
          <p:cNvSpPr txBox="1"/>
          <p:nvPr/>
        </p:nvSpPr>
        <p:spPr>
          <a:xfrm>
            <a:off x="446759" y="1395315"/>
            <a:ext cx="5002696" cy="523220"/>
          </a:xfrm>
          <a:prstGeom prst="rect">
            <a:avLst/>
          </a:prstGeom>
          <a:noFill/>
        </p:spPr>
        <p:txBody>
          <a:bodyPr wrap="square" rtlCol="0">
            <a:spAutoFit/>
          </a:bodyPr>
          <a:lstStyle/>
          <a:p>
            <a:r>
              <a:rPr lang="en-US" sz="2800" dirty="0">
                <a:latin typeface="Lato" panose="020F0502020204030203" pitchFamily="34" charset="0"/>
                <a:ea typeface="Lato" panose="020F0502020204030203" pitchFamily="34" charset="0"/>
                <a:cs typeface="Lato" panose="020F0502020204030203" pitchFamily="34" charset="0"/>
              </a:rPr>
              <a:t>Meeting with your legislators</a:t>
            </a:r>
          </a:p>
        </p:txBody>
      </p:sp>
      <p:sp>
        <p:nvSpPr>
          <p:cNvPr id="6" name="TextBox 5">
            <a:extLst>
              <a:ext uri="{FF2B5EF4-FFF2-40B4-BE49-F238E27FC236}">
                <a16:creationId xmlns:a16="http://schemas.microsoft.com/office/drawing/2014/main" id="{DFFB344F-4C37-4871-AD29-445EC60ACA59}"/>
              </a:ext>
            </a:extLst>
          </p:cNvPr>
          <p:cNvSpPr txBox="1"/>
          <p:nvPr/>
        </p:nvSpPr>
        <p:spPr>
          <a:xfrm>
            <a:off x="298977" y="2664422"/>
            <a:ext cx="6822259" cy="523220"/>
          </a:xfrm>
          <a:prstGeom prst="rect">
            <a:avLst/>
          </a:prstGeom>
          <a:noFill/>
        </p:spPr>
        <p:txBody>
          <a:bodyPr wrap="square" rtlCol="0">
            <a:spAutoFit/>
          </a:bodyPr>
          <a:lstStyle/>
          <a:p>
            <a:r>
              <a:rPr lang="en-US" sz="2800" dirty="0">
                <a:latin typeface="Lato" panose="020F0502020204030203" pitchFamily="34" charset="0"/>
                <a:ea typeface="Lato" panose="020F0502020204030203" pitchFamily="34" charset="0"/>
                <a:cs typeface="Lato" panose="020F0502020204030203" pitchFamily="34" charset="0"/>
              </a:rPr>
              <a:t>Communicating via email, phone, or letter</a:t>
            </a:r>
          </a:p>
        </p:txBody>
      </p:sp>
      <p:pic>
        <p:nvPicPr>
          <p:cNvPr id="7" name="Picture 4" descr="Meeting clip art Images, Stock Photos &amp; Vectors | Shutterstock">
            <a:extLst>
              <a:ext uri="{FF2B5EF4-FFF2-40B4-BE49-F238E27FC236}">
                <a16:creationId xmlns:a16="http://schemas.microsoft.com/office/drawing/2014/main" id="{0793A586-6487-4921-AB7D-492CF8469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696"/>
          <a:stretch/>
        </p:blipFill>
        <p:spPr bwMode="auto">
          <a:xfrm>
            <a:off x="9719672" y="1028653"/>
            <a:ext cx="1556705" cy="14803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 two stick people talking free vector eps, cdr, ai, svg vector  illustration graphic art">
            <a:extLst>
              <a:ext uri="{FF2B5EF4-FFF2-40B4-BE49-F238E27FC236}">
                <a16:creationId xmlns:a16="http://schemas.microsoft.com/office/drawing/2014/main" id="{51A71696-E7EE-4972-9E9B-A438F65134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71"/>
          <a:stretch/>
        </p:blipFill>
        <p:spPr bwMode="auto">
          <a:xfrm>
            <a:off x="7666039" y="2664422"/>
            <a:ext cx="1542617" cy="19075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86629B-0A8C-4BD2-9FD8-2520229ACB1D}"/>
              </a:ext>
            </a:extLst>
          </p:cNvPr>
          <p:cNvSpPr txBox="1"/>
          <p:nvPr/>
        </p:nvSpPr>
        <p:spPr>
          <a:xfrm>
            <a:off x="298977" y="3992201"/>
            <a:ext cx="3155423" cy="523220"/>
          </a:xfrm>
          <a:prstGeom prst="rect">
            <a:avLst/>
          </a:prstGeom>
          <a:noFill/>
        </p:spPr>
        <p:txBody>
          <a:bodyPr wrap="square" rtlCol="0">
            <a:spAutoFit/>
          </a:bodyPr>
          <a:lstStyle/>
          <a:p>
            <a:r>
              <a:rPr lang="en-US" sz="2800" dirty="0">
                <a:latin typeface="Lato" panose="020F0502020204030203" pitchFamily="34" charset="0"/>
                <a:ea typeface="Lato" panose="020F0502020204030203" pitchFamily="34" charset="0"/>
                <a:cs typeface="Lato" panose="020F0502020204030203" pitchFamily="34" charset="0"/>
              </a:rPr>
              <a:t>Following up</a:t>
            </a:r>
          </a:p>
        </p:txBody>
      </p:sp>
      <p:pic>
        <p:nvPicPr>
          <p:cNvPr id="14340" name="Picture 4" descr="Follow up Stock Illustrations. 7,244 Follow up clip art images and royalty  free illustrations available to search from thousands of EPS vector clipart  and stock art producers.">
            <a:extLst>
              <a:ext uri="{FF2B5EF4-FFF2-40B4-BE49-F238E27FC236}">
                <a16:creationId xmlns:a16="http://schemas.microsoft.com/office/drawing/2014/main" id="{F6CD1002-0053-4931-887A-4EF78CCE50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00"/>
          <a:stretch/>
        </p:blipFill>
        <p:spPr bwMode="auto">
          <a:xfrm>
            <a:off x="3971494" y="4171171"/>
            <a:ext cx="2824890" cy="150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4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299FBB-387C-4A8F-A0F4-33AA4E0B5F5D}"/>
              </a:ext>
            </a:extLst>
          </p:cNvPr>
          <p:cNvSpPr txBox="1"/>
          <p:nvPr/>
        </p:nvSpPr>
        <p:spPr>
          <a:xfrm>
            <a:off x="1187872" y="156109"/>
            <a:ext cx="8979408"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GOVERNOR’S ROLE</a:t>
            </a:r>
          </a:p>
        </p:txBody>
      </p:sp>
      <p:sp>
        <p:nvSpPr>
          <p:cNvPr id="7" name="TextBox 6">
            <a:extLst>
              <a:ext uri="{FF2B5EF4-FFF2-40B4-BE49-F238E27FC236}">
                <a16:creationId xmlns:a16="http://schemas.microsoft.com/office/drawing/2014/main" id="{F7D5B9E8-E297-4BD6-A33F-1F362FA9B4B0}"/>
              </a:ext>
            </a:extLst>
          </p:cNvPr>
          <p:cNvSpPr txBox="1"/>
          <p:nvPr/>
        </p:nvSpPr>
        <p:spPr>
          <a:xfrm>
            <a:off x="365760" y="1314431"/>
            <a:ext cx="8024096" cy="46166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Governor plays an important role in the bill-to-law process</a:t>
            </a:r>
          </a:p>
        </p:txBody>
      </p:sp>
      <p:sp>
        <p:nvSpPr>
          <p:cNvPr id="8" name="TextBox 7">
            <a:extLst>
              <a:ext uri="{FF2B5EF4-FFF2-40B4-BE49-F238E27FC236}">
                <a16:creationId xmlns:a16="http://schemas.microsoft.com/office/drawing/2014/main" id="{92EB8DAE-7E69-4E2E-8EB8-6C39E3C471F0}"/>
              </a:ext>
            </a:extLst>
          </p:cNvPr>
          <p:cNvSpPr txBox="1"/>
          <p:nvPr/>
        </p:nvSpPr>
        <p:spPr>
          <a:xfrm>
            <a:off x="365760" y="2608909"/>
            <a:ext cx="8024096" cy="830997"/>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Procedure for enactment </a:t>
            </a:r>
            <a:r>
              <a:rPr lang="en-US" sz="2400">
                <a:latin typeface="Lato" panose="020F0502020204030203" pitchFamily="34" charset="0"/>
                <a:ea typeface="Lato" panose="020F0502020204030203" pitchFamily="34" charset="0"/>
                <a:cs typeface="Lato" panose="020F0502020204030203" pitchFamily="34" charset="0"/>
              </a:rPr>
              <a:t>is defined </a:t>
            </a:r>
            <a:r>
              <a:rPr lang="en-US" sz="2400" dirty="0">
                <a:latin typeface="Lato" panose="020F0502020204030203" pitchFamily="34" charset="0"/>
                <a:ea typeface="Lato" panose="020F0502020204030203" pitchFamily="34" charset="0"/>
                <a:cs typeface="Lato" panose="020F0502020204030203" pitchFamily="34" charset="0"/>
              </a:rPr>
              <a:t>in Article III, Section 16 of the Hawaii State Constitution</a:t>
            </a:r>
          </a:p>
        </p:txBody>
      </p:sp>
      <p:sp>
        <p:nvSpPr>
          <p:cNvPr id="10" name="TextBox 9">
            <a:extLst>
              <a:ext uri="{FF2B5EF4-FFF2-40B4-BE49-F238E27FC236}">
                <a16:creationId xmlns:a16="http://schemas.microsoft.com/office/drawing/2014/main" id="{753960C7-9D93-4C2A-9688-6740AC25E0D6}"/>
              </a:ext>
            </a:extLst>
          </p:cNvPr>
          <p:cNvSpPr txBox="1"/>
          <p:nvPr/>
        </p:nvSpPr>
        <p:spPr>
          <a:xfrm>
            <a:off x="365760" y="4242648"/>
            <a:ext cx="2922385" cy="46166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Approval or Veto</a:t>
            </a:r>
          </a:p>
        </p:txBody>
      </p:sp>
      <p:sp>
        <p:nvSpPr>
          <p:cNvPr id="11" name="TextBox 10">
            <a:extLst>
              <a:ext uri="{FF2B5EF4-FFF2-40B4-BE49-F238E27FC236}">
                <a16:creationId xmlns:a16="http://schemas.microsoft.com/office/drawing/2014/main" id="{55F3F481-51FC-4F42-857F-C47D5761DEFF}"/>
              </a:ext>
            </a:extLst>
          </p:cNvPr>
          <p:cNvSpPr txBox="1"/>
          <p:nvPr/>
        </p:nvSpPr>
        <p:spPr>
          <a:xfrm>
            <a:off x="365760" y="5506470"/>
            <a:ext cx="4149679" cy="46166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Contacting the Governor</a:t>
            </a:r>
          </a:p>
        </p:txBody>
      </p:sp>
      <p:pic>
        <p:nvPicPr>
          <p:cNvPr id="3074" name="Picture 2" descr="63 Presidential Veto Stock Photos, Pictures &amp; Royalty-Free Images - iStock">
            <a:extLst>
              <a:ext uri="{FF2B5EF4-FFF2-40B4-BE49-F238E27FC236}">
                <a16:creationId xmlns:a16="http://schemas.microsoft.com/office/drawing/2014/main" id="{741BB197-62E3-400B-AA64-CCD5D7C24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342" y="4221067"/>
            <a:ext cx="1752214" cy="947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Legislation Cliparts, Download Free Legislation Cliparts png images,  Free ClipArts on Clipart Library">
            <a:extLst>
              <a:ext uri="{FF2B5EF4-FFF2-40B4-BE49-F238E27FC236}">
                <a16:creationId xmlns:a16="http://schemas.microsoft.com/office/drawing/2014/main" id="{F06E4CAE-D6CD-4B45-9718-25CC7B0F0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9590" y="2782407"/>
            <a:ext cx="1147541" cy="11629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32 Governor Illustrations &amp; Clip Art - iStock">
            <a:extLst>
              <a:ext uri="{FF2B5EF4-FFF2-40B4-BE49-F238E27FC236}">
                <a16:creationId xmlns:a16="http://schemas.microsoft.com/office/drawing/2014/main" id="{F4B70A48-6C6A-447C-A6BB-949917774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767" y="1411714"/>
            <a:ext cx="1557364" cy="11166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pposition Concept Stock Illustrations – 18,407 Opposition Concept Stock  Illustrations, Vectors &amp; Clipart - Dreamstime">
            <a:extLst>
              <a:ext uri="{FF2B5EF4-FFF2-40B4-BE49-F238E27FC236}">
                <a16:creationId xmlns:a16="http://schemas.microsoft.com/office/drawing/2014/main" id="{58478B93-0C2B-46B6-BB47-66A2A76BC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4226" y="5444432"/>
            <a:ext cx="1625429" cy="112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8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560F7B-1D04-4DDD-A962-2481D21FE826}"/>
              </a:ext>
            </a:extLst>
          </p:cNvPr>
          <p:cNvSpPr txBox="1"/>
          <p:nvPr/>
        </p:nvSpPr>
        <p:spPr>
          <a:xfrm>
            <a:off x="3075710" y="406400"/>
            <a:ext cx="5855854" cy="584775"/>
          </a:xfrm>
          <a:prstGeom prst="rect">
            <a:avLst/>
          </a:prstGeom>
          <a:noFill/>
        </p:spPr>
        <p:txBody>
          <a:bodyPr wrap="square" rtlCol="0">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Requesting a Bill</a:t>
            </a:r>
          </a:p>
        </p:txBody>
      </p:sp>
      <p:sp>
        <p:nvSpPr>
          <p:cNvPr id="7" name="TextBox 6">
            <a:extLst>
              <a:ext uri="{FF2B5EF4-FFF2-40B4-BE49-F238E27FC236}">
                <a16:creationId xmlns:a16="http://schemas.microsoft.com/office/drawing/2014/main" id="{A69682AE-13AD-4600-A198-3E7B9F87171E}"/>
              </a:ext>
            </a:extLst>
          </p:cNvPr>
          <p:cNvSpPr txBox="1"/>
          <p:nvPr/>
        </p:nvSpPr>
        <p:spPr>
          <a:xfrm>
            <a:off x="858983" y="1450188"/>
            <a:ext cx="4590473"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Summing Up Your Proposal</a:t>
            </a:r>
          </a:p>
        </p:txBody>
      </p:sp>
      <p:sp>
        <p:nvSpPr>
          <p:cNvPr id="9" name="TextBox 8">
            <a:extLst>
              <a:ext uri="{FF2B5EF4-FFF2-40B4-BE49-F238E27FC236}">
                <a16:creationId xmlns:a16="http://schemas.microsoft.com/office/drawing/2014/main" id="{BBE753D1-7F72-4371-998D-3E15DA76C740}"/>
              </a:ext>
            </a:extLst>
          </p:cNvPr>
          <p:cNvSpPr txBox="1"/>
          <p:nvPr/>
        </p:nvSpPr>
        <p:spPr>
          <a:xfrm>
            <a:off x="858982" y="3754593"/>
            <a:ext cx="4590473"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Who to approach?</a:t>
            </a:r>
          </a:p>
        </p:txBody>
      </p:sp>
      <p:sp>
        <p:nvSpPr>
          <p:cNvPr id="8" name="TextBox 7">
            <a:extLst>
              <a:ext uri="{FF2B5EF4-FFF2-40B4-BE49-F238E27FC236}">
                <a16:creationId xmlns:a16="http://schemas.microsoft.com/office/drawing/2014/main" id="{C7B959A0-BD18-4819-96F9-23545A9AD0CC}"/>
              </a:ext>
            </a:extLst>
          </p:cNvPr>
          <p:cNvSpPr txBox="1"/>
          <p:nvPr/>
        </p:nvSpPr>
        <p:spPr>
          <a:xfrm>
            <a:off x="858983" y="2432421"/>
            <a:ext cx="5080000" cy="954107"/>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When should I approach legislators about my bill idea?</a:t>
            </a:r>
          </a:p>
        </p:txBody>
      </p:sp>
      <p:sp>
        <p:nvSpPr>
          <p:cNvPr id="6" name="TextBox 5">
            <a:extLst>
              <a:ext uri="{FF2B5EF4-FFF2-40B4-BE49-F238E27FC236}">
                <a16:creationId xmlns:a16="http://schemas.microsoft.com/office/drawing/2014/main" id="{FA550A59-B1FA-4368-AF23-5866FFA7A068}"/>
              </a:ext>
            </a:extLst>
          </p:cNvPr>
          <p:cNvSpPr txBox="1"/>
          <p:nvPr/>
        </p:nvSpPr>
        <p:spPr>
          <a:xfrm>
            <a:off x="858981" y="4644480"/>
            <a:ext cx="4590473"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Following up?</a:t>
            </a:r>
          </a:p>
        </p:txBody>
      </p:sp>
      <p:pic>
        <p:nvPicPr>
          <p:cNvPr id="3" name="Picture 2">
            <a:extLst>
              <a:ext uri="{FF2B5EF4-FFF2-40B4-BE49-F238E27FC236}">
                <a16:creationId xmlns:a16="http://schemas.microsoft.com/office/drawing/2014/main" id="{42E3253E-53B5-4BBB-A6AD-2632C0ABD856}"/>
              </a:ext>
            </a:extLst>
          </p:cNvPr>
          <p:cNvPicPr>
            <a:picLocks noChangeAspect="1"/>
          </p:cNvPicPr>
          <p:nvPr/>
        </p:nvPicPr>
        <p:blipFill rotWithShape="1">
          <a:blip r:embed="rId3"/>
          <a:srcRect l="34175" t="16835" r="17172" b="4744"/>
          <a:stretch/>
        </p:blipFill>
        <p:spPr>
          <a:xfrm>
            <a:off x="6493163" y="1195801"/>
            <a:ext cx="5080000" cy="5117583"/>
          </a:xfrm>
          <a:prstGeom prst="rect">
            <a:avLst/>
          </a:prstGeom>
        </p:spPr>
      </p:pic>
    </p:spTree>
    <p:extLst>
      <p:ext uri="{BB962C8B-B14F-4D97-AF65-F5344CB8AC3E}">
        <p14:creationId xmlns:p14="http://schemas.microsoft.com/office/powerpoint/2010/main" val="992888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4982FC-1A50-4A96-82FB-A3663AFF5416}"/>
              </a:ext>
            </a:extLst>
          </p:cNvPr>
          <p:cNvSpPr txBox="1"/>
          <p:nvPr/>
        </p:nvSpPr>
        <p:spPr>
          <a:xfrm>
            <a:off x="3038764" y="508000"/>
            <a:ext cx="5855854" cy="584775"/>
          </a:xfrm>
          <a:prstGeom prst="rect">
            <a:avLst/>
          </a:prstGeom>
          <a:noFill/>
        </p:spPr>
        <p:txBody>
          <a:bodyPr wrap="square" rtlCol="0">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Important Dates</a:t>
            </a:r>
          </a:p>
        </p:txBody>
      </p:sp>
      <p:sp>
        <p:nvSpPr>
          <p:cNvPr id="5" name="TextBox 4">
            <a:extLst>
              <a:ext uri="{FF2B5EF4-FFF2-40B4-BE49-F238E27FC236}">
                <a16:creationId xmlns:a16="http://schemas.microsoft.com/office/drawing/2014/main" id="{F20A6F55-38E6-45F4-919F-B4F0E5FA81EC}"/>
              </a:ext>
            </a:extLst>
          </p:cNvPr>
          <p:cNvSpPr txBox="1"/>
          <p:nvPr/>
        </p:nvSpPr>
        <p:spPr>
          <a:xfrm>
            <a:off x="383308" y="4676339"/>
            <a:ext cx="7366001"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January 17</a:t>
            </a:r>
            <a:r>
              <a:rPr lang="en-US" sz="2800" baseline="30000" dirty="0">
                <a:effectLst/>
                <a:latin typeface="Lato" panose="020F0502020204030203" pitchFamily="34" charset="0"/>
                <a:ea typeface="Lato" panose="020F0502020204030203" pitchFamily="34" charset="0"/>
                <a:cs typeface="Lato" panose="020F0502020204030203" pitchFamily="34" charset="0"/>
              </a:rPr>
              <a:t>th</a:t>
            </a:r>
            <a:r>
              <a:rPr lang="en-US" sz="2800" dirty="0">
                <a:effectLst/>
                <a:latin typeface="Lato" panose="020F0502020204030203" pitchFamily="34" charset="0"/>
                <a:ea typeface="Lato" panose="020F0502020204030203" pitchFamily="34" charset="0"/>
                <a:cs typeface="Lato" panose="020F0502020204030203" pitchFamily="34" charset="0"/>
              </a:rPr>
              <a:t> – Opening Day 2024 Session</a:t>
            </a:r>
          </a:p>
        </p:txBody>
      </p:sp>
      <p:sp>
        <p:nvSpPr>
          <p:cNvPr id="6" name="TextBox 5">
            <a:extLst>
              <a:ext uri="{FF2B5EF4-FFF2-40B4-BE49-F238E27FC236}">
                <a16:creationId xmlns:a16="http://schemas.microsoft.com/office/drawing/2014/main" id="{87B84220-2C29-4668-85E4-73B99D7EEF61}"/>
              </a:ext>
            </a:extLst>
          </p:cNvPr>
          <p:cNvSpPr txBox="1"/>
          <p:nvPr/>
        </p:nvSpPr>
        <p:spPr>
          <a:xfrm>
            <a:off x="383308" y="5436306"/>
            <a:ext cx="7366001"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January 24</a:t>
            </a:r>
            <a:r>
              <a:rPr lang="en-US" sz="2800" baseline="30000" dirty="0">
                <a:effectLst/>
                <a:latin typeface="Lato" panose="020F0502020204030203" pitchFamily="34" charset="0"/>
                <a:ea typeface="Lato" panose="020F0502020204030203" pitchFamily="34" charset="0"/>
                <a:cs typeface="Lato" panose="020F0502020204030203" pitchFamily="34" charset="0"/>
              </a:rPr>
              <a:t>th</a:t>
            </a:r>
            <a:r>
              <a:rPr lang="en-US" sz="2800" dirty="0">
                <a:effectLst/>
                <a:latin typeface="Lato" panose="020F0502020204030203" pitchFamily="34" charset="0"/>
                <a:ea typeface="Lato" panose="020F0502020204030203" pitchFamily="34" charset="0"/>
                <a:cs typeface="Lato" panose="020F0502020204030203" pitchFamily="34" charset="0"/>
              </a:rPr>
              <a:t> –Possible bill introduction cutoff</a:t>
            </a:r>
          </a:p>
        </p:txBody>
      </p:sp>
      <p:sp>
        <p:nvSpPr>
          <p:cNvPr id="7" name="TextBox 6">
            <a:extLst>
              <a:ext uri="{FF2B5EF4-FFF2-40B4-BE49-F238E27FC236}">
                <a16:creationId xmlns:a16="http://schemas.microsoft.com/office/drawing/2014/main" id="{2C5EB72B-BEC7-41D6-B568-7903FA20A150}"/>
              </a:ext>
            </a:extLst>
          </p:cNvPr>
          <p:cNvSpPr txBox="1"/>
          <p:nvPr/>
        </p:nvSpPr>
        <p:spPr>
          <a:xfrm>
            <a:off x="383308" y="3911758"/>
            <a:ext cx="10709565"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Late December/Early January–Release of 2024 Session Calendar </a:t>
            </a:r>
          </a:p>
        </p:txBody>
      </p:sp>
      <p:sp>
        <p:nvSpPr>
          <p:cNvPr id="8" name="TextBox 7">
            <a:extLst>
              <a:ext uri="{FF2B5EF4-FFF2-40B4-BE49-F238E27FC236}">
                <a16:creationId xmlns:a16="http://schemas.microsoft.com/office/drawing/2014/main" id="{872AE241-D7F9-4A81-9DD6-726196927437}"/>
              </a:ext>
            </a:extLst>
          </p:cNvPr>
          <p:cNvSpPr txBox="1"/>
          <p:nvPr/>
        </p:nvSpPr>
        <p:spPr>
          <a:xfrm>
            <a:off x="383308" y="3147177"/>
            <a:ext cx="8215746" cy="523220"/>
          </a:xfrm>
          <a:prstGeom prst="rect">
            <a:avLst/>
          </a:prstGeom>
          <a:noFill/>
        </p:spPr>
        <p:txBody>
          <a:bodyPr wrap="square" rtlCol="0">
            <a:spAutoFit/>
          </a:bodyPr>
          <a:lstStyle/>
          <a:p>
            <a:pPr marL="0" marR="0">
              <a:spcBef>
                <a:spcPts val="0"/>
              </a:spcBef>
              <a:spcAft>
                <a:spcPts val="0"/>
              </a:spcAft>
            </a:pPr>
            <a:r>
              <a:rPr lang="en-US" sz="2800" dirty="0">
                <a:effectLst/>
                <a:latin typeface="Lato" panose="020F0502020204030203" pitchFamily="34" charset="0"/>
                <a:ea typeface="Lato" panose="020F0502020204030203" pitchFamily="34" charset="0"/>
                <a:cs typeface="Lato" panose="020F0502020204030203" pitchFamily="34" charset="0"/>
              </a:rPr>
              <a:t>Sometime in December– GIA Applications released</a:t>
            </a:r>
          </a:p>
        </p:txBody>
      </p:sp>
      <p:sp>
        <p:nvSpPr>
          <p:cNvPr id="9" name="TextBox 8">
            <a:extLst>
              <a:ext uri="{FF2B5EF4-FFF2-40B4-BE49-F238E27FC236}">
                <a16:creationId xmlns:a16="http://schemas.microsoft.com/office/drawing/2014/main" id="{4CE03D93-69FB-4805-19C8-921CF7820FEE}"/>
              </a:ext>
            </a:extLst>
          </p:cNvPr>
          <p:cNvSpPr txBox="1"/>
          <p:nvPr/>
        </p:nvSpPr>
        <p:spPr>
          <a:xfrm>
            <a:off x="383308" y="1951709"/>
            <a:ext cx="9670472" cy="95410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0" i="0" dirty="0">
                <a:effectLst/>
                <a:latin typeface="Lato" panose="020F0502020204030203" pitchFamily="34" charset="0"/>
                <a:ea typeface="Lato" panose="020F0502020204030203" pitchFamily="34" charset="0"/>
                <a:cs typeface="Lato" panose="020F0502020204030203" pitchFamily="34" charset="0"/>
              </a:rPr>
              <a:t>Early October- Departments submit budget requests to DB&amp;F for review</a:t>
            </a:r>
            <a:endParaRPr lang="en-US" sz="28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80764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BDD55-9DE4-4D6E-AED5-899E994FB93F}"/>
              </a:ext>
            </a:extLst>
          </p:cNvPr>
          <p:cNvPicPr>
            <a:picLocks noChangeAspect="1"/>
          </p:cNvPicPr>
          <p:nvPr/>
        </p:nvPicPr>
        <p:blipFill rotWithShape="1">
          <a:blip r:embed="rId3"/>
          <a:srcRect t="10082" r="1084" b="12683"/>
          <a:stretch/>
        </p:blipFill>
        <p:spPr>
          <a:xfrm>
            <a:off x="542693" y="1300300"/>
            <a:ext cx="10853854" cy="5296829"/>
          </a:xfrm>
          <a:prstGeom prst="rect">
            <a:avLst/>
          </a:prstGeom>
        </p:spPr>
      </p:pic>
      <p:sp>
        <p:nvSpPr>
          <p:cNvPr id="7" name="TextBox 6">
            <a:extLst>
              <a:ext uri="{FF2B5EF4-FFF2-40B4-BE49-F238E27FC236}">
                <a16:creationId xmlns:a16="http://schemas.microsoft.com/office/drawing/2014/main" id="{A090F210-E97E-471D-90B8-3E81A3DC5238}"/>
              </a:ext>
            </a:extLst>
          </p:cNvPr>
          <p:cNvSpPr txBox="1"/>
          <p:nvPr/>
        </p:nvSpPr>
        <p:spPr>
          <a:xfrm>
            <a:off x="3482110" y="387927"/>
            <a:ext cx="4091709" cy="584775"/>
          </a:xfrm>
          <a:prstGeom prst="rect">
            <a:avLst/>
          </a:prstGeom>
          <a:noFill/>
        </p:spPr>
        <p:txBody>
          <a:bodyPr wrap="square" rtlCol="0">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lrb.hawaii.gov/par</a:t>
            </a:r>
          </a:p>
        </p:txBody>
      </p:sp>
    </p:spTree>
    <p:extLst>
      <p:ext uri="{BB962C8B-B14F-4D97-AF65-F5344CB8AC3E}">
        <p14:creationId xmlns:p14="http://schemas.microsoft.com/office/powerpoint/2010/main" val="332137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2E0DB-6D0D-0118-284E-1149D996C9FF}"/>
              </a:ext>
            </a:extLst>
          </p:cNvPr>
          <p:cNvPicPr>
            <a:picLocks noChangeAspect="1"/>
          </p:cNvPicPr>
          <p:nvPr/>
        </p:nvPicPr>
        <p:blipFill rotWithShape="1">
          <a:blip r:embed="rId3"/>
          <a:srcRect t="8943" b="11870"/>
          <a:stretch/>
        </p:blipFill>
        <p:spPr>
          <a:xfrm>
            <a:off x="609600" y="613316"/>
            <a:ext cx="10972800" cy="5430645"/>
          </a:xfrm>
          <a:prstGeom prst="rect">
            <a:avLst/>
          </a:prstGeom>
        </p:spPr>
      </p:pic>
      <p:cxnSp>
        <p:nvCxnSpPr>
          <p:cNvPr id="7" name="Straight Arrow Connector 6">
            <a:extLst>
              <a:ext uri="{FF2B5EF4-FFF2-40B4-BE49-F238E27FC236}">
                <a16:creationId xmlns:a16="http://schemas.microsoft.com/office/drawing/2014/main" id="{1DFD9577-ED72-BAEA-E5D6-462E8890BB54}"/>
              </a:ext>
            </a:extLst>
          </p:cNvPr>
          <p:cNvCxnSpPr/>
          <p:nvPr/>
        </p:nvCxnSpPr>
        <p:spPr>
          <a:xfrm flipH="1">
            <a:off x="6958699" y="1862254"/>
            <a:ext cx="2196790" cy="131584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236778-7DD4-AE54-F3A0-8DA6B7393F98}"/>
              </a:ext>
            </a:extLst>
          </p:cNvPr>
          <p:cNvCxnSpPr>
            <a:cxnSpLocks/>
          </p:cNvCxnSpPr>
          <p:nvPr/>
        </p:nvCxnSpPr>
        <p:spPr>
          <a:xfrm flipH="1">
            <a:off x="7047345" y="1862254"/>
            <a:ext cx="2108144" cy="1566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7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0159D-F19C-2798-AAB8-49F7BB4A0437}"/>
              </a:ext>
            </a:extLst>
          </p:cNvPr>
          <p:cNvPicPr>
            <a:picLocks noChangeAspect="1"/>
          </p:cNvPicPr>
          <p:nvPr/>
        </p:nvPicPr>
        <p:blipFill rotWithShape="1">
          <a:blip r:embed="rId3"/>
          <a:srcRect t="10407" b="8130"/>
          <a:stretch/>
        </p:blipFill>
        <p:spPr>
          <a:xfrm>
            <a:off x="609600" y="713678"/>
            <a:ext cx="10972800" cy="5586761"/>
          </a:xfrm>
          <a:prstGeom prst="rect">
            <a:avLst/>
          </a:prstGeom>
        </p:spPr>
      </p:pic>
    </p:spTree>
    <p:extLst>
      <p:ext uri="{BB962C8B-B14F-4D97-AF65-F5344CB8AC3E}">
        <p14:creationId xmlns:p14="http://schemas.microsoft.com/office/powerpoint/2010/main" val="3382612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713A6-4F72-4CA3-8624-86FC1B47B491}"/>
              </a:ext>
            </a:extLst>
          </p:cNvPr>
          <p:cNvPicPr>
            <a:picLocks noChangeAspect="1"/>
          </p:cNvPicPr>
          <p:nvPr/>
        </p:nvPicPr>
        <p:blipFill rotWithShape="1">
          <a:blip r:embed="rId3"/>
          <a:srcRect t="9756" r="1287" b="3415"/>
          <a:stretch/>
        </p:blipFill>
        <p:spPr>
          <a:xfrm>
            <a:off x="680224" y="451624"/>
            <a:ext cx="10831551" cy="5954752"/>
          </a:xfrm>
          <a:prstGeom prst="rect">
            <a:avLst/>
          </a:prstGeom>
        </p:spPr>
      </p:pic>
    </p:spTree>
    <p:extLst>
      <p:ext uri="{BB962C8B-B14F-4D97-AF65-F5344CB8AC3E}">
        <p14:creationId xmlns:p14="http://schemas.microsoft.com/office/powerpoint/2010/main" val="278671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9AB06-9E5B-B579-22F5-2D09F2C0C8E0}"/>
              </a:ext>
            </a:extLst>
          </p:cNvPr>
          <p:cNvPicPr>
            <a:picLocks noChangeAspect="1"/>
          </p:cNvPicPr>
          <p:nvPr/>
        </p:nvPicPr>
        <p:blipFill rotWithShape="1">
          <a:blip r:embed="rId3"/>
          <a:srcRect t="12048" r="1741" b="6988"/>
          <a:stretch/>
        </p:blipFill>
        <p:spPr>
          <a:xfrm>
            <a:off x="705079" y="517793"/>
            <a:ext cx="10781841" cy="5552502"/>
          </a:xfrm>
          <a:prstGeom prst="rect">
            <a:avLst/>
          </a:prstGeom>
        </p:spPr>
      </p:pic>
    </p:spTree>
    <p:extLst>
      <p:ext uri="{BB962C8B-B14F-4D97-AF65-F5344CB8AC3E}">
        <p14:creationId xmlns:p14="http://schemas.microsoft.com/office/powerpoint/2010/main" val="864661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53E4D-5DC5-5885-4E98-3F8FE5A5E505}"/>
              </a:ext>
            </a:extLst>
          </p:cNvPr>
          <p:cNvPicPr>
            <a:picLocks noChangeAspect="1"/>
          </p:cNvPicPr>
          <p:nvPr/>
        </p:nvPicPr>
        <p:blipFill rotWithShape="1">
          <a:blip r:embed="rId3"/>
          <a:srcRect t="9106" b="9593"/>
          <a:stretch/>
        </p:blipFill>
        <p:spPr>
          <a:xfrm>
            <a:off x="510845" y="591014"/>
            <a:ext cx="11170310" cy="5675971"/>
          </a:xfrm>
          <a:prstGeom prst="rect">
            <a:avLst/>
          </a:prstGeom>
        </p:spPr>
      </p:pic>
    </p:spTree>
    <p:extLst>
      <p:ext uri="{BB962C8B-B14F-4D97-AF65-F5344CB8AC3E}">
        <p14:creationId xmlns:p14="http://schemas.microsoft.com/office/powerpoint/2010/main" val="3491905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686170-BAAB-E19D-335A-E9462DA3F4B7}"/>
              </a:ext>
            </a:extLst>
          </p:cNvPr>
          <p:cNvPicPr>
            <a:picLocks noChangeAspect="1"/>
          </p:cNvPicPr>
          <p:nvPr/>
        </p:nvPicPr>
        <p:blipFill rotWithShape="1">
          <a:blip r:embed="rId3"/>
          <a:srcRect t="11057" r="779" b="12033"/>
          <a:stretch/>
        </p:blipFill>
        <p:spPr>
          <a:xfrm>
            <a:off x="652346" y="579863"/>
            <a:ext cx="10887307" cy="5274528"/>
          </a:xfrm>
          <a:prstGeom prst="rect">
            <a:avLst/>
          </a:prstGeom>
        </p:spPr>
      </p:pic>
    </p:spTree>
    <p:extLst>
      <p:ext uri="{BB962C8B-B14F-4D97-AF65-F5344CB8AC3E}">
        <p14:creationId xmlns:p14="http://schemas.microsoft.com/office/powerpoint/2010/main" val="125447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79772E-25D5-1693-930E-BF52C4109742}"/>
              </a:ext>
            </a:extLst>
          </p:cNvPr>
          <p:cNvPicPr>
            <a:picLocks noChangeAspect="1"/>
          </p:cNvPicPr>
          <p:nvPr/>
        </p:nvPicPr>
        <p:blipFill rotWithShape="1">
          <a:blip r:embed="rId3"/>
          <a:srcRect t="12032" r="1084" b="6016"/>
          <a:stretch/>
        </p:blipFill>
        <p:spPr>
          <a:xfrm>
            <a:off x="698396" y="390294"/>
            <a:ext cx="11155350" cy="5776332"/>
          </a:xfrm>
          <a:prstGeom prst="rect">
            <a:avLst/>
          </a:prstGeom>
        </p:spPr>
      </p:pic>
    </p:spTree>
    <p:extLst>
      <p:ext uri="{BB962C8B-B14F-4D97-AF65-F5344CB8AC3E}">
        <p14:creationId xmlns:p14="http://schemas.microsoft.com/office/powerpoint/2010/main" val="279890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0E918-6DA6-9142-1040-385649EC11CA}"/>
              </a:ext>
            </a:extLst>
          </p:cNvPr>
          <p:cNvPicPr>
            <a:picLocks noChangeAspect="1"/>
          </p:cNvPicPr>
          <p:nvPr/>
        </p:nvPicPr>
        <p:blipFill>
          <a:blip r:embed="rId3"/>
          <a:stretch>
            <a:fillRect/>
          </a:stretch>
        </p:blipFill>
        <p:spPr>
          <a:xfrm>
            <a:off x="482066" y="2628489"/>
            <a:ext cx="3517119" cy="2910720"/>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CB864FD-4721-BC76-871E-2DAA3F21437B}"/>
              </a:ext>
            </a:extLst>
          </p:cNvPr>
          <p:cNvPicPr>
            <a:picLocks noChangeAspect="1"/>
          </p:cNvPicPr>
          <p:nvPr/>
        </p:nvPicPr>
        <p:blipFill>
          <a:blip r:embed="rId4"/>
          <a:stretch>
            <a:fillRect/>
          </a:stretch>
        </p:blipFill>
        <p:spPr>
          <a:xfrm>
            <a:off x="4458575" y="2628489"/>
            <a:ext cx="3537345" cy="2724711"/>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53D06C-A8FF-9321-DB93-A93CA636856C}"/>
              </a:ext>
            </a:extLst>
          </p:cNvPr>
          <p:cNvPicPr>
            <a:picLocks noChangeAspect="1"/>
          </p:cNvPicPr>
          <p:nvPr/>
        </p:nvPicPr>
        <p:blipFill>
          <a:blip r:embed="rId5"/>
          <a:stretch>
            <a:fillRect/>
          </a:stretch>
        </p:blipFill>
        <p:spPr>
          <a:xfrm>
            <a:off x="8319224" y="2628489"/>
            <a:ext cx="3517120" cy="2850367"/>
          </a:xfrm>
          <a:prstGeom prst="rect">
            <a:avLst/>
          </a:prstGeom>
        </p:spPr>
      </p:pic>
      <p:sp>
        <p:nvSpPr>
          <p:cNvPr id="8" name="TextBox 7">
            <a:extLst>
              <a:ext uri="{FF2B5EF4-FFF2-40B4-BE49-F238E27FC236}">
                <a16:creationId xmlns:a16="http://schemas.microsoft.com/office/drawing/2014/main" id="{F509695B-B0D6-F248-9117-1FBA8139A68B}"/>
              </a:ext>
            </a:extLst>
          </p:cNvPr>
          <p:cNvSpPr txBox="1"/>
          <p:nvPr/>
        </p:nvSpPr>
        <p:spPr>
          <a:xfrm>
            <a:off x="482066" y="1817649"/>
            <a:ext cx="3390560" cy="523220"/>
          </a:xfrm>
          <a:prstGeom prst="rect">
            <a:avLst/>
          </a:prstGeom>
          <a:noFill/>
        </p:spPr>
        <p:txBody>
          <a:bodyPr wrap="square" rtlCol="0">
            <a:spAutoFit/>
          </a:bodyPr>
          <a:lstStyle/>
          <a:p>
            <a:pPr algn="ctr"/>
            <a:r>
              <a:rPr lang="en-US" sz="2800" b="1" dirty="0">
                <a:latin typeface="Lato" panose="020F0502020204030203" pitchFamily="34" charset="0"/>
                <a:ea typeface="Lato" panose="020F0502020204030203" pitchFamily="34" charset="0"/>
                <a:cs typeface="Lato" panose="020F0502020204030203" pitchFamily="34" charset="0"/>
              </a:rPr>
              <a:t>Sign</a:t>
            </a:r>
          </a:p>
        </p:txBody>
      </p:sp>
      <p:pic>
        <p:nvPicPr>
          <p:cNvPr id="12" name="Picture 11">
            <a:extLst>
              <a:ext uri="{FF2B5EF4-FFF2-40B4-BE49-F238E27FC236}">
                <a16:creationId xmlns:a16="http://schemas.microsoft.com/office/drawing/2014/main" id="{E34CD88A-C6A5-6C9E-5918-FED59A8EC76A}"/>
              </a:ext>
            </a:extLst>
          </p:cNvPr>
          <p:cNvPicPr>
            <a:picLocks noChangeAspect="1"/>
          </p:cNvPicPr>
          <p:nvPr/>
        </p:nvPicPr>
        <p:blipFill>
          <a:blip r:embed="rId6"/>
          <a:stretch>
            <a:fillRect/>
          </a:stretch>
        </p:blipFill>
        <p:spPr>
          <a:xfrm>
            <a:off x="1481099" y="339341"/>
            <a:ext cx="9492295" cy="803660"/>
          </a:xfrm>
          <a:prstGeom prst="rect">
            <a:avLst/>
          </a:prstGeom>
        </p:spPr>
      </p:pic>
      <p:sp>
        <p:nvSpPr>
          <p:cNvPr id="14" name="TextBox 13">
            <a:extLst>
              <a:ext uri="{FF2B5EF4-FFF2-40B4-BE49-F238E27FC236}">
                <a16:creationId xmlns:a16="http://schemas.microsoft.com/office/drawing/2014/main" id="{1509619F-DB77-E0EE-388D-CC88721B9E79}"/>
              </a:ext>
            </a:extLst>
          </p:cNvPr>
          <p:cNvSpPr txBox="1"/>
          <p:nvPr/>
        </p:nvSpPr>
        <p:spPr>
          <a:xfrm>
            <a:off x="4822193" y="1817649"/>
            <a:ext cx="2810106" cy="523220"/>
          </a:xfrm>
          <a:prstGeom prst="rect">
            <a:avLst/>
          </a:prstGeom>
          <a:noFill/>
        </p:spPr>
        <p:txBody>
          <a:bodyPr wrap="square" rtlCol="0">
            <a:spAutoFit/>
          </a:bodyPr>
          <a:lstStyle/>
          <a:p>
            <a:pPr algn="ctr"/>
            <a:r>
              <a:rPr lang="en-US" sz="2800" b="1" dirty="0">
                <a:latin typeface="Lato" panose="020F0502020204030203" pitchFamily="34" charset="0"/>
                <a:ea typeface="Lato" panose="020F0502020204030203" pitchFamily="34" charset="0"/>
                <a:cs typeface="Lato" panose="020F0502020204030203" pitchFamily="34" charset="0"/>
              </a:rPr>
              <a:t>Veto</a:t>
            </a:r>
          </a:p>
        </p:txBody>
      </p:sp>
      <p:sp>
        <p:nvSpPr>
          <p:cNvPr id="15" name="TextBox 14">
            <a:extLst>
              <a:ext uri="{FF2B5EF4-FFF2-40B4-BE49-F238E27FC236}">
                <a16:creationId xmlns:a16="http://schemas.microsoft.com/office/drawing/2014/main" id="{4A1A5559-492C-C15E-D487-8A7AF0B32E26}"/>
              </a:ext>
            </a:extLst>
          </p:cNvPr>
          <p:cNvSpPr txBox="1"/>
          <p:nvPr/>
        </p:nvSpPr>
        <p:spPr>
          <a:xfrm>
            <a:off x="8309119" y="1817649"/>
            <a:ext cx="3673961" cy="523220"/>
          </a:xfrm>
          <a:prstGeom prst="rect">
            <a:avLst/>
          </a:prstGeom>
          <a:noFill/>
        </p:spPr>
        <p:txBody>
          <a:bodyPr wrap="square" rtlCol="0">
            <a:spAutoFit/>
          </a:bodyPr>
          <a:lstStyle/>
          <a:p>
            <a:r>
              <a:rPr lang="en-US" sz="2800" b="1" dirty="0">
                <a:latin typeface="Lato" panose="020F0502020204030203" pitchFamily="34" charset="0"/>
                <a:ea typeface="Lato" panose="020F0502020204030203" pitchFamily="34" charset="0"/>
                <a:cs typeface="Lato" panose="020F0502020204030203" pitchFamily="34" charset="0"/>
              </a:rPr>
              <a:t>Allow to Become Law</a:t>
            </a:r>
          </a:p>
        </p:txBody>
      </p:sp>
      <p:sp>
        <p:nvSpPr>
          <p:cNvPr id="3" name="TextBox 2">
            <a:extLst>
              <a:ext uri="{FF2B5EF4-FFF2-40B4-BE49-F238E27FC236}">
                <a16:creationId xmlns:a16="http://schemas.microsoft.com/office/drawing/2014/main" id="{F0846F85-F2BD-07BB-9339-B5BD1DBE6594}"/>
              </a:ext>
            </a:extLst>
          </p:cNvPr>
          <p:cNvSpPr txBox="1"/>
          <p:nvPr/>
        </p:nvSpPr>
        <p:spPr>
          <a:xfrm>
            <a:off x="3180008" y="974522"/>
            <a:ext cx="5589961" cy="523220"/>
          </a:xfrm>
          <a:prstGeom prst="rect">
            <a:avLst/>
          </a:prstGeom>
          <a:noFill/>
        </p:spPr>
        <p:txBody>
          <a:bodyPr wrap="square">
            <a:spAutoFit/>
          </a:bodyPr>
          <a:lstStyle/>
          <a:p>
            <a:pPr algn="ctr"/>
            <a:r>
              <a:rPr lang="en-US" sz="2800" b="1" dirty="0">
                <a:latin typeface="Lato" panose="020F0502020204030203" pitchFamily="34" charset="0"/>
                <a:ea typeface="Lato" panose="020F0502020204030203" pitchFamily="34" charset="0"/>
                <a:cs typeface="Lato" panose="020F0502020204030203" pitchFamily="34" charset="0"/>
              </a:rPr>
              <a:t>July 11</a:t>
            </a:r>
          </a:p>
        </p:txBody>
      </p:sp>
      <p:sp>
        <p:nvSpPr>
          <p:cNvPr id="7" name="TextBox 6">
            <a:extLst>
              <a:ext uri="{FF2B5EF4-FFF2-40B4-BE49-F238E27FC236}">
                <a16:creationId xmlns:a16="http://schemas.microsoft.com/office/drawing/2014/main" id="{57D38566-CA65-297A-8E69-B2349ABCE4A0}"/>
              </a:ext>
            </a:extLst>
          </p:cNvPr>
          <p:cNvSpPr txBox="1"/>
          <p:nvPr/>
        </p:nvSpPr>
        <p:spPr>
          <a:xfrm>
            <a:off x="4165600" y="5692385"/>
            <a:ext cx="4292600" cy="646331"/>
          </a:xfrm>
          <a:prstGeom prst="rect">
            <a:avLst/>
          </a:prstGeom>
          <a:noFill/>
        </p:spPr>
        <p:txBody>
          <a:bodyPr wrap="square" rtlCol="0">
            <a:spAutoFit/>
          </a:bodyPr>
          <a:lstStyle/>
          <a:p>
            <a:pPr algn="ctr"/>
            <a:r>
              <a:rPr lang="en-US" b="1" dirty="0">
                <a:latin typeface="Lato" panose="020F0502020204030203" pitchFamily="34" charset="0"/>
                <a:ea typeface="Lato" panose="020F0502020204030203" pitchFamily="34" charset="0"/>
                <a:cs typeface="Lato" panose="020F0502020204030203" pitchFamily="34" charset="0"/>
              </a:rPr>
              <a:t>Must submit intent to veto list by June 26th</a:t>
            </a:r>
          </a:p>
        </p:txBody>
      </p:sp>
    </p:spTree>
    <p:extLst>
      <p:ext uri="{BB962C8B-B14F-4D97-AF65-F5344CB8AC3E}">
        <p14:creationId xmlns:p14="http://schemas.microsoft.com/office/powerpoint/2010/main" val="2928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A0168E-D237-4D15-85FC-12F0CA2DD41D}"/>
              </a:ext>
            </a:extLst>
          </p:cNvPr>
          <p:cNvPicPr>
            <a:picLocks noChangeAspect="1"/>
          </p:cNvPicPr>
          <p:nvPr/>
        </p:nvPicPr>
        <p:blipFill rotWithShape="1">
          <a:blip r:embed="rId3"/>
          <a:srcRect t="9918" r="1388" b="16911"/>
          <a:stretch/>
        </p:blipFill>
        <p:spPr>
          <a:xfrm>
            <a:off x="565573" y="691375"/>
            <a:ext cx="11060853" cy="5129561"/>
          </a:xfrm>
          <a:prstGeom prst="rect">
            <a:avLst/>
          </a:prstGeom>
        </p:spPr>
      </p:pic>
      <p:sp>
        <p:nvSpPr>
          <p:cNvPr id="9" name="Oval 8">
            <a:extLst>
              <a:ext uri="{FF2B5EF4-FFF2-40B4-BE49-F238E27FC236}">
                <a16:creationId xmlns:a16="http://schemas.microsoft.com/office/drawing/2014/main" id="{3314CD1D-C101-41F4-998B-616572D97EFA}"/>
              </a:ext>
            </a:extLst>
          </p:cNvPr>
          <p:cNvSpPr/>
          <p:nvPr/>
        </p:nvSpPr>
        <p:spPr>
          <a:xfrm>
            <a:off x="9489688" y="970156"/>
            <a:ext cx="646771" cy="23417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D3AAD4C-7667-4124-A5E1-F2B5238105AA}"/>
              </a:ext>
            </a:extLst>
          </p:cNvPr>
          <p:cNvCxnSpPr/>
          <p:nvPr/>
        </p:nvCxnSpPr>
        <p:spPr>
          <a:xfrm flipH="1">
            <a:off x="10021455" y="526473"/>
            <a:ext cx="1293090" cy="86821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370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2B8B5-439C-43D0-6C19-647CE1249DAE}"/>
              </a:ext>
            </a:extLst>
          </p:cNvPr>
          <p:cNvPicPr>
            <a:picLocks noChangeAspect="1"/>
          </p:cNvPicPr>
          <p:nvPr/>
        </p:nvPicPr>
        <p:blipFill rotWithShape="1">
          <a:blip r:embed="rId3"/>
          <a:srcRect t="9594" b="8455"/>
          <a:stretch/>
        </p:blipFill>
        <p:spPr>
          <a:xfrm>
            <a:off x="380999" y="356839"/>
            <a:ext cx="11430001" cy="5854391"/>
          </a:xfrm>
          <a:prstGeom prst="rect">
            <a:avLst/>
          </a:prstGeom>
        </p:spPr>
      </p:pic>
    </p:spTree>
    <p:extLst>
      <p:ext uri="{BB962C8B-B14F-4D97-AF65-F5344CB8AC3E}">
        <p14:creationId xmlns:p14="http://schemas.microsoft.com/office/powerpoint/2010/main" val="3452799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F6D3ED-3416-465C-BA7C-2C542765253A}"/>
              </a:ext>
            </a:extLst>
          </p:cNvPr>
          <p:cNvSpPr txBox="1"/>
          <p:nvPr/>
        </p:nvSpPr>
        <p:spPr>
          <a:xfrm>
            <a:off x="7066652" y="4803829"/>
            <a:ext cx="4053338" cy="461665"/>
          </a:xfrm>
          <a:prstGeom prst="rect">
            <a:avLst/>
          </a:prstGeom>
          <a:noFill/>
        </p:spPr>
        <p:txBody>
          <a:bodyPr wrap="square" rtlCol="0">
            <a:spAutoFit/>
          </a:bodyPr>
          <a:lstStyle/>
          <a:p>
            <a:pPr defTabSz="914400" fontAlgn="base">
              <a:spcBef>
                <a:spcPct val="0"/>
              </a:spcBef>
              <a:spcAft>
                <a:spcPct val="0"/>
              </a:spcAft>
              <a:defRPr/>
            </a:pPr>
            <a:r>
              <a:rPr lang="en-US" sz="2400" dirty="0">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@PublicAccessRoom</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9" name="Picture 8" descr="Facebook logo">
            <a:extLst>
              <a:ext uri="{FF2B5EF4-FFF2-40B4-BE49-F238E27FC236}">
                <a16:creationId xmlns:a16="http://schemas.microsoft.com/office/drawing/2014/main" id="{2DC2A549-C8E4-437D-B5AA-985013C87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0628" y="4849550"/>
            <a:ext cx="415944" cy="415944"/>
          </a:xfrm>
          <a:prstGeom prst="rect">
            <a:avLst/>
          </a:prstGeom>
        </p:spPr>
      </p:pic>
      <p:sp>
        <p:nvSpPr>
          <p:cNvPr id="10" name="TextBox 9">
            <a:extLst>
              <a:ext uri="{FF2B5EF4-FFF2-40B4-BE49-F238E27FC236}">
                <a16:creationId xmlns:a16="http://schemas.microsoft.com/office/drawing/2014/main" id="{2C7EB2EE-0176-49DD-843F-4930529A4792}"/>
              </a:ext>
            </a:extLst>
          </p:cNvPr>
          <p:cNvSpPr txBox="1"/>
          <p:nvPr/>
        </p:nvSpPr>
        <p:spPr>
          <a:xfrm>
            <a:off x="7066652" y="5247174"/>
            <a:ext cx="2998445" cy="461665"/>
          </a:xfrm>
          <a:prstGeom prst="rect">
            <a:avLst/>
          </a:prstGeom>
          <a:noFill/>
        </p:spPr>
        <p:txBody>
          <a:bodyPr wrap="square" rtlCol="0">
            <a:spAutoFit/>
          </a:bodyPr>
          <a:lstStyle/>
          <a:p>
            <a:pPr defTabSz="914400" fontAlgn="base">
              <a:spcBef>
                <a:spcPct val="0"/>
              </a:spcBef>
              <a:spcAft>
                <a:spcPct val="0"/>
              </a:spcAft>
              <a:defRPr/>
            </a:pPr>
            <a:r>
              <a:rPr lang="en-US" sz="2400" dirty="0">
                <a:latin typeface="Lato" panose="020F0502020204030203" pitchFamily="34" charset="0"/>
                <a:ea typeface="Lato" panose="020F0502020204030203" pitchFamily="34" charset="0"/>
                <a:cs typeface="Lato" panose="020F0502020204030203" pitchFamily="34" charset="0"/>
              </a:rPr>
              <a:t>@Hawaii_PAR</a:t>
            </a:r>
          </a:p>
        </p:txBody>
      </p:sp>
      <p:pic>
        <p:nvPicPr>
          <p:cNvPr id="12" name="Picture 11" descr="Twitter logo">
            <a:extLst>
              <a:ext uri="{FF2B5EF4-FFF2-40B4-BE49-F238E27FC236}">
                <a16:creationId xmlns:a16="http://schemas.microsoft.com/office/drawing/2014/main" id="{485606CB-A143-4423-8739-6EFF3D36C8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 r="-15776" b="-15776"/>
          <a:stretch/>
        </p:blipFill>
        <p:spPr>
          <a:xfrm>
            <a:off x="6539206" y="5359606"/>
            <a:ext cx="564650" cy="415944"/>
          </a:xfrm>
          <a:prstGeom prst="rect">
            <a:avLst/>
          </a:prstGeom>
        </p:spPr>
      </p:pic>
      <p:sp>
        <p:nvSpPr>
          <p:cNvPr id="14" name="TextBox 13">
            <a:extLst>
              <a:ext uri="{FF2B5EF4-FFF2-40B4-BE49-F238E27FC236}">
                <a16:creationId xmlns:a16="http://schemas.microsoft.com/office/drawing/2014/main" id="{E4488D7E-653F-431F-A41F-423B92BDDF2B}"/>
              </a:ext>
            </a:extLst>
          </p:cNvPr>
          <p:cNvSpPr txBox="1"/>
          <p:nvPr/>
        </p:nvSpPr>
        <p:spPr>
          <a:xfrm>
            <a:off x="5974556" y="5869662"/>
            <a:ext cx="4850462" cy="553998"/>
          </a:xfrm>
          <a:prstGeom prst="rect">
            <a:avLst/>
          </a:prstGeom>
          <a:noFill/>
        </p:spPr>
        <p:txBody>
          <a:bodyPr wrap="square" rtlCol="0">
            <a:spAutoFit/>
          </a:bodyPr>
          <a:lstStyle/>
          <a:p>
            <a:pPr algn="ctr" defTabSz="914400" fontAlgn="base">
              <a:spcBef>
                <a:spcPct val="0"/>
              </a:spcBef>
              <a:spcAft>
                <a:spcPct val="0"/>
              </a:spcAft>
              <a:defRPr/>
            </a:pPr>
            <a:r>
              <a:rPr lang="en-US" sz="3000" dirty="0">
                <a:latin typeface="Lato" panose="020F0502020204030203" pitchFamily="34"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https://lrb.hawaii.gov/par</a:t>
            </a:r>
            <a:endParaRPr lang="en-US" sz="27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FBCC85F2-5B52-41C4-8150-9A6104F4ABF0}"/>
              </a:ext>
            </a:extLst>
          </p:cNvPr>
          <p:cNvPicPr>
            <a:picLocks noChangeAspect="1"/>
          </p:cNvPicPr>
          <p:nvPr/>
        </p:nvPicPr>
        <p:blipFill>
          <a:blip r:embed="rId7"/>
          <a:stretch>
            <a:fillRect/>
          </a:stretch>
        </p:blipFill>
        <p:spPr>
          <a:xfrm>
            <a:off x="6470564" y="4279441"/>
            <a:ext cx="564650" cy="470542"/>
          </a:xfrm>
          <a:prstGeom prst="rect">
            <a:avLst/>
          </a:prstGeom>
        </p:spPr>
      </p:pic>
      <p:sp>
        <p:nvSpPr>
          <p:cNvPr id="15" name="TextBox 14">
            <a:extLst>
              <a:ext uri="{FF2B5EF4-FFF2-40B4-BE49-F238E27FC236}">
                <a16:creationId xmlns:a16="http://schemas.microsoft.com/office/drawing/2014/main" id="{203E9FB8-3F64-417B-A668-AE27D5E52220}"/>
              </a:ext>
            </a:extLst>
          </p:cNvPr>
          <p:cNvSpPr txBox="1"/>
          <p:nvPr/>
        </p:nvSpPr>
        <p:spPr>
          <a:xfrm>
            <a:off x="7066652" y="4357063"/>
            <a:ext cx="4053338" cy="461665"/>
          </a:xfrm>
          <a:prstGeom prst="rect">
            <a:avLst/>
          </a:prstGeom>
          <a:noFill/>
        </p:spPr>
        <p:txBody>
          <a:bodyPr wrap="square" rtlCol="0">
            <a:spAutoFit/>
          </a:bodyPr>
          <a:lstStyle/>
          <a:p>
            <a:pPr defTabSz="914400" fontAlgn="base">
              <a:spcBef>
                <a:spcPct val="0"/>
              </a:spcBef>
              <a:spcAft>
                <a:spcPct val="0"/>
              </a:spcAft>
              <a:defRPr/>
            </a:pPr>
            <a:r>
              <a:rPr lang="en-US" sz="2400" dirty="0">
                <a:latin typeface="Lato" panose="020F0502020204030203" pitchFamily="34" charset="0"/>
                <a:ea typeface="Lato" panose="020F0502020204030203" pitchFamily="34" charset="0"/>
                <a:cs typeface="Lato" panose="020F0502020204030203" pitchFamily="34" charset="0"/>
              </a:rPr>
              <a:t>Hawaii Public Access Room</a:t>
            </a:r>
          </a:p>
        </p:txBody>
      </p:sp>
      <p:pic>
        <p:nvPicPr>
          <p:cNvPr id="3" name="Picture 2">
            <a:extLst>
              <a:ext uri="{FF2B5EF4-FFF2-40B4-BE49-F238E27FC236}">
                <a16:creationId xmlns:a16="http://schemas.microsoft.com/office/drawing/2014/main" id="{0E107297-E251-EE6B-B0A8-279D338DA799}"/>
              </a:ext>
            </a:extLst>
          </p:cNvPr>
          <p:cNvPicPr>
            <a:picLocks noChangeAspect="1"/>
          </p:cNvPicPr>
          <p:nvPr/>
        </p:nvPicPr>
        <p:blipFill rotWithShape="1">
          <a:blip r:embed="rId8"/>
          <a:srcRect l="10603" t="8455" b="12683"/>
          <a:stretch/>
        </p:blipFill>
        <p:spPr>
          <a:xfrm>
            <a:off x="410591" y="241507"/>
            <a:ext cx="6025883" cy="3322343"/>
          </a:xfrm>
          <a:prstGeom prst="rect">
            <a:avLst/>
          </a:prstGeom>
        </p:spPr>
      </p:pic>
      <p:pic>
        <p:nvPicPr>
          <p:cNvPr id="6" name="Picture 5">
            <a:extLst>
              <a:ext uri="{FF2B5EF4-FFF2-40B4-BE49-F238E27FC236}">
                <a16:creationId xmlns:a16="http://schemas.microsoft.com/office/drawing/2014/main" id="{E7A50829-411E-D8CC-DA14-CFBC916E032E}"/>
              </a:ext>
            </a:extLst>
          </p:cNvPr>
          <p:cNvPicPr>
            <a:picLocks noChangeAspect="1"/>
          </p:cNvPicPr>
          <p:nvPr/>
        </p:nvPicPr>
        <p:blipFill rotWithShape="1">
          <a:blip r:embed="rId9"/>
          <a:srcRect l="22087" t="9918" b="15784"/>
          <a:stretch/>
        </p:blipFill>
        <p:spPr>
          <a:xfrm>
            <a:off x="6683961" y="241507"/>
            <a:ext cx="5326111" cy="3174339"/>
          </a:xfrm>
          <a:prstGeom prst="rect">
            <a:avLst/>
          </a:prstGeom>
        </p:spPr>
      </p:pic>
      <p:pic>
        <p:nvPicPr>
          <p:cNvPr id="13" name="Picture 12">
            <a:extLst>
              <a:ext uri="{FF2B5EF4-FFF2-40B4-BE49-F238E27FC236}">
                <a16:creationId xmlns:a16="http://schemas.microsoft.com/office/drawing/2014/main" id="{C73EB6F8-BF07-28AE-D89D-721FAD3C10F3}"/>
              </a:ext>
            </a:extLst>
          </p:cNvPr>
          <p:cNvPicPr>
            <a:picLocks noChangeAspect="1"/>
          </p:cNvPicPr>
          <p:nvPr/>
        </p:nvPicPr>
        <p:blipFill rotWithShape="1">
          <a:blip r:embed="rId10"/>
          <a:srcRect l="5413" t="9350" r="35293" b="9350"/>
          <a:stretch/>
        </p:blipFill>
        <p:spPr>
          <a:xfrm>
            <a:off x="1667214" y="3744623"/>
            <a:ext cx="3512636" cy="3005102"/>
          </a:xfrm>
          <a:prstGeom prst="rect">
            <a:avLst/>
          </a:prstGeom>
        </p:spPr>
      </p:pic>
    </p:spTree>
    <p:extLst>
      <p:ext uri="{BB962C8B-B14F-4D97-AF65-F5344CB8AC3E}">
        <p14:creationId xmlns:p14="http://schemas.microsoft.com/office/powerpoint/2010/main" val="99104473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1AAF60-76FF-4CFC-B522-AF9815B3BA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0115" y="325526"/>
            <a:ext cx="5535885" cy="3201900"/>
          </a:xfrm>
          <a:prstGeom prst="rect">
            <a:avLst/>
          </a:prstGeom>
        </p:spPr>
      </p:pic>
      <p:sp>
        <p:nvSpPr>
          <p:cNvPr id="6" name="TextBox 5">
            <a:extLst>
              <a:ext uri="{FF2B5EF4-FFF2-40B4-BE49-F238E27FC236}">
                <a16:creationId xmlns:a16="http://schemas.microsoft.com/office/drawing/2014/main" id="{B8159E83-B5BC-4046-B254-01929675DC04}"/>
              </a:ext>
            </a:extLst>
          </p:cNvPr>
          <p:cNvSpPr txBox="1"/>
          <p:nvPr/>
        </p:nvSpPr>
        <p:spPr>
          <a:xfrm>
            <a:off x="5954150" y="3666257"/>
            <a:ext cx="6094140" cy="2954655"/>
          </a:xfrm>
          <a:prstGeom prst="rect">
            <a:avLst/>
          </a:prstGeom>
          <a:noFill/>
        </p:spPr>
        <p:txBody>
          <a:bodyPr wrap="square">
            <a:spAutoFit/>
          </a:bodyPr>
          <a:lstStyle/>
          <a:p>
            <a:pPr marL="0" marR="0">
              <a:spcBef>
                <a:spcPts val="0"/>
              </a:spcBef>
              <a:spcAft>
                <a:spcPts val="0"/>
              </a:spcAft>
            </a:pPr>
            <a:r>
              <a:rPr lang="en-US" sz="1800" b="1" cap="small" dirty="0">
                <a:effectLst/>
                <a:latin typeface="Lato" panose="020F0502020204030203" pitchFamily="34" charset="0"/>
                <a:ea typeface="Lato" panose="020F0502020204030203" pitchFamily="34" charset="0"/>
                <a:cs typeface="Lato" panose="020F0502020204030203" pitchFamily="34" charset="0"/>
              </a:rPr>
              <a:t>Public Access Room (PAR)</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i="1" dirty="0">
                <a:effectLst/>
                <a:latin typeface="Lato" panose="020F0502020204030203" pitchFamily="34" charset="0"/>
                <a:ea typeface="Lato" panose="020F0502020204030203" pitchFamily="34" charset="0"/>
                <a:cs typeface="Lato" panose="020F0502020204030203" pitchFamily="34" charset="0"/>
              </a:rPr>
              <a:t>A Division of the Legislative Reference Bureau (LRB)</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State Capitol, Room 401</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415 S. Beretania St.</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Honolulu, HI  96813</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 </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Phone:  808/587-0478</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TTY:  808/587-0749</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Email: </a:t>
            </a:r>
            <a:r>
              <a:rPr lang="en-US" sz="1800" dirty="0">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par@capitol.hawaii.gov</a:t>
            </a:r>
            <a:endParaRPr lang="en-US" sz="18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1800" dirty="0">
                <a:effectLst/>
                <a:latin typeface="Lato" panose="020F0502020204030203" pitchFamily="34" charset="0"/>
                <a:ea typeface="Lato" panose="020F0502020204030203" pitchFamily="34" charset="0"/>
                <a:cs typeface="Lato" panose="020F0502020204030203" pitchFamily="34" charset="0"/>
              </a:rPr>
              <a:t>Website: lrb</a:t>
            </a:r>
            <a:r>
              <a:rPr lang="en-US" sz="1800" dirty="0">
                <a:effectLst/>
                <a:latin typeface="Verdana" panose="020B0604030504040204" pitchFamily="34" charset="0"/>
                <a:ea typeface="Calibri" panose="020F0502020204030204" pitchFamily="34" charset="0"/>
              </a:rPr>
              <a:t>.hawaii.gov/par/</a:t>
            </a:r>
            <a:endParaRPr lang="en-US" sz="24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FBE37FF5-D122-4419-8206-7688791A666A}"/>
              </a:ext>
            </a:extLst>
          </p:cNvPr>
          <p:cNvSpPr txBox="1"/>
          <p:nvPr/>
        </p:nvSpPr>
        <p:spPr>
          <a:xfrm>
            <a:off x="560115" y="3666257"/>
            <a:ext cx="3790212" cy="923330"/>
          </a:xfrm>
          <a:prstGeom prst="rect">
            <a:avLst/>
          </a:prstGeom>
          <a:noFill/>
        </p:spPr>
        <p:txBody>
          <a:bodyPr wrap="square">
            <a:spAutoFit/>
          </a:bodyPr>
          <a:lstStyle/>
          <a:p>
            <a:pPr marL="0" marR="0">
              <a:spcBef>
                <a:spcPts val="0"/>
              </a:spcBef>
              <a:spcAft>
                <a:spcPts val="0"/>
              </a:spcAft>
            </a:pPr>
            <a:r>
              <a:rPr lang="en-US" b="1" cap="small" dirty="0">
                <a:effectLst/>
                <a:latin typeface="Lato" panose="020F0502020204030203" pitchFamily="34" charset="0"/>
                <a:ea typeface="Lato" panose="020F0502020204030203" pitchFamily="34" charset="0"/>
                <a:cs typeface="Lato" panose="020F0502020204030203" pitchFamily="34" charset="0"/>
              </a:rPr>
              <a:t>Interim Hours</a:t>
            </a:r>
          </a:p>
          <a:p>
            <a:pPr marL="0" marR="0">
              <a:spcBef>
                <a:spcPts val="0"/>
              </a:spcBef>
              <a:spcAft>
                <a:spcPts val="0"/>
              </a:spcAft>
            </a:pPr>
            <a:r>
              <a:rPr lang="en-US" b="1" cap="small" dirty="0">
                <a:latin typeface="Lato" panose="020F0502020204030203" pitchFamily="34" charset="0"/>
                <a:ea typeface="Lato" panose="020F0502020204030203" pitchFamily="34" charset="0"/>
                <a:cs typeface="Lato" panose="020F0502020204030203" pitchFamily="34" charset="0"/>
              </a:rPr>
              <a:t>Monday- Friday</a:t>
            </a:r>
          </a:p>
          <a:p>
            <a:pPr marL="0" marR="0">
              <a:spcBef>
                <a:spcPts val="0"/>
              </a:spcBef>
              <a:spcAft>
                <a:spcPts val="0"/>
              </a:spcAft>
            </a:pPr>
            <a:r>
              <a:rPr lang="en-US" dirty="0">
                <a:effectLst/>
                <a:latin typeface="Lato" panose="020F0502020204030203" pitchFamily="34" charset="0"/>
                <a:ea typeface="Lato" panose="020F0502020204030203" pitchFamily="34" charset="0"/>
                <a:cs typeface="Lato" panose="020F0502020204030203" pitchFamily="34" charset="0"/>
              </a:rPr>
              <a:t>8:00 a.m. - 4:30 p.m.</a:t>
            </a:r>
          </a:p>
        </p:txBody>
      </p:sp>
    </p:spTree>
    <p:extLst>
      <p:ext uri="{BB962C8B-B14F-4D97-AF65-F5344CB8AC3E}">
        <p14:creationId xmlns:p14="http://schemas.microsoft.com/office/powerpoint/2010/main" val="1840478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C754B0-B8B6-520C-8362-8DD6BE3B19ED}"/>
              </a:ext>
            </a:extLst>
          </p:cNvPr>
          <p:cNvSpPr txBox="1"/>
          <p:nvPr/>
        </p:nvSpPr>
        <p:spPr>
          <a:xfrm>
            <a:off x="1847088" y="466344"/>
            <a:ext cx="8311896" cy="646331"/>
          </a:xfrm>
          <a:prstGeom prst="rect">
            <a:avLst/>
          </a:prstGeom>
          <a:noFill/>
        </p:spPr>
        <p:txBody>
          <a:bodyPr wrap="square" rtlCol="0">
            <a:spAutoFit/>
          </a:bodyPr>
          <a:lstStyle/>
          <a:p>
            <a:pPr algn="ctr"/>
            <a:r>
              <a:rPr lang="en-US" sz="3600" b="1" dirty="0">
                <a:latin typeface="Lato" panose="020F0502020204030203" pitchFamily="34" charset="0"/>
                <a:ea typeface="Lato" panose="020F0502020204030203" pitchFamily="34" charset="0"/>
                <a:cs typeface="Lato" panose="020F0502020204030203" pitchFamily="34" charset="0"/>
              </a:rPr>
              <a:t>CONTACTING THE GOVERNOR</a:t>
            </a:r>
          </a:p>
        </p:txBody>
      </p:sp>
      <p:pic>
        <p:nvPicPr>
          <p:cNvPr id="6" name="Picture 5">
            <a:extLst>
              <a:ext uri="{FF2B5EF4-FFF2-40B4-BE49-F238E27FC236}">
                <a16:creationId xmlns:a16="http://schemas.microsoft.com/office/drawing/2014/main" id="{F6D34F4A-B9D0-3DCE-A8B2-E4FE54F61F3C}"/>
              </a:ext>
            </a:extLst>
          </p:cNvPr>
          <p:cNvPicPr>
            <a:picLocks noChangeAspect="1"/>
          </p:cNvPicPr>
          <p:nvPr/>
        </p:nvPicPr>
        <p:blipFill rotWithShape="1">
          <a:blip r:embed="rId3"/>
          <a:srcRect l="5623" t="36911" r="8504" b="24227"/>
          <a:stretch/>
        </p:blipFill>
        <p:spPr>
          <a:xfrm>
            <a:off x="1250497" y="4133088"/>
            <a:ext cx="9422781" cy="2665142"/>
          </a:xfrm>
          <a:prstGeom prst="rect">
            <a:avLst/>
          </a:prstGeom>
        </p:spPr>
      </p:pic>
      <p:sp>
        <p:nvSpPr>
          <p:cNvPr id="7" name="Oval 6">
            <a:extLst>
              <a:ext uri="{FF2B5EF4-FFF2-40B4-BE49-F238E27FC236}">
                <a16:creationId xmlns:a16="http://schemas.microsoft.com/office/drawing/2014/main" id="{B58F73DA-AED6-2B1F-A1F6-D5BA4BA0222E}"/>
              </a:ext>
            </a:extLst>
          </p:cNvPr>
          <p:cNvSpPr/>
          <p:nvPr/>
        </p:nvSpPr>
        <p:spPr>
          <a:xfrm>
            <a:off x="3906941" y="4133088"/>
            <a:ext cx="1680043" cy="5568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795703-E8CA-DFAA-8993-B0045E8FBB05}"/>
              </a:ext>
            </a:extLst>
          </p:cNvPr>
          <p:cNvPicPr>
            <a:picLocks noChangeAspect="1"/>
          </p:cNvPicPr>
          <p:nvPr/>
        </p:nvPicPr>
        <p:blipFill rotWithShape="1">
          <a:blip r:embed="rId4"/>
          <a:srcRect t="10614" b="17448"/>
          <a:stretch/>
        </p:blipFill>
        <p:spPr>
          <a:xfrm>
            <a:off x="1250497" y="155447"/>
            <a:ext cx="9422781" cy="3977641"/>
          </a:xfrm>
          <a:prstGeom prst="rect">
            <a:avLst/>
          </a:prstGeom>
        </p:spPr>
      </p:pic>
      <p:cxnSp>
        <p:nvCxnSpPr>
          <p:cNvPr id="11" name="Straight Arrow Connector 10">
            <a:extLst>
              <a:ext uri="{FF2B5EF4-FFF2-40B4-BE49-F238E27FC236}">
                <a16:creationId xmlns:a16="http://schemas.microsoft.com/office/drawing/2014/main" id="{19A8B947-F81C-0A3A-1EEB-B38CEA54653B}"/>
              </a:ext>
            </a:extLst>
          </p:cNvPr>
          <p:cNvCxnSpPr/>
          <p:nvPr/>
        </p:nvCxnSpPr>
        <p:spPr>
          <a:xfrm flipH="1">
            <a:off x="5276088" y="3163824"/>
            <a:ext cx="685800" cy="96926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36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BBE51-A345-D668-AD81-D15DFCE2521B}"/>
              </a:ext>
            </a:extLst>
          </p:cNvPr>
          <p:cNvPicPr>
            <a:picLocks noChangeAspect="1"/>
          </p:cNvPicPr>
          <p:nvPr/>
        </p:nvPicPr>
        <p:blipFill rotWithShape="1">
          <a:blip r:embed="rId3"/>
          <a:srcRect t="10081" b="7643"/>
          <a:stretch/>
        </p:blipFill>
        <p:spPr>
          <a:xfrm>
            <a:off x="609600" y="691376"/>
            <a:ext cx="10972800" cy="5642517"/>
          </a:xfrm>
          <a:prstGeom prst="rect">
            <a:avLst/>
          </a:prstGeom>
        </p:spPr>
      </p:pic>
      <p:sp>
        <p:nvSpPr>
          <p:cNvPr id="6" name="Oval 5">
            <a:extLst>
              <a:ext uri="{FF2B5EF4-FFF2-40B4-BE49-F238E27FC236}">
                <a16:creationId xmlns:a16="http://schemas.microsoft.com/office/drawing/2014/main" id="{59014253-7DF6-8475-8FE2-6A8AE0280CFB}"/>
              </a:ext>
            </a:extLst>
          </p:cNvPr>
          <p:cNvSpPr/>
          <p:nvPr/>
        </p:nvSpPr>
        <p:spPr>
          <a:xfrm>
            <a:off x="2877015" y="981307"/>
            <a:ext cx="1126273" cy="7471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90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15F54-1C4E-DF4B-A585-4F04DC48209D}"/>
              </a:ext>
            </a:extLst>
          </p:cNvPr>
          <p:cNvPicPr>
            <a:picLocks noChangeAspect="1"/>
          </p:cNvPicPr>
          <p:nvPr/>
        </p:nvPicPr>
        <p:blipFill rotWithShape="1">
          <a:blip r:embed="rId3"/>
          <a:srcRect t="10081" r="1186" b="4553"/>
          <a:stretch/>
        </p:blipFill>
        <p:spPr>
          <a:xfrm>
            <a:off x="674649" y="200722"/>
            <a:ext cx="10842702" cy="5854390"/>
          </a:xfrm>
          <a:prstGeom prst="rect">
            <a:avLst/>
          </a:prstGeom>
        </p:spPr>
      </p:pic>
      <p:sp>
        <p:nvSpPr>
          <p:cNvPr id="6" name="Oval 5">
            <a:extLst>
              <a:ext uri="{FF2B5EF4-FFF2-40B4-BE49-F238E27FC236}">
                <a16:creationId xmlns:a16="http://schemas.microsoft.com/office/drawing/2014/main" id="{72143B07-F3B4-05AF-3B67-DDF2202EBB9B}"/>
              </a:ext>
            </a:extLst>
          </p:cNvPr>
          <p:cNvSpPr/>
          <p:nvPr/>
        </p:nvSpPr>
        <p:spPr>
          <a:xfrm>
            <a:off x="2450592" y="1728216"/>
            <a:ext cx="3983662" cy="158369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07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6A8CF6-E08B-4299-86F1-A317820EC84E}"/>
              </a:ext>
            </a:extLst>
          </p:cNvPr>
          <p:cNvSpPr txBox="1"/>
          <p:nvPr/>
        </p:nvSpPr>
        <p:spPr>
          <a:xfrm>
            <a:off x="1632259" y="239194"/>
            <a:ext cx="8979408"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FINDING THE 2023 ACTS</a:t>
            </a:r>
          </a:p>
        </p:txBody>
      </p:sp>
      <p:pic>
        <p:nvPicPr>
          <p:cNvPr id="6" name="Picture 5">
            <a:extLst>
              <a:ext uri="{FF2B5EF4-FFF2-40B4-BE49-F238E27FC236}">
                <a16:creationId xmlns:a16="http://schemas.microsoft.com/office/drawing/2014/main" id="{AC639EF1-FFC9-AB25-0F1F-671730046066}"/>
              </a:ext>
            </a:extLst>
          </p:cNvPr>
          <p:cNvPicPr>
            <a:picLocks noChangeAspect="1"/>
          </p:cNvPicPr>
          <p:nvPr/>
        </p:nvPicPr>
        <p:blipFill rotWithShape="1">
          <a:blip r:embed="rId3"/>
          <a:srcRect l="-1323" t="10794" r="1323" b="7513"/>
          <a:stretch/>
        </p:blipFill>
        <p:spPr>
          <a:xfrm>
            <a:off x="609600" y="885525"/>
            <a:ext cx="10972800" cy="5602515"/>
          </a:xfrm>
          <a:prstGeom prst="rect">
            <a:avLst/>
          </a:prstGeom>
        </p:spPr>
      </p:pic>
    </p:spTree>
    <p:extLst>
      <p:ext uri="{BB962C8B-B14F-4D97-AF65-F5344CB8AC3E}">
        <p14:creationId xmlns:p14="http://schemas.microsoft.com/office/powerpoint/2010/main" val="3705574606"/>
      </p:ext>
    </p:extLst>
  </p:cSld>
  <p:clrMapOvr>
    <a:masterClrMapping/>
  </p:clrMapOvr>
</p:sld>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Blob </Template>
  <TotalTime>35696</TotalTime>
  <Words>3887</Words>
  <Application>Microsoft Office PowerPoint</Application>
  <PresentationFormat>Widescreen</PresentationFormat>
  <Paragraphs>284</Paragraphs>
  <Slides>53</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Avenir Next LT Pro</vt:lpstr>
      <vt:lpstr>Calibri</vt:lpstr>
      <vt:lpstr>Lato</vt:lpstr>
      <vt:lpstr>Sagona Book</vt:lpstr>
      <vt:lpstr>Symbol</vt:lpstr>
      <vt:lpstr>The Hand Extrablack</vt:lpstr>
      <vt:lpstr>Verdana</vt:lpstr>
      <vt:lpstr>Wingdings</vt:lpstr>
      <vt:lpstr>BlobVTI</vt:lpstr>
      <vt:lpstr>USING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Keanu Young</dc:creator>
  <cp:lastModifiedBy>Keanu Young</cp:lastModifiedBy>
  <cp:revision>129</cp:revision>
  <cp:lastPrinted>2023-05-31T00:34:55Z</cp:lastPrinted>
  <dcterms:created xsi:type="dcterms:W3CDTF">2022-04-26T00:41:16Z</dcterms:created>
  <dcterms:modified xsi:type="dcterms:W3CDTF">2023-06-08T01:51:39Z</dcterms:modified>
</cp:coreProperties>
</file>