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8"/>
  </p:notesMasterIdLst>
  <p:handoutMasterIdLst>
    <p:handoutMasterId r:id="rId139"/>
  </p:handoutMasterIdLst>
  <p:sldIdLst>
    <p:sldId id="919" r:id="rId2"/>
    <p:sldId id="1053" r:id="rId3"/>
    <p:sldId id="907" r:id="rId4"/>
    <p:sldId id="1101" r:id="rId5"/>
    <p:sldId id="1102" r:id="rId6"/>
    <p:sldId id="1086" r:id="rId7"/>
    <p:sldId id="1103" r:id="rId8"/>
    <p:sldId id="881" r:id="rId9"/>
    <p:sldId id="884" r:id="rId10"/>
    <p:sldId id="885" r:id="rId11"/>
    <p:sldId id="886" r:id="rId12"/>
    <p:sldId id="890" r:id="rId13"/>
    <p:sldId id="887" r:id="rId14"/>
    <p:sldId id="888" r:id="rId15"/>
    <p:sldId id="889" r:id="rId16"/>
    <p:sldId id="423" r:id="rId17"/>
    <p:sldId id="1055" r:id="rId18"/>
    <p:sldId id="1112" r:id="rId19"/>
    <p:sldId id="1117" r:id="rId20"/>
    <p:sldId id="292" r:id="rId21"/>
    <p:sldId id="293" r:id="rId22"/>
    <p:sldId id="294" r:id="rId23"/>
    <p:sldId id="704" r:id="rId24"/>
    <p:sldId id="705" r:id="rId25"/>
    <p:sldId id="707" r:id="rId26"/>
    <p:sldId id="295" r:id="rId27"/>
    <p:sldId id="296" r:id="rId28"/>
    <p:sldId id="297" r:id="rId29"/>
    <p:sldId id="298" r:id="rId30"/>
    <p:sldId id="1104" r:id="rId31"/>
    <p:sldId id="672" r:id="rId32"/>
    <p:sldId id="305" r:id="rId33"/>
    <p:sldId id="1105" r:id="rId34"/>
    <p:sldId id="299" r:id="rId35"/>
    <p:sldId id="400" r:id="rId36"/>
    <p:sldId id="926" r:id="rId37"/>
    <p:sldId id="1106" r:id="rId38"/>
    <p:sldId id="1107" r:id="rId39"/>
    <p:sldId id="308" r:id="rId40"/>
    <p:sldId id="1084" r:id="rId41"/>
    <p:sldId id="1062" r:id="rId42"/>
    <p:sldId id="1063" r:id="rId43"/>
    <p:sldId id="1141" r:id="rId44"/>
    <p:sldId id="1142" r:id="rId45"/>
    <p:sldId id="1143" r:id="rId46"/>
    <p:sldId id="1144" r:id="rId47"/>
    <p:sldId id="1064" r:id="rId48"/>
    <p:sldId id="1065" r:id="rId49"/>
    <p:sldId id="1113" r:id="rId50"/>
    <p:sldId id="1066" r:id="rId51"/>
    <p:sldId id="1131" r:id="rId52"/>
    <p:sldId id="1139" r:id="rId53"/>
    <p:sldId id="1138" r:id="rId54"/>
    <p:sldId id="1067" r:id="rId55"/>
    <p:sldId id="1145" r:id="rId56"/>
    <p:sldId id="1068" r:id="rId57"/>
    <p:sldId id="1069" r:id="rId58"/>
    <p:sldId id="1070" r:id="rId59"/>
    <p:sldId id="681" r:id="rId60"/>
    <p:sldId id="709" r:id="rId61"/>
    <p:sldId id="673" r:id="rId62"/>
    <p:sldId id="674" r:id="rId63"/>
    <p:sldId id="711" r:id="rId64"/>
    <p:sldId id="1109" r:id="rId65"/>
    <p:sldId id="688" r:id="rId66"/>
    <p:sldId id="689" r:id="rId67"/>
    <p:sldId id="878" r:id="rId68"/>
    <p:sldId id="879" r:id="rId69"/>
    <p:sldId id="693" r:id="rId70"/>
    <p:sldId id="1072" r:id="rId71"/>
    <p:sldId id="1071" r:id="rId72"/>
    <p:sldId id="696" r:id="rId73"/>
    <p:sldId id="697" r:id="rId74"/>
    <p:sldId id="979" r:id="rId75"/>
    <p:sldId id="987" r:id="rId76"/>
    <p:sldId id="988" r:id="rId77"/>
    <p:sldId id="1077" r:id="rId78"/>
    <p:sldId id="1147" r:id="rId79"/>
    <p:sldId id="982" r:id="rId80"/>
    <p:sldId id="983" r:id="rId81"/>
    <p:sldId id="701" r:id="rId82"/>
    <p:sldId id="702" r:id="rId83"/>
    <p:sldId id="713" r:id="rId84"/>
    <p:sldId id="677" r:id="rId85"/>
    <p:sldId id="340" r:id="rId86"/>
    <p:sldId id="723" r:id="rId87"/>
    <p:sldId id="680" r:id="rId88"/>
    <p:sldId id="1073" r:id="rId89"/>
    <p:sldId id="778" r:id="rId90"/>
    <p:sldId id="714" r:id="rId91"/>
    <p:sldId id="779" r:id="rId92"/>
    <p:sldId id="897" r:id="rId93"/>
    <p:sldId id="883" r:id="rId94"/>
    <p:sldId id="1111" r:id="rId95"/>
    <p:sldId id="1140" r:id="rId96"/>
    <p:sldId id="776" r:id="rId97"/>
    <p:sldId id="898" r:id="rId98"/>
    <p:sldId id="780" r:id="rId99"/>
    <p:sldId id="715" r:id="rId100"/>
    <p:sldId id="342" r:id="rId101"/>
    <p:sldId id="1048" r:id="rId102"/>
    <p:sldId id="344" r:id="rId103"/>
    <p:sldId id="345" r:id="rId104"/>
    <p:sldId id="346" r:id="rId105"/>
    <p:sldId id="1110" r:id="rId106"/>
    <p:sldId id="347" r:id="rId107"/>
    <p:sldId id="1054" r:id="rId108"/>
    <p:sldId id="882" r:id="rId109"/>
    <p:sldId id="1114" r:id="rId110"/>
    <p:sldId id="1115" r:id="rId111"/>
    <p:sldId id="904" r:id="rId112"/>
    <p:sldId id="1052" r:id="rId113"/>
    <p:sldId id="1051" r:id="rId114"/>
    <p:sldId id="972" r:id="rId115"/>
    <p:sldId id="767" r:id="rId116"/>
    <p:sldId id="768" r:id="rId117"/>
    <p:sldId id="769" r:id="rId118"/>
    <p:sldId id="770" r:id="rId119"/>
    <p:sldId id="771" r:id="rId120"/>
    <p:sldId id="908" r:id="rId121"/>
    <p:sldId id="1146" r:id="rId122"/>
    <p:sldId id="1119" r:id="rId123"/>
    <p:sldId id="1120" r:id="rId124"/>
    <p:sldId id="1121" r:id="rId125"/>
    <p:sldId id="1126" r:id="rId126"/>
    <p:sldId id="1127" r:id="rId127"/>
    <p:sldId id="1132" r:id="rId128"/>
    <p:sldId id="1133" r:id="rId129"/>
    <p:sldId id="1134" r:id="rId130"/>
    <p:sldId id="1135" r:id="rId131"/>
    <p:sldId id="1136" r:id="rId132"/>
    <p:sldId id="1137" r:id="rId133"/>
    <p:sldId id="1122" r:id="rId134"/>
    <p:sldId id="1123" r:id="rId135"/>
    <p:sldId id="1124" r:id="rId136"/>
    <p:sldId id="1125" r:id="rId13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47A"/>
    <a:srgbClr val="3E9260"/>
    <a:srgbClr val="FFFF99"/>
    <a:srgbClr val="A81893"/>
    <a:srgbClr val="C00000"/>
    <a:srgbClr val="EDDCDB"/>
    <a:srgbClr val="FDCBCB"/>
    <a:srgbClr val="F6D5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87" autoAdjust="0"/>
    <p:restoredTop sz="59812" autoAdjust="0"/>
  </p:normalViewPr>
  <p:slideViewPr>
    <p:cSldViewPr>
      <p:cViewPr varScale="1">
        <p:scale>
          <a:sx n="68" d="100"/>
          <a:sy n="68" d="100"/>
        </p:scale>
        <p:origin x="2730" y="66"/>
      </p:cViewPr>
      <p:guideLst>
        <p:guide orient="horz" pos="2160"/>
        <p:guide pos="2880"/>
      </p:guideLst>
    </p:cSldViewPr>
  </p:slideViewPr>
  <p:outlineViewPr>
    <p:cViewPr>
      <p:scale>
        <a:sx n="33" d="100"/>
        <a:sy n="33" d="100"/>
      </p:scale>
      <p:origin x="0" y="-18486"/>
    </p:cViewPr>
  </p:outlineViewPr>
  <p:notesTextViewPr>
    <p:cViewPr>
      <p:scale>
        <a:sx n="100" d="100"/>
        <a:sy n="100" d="100"/>
      </p:scale>
      <p:origin x="0" y="0"/>
    </p:cViewPr>
  </p:notesTextViewPr>
  <p:sorterViewPr>
    <p:cViewPr varScale="1">
      <p:scale>
        <a:sx n="1" d="1"/>
        <a:sy n="1" d="1"/>
      </p:scale>
      <p:origin x="0" y="0"/>
    </p:cViewPr>
  </p:sorterViewPr>
  <p:notesViewPr>
    <p:cSldViewPr>
      <p:cViewPr>
        <p:scale>
          <a:sx n="80" d="100"/>
          <a:sy n="80" d="100"/>
        </p:scale>
        <p:origin x="2904" y="16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0060"/>
          </a:xfrm>
          <a:prstGeom prst="rect">
            <a:avLst/>
          </a:prstGeom>
        </p:spPr>
        <p:txBody>
          <a:bodyPr vert="horz" lIns="97065" tIns="48533" rIns="97065" bIns="48533"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4143589" y="2"/>
            <a:ext cx="3169920" cy="480060"/>
          </a:xfrm>
          <a:prstGeom prst="rect">
            <a:avLst/>
          </a:prstGeom>
        </p:spPr>
        <p:txBody>
          <a:bodyPr vert="horz" lIns="97065" tIns="48533" rIns="97065" bIns="48533" rtlCol="0"/>
          <a:lstStyle>
            <a:lvl1pPr algn="r" fontAlgn="auto">
              <a:spcBef>
                <a:spcPts val="0"/>
              </a:spcBef>
              <a:spcAft>
                <a:spcPts val="0"/>
              </a:spcAft>
              <a:defRPr sz="1200">
                <a:latin typeface="+mn-lt"/>
              </a:defRPr>
            </a:lvl1pPr>
          </a:lstStyle>
          <a:p>
            <a:pPr>
              <a:defRPr/>
            </a:pPr>
            <a:fld id="{D9D8CDC2-6277-479B-BFBC-52BA0EA6AE8C}" type="datetimeFigureOut">
              <a:rPr lang="en-US"/>
              <a:pPr>
                <a:defRPr/>
              </a:pPr>
              <a:t>1/25/2023</a:t>
            </a:fld>
            <a:endParaRPr lang="en-US"/>
          </a:p>
        </p:txBody>
      </p:sp>
      <p:sp>
        <p:nvSpPr>
          <p:cNvPr id="4" name="Footer Placeholder 3"/>
          <p:cNvSpPr>
            <a:spLocks noGrp="1"/>
          </p:cNvSpPr>
          <p:nvPr>
            <p:ph type="ftr" sz="quarter" idx="2"/>
          </p:nvPr>
        </p:nvSpPr>
        <p:spPr>
          <a:xfrm>
            <a:off x="0" y="9119475"/>
            <a:ext cx="3169920" cy="480060"/>
          </a:xfrm>
          <a:prstGeom prst="rect">
            <a:avLst/>
          </a:prstGeom>
        </p:spPr>
        <p:txBody>
          <a:bodyPr vert="horz" lIns="97065" tIns="48533" rIns="97065" bIns="48533"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4143589" y="9119475"/>
            <a:ext cx="3169920" cy="480060"/>
          </a:xfrm>
          <a:prstGeom prst="rect">
            <a:avLst/>
          </a:prstGeom>
        </p:spPr>
        <p:txBody>
          <a:bodyPr vert="horz" lIns="97065" tIns="48533" rIns="97065" bIns="48533" rtlCol="0" anchor="b"/>
          <a:lstStyle>
            <a:lvl1pPr algn="r" fontAlgn="auto">
              <a:spcBef>
                <a:spcPts val="0"/>
              </a:spcBef>
              <a:spcAft>
                <a:spcPts val="0"/>
              </a:spcAft>
              <a:defRPr sz="1200">
                <a:latin typeface="+mn-lt"/>
              </a:defRPr>
            </a:lvl1pPr>
          </a:lstStyle>
          <a:p>
            <a:pPr>
              <a:defRPr/>
            </a:pPr>
            <a:fld id="{5881D9BC-C87A-45B0-83BC-AEC4E512CACF}" type="slidenum">
              <a:rPr lang="en-US"/>
              <a:pPr>
                <a:defRPr/>
              </a:pPr>
              <a:t>‹#›</a:t>
            </a:fld>
            <a:endParaRPr lang="en-US"/>
          </a:p>
        </p:txBody>
      </p:sp>
    </p:spTree>
    <p:extLst>
      <p:ext uri="{BB962C8B-B14F-4D97-AF65-F5344CB8AC3E}">
        <p14:creationId xmlns:p14="http://schemas.microsoft.com/office/powerpoint/2010/main" val="160957043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2T00:33:56.154"/>
    </inkml:context>
    <inkml:brush xml:id="br0">
      <inkml:brushProperty name="width" value="0.35" units="cm"/>
      <inkml:brushProperty name="height" value="0.35" units="cm"/>
      <inkml:brushProperty name="color" value="#004F8B"/>
    </inkml:brush>
  </inkml:definitions>
  <inkml:trace contextRef="#ctx0" brushRef="#br0">1 2 24575,'18'-1'0,"15"1"0,0 1 0,0 1 0,48 10 0,33 11 0,2-5 0,0-4 0,185-3 0,1380-15 0,-917 6 0,-522 16 0,-51 0 0,677-12 0,-483-8 0,695 2 0,-1036 2 0,1 3 0,-1 2 0,65 18 0,-57-12 0,99 11 0,101-22 0,-21-1 0,-206 2 0,0 2 0,0 0 0,0 1 0,27 11 0,-21-6 0,49 9 0,-7-3 0,125 45 0,3 1 0,-9-5 0,-31-9 0,154 62 0,-277-98 0,0-2 0,70 12 0,-77-19 0,0 2 0,0 2 0,-1 0 0,0 2 0,37 18 0,186 95 0,-76-11 0,-136-88 0,21 11 0,125 53 0,-18-13 0,-75-31 0,-48-21 0,-2 2 0,46 34 0,-27-17 0,82 62 0,-94-64 0,109 63 0,-129-85 0,56 44 0,0 1 0,-68-51 0,-1 2 0,0 1 0,-1 0 0,0 1 0,21 27 0,62 99 0,-80-110 0,1 0 0,2-1 0,1-1 0,1-1 0,1-1 0,33 26 0,-7-15 0,93 88 0,-124-107 0,2 0 0,0-2 0,1-1 0,49 28 0,114 41 0,-74-37 0,4 2 0,-61-28 0,-1 2 0,81 50 0,-112-62 0,1 0 0,0-2 0,1-1 0,0-1 0,1-2 0,0 0 0,54 6 0,63 16 0,-112-20 0,-2-1 0,-1 2 0,41 17 0,-47-16 0,0-2 0,1-1 0,-1-1 0,2-1 0,34 4 0,126 1 0,-37-4 0,-85-1 0,20 0 0,0 4 0,110 28 0,-82-11 0,1-5 0,120 8 0,273-21 0,-288-12 0,1919 3 0,-1839-4-251,1-12 1,498-93-1,-241-30 251,-154 35 0,-334 93 142,0 2 1,1 3-1,0 4 1,98 7 0,-9 0-1469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2T00:37:11.054"/>
    </inkml:context>
    <inkml:brush xml:id="br0">
      <inkml:brushProperty name="width" value="0.35" units="cm"/>
      <inkml:brushProperty name="height" value="0.35" units="cm"/>
      <inkml:brushProperty name="color" value="#E71224"/>
    </inkml:brush>
  </inkml:definitions>
  <inkml:trace contextRef="#ctx0" brushRef="#br0">0 2699 24575,'1'-2'0,"-1"1"0,1 0 0,-1 0 0,1 0 0,0 0 0,-1-1 0,1 1 0,0 0 0,0 0 0,0 1 0,0-1 0,0 0 0,0 0 0,0 0 0,0 0 0,0 1 0,0-1 0,0 1 0,1-1 0,-1 1 0,0-1 0,0 1 0,0 0 0,3-1 0,36-8 0,-35 9 0,50-5 0,0 2 0,0 3 0,1 3 0,101 16 0,-39-3 0,7 0 0,-38-4 0,103 1 0,3815-15 0,-3979 4 0,-1 1 0,1 1 0,-1 1 0,1 1 0,26 10 0,-19-5 0,1-2 0,41 6 0,148 11 0,228-5 0,771-22 0,-1190 0 0,-1-2 0,0-1 0,0-1 0,37-12 0,121-47 0,-88 27 0,49-22 0,257-143 0,-394 195 0,185-80 0,-2 1 0,-86 22 0,142-110 0,-226 151 0,-1-1 0,-1-1 0,-1-2 0,-1 0 0,-2-1 0,22-38 0,20-26 0,42-51 0,96-177 0,-151 239 0,-29 50 0,20-40 0,0-14 0,4 2 0,3 2 0,114-148 0,-141 208 0,0 0 0,1 2 0,1 0 0,1 1 0,1 2 0,0 0 0,1 1 0,1 2 0,0 1 0,1 0 0,0 2 0,0 2 0,39-8 0,178-49 0,278-93 0,-493 148 0,9-1 0,0 1 0,0 1 0,1 3 0,58-3 0,160 10 0,-108 3 0,-71-4 0,70 2 0,220-27 0,-201 0 0,27-6 0,351-9 0,-509 40 0,68 0 0,0 4 0,190 33 0,78 24 0,-95-19 0,-196-32 0,1-3 0,143-7 0,-113-2 0,1575 0 0,-1645 5 0,-1 1 0,0 2 0,72 21 0,-64-15 0,94 13 0,177-21 0,-187-6 0,-101 0 0,-1-1 0,43-10 0,36-4 0,52-3 0,73-5 0,488 26-1365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2T00:37:43.864"/>
    </inkml:context>
    <inkml:brush xml:id="br0">
      <inkml:brushProperty name="width" value="0.35" units="cm"/>
      <inkml:brushProperty name="height" value="0.35" units="cm"/>
      <inkml:brushProperty name="color" value="#004F8B"/>
    </inkml:brush>
  </inkml:definitions>
  <inkml:trace contextRef="#ctx0" brushRef="#br0">1 1 24575,'5'0'0,"0"1"0,1 0 0,-1 0 0,0 0 0,0 1 0,0 0 0,0 0 0,0 0 0,-1 0 0,1 1 0,-1 0 0,1 0 0,3 4 0,54 52 0,-40-35 0,119 103 0,3 4 0,-123-109 0,-1 1 0,0 1 0,-2 1 0,20 37 0,-20-31 0,0-1 0,2 0 0,1-2 0,50 51 0,-43-51 0,-1 0 0,-1 2 0,42 62 0,-61-80 0,0 1 0,-2-1 0,1 1 0,-1 0 0,-1 1 0,0-1 0,-1 1 0,-1 0 0,0-1 0,-1 1 0,0 0 0,-1 0 0,-1 0 0,-3 22 0,-1-13 0,0 0 0,-2 0 0,-1-1 0,0 0 0,-14 23 0,-65 98 0,60-101 0,3-2 0,-18 45 0,29-55 0,-1-1 0,-2-1 0,0 0 0,-28 34 0,22-33 25,2 0 0,1 2 0,1 0-1,-14 34 1,18-33-397,-3 0 0,0-1-1,-38 48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2T00:38:04.175"/>
    </inkml:context>
    <inkml:brush xml:id="br0">
      <inkml:brushProperty name="width" value="0.35" units="cm"/>
      <inkml:brushProperty name="height" value="0.35" units="cm"/>
      <inkml:brushProperty name="color" value="#E71224"/>
    </inkml:brush>
  </inkml:definitions>
  <inkml:trace contextRef="#ctx0" brushRef="#br0">1293 1 24575,'-14'1'0,"0"0"0,0 1 0,0 1 0,1 0 0,-1 1 0,1 1 0,0 0 0,0 1 0,0 0 0,1 1 0,0 0 0,0 1 0,-10 9 0,-21 19 0,2 1 0,-36 45 0,22-23 0,-200 213 0,38-60 0,154-156 0,2 3 0,3 2 0,-60 82 0,89-102 0,13-20 0,1 0 0,-14 28 0,25-41 0,1 0 0,0 0 0,0 1 0,0-1 0,1 1 0,1 0 0,-1-1 0,1 1 0,1 0 0,0 11 0,1-15 0,0 0 0,0-1 0,1 1 0,-1-1 0,1 1 0,0-1 0,0 0 0,1 0 0,-1 0 0,1 0 0,0 0 0,0 0 0,0-1 0,1 1 0,-1-1 0,1 0 0,0 0 0,-1 0 0,10 3 0,8 6 0,1-1 0,38 13 0,-42-17 0,41 15 0,-1 2 0,92 54 0,79 56 0,-152-79 0,-17-11 0,140 87 0,-137-91 0,106 85 0,-123-89-85,2-3 0,90 46 0,-82-48-1025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0060"/>
          </a:xfrm>
          <a:prstGeom prst="rect">
            <a:avLst/>
          </a:prstGeom>
        </p:spPr>
        <p:txBody>
          <a:bodyPr vert="horz" lIns="97055" tIns="48529" rIns="97055" bIns="4852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589" y="2"/>
            <a:ext cx="3169920" cy="480060"/>
          </a:xfrm>
          <a:prstGeom prst="rect">
            <a:avLst/>
          </a:prstGeom>
        </p:spPr>
        <p:txBody>
          <a:bodyPr vert="horz" lIns="97055" tIns="48529" rIns="97055" bIns="48529" rtlCol="0"/>
          <a:lstStyle>
            <a:lvl1pPr algn="r" fontAlgn="auto">
              <a:spcBef>
                <a:spcPts val="0"/>
              </a:spcBef>
              <a:spcAft>
                <a:spcPts val="0"/>
              </a:spcAft>
              <a:defRPr sz="1200">
                <a:latin typeface="+mn-lt"/>
              </a:defRPr>
            </a:lvl1pPr>
          </a:lstStyle>
          <a:p>
            <a:pPr>
              <a:defRPr/>
            </a:pPr>
            <a:fld id="{53EEAAB7-A1D3-4D8E-A0FF-E8D21A822988}" type="datetimeFigureOut">
              <a:rPr lang="en-US"/>
              <a:pPr>
                <a:defRPr/>
              </a:pPr>
              <a:t>1/25/2023</a:t>
            </a:fld>
            <a:endParaRPr lang="en-US"/>
          </a:p>
        </p:txBody>
      </p:sp>
      <p:sp>
        <p:nvSpPr>
          <p:cNvPr id="4" name="Slide Image Placeholder 3"/>
          <p:cNvSpPr>
            <a:spLocks noGrp="1" noRot="1" noChangeAspect="1"/>
          </p:cNvSpPr>
          <p:nvPr>
            <p:ph type="sldImg" idx="2"/>
          </p:nvPr>
        </p:nvSpPr>
        <p:spPr>
          <a:xfrm>
            <a:off x="1258888" y="722313"/>
            <a:ext cx="4797425" cy="3598862"/>
          </a:xfrm>
          <a:prstGeom prst="rect">
            <a:avLst/>
          </a:prstGeom>
          <a:noFill/>
          <a:ln w="12700">
            <a:solidFill>
              <a:prstClr val="black"/>
            </a:solidFill>
          </a:ln>
        </p:spPr>
        <p:txBody>
          <a:bodyPr vert="horz" lIns="97055" tIns="48529" rIns="97055" bIns="48529" rtlCol="0" anchor="ctr"/>
          <a:lstStyle/>
          <a:p>
            <a:pPr lvl="0"/>
            <a:endParaRPr lang="en-US" noProof="0"/>
          </a:p>
        </p:txBody>
      </p:sp>
      <p:sp>
        <p:nvSpPr>
          <p:cNvPr id="5" name="Notes Placeholder 4"/>
          <p:cNvSpPr>
            <a:spLocks noGrp="1"/>
          </p:cNvSpPr>
          <p:nvPr>
            <p:ph type="body" sz="quarter" idx="3"/>
          </p:nvPr>
        </p:nvSpPr>
        <p:spPr>
          <a:xfrm>
            <a:off x="731520" y="4560572"/>
            <a:ext cx="5852160" cy="4320540"/>
          </a:xfrm>
          <a:prstGeom prst="rect">
            <a:avLst/>
          </a:prstGeom>
        </p:spPr>
        <p:txBody>
          <a:bodyPr vert="horz" lIns="97055" tIns="48529" rIns="97055" bIns="4852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7055" tIns="48529" rIns="97055" bIns="4852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589" y="9119475"/>
            <a:ext cx="3169920" cy="480060"/>
          </a:xfrm>
          <a:prstGeom prst="rect">
            <a:avLst/>
          </a:prstGeom>
        </p:spPr>
        <p:txBody>
          <a:bodyPr vert="horz" lIns="97055" tIns="48529" rIns="97055" bIns="48529" rtlCol="0" anchor="b"/>
          <a:lstStyle>
            <a:lvl1pPr algn="r" fontAlgn="auto">
              <a:spcBef>
                <a:spcPts val="0"/>
              </a:spcBef>
              <a:spcAft>
                <a:spcPts val="0"/>
              </a:spcAft>
              <a:defRPr sz="1200">
                <a:latin typeface="+mn-lt"/>
              </a:defRPr>
            </a:lvl1pPr>
          </a:lstStyle>
          <a:p>
            <a:pPr>
              <a:defRPr/>
            </a:pPr>
            <a:fld id="{B8E075DC-D647-488E-8269-A40C10191594}" type="slidenum">
              <a:rPr lang="en-US"/>
              <a:pPr>
                <a:defRPr/>
              </a:pPr>
              <a:t>‹#›</a:t>
            </a:fld>
            <a:endParaRPr lang="en-US"/>
          </a:p>
        </p:txBody>
      </p:sp>
    </p:spTree>
    <p:extLst>
      <p:ext uri="{BB962C8B-B14F-4D97-AF65-F5344CB8AC3E}">
        <p14:creationId xmlns:p14="http://schemas.microsoft.com/office/powerpoint/2010/main" val="30222190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hyperlink" Target="mailto:par@capitol.hawaii.gov" TargetMode="External"/><Relationship Id="rId2" Type="http://schemas.openxmlformats.org/officeDocument/2006/relationships/slide" Target="../slides/slide120.xml"/><Relationship Id="rId1" Type="http://schemas.openxmlformats.org/officeDocument/2006/relationships/notesMaster" Target="../notesMasters/notesMaster1.xml"/><Relationship Id="rId5" Type="http://schemas.openxmlformats.org/officeDocument/2006/relationships/hyperlink" Target="https://lrb.hawaii.gov/par" TargetMode="External"/><Relationship Id="rId4" Type="http://schemas.openxmlformats.org/officeDocument/2006/relationships/hyperlink" Target="https://www.facebook.com/PublicAccessRoom/?ref=br_rs" TargetMode="Externa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Your Voice: Participating at the Hawaii State Legislature. Presented by the Public Access Room (PAR), 808/587-0478, par@capitol.hawaii.gov. Our </a:t>
            </a:r>
            <a:r>
              <a:rPr lang="en-US" sz="1400"/>
              <a:t>website is </a:t>
            </a:r>
            <a:r>
              <a:rPr lang="en-US" sz="1400" dirty="0"/>
              <a:t>lrb.hawaii.gov/par.</a:t>
            </a:r>
          </a:p>
        </p:txBody>
      </p:sp>
      <p:sp>
        <p:nvSpPr>
          <p:cNvPr id="4" name="Slide Number Placeholder 3"/>
          <p:cNvSpPr>
            <a:spLocks noGrp="1"/>
          </p:cNvSpPr>
          <p:nvPr>
            <p:ph type="sldNum" sz="quarter" idx="5"/>
          </p:nvPr>
        </p:nvSpPr>
        <p:spPr/>
        <p:txBody>
          <a:bodyPr/>
          <a:lstStyle/>
          <a:p>
            <a:pPr defTabSz="882642">
              <a:defRPr/>
            </a:pPr>
            <a:fld id="{B8E075DC-D647-488E-8269-A40C10191594}" type="slidenum">
              <a:rPr lang="en-US">
                <a:solidFill>
                  <a:prstClr val="black"/>
                </a:solidFill>
                <a:latin typeface="Calibri"/>
              </a:rPr>
              <a:pPr defTabSz="882642">
                <a:defRPr/>
              </a:pPr>
              <a:t>1</a:t>
            </a:fld>
            <a:endParaRPr lang="en-US">
              <a:solidFill>
                <a:prstClr val="black"/>
              </a:solidFill>
              <a:latin typeface="Calibri"/>
            </a:endParaRPr>
          </a:p>
        </p:txBody>
      </p:sp>
    </p:spTree>
    <p:extLst>
      <p:ext uri="{BB962C8B-B14F-4D97-AF65-F5344CB8AC3E}">
        <p14:creationId xmlns:p14="http://schemas.microsoft.com/office/powerpoint/2010/main" val="1416173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come to this screen where you can type in your address or navigate on the map to a particular location</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10</a:t>
            </a:fld>
            <a:endParaRPr lang="en-US"/>
          </a:p>
        </p:txBody>
      </p:sp>
    </p:spTree>
    <p:extLst>
      <p:ext uri="{BB962C8B-B14F-4D97-AF65-F5344CB8AC3E}">
        <p14:creationId xmlns:p14="http://schemas.microsoft.com/office/powerpoint/2010/main" val="2962289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2D60DA-CA82-4C83-A194-A9A6A44A0B22}" type="slidenum">
              <a:rPr lang="en-US" smtClean="0"/>
              <a:pPr fontAlgn="base">
                <a:spcBef>
                  <a:spcPct val="0"/>
                </a:spcBef>
                <a:spcAft>
                  <a:spcPct val="0"/>
                </a:spcAft>
                <a:defRPr/>
              </a:pPr>
              <a:t>100</a:t>
            </a:fld>
            <a:endParaRPr lang="en-US"/>
          </a:p>
        </p:txBody>
      </p:sp>
      <p:sp>
        <p:nvSpPr>
          <p:cNvPr id="222211" name="Rectangle 7"/>
          <p:cNvSpPr txBox="1">
            <a:spLocks noGrp="1" noChangeArrowheads="1"/>
          </p:cNvSpPr>
          <p:nvPr/>
        </p:nvSpPr>
        <p:spPr bwMode="auto">
          <a:xfrm>
            <a:off x="4143589" y="9119475"/>
            <a:ext cx="3169920" cy="480060"/>
          </a:xfrm>
          <a:prstGeom prst="rect">
            <a:avLst/>
          </a:prstGeom>
          <a:noFill/>
          <a:ln w="9525">
            <a:noFill/>
            <a:miter lim="800000"/>
            <a:headEnd/>
            <a:tailEnd/>
          </a:ln>
        </p:spPr>
        <p:txBody>
          <a:bodyPr lIns="97022" tIns="48510" rIns="97022" bIns="48510" anchor="b"/>
          <a:lstStyle/>
          <a:p>
            <a:pPr algn="r" defTabSz="965593"/>
            <a:fld id="{CCA581AD-0729-4559-BD53-F10F23833557}" type="slidenum">
              <a:rPr lang="en-US" sz="1200">
                <a:latin typeface="Calibri" pitchFamily="34" charset="0"/>
              </a:rPr>
              <a:pPr algn="r" defTabSz="965593"/>
              <a:t>100</a:t>
            </a:fld>
            <a:endParaRPr lang="en-US" sz="1200" dirty="0">
              <a:latin typeface="Calibri" pitchFamily="34" charset="0"/>
            </a:endParaRPr>
          </a:p>
        </p:txBody>
      </p:sp>
      <p:sp>
        <p:nvSpPr>
          <p:cNvPr id="22221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2213" name="Rectangle 3"/>
          <p:cNvSpPr>
            <a:spLocks noGrp="1" noChangeArrowheads="1"/>
          </p:cNvSpPr>
          <p:nvPr>
            <p:ph type="body" idx="1"/>
          </p:nvPr>
        </p:nvSpPr>
        <p:spPr bwMode="auto">
          <a:noFill/>
        </p:spPr>
        <p:txBody>
          <a:bodyPr wrap="square" lIns="97022" tIns="48510" rIns="97022" bIns="48510" numCol="1" anchor="t" anchorCtr="0" compatLnSpc="1">
            <a:prstTxWarp prst="textNoShape">
              <a:avLst/>
            </a:prstTxWarp>
          </a:bodyPr>
          <a:lstStyle/>
          <a:p>
            <a:pPr eaLnBrk="1" hangingPunct="1">
              <a:spcBef>
                <a:spcPct val="0"/>
              </a:spcBef>
            </a:pPr>
            <a:r>
              <a:rPr lang="en-US" dirty="0"/>
              <a:t>Did your bill pass?  Did you get what you wanted out of the committee hearings you submitted testimony for?  Were the changes made to the bill acceptable compromises that still move your issue forward?</a:t>
            </a:r>
          </a:p>
          <a:p>
            <a:pPr eaLnBrk="1" hangingPunct="1">
              <a:spcBef>
                <a:spcPct val="0"/>
              </a:spcBef>
            </a:pPr>
            <a:endParaRPr lang="en-US" dirty="0"/>
          </a:p>
          <a:p>
            <a:pPr eaLnBrk="1" hangingPunct="1">
              <a:spcBef>
                <a:spcPct val="0"/>
              </a:spcBef>
            </a:pPr>
            <a:r>
              <a:rPr lang="en-US" dirty="0"/>
              <a:t>Amazing. Take time to thank the people who heard you and others who helped along the way! </a:t>
            </a:r>
          </a:p>
          <a:p>
            <a:pPr eaLnBrk="1" hangingPunct="1">
              <a:spcBef>
                <a:spcPct val="0"/>
              </a:spcBef>
            </a:pPr>
            <a:endParaRPr lang="en-US" dirty="0"/>
          </a:p>
        </p:txBody>
      </p:sp>
    </p:spTree>
    <p:extLst>
      <p:ext uri="{BB962C8B-B14F-4D97-AF65-F5344CB8AC3E}">
        <p14:creationId xmlns:p14="http://schemas.microsoft.com/office/powerpoint/2010/main" val="53879369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882642" fontAlgn="base">
              <a:spcBef>
                <a:spcPct val="0"/>
              </a:spcBef>
              <a:spcAft>
                <a:spcPct val="0"/>
              </a:spcAft>
              <a:defRPr/>
            </a:pPr>
            <a:fld id="{B1230BFE-798D-44C4-891D-56367C685388}" type="slidenum">
              <a:rPr lang="en-US">
                <a:solidFill>
                  <a:prstClr val="black"/>
                </a:solidFill>
                <a:latin typeface="Calibri"/>
              </a:rPr>
              <a:pPr defTabSz="882642" fontAlgn="base">
                <a:spcBef>
                  <a:spcPct val="0"/>
                </a:spcBef>
                <a:spcAft>
                  <a:spcPct val="0"/>
                </a:spcAft>
                <a:defRPr/>
              </a:pPr>
              <a:t>101</a:t>
            </a:fld>
            <a:endParaRPr lang="en-US">
              <a:solidFill>
                <a:prstClr val="black"/>
              </a:solidFill>
              <a:latin typeface="Calibri"/>
            </a:endParaRPr>
          </a:p>
        </p:txBody>
      </p:sp>
      <p:sp>
        <p:nvSpPr>
          <p:cNvPr id="223235" name="Rectangle 7"/>
          <p:cNvSpPr txBox="1">
            <a:spLocks noGrp="1" noChangeArrowheads="1"/>
          </p:cNvSpPr>
          <p:nvPr/>
        </p:nvSpPr>
        <p:spPr bwMode="auto">
          <a:xfrm>
            <a:off x="3819285" y="8573027"/>
            <a:ext cx="2921821" cy="451294"/>
          </a:xfrm>
          <a:prstGeom prst="rect">
            <a:avLst/>
          </a:prstGeom>
          <a:noFill/>
          <a:ln w="9525">
            <a:noFill/>
            <a:miter lim="800000"/>
            <a:headEnd/>
            <a:tailEnd/>
          </a:ln>
        </p:spPr>
        <p:txBody>
          <a:bodyPr lIns="90425" tIns="45210" rIns="90425" bIns="45210" anchor="b"/>
          <a:lstStyle/>
          <a:p>
            <a:pPr algn="r" defTabSz="899930">
              <a:defRPr/>
            </a:pPr>
            <a:fld id="{E8757EDD-2918-43F1-A8A8-1F2F36E92032}" type="slidenum">
              <a:rPr lang="en-US" sz="1200">
                <a:solidFill>
                  <a:prstClr val="black"/>
                </a:solidFill>
                <a:latin typeface="Calibri" pitchFamily="34" charset="0"/>
              </a:rPr>
              <a:pPr algn="r" defTabSz="899930">
                <a:defRPr/>
              </a:pPr>
              <a:t>101</a:t>
            </a:fld>
            <a:endParaRPr lang="en-US" sz="1200" dirty="0">
              <a:solidFill>
                <a:prstClr val="black"/>
              </a:solidFill>
              <a:latin typeface="Calibri" pitchFamily="34" charset="0"/>
            </a:endParaRPr>
          </a:p>
        </p:txBody>
      </p:sp>
      <p:sp>
        <p:nvSpPr>
          <p:cNvPr id="22323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3237" name="Rectangle 3"/>
          <p:cNvSpPr>
            <a:spLocks noGrp="1" noChangeArrowheads="1"/>
          </p:cNvSpPr>
          <p:nvPr>
            <p:ph type="body" idx="1"/>
          </p:nvPr>
        </p:nvSpPr>
        <p:spPr bwMode="auto">
          <a:noFill/>
        </p:spPr>
        <p:txBody>
          <a:bodyPr wrap="square" lIns="90425" tIns="45210" rIns="90425" bIns="45210" numCol="1" anchor="t" anchorCtr="0" compatLnSpc="1">
            <a:prstTxWarp prst="textNoShape">
              <a:avLst/>
            </a:prstTxWarp>
            <a:normAutofit/>
          </a:bodyPr>
          <a:lstStyle/>
          <a:p>
            <a:pPr eaLnBrk="1" hangingPunct="1">
              <a:spcBef>
                <a:spcPct val="0"/>
              </a:spcBef>
            </a:pPr>
            <a:r>
              <a:rPr lang="en-US" dirty="0"/>
              <a:t>Throughout</a:t>
            </a:r>
            <a:r>
              <a:rPr lang="en-US" baseline="0" dirty="0"/>
              <a:t> session, though, this</a:t>
            </a:r>
            <a:r>
              <a:rPr lang="en-US" dirty="0"/>
              <a:t> is more likely for a lot of folks. Often, they’re disappointed to see their bill die, right there in front of them. </a:t>
            </a:r>
            <a:r>
              <a:rPr lang="en-US" baseline="0" dirty="0"/>
              <a:t>It helps to remember the bright side – Did a hearing spark good discussion on an issue? Raise awareness? Identify potential allies? Often, you can take a step back and find some progress that’s been made.</a:t>
            </a:r>
            <a:endParaRPr lang="en-US" dirty="0"/>
          </a:p>
          <a:p>
            <a:pPr eaLnBrk="1" hangingPunct="1">
              <a:spcBef>
                <a:spcPct val="0"/>
              </a:spcBef>
            </a:pPr>
            <a:endParaRPr lang="en-US" dirty="0"/>
          </a:p>
          <a:p>
            <a:pPr eaLnBrk="1" hangingPunct="1">
              <a:spcBef>
                <a:spcPct val="0"/>
              </a:spcBef>
            </a:pPr>
            <a:r>
              <a:rPr lang="en-US" dirty="0"/>
              <a:t>Even though the process of making a law may seem slow (it can take </a:t>
            </a:r>
            <a:r>
              <a:rPr lang="en-US" baseline="0" dirty="0"/>
              <a:t>years)</a:t>
            </a:r>
            <a:r>
              <a:rPr lang="en-US" dirty="0"/>
              <a:t> and is often frustrating, the process keeps a lot of “bad” legislation from coming into law. Just read through the descriptions of all the bills introduced at the start of session – you’re sure to see some things you disagree with!  </a:t>
            </a:r>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p:txBody>
      </p:sp>
    </p:spTree>
    <p:extLst>
      <p:ext uri="{BB962C8B-B14F-4D97-AF65-F5344CB8AC3E}">
        <p14:creationId xmlns:p14="http://schemas.microsoft.com/office/powerpoint/2010/main" val="62547216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p:spPr>
      </p:sp>
      <p:sp>
        <p:nvSpPr>
          <p:cNvPr id="224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If your bill dies…keep at it and remember that “many hands make light work.” The process is often long and complicated, so having other people involved will both increase your chances and keep you from burning out. Go over what happened during this year’s session and get ready for next year.</a:t>
            </a:r>
          </a:p>
        </p:txBody>
      </p:sp>
      <p:sp>
        <p:nvSpPr>
          <p:cNvPr id="2232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DCDBAC-2D81-4BAA-BD79-B39E44C202D3}" type="slidenum">
              <a:rPr lang="en-US" smtClean="0"/>
              <a:pPr fontAlgn="base">
                <a:spcBef>
                  <a:spcPct val="0"/>
                </a:spcBef>
                <a:spcAft>
                  <a:spcPct val="0"/>
                </a:spcAft>
                <a:defRPr/>
              </a:pPr>
              <a:t>102</a:t>
            </a:fld>
            <a:endParaRPr lang="en-US"/>
          </a:p>
        </p:txBody>
      </p:sp>
    </p:spTree>
    <p:extLst>
      <p:ext uri="{BB962C8B-B14F-4D97-AF65-F5344CB8AC3E}">
        <p14:creationId xmlns:p14="http://schemas.microsoft.com/office/powerpoint/2010/main" val="23392025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1C7F63-9A35-4824-9762-7B0FF4B0C45D}" type="slidenum">
              <a:rPr lang="en-US" smtClean="0"/>
              <a:pPr fontAlgn="base">
                <a:spcBef>
                  <a:spcPct val="0"/>
                </a:spcBef>
                <a:spcAft>
                  <a:spcPct val="0"/>
                </a:spcAft>
                <a:defRPr/>
              </a:pPr>
              <a:t>103</a:t>
            </a:fld>
            <a:endParaRPr lang="en-US"/>
          </a:p>
        </p:txBody>
      </p:sp>
      <p:sp>
        <p:nvSpPr>
          <p:cNvPr id="225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And remember how important the interim is – the time between legislative sessions.</a:t>
            </a:r>
          </a:p>
          <a:p>
            <a:pPr eaLnBrk="1" hangingPunct="1">
              <a:spcBef>
                <a:spcPct val="0"/>
              </a:spcBef>
            </a:pPr>
            <a:endParaRPr lang="en-US" dirty="0"/>
          </a:p>
          <a:p>
            <a:pPr eaLnBrk="1" hangingPunct="1">
              <a:spcBef>
                <a:spcPct val="0"/>
              </a:spcBef>
            </a:pPr>
            <a:r>
              <a:rPr lang="en-US" dirty="0"/>
              <a:t>If your bill dies, the following interim is a good time to start stirring up interest in reviving it. Debrief and consult with allies about what worked and what didn’t during session. Work with other stake holders to find points of acceptable compromise. Teach the legislators and/or the community more about your issue. Perhaps ask a legislator to draft a new bill that may stand a better chance of passage.</a:t>
            </a:r>
          </a:p>
          <a:p>
            <a:pPr eaLnBrk="1" hangingPunct="1">
              <a:spcBef>
                <a:spcPct val="0"/>
              </a:spcBef>
            </a:pPr>
            <a:endParaRPr lang="en-US" dirty="0"/>
          </a:p>
          <a:p>
            <a:pPr eaLnBrk="1" hangingPunct="1">
              <a:spcBef>
                <a:spcPct val="0"/>
              </a:spcBef>
            </a:pPr>
            <a:r>
              <a:rPr lang="en-US" dirty="0"/>
              <a:t>After the flurry of session, you’ll find the capitol so much more relaxed during interim! It’s a great time to talk with legislators and their staff.</a:t>
            </a:r>
          </a:p>
        </p:txBody>
      </p:sp>
    </p:spTree>
    <p:extLst>
      <p:ext uri="{BB962C8B-B14F-4D97-AF65-F5344CB8AC3E}">
        <p14:creationId xmlns:p14="http://schemas.microsoft.com/office/powerpoint/2010/main" val="9181791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p:spPr>
      </p:sp>
      <p:sp>
        <p:nvSpPr>
          <p:cNvPr id="22630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dirty="0"/>
              <a:t>We didn’t want to confuse you at the outset, but if your bill dies in an odd-numbered year, the first year of the 2-year legislative cycle (a biennium), it’s not really dead(!).  </a:t>
            </a:r>
          </a:p>
          <a:p>
            <a:pPr eaLnBrk="1" hangingPunct="1">
              <a:spcBef>
                <a:spcPct val="0"/>
              </a:spcBef>
            </a:pPr>
            <a:endParaRPr lang="en-US" dirty="0"/>
          </a:p>
          <a:p>
            <a:pPr eaLnBrk="1" hangingPunct="1">
              <a:spcBef>
                <a:spcPct val="0"/>
              </a:spcBef>
            </a:pPr>
            <a:r>
              <a:rPr lang="en-US" dirty="0"/>
              <a:t>In the first year of a biennium, any bill that didn’t pass out of the legislature actually just goes into a coma. We say that it “died” but it’s actually a potential “zombie” that could come back to life. In the 2</a:t>
            </a:r>
            <a:r>
              <a:rPr lang="en-US" baseline="30000" dirty="0"/>
              <a:t>nd</a:t>
            </a:r>
            <a:r>
              <a:rPr lang="en-US" dirty="0"/>
              <a:t> year, in addition to all the new bills legislators will introduce, bills from the 1</a:t>
            </a:r>
            <a:r>
              <a:rPr lang="en-US" baseline="30000" dirty="0"/>
              <a:t>st</a:t>
            </a:r>
            <a:r>
              <a:rPr lang="en-US" dirty="0"/>
              <a:t> year can be revived at exactly the same place they “died.” </a:t>
            </a:r>
          </a:p>
          <a:p>
            <a:pPr eaLnBrk="1" hangingPunct="1">
              <a:spcBef>
                <a:spcPct val="0"/>
              </a:spcBef>
            </a:pPr>
            <a:endParaRPr lang="en-US" b="1" i="1" u="sng" dirty="0"/>
          </a:p>
          <a:p>
            <a:pPr eaLnBrk="1" hangingPunct="1">
              <a:spcBef>
                <a:spcPct val="0"/>
              </a:spcBef>
            </a:pPr>
            <a:r>
              <a:rPr lang="en-US" b="1" i="1" u="sng" dirty="0"/>
              <a:t>BUT</a:t>
            </a:r>
            <a:r>
              <a:rPr lang="en-US" dirty="0"/>
              <a:t> at the end of the even-numbered year, the 2</a:t>
            </a:r>
            <a:r>
              <a:rPr lang="en-US" baseline="30000" dirty="0"/>
              <a:t>nd</a:t>
            </a:r>
            <a:r>
              <a:rPr lang="en-US" dirty="0"/>
              <a:t> year of the biennium, if it hasn’t passed into law, it is really truly finally absolutely totally DEAD.</a:t>
            </a:r>
          </a:p>
          <a:p>
            <a:pPr eaLnBrk="1" hangingPunct="1">
              <a:spcBef>
                <a:spcPct val="0"/>
              </a:spcBef>
            </a:pPr>
            <a:endParaRPr lang="en-US" dirty="0"/>
          </a:p>
          <a:p>
            <a:pPr eaLnBrk="1" hangingPunct="1">
              <a:spcBef>
                <a:spcPct val="0"/>
              </a:spcBef>
            </a:pPr>
            <a:r>
              <a:rPr lang="en-US" dirty="0"/>
              <a:t>We’ll have elections in November of the even-numbered year, and a new biennium begins the following January with all new bills introduced. </a:t>
            </a:r>
          </a:p>
          <a:p>
            <a:pPr eaLnBrk="1" hangingPunct="1">
              <a:spcBef>
                <a:spcPct val="0"/>
              </a:spcBef>
            </a:pPr>
            <a:endParaRPr lang="en-US" b="1" i="1" u="sng" dirty="0"/>
          </a:p>
          <a:p>
            <a:pPr eaLnBrk="1" hangingPunct="1">
              <a:spcBef>
                <a:spcPct val="0"/>
              </a:spcBef>
            </a:pPr>
            <a:r>
              <a:rPr lang="en-US" dirty="0"/>
              <a:t>That’s no reason to stop your campaign, though. Remember, more than just a specific bill, you’re advocating for an idea! You can make a list of what you’d like a bill to do, take it to a legislator, ask that person to introduce a bill for you the following year… and it starts all over again.</a:t>
            </a:r>
          </a:p>
          <a:p>
            <a:pPr eaLnBrk="1" hangingPunct="1">
              <a:spcBef>
                <a:spcPct val="0"/>
              </a:spcBef>
            </a:pPr>
            <a:endParaRPr lang="en-US" dirty="0"/>
          </a:p>
        </p:txBody>
      </p:sp>
      <p:sp>
        <p:nvSpPr>
          <p:cNvPr id="225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96F399-1146-4E65-A28F-57A2F40FCA73}" type="slidenum">
              <a:rPr lang="en-US" smtClean="0"/>
              <a:pPr fontAlgn="base">
                <a:spcBef>
                  <a:spcPct val="0"/>
                </a:spcBef>
                <a:spcAft>
                  <a:spcPct val="0"/>
                </a:spcAft>
                <a:defRPr/>
              </a:pPr>
              <a:t>104</a:t>
            </a:fld>
            <a:endParaRPr lang="en-US" dirty="0"/>
          </a:p>
        </p:txBody>
      </p:sp>
    </p:spTree>
    <p:extLst>
      <p:ext uri="{BB962C8B-B14F-4D97-AF65-F5344CB8AC3E}">
        <p14:creationId xmlns:p14="http://schemas.microsoft.com/office/powerpoint/2010/main" val="12911848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we’ve seen, there’s a lot you can do at the legislature…</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105</a:t>
            </a:fld>
            <a:endParaRPr lang="en-US"/>
          </a:p>
        </p:txBody>
      </p:sp>
    </p:spTree>
    <p:extLst>
      <p:ext uri="{BB962C8B-B14F-4D97-AF65-F5344CB8AC3E}">
        <p14:creationId xmlns:p14="http://schemas.microsoft.com/office/powerpoint/2010/main" val="313809885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p:spPr>
      </p:sp>
      <p:sp>
        <p:nvSpPr>
          <p:cNvPr id="227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We know it</a:t>
            </a:r>
            <a:r>
              <a:rPr lang="en-US" baseline="0" dirty="0"/>
              <a:t> all can seem a bit overwhelming and confusing. This is a lot of information! But the Public Access Room was established by the legislature as a resource to help to answer any of your questions and help you understand and learn more about the process.</a:t>
            </a:r>
            <a:endParaRPr lang="en-US" dirty="0"/>
          </a:p>
        </p:txBody>
      </p:sp>
      <p:sp>
        <p:nvSpPr>
          <p:cNvPr id="2263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4D1E69-6119-4000-AC0F-A97A9CE66D6B}" type="slidenum">
              <a:rPr lang="en-US" smtClean="0"/>
              <a:pPr fontAlgn="base">
                <a:spcBef>
                  <a:spcPct val="0"/>
                </a:spcBef>
                <a:spcAft>
                  <a:spcPct val="0"/>
                </a:spcAft>
                <a:defRPr/>
              </a:pPr>
              <a:t>106</a:t>
            </a:fld>
            <a:endParaRPr lang="en-US" dirty="0"/>
          </a:p>
        </p:txBody>
      </p:sp>
    </p:spTree>
    <p:extLst>
      <p:ext uri="{BB962C8B-B14F-4D97-AF65-F5344CB8AC3E}">
        <p14:creationId xmlns:p14="http://schemas.microsoft.com/office/powerpoint/2010/main" val="22099320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p:txBody>
          <a:bodyPr wrap="square" numCol="1" anchor="t" anchorCtr="0" compatLnSpc="1">
            <a:prstTxWarp prst="textNoShape">
              <a:avLst/>
            </a:prstTxWarp>
            <a:normAutofit/>
          </a:bodyPr>
          <a:lstStyle/>
          <a:p>
            <a:pPr defTabSz="932984" eaLnBrk="1" hangingPunct="1">
              <a:spcBef>
                <a:spcPct val="0"/>
              </a:spcBef>
              <a:defRPr/>
            </a:pPr>
            <a:r>
              <a:rPr lang="en-US" dirty="0"/>
              <a:t>We are </a:t>
            </a:r>
            <a:r>
              <a:rPr lang="en-US" b="1" dirty="0"/>
              <a:t>non-partisan</a:t>
            </a:r>
            <a:r>
              <a:rPr lang="en-US" dirty="0"/>
              <a:t>, dealing exclusively in </a:t>
            </a:r>
            <a:r>
              <a:rPr lang="en-US" b="1" dirty="0"/>
              <a:t>process </a:t>
            </a:r>
            <a:r>
              <a:rPr lang="en-US" dirty="0"/>
              <a:t>and never in </a:t>
            </a:r>
            <a:r>
              <a:rPr lang="en-US" b="1" dirty="0"/>
              <a:t>policy</a:t>
            </a:r>
            <a:r>
              <a:rPr lang="en-US" dirty="0"/>
              <a:t> considerations. There is never a fee for our services – we’re supported by your tax dollars. You can come to PAR to use one of the public computers or</a:t>
            </a:r>
            <a:r>
              <a:rPr lang="en-US" baseline="0" dirty="0"/>
              <a:t> the printer</a:t>
            </a:r>
            <a:r>
              <a:rPr lang="en-US" dirty="0"/>
              <a:t>, have a small meeting, get copies of your testimony, or watch a hearing remotely. We have tables for you to work on your laptop (there’s free </a:t>
            </a:r>
            <a:r>
              <a:rPr lang="en-US" dirty="0" err="1"/>
              <a:t>wifi</a:t>
            </a:r>
            <a:r>
              <a:rPr lang="en-US" dirty="0"/>
              <a:t> throughout the building) or recharge your devices. Or perhaps just sit and relax a while. We can answer your questions and point you to resources. We also offer workshops and tutorials so you can learn more. </a:t>
            </a:r>
            <a:endParaRPr lang="en-US" b="0" dirty="0"/>
          </a:p>
          <a:p>
            <a:pPr eaLnBrk="1" hangingPunct="1">
              <a:spcBef>
                <a:spcPct val="0"/>
              </a:spcBef>
              <a:defRPr/>
            </a:pPr>
            <a:endParaRPr lang="en-US" dirty="0"/>
          </a:p>
          <a:p>
            <a:pPr eaLnBrk="1" hangingPunct="1">
              <a:spcBef>
                <a:spcPct val="0"/>
              </a:spcBef>
              <a:defRPr/>
            </a:pPr>
            <a:r>
              <a:rPr lang="en-US" dirty="0"/>
              <a:t>Our office is one of the five divisions of the (also non-partisan) Legislative Reference Bureau (LRB), a legislative service agency. A brief overview of the other divisions of the LRB:</a:t>
            </a:r>
          </a:p>
          <a:p>
            <a:pPr eaLnBrk="1" hangingPunct="1">
              <a:spcBef>
                <a:spcPct val="0"/>
              </a:spcBef>
              <a:buFontTx/>
              <a:buChar char="-"/>
              <a:defRPr/>
            </a:pPr>
            <a:r>
              <a:rPr lang="en-US" dirty="0"/>
              <a:t>  </a:t>
            </a:r>
            <a:r>
              <a:rPr lang="en-US" b="1" dirty="0"/>
              <a:t>LRB Library</a:t>
            </a:r>
            <a:r>
              <a:rPr lang="en-US" dirty="0"/>
              <a:t> has extensive holdings that cover legislative matters, some of which date all the way back to the days of the Kingdom. The research librarians can be very helpful and are a resource available to the public. They’re located in the Chamber level of the Capitol in Room 005 and can be reached at 808/587-0690.</a:t>
            </a:r>
          </a:p>
          <a:p>
            <a:pPr eaLnBrk="1" hangingPunct="1">
              <a:spcBef>
                <a:spcPct val="0"/>
              </a:spcBef>
              <a:buFontTx/>
              <a:buChar char="-"/>
              <a:defRPr/>
            </a:pPr>
            <a:r>
              <a:rPr lang="en-US" dirty="0"/>
              <a:t>  The Research Division is one of five drafting agencies in the Capitol; they are available to assist any of the 76 legislators.  The staff provides research, drafts legislation and committee reports, and publishes specific studies as requested by the legislature.</a:t>
            </a:r>
          </a:p>
          <a:p>
            <a:pPr eaLnBrk="1" hangingPunct="1">
              <a:spcBef>
                <a:spcPct val="0"/>
              </a:spcBef>
              <a:buFontTx/>
              <a:buChar char="-"/>
              <a:defRPr/>
            </a:pPr>
            <a:r>
              <a:rPr lang="en-US" dirty="0"/>
              <a:t>  The Statute Revision Division integrates the newly-passed Acts into the fourteen volumes of the Hawaii Revised Statutes (the HRS), the codified book of laws governing the state of Hawaii. </a:t>
            </a:r>
          </a:p>
          <a:p>
            <a:pPr eaLnBrk="1" hangingPunct="1">
              <a:spcBef>
                <a:spcPct val="0"/>
              </a:spcBef>
              <a:buFontTx/>
              <a:buChar char="-"/>
              <a:defRPr/>
            </a:pPr>
            <a:r>
              <a:rPr lang="en-US" dirty="0"/>
              <a:t>  The Information Systems Offices maintains a data base of relevant legislative information for internal legislative use. The staff also provide technical support for the division.</a:t>
            </a:r>
          </a:p>
          <a:p>
            <a:pPr eaLnBrk="1" hangingPunct="1">
              <a:spcBef>
                <a:spcPct val="0"/>
              </a:spcBef>
              <a:buFontTx/>
              <a:buNone/>
              <a:defRPr/>
            </a:pPr>
            <a:r>
              <a:rPr lang="en-US" dirty="0"/>
              <a:t>More information on LRB can be found on the website: https://lrb.hawaii.gov/par/</a:t>
            </a:r>
          </a:p>
        </p:txBody>
      </p:sp>
      <p:sp>
        <p:nvSpPr>
          <p:cNvPr id="143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4277" fontAlgn="base">
              <a:spcBef>
                <a:spcPct val="0"/>
              </a:spcBef>
              <a:spcAft>
                <a:spcPct val="0"/>
              </a:spcAft>
              <a:defRPr/>
            </a:pPr>
            <a:fld id="{75B7ED72-2737-4B0C-AE94-8391E4867452}" type="slidenum">
              <a:rPr lang="en-US">
                <a:solidFill>
                  <a:prstClr val="black"/>
                </a:solidFill>
                <a:latin typeface="Calibri"/>
              </a:rPr>
              <a:pPr defTabSz="914277" fontAlgn="base">
                <a:spcBef>
                  <a:spcPct val="0"/>
                </a:spcBef>
                <a:spcAft>
                  <a:spcPct val="0"/>
                </a:spcAft>
                <a:defRPr/>
              </a:pPr>
              <a:t>107</a:t>
            </a:fld>
            <a:endParaRPr lang="en-US">
              <a:solidFill>
                <a:prstClr val="black"/>
              </a:solidFill>
              <a:latin typeface="Calibri"/>
            </a:endParaRPr>
          </a:p>
        </p:txBody>
      </p:sp>
    </p:spTree>
    <p:extLst>
      <p:ext uri="{BB962C8B-B14F-4D97-AF65-F5344CB8AC3E}">
        <p14:creationId xmlns:p14="http://schemas.microsoft.com/office/powerpoint/2010/main" val="273911967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helpful handouts on the PAR website, https://lrb.hawaii.gov/par/ . </a:t>
            </a:r>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108</a:t>
            </a:fld>
            <a:endParaRPr lang="en-US"/>
          </a:p>
        </p:txBody>
      </p:sp>
    </p:spTree>
    <p:extLst>
      <p:ext uri="{BB962C8B-B14F-4D97-AF65-F5344CB8AC3E}">
        <p14:creationId xmlns:p14="http://schemas.microsoft.com/office/powerpoint/2010/main" val="135980459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website has a lot of helpful information! Check out the “Engagement 101” shortcut, or find it under the “Engage” tab. You’ll find “How To” handouts and videos on using the legislature’s website’s interactive features.</a:t>
            </a:r>
          </a:p>
          <a:p>
            <a:endParaRPr lang="en-US" dirty="0"/>
          </a:p>
        </p:txBody>
      </p:sp>
      <p:sp>
        <p:nvSpPr>
          <p:cNvPr id="4" name="Slide Number Placeholder 3"/>
          <p:cNvSpPr>
            <a:spLocks noGrp="1"/>
          </p:cNvSpPr>
          <p:nvPr>
            <p:ph type="sldNum" sz="quarter" idx="5"/>
          </p:nvPr>
        </p:nvSpPr>
        <p:spPr/>
        <p:txBody>
          <a:bodyPr/>
          <a:lstStyle/>
          <a:p>
            <a:pPr defTabSz="914277">
              <a:defRPr/>
            </a:pPr>
            <a:fld id="{B8E075DC-D647-488E-8269-A40C10191594}" type="slidenum">
              <a:rPr lang="en-US">
                <a:solidFill>
                  <a:prstClr val="black"/>
                </a:solidFill>
                <a:latin typeface="Calibri"/>
              </a:rPr>
              <a:pPr defTabSz="914277">
                <a:defRPr/>
              </a:pPr>
              <a:t>109</a:t>
            </a:fld>
            <a:endParaRPr lang="en-US">
              <a:solidFill>
                <a:prstClr val="black"/>
              </a:solidFill>
              <a:latin typeface="Calibri"/>
            </a:endParaRPr>
          </a:p>
        </p:txBody>
      </p:sp>
    </p:spTree>
    <p:extLst>
      <p:ext uri="{BB962C8B-B14F-4D97-AF65-F5344CB8AC3E}">
        <p14:creationId xmlns:p14="http://schemas.microsoft.com/office/powerpoint/2010/main" val="2851849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put in an address</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11</a:t>
            </a:fld>
            <a:endParaRPr lang="en-US"/>
          </a:p>
        </p:txBody>
      </p:sp>
    </p:spTree>
    <p:extLst>
      <p:ext uri="{BB962C8B-B14F-4D97-AF65-F5344CB8AC3E}">
        <p14:creationId xmlns:p14="http://schemas.microsoft.com/office/powerpoint/2010/main" val="42899490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The “Current Legislature” shortcut or tab gives you up-to-date lists of deadlines, committees, and legislators. It’s where you’ll find everything from office managers to district maps to who serves on which committees.</a:t>
            </a:r>
          </a:p>
          <a:p>
            <a:endParaRPr lang="en-US" dirty="0"/>
          </a:p>
          <a:p>
            <a:endParaRPr lang="en-US" dirty="0"/>
          </a:p>
        </p:txBody>
      </p:sp>
      <p:sp>
        <p:nvSpPr>
          <p:cNvPr id="4" name="Slide Number Placeholder 3"/>
          <p:cNvSpPr>
            <a:spLocks noGrp="1"/>
          </p:cNvSpPr>
          <p:nvPr>
            <p:ph type="sldNum" sz="quarter" idx="5"/>
          </p:nvPr>
        </p:nvSpPr>
        <p:spPr/>
        <p:txBody>
          <a:bodyPr/>
          <a:lstStyle/>
          <a:p>
            <a:pPr defTabSz="914277">
              <a:defRPr/>
            </a:pPr>
            <a:fld id="{B8E075DC-D647-488E-8269-A40C10191594}" type="slidenum">
              <a:rPr lang="en-US">
                <a:solidFill>
                  <a:prstClr val="black"/>
                </a:solidFill>
                <a:latin typeface="Calibri"/>
              </a:rPr>
              <a:pPr defTabSz="914277">
                <a:defRPr/>
              </a:pPr>
              <a:t>110</a:t>
            </a:fld>
            <a:endParaRPr lang="en-US">
              <a:solidFill>
                <a:prstClr val="black"/>
              </a:solidFill>
              <a:latin typeface="Calibri"/>
            </a:endParaRPr>
          </a:p>
        </p:txBody>
      </p:sp>
    </p:spTree>
    <p:extLst>
      <p:ext uri="{BB962C8B-B14F-4D97-AF65-F5344CB8AC3E}">
        <p14:creationId xmlns:p14="http://schemas.microsoft.com/office/powerpoint/2010/main" val="88679893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wealth of information – check out “Learn,” “Engage,” and “Persist.” This workshop can be found under the “Learn” tab – just select “Workshops” and scroll down to the resources on the bottom.</a:t>
            </a:r>
          </a:p>
        </p:txBody>
      </p:sp>
      <p:sp>
        <p:nvSpPr>
          <p:cNvPr id="4" name="Slide Number Placeholder 3"/>
          <p:cNvSpPr>
            <a:spLocks noGrp="1"/>
          </p:cNvSpPr>
          <p:nvPr>
            <p:ph type="sldNum" sz="quarter" idx="5"/>
          </p:nvPr>
        </p:nvSpPr>
        <p:spPr/>
        <p:txBody>
          <a:bodyPr/>
          <a:lstStyle/>
          <a:p>
            <a:pPr defTabSz="914277">
              <a:defRPr/>
            </a:pPr>
            <a:fld id="{B8E075DC-D647-488E-8269-A40C10191594}" type="slidenum">
              <a:rPr lang="en-US">
                <a:solidFill>
                  <a:prstClr val="black"/>
                </a:solidFill>
                <a:latin typeface="Calibri"/>
              </a:rPr>
              <a:pPr defTabSz="914277">
                <a:defRPr/>
              </a:pPr>
              <a:t>111</a:t>
            </a:fld>
            <a:endParaRPr lang="en-US">
              <a:solidFill>
                <a:prstClr val="black"/>
              </a:solidFill>
              <a:latin typeface="Calibri"/>
            </a:endParaRPr>
          </a:p>
        </p:txBody>
      </p:sp>
    </p:spTree>
    <p:extLst>
      <p:ext uri="{BB962C8B-B14F-4D97-AF65-F5344CB8AC3E}">
        <p14:creationId xmlns:p14="http://schemas.microsoft.com/office/powerpoint/2010/main" val="373332039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are links to our social media at the bottom of the page.</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112</a:t>
            </a:fld>
            <a:endParaRPr lang="en-US"/>
          </a:p>
        </p:txBody>
      </p:sp>
    </p:spTree>
    <p:extLst>
      <p:ext uri="{BB962C8B-B14F-4D97-AF65-F5344CB8AC3E}">
        <p14:creationId xmlns:p14="http://schemas.microsoft.com/office/powerpoint/2010/main" val="214888260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YouTube page will walk you through everything from how to use the interactive features, to how to read a bill, to this workshop itself.</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113</a:t>
            </a:fld>
            <a:endParaRPr lang="en-US"/>
          </a:p>
        </p:txBody>
      </p:sp>
    </p:spTree>
    <p:extLst>
      <p:ext uri="{BB962C8B-B14F-4D97-AF65-F5344CB8AC3E}">
        <p14:creationId xmlns:p14="http://schemas.microsoft.com/office/powerpoint/2010/main" val="152846820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can’t find what you’re looking for, contact the Public Access Room (PAR)… room 401, 808/587-0478, par@capitol.hawaii.gov.</a:t>
            </a:r>
          </a:p>
        </p:txBody>
      </p:sp>
      <p:sp>
        <p:nvSpPr>
          <p:cNvPr id="4" name="Slide Number Placeholder 3"/>
          <p:cNvSpPr>
            <a:spLocks noGrp="1"/>
          </p:cNvSpPr>
          <p:nvPr>
            <p:ph type="sldNum" sz="quarter" idx="5"/>
          </p:nvPr>
        </p:nvSpPr>
        <p:spPr/>
        <p:txBody>
          <a:bodyPr/>
          <a:lstStyle/>
          <a:p>
            <a:pPr defTabSz="882642">
              <a:defRPr/>
            </a:pPr>
            <a:fld id="{B8E075DC-D647-488E-8269-A40C10191594}" type="slidenum">
              <a:rPr lang="en-US">
                <a:solidFill>
                  <a:prstClr val="black"/>
                </a:solidFill>
                <a:latin typeface="Calibri"/>
              </a:rPr>
              <a:pPr defTabSz="882642">
                <a:defRPr/>
              </a:pPr>
              <a:t>114</a:t>
            </a:fld>
            <a:endParaRPr lang="en-US">
              <a:solidFill>
                <a:prstClr val="black"/>
              </a:solidFill>
              <a:latin typeface="Calibri"/>
            </a:endParaRPr>
          </a:p>
        </p:txBody>
      </p:sp>
    </p:spTree>
    <p:extLst>
      <p:ext uri="{BB962C8B-B14F-4D97-AF65-F5344CB8AC3E}">
        <p14:creationId xmlns:p14="http://schemas.microsoft.com/office/powerpoint/2010/main" val="349152975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Whew!</a:t>
            </a:r>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115</a:t>
            </a:fld>
            <a:endParaRPr lang="en-US"/>
          </a:p>
        </p:txBody>
      </p:sp>
    </p:spTree>
    <p:extLst>
      <p:ext uri="{BB962C8B-B14F-4D97-AF65-F5344CB8AC3E}">
        <p14:creationId xmlns:p14="http://schemas.microsoft.com/office/powerpoint/2010/main" val="385836620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noFill/>
          <a:ln>
            <a:solidFill>
              <a:srgbClr val="000000"/>
            </a:solidFill>
            <a:miter lim="800000"/>
            <a:headEnd/>
            <a:tailEnd/>
          </a:ln>
        </p:spPr>
      </p:sp>
      <p:sp>
        <p:nvSpPr>
          <p:cNvPr id="272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Keep it up! If you’re reading</a:t>
            </a:r>
            <a:r>
              <a:rPr lang="en-US" baseline="0" dirty="0"/>
              <a:t> this, you’ve obviously contracted the virus – </a:t>
            </a:r>
            <a:endParaRPr lang="en-US" dirty="0"/>
          </a:p>
        </p:txBody>
      </p:sp>
      <p:sp>
        <p:nvSpPr>
          <p:cNvPr id="270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87941F-585E-486C-B361-EE884068C711}" type="slidenum">
              <a:rPr lang="en-US" smtClean="0"/>
              <a:pPr fontAlgn="base">
                <a:spcBef>
                  <a:spcPct val="0"/>
                </a:spcBef>
                <a:spcAft>
                  <a:spcPct val="0"/>
                </a:spcAft>
                <a:defRPr/>
              </a:pPr>
              <a:t>116</a:t>
            </a:fld>
            <a:endParaRPr lang="en-US"/>
          </a:p>
        </p:txBody>
      </p:sp>
    </p:spTree>
    <p:extLst>
      <p:ext uri="{BB962C8B-B14F-4D97-AF65-F5344CB8AC3E}">
        <p14:creationId xmlns:p14="http://schemas.microsoft.com/office/powerpoint/2010/main" val="243426993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p:spPr>
      </p:sp>
      <p:sp>
        <p:nvSpPr>
          <p:cNvPr id="273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Treatment is available</a:t>
            </a:r>
            <a:r>
              <a:rPr lang="en-US" baseline="0" dirty="0"/>
              <a:t> – Participate in your democracy. You’re always welcome in the Public Access Room!</a:t>
            </a:r>
            <a:endParaRPr lang="en-US" dirty="0"/>
          </a:p>
        </p:txBody>
      </p:sp>
      <p:sp>
        <p:nvSpPr>
          <p:cNvPr id="271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3B974A-86BC-47E9-BA91-4B3FFDC552AF}" type="slidenum">
              <a:rPr lang="en-US" smtClean="0"/>
              <a:pPr fontAlgn="base">
                <a:spcBef>
                  <a:spcPct val="0"/>
                </a:spcBef>
                <a:spcAft>
                  <a:spcPct val="0"/>
                </a:spcAft>
                <a:defRPr/>
              </a:pPr>
              <a:t>117</a:t>
            </a:fld>
            <a:endParaRPr lang="en-US"/>
          </a:p>
        </p:txBody>
      </p:sp>
    </p:spTree>
    <p:extLst>
      <p:ext uri="{BB962C8B-B14F-4D97-AF65-F5344CB8AC3E}">
        <p14:creationId xmlns:p14="http://schemas.microsoft.com/office/powerpoint/2010/main" val="183539836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noFill/>
          <a:ln>
            <a:solidFill>
              <a:srgbClr val="000000"/>
            </a:solidFill>
            <a:miter lim="800000"/>
            <a:headEnd/>
            <a:tailEnd/>
          </a:ln>
        </p:spPr>
      </p:sp>
      <p:sp>
        <p:nvSpPr>
          <p:cNvPr id="274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We’ve talked about how bills become laws, but of course, we live in</a:t>
            </a:r>
            <a:r>
              <a:rPr lang="en-US" baseline="0" dirty="0"/>
              <a:t> the real world. Here’s how others might describe the process…</a:t>
            </a:r>
            <a:endParaRPr lang="en-US" dirty="0"/>
          </a:p>
        </p:txBody>
      </p:sp>
      <p:sp>
        <p:nvSpPr>
          <p:cNvPr id="272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580C44-A2C3-4A91-8E5E-9E5C7D055263}" type="slidenum">
              <a:rPr lang="en-US" smtClean="0"/>
              <a:pPr fontAlgn="base">
                <a:spcBef>
                  <a:spcPct val="0"/>
                </a:spcBef>
                <a:spcAft>
                  <a:spcPct val="0"/>
                </a:spcAft>
                <a:defRPr/>
              </a:pPr>
              <a:t>118</a:t>
            </a:fld>
            <a:endParaRPr lang="en-US"/>
          </a:p>
        </p:txBody>
      </p:sp>
    </p:spTree>
    <p:extLst>
      <p:ext uri="{BB962C8B-B14F-4D97-AF65-F5344CB8AC3E}">
        <p14:creationId xmlns:p14="http://schemas.microsoft.com/office/powerpoint/2010/main" val="28094822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EBA3B5-BDC9-4730-9C86-85E6071977C3}" type="slidenum">
              <a:rPr lang="en-US" smtClean="0">
                <a:latin typeface="Arial" charset="0"/>
              </a:rPr>
              <a:pPr fontAlgn="base">
                <a:spcBef>
                  <a:spcPct val="0"/>
                </a:spcBef>
                <a:spcAft>
                  <a:spcPct val="0"/>
                </a:spcAft>
              </a:pPr>
              <a:t>119</a:t>
            </a:fld>
            <a:endParaRPr lang="en-US">
              <a:latin typeface="Arial" charset="0"/>
            </a:endParaRPr>
          </a:p>
        </p:txBody>
      </p:sp>
      <p:sp>
        <p:nvSpPr>
          <p:cNvPr id="275459" name="Rectangle 7"/>
          <p:cNvSpPr txBox="1">
            <a:spLocks noGrp="1" noChangeArrowheads="1"/>
          </p:cNvSpPr>
          <p:nvPr/>
        </p:nvSpPr>
        <p:spPr bwMode="auto">
          <a:xfrm>
            <a:off x="4046180" y="9027720"/>
            <a:ext cx="3095401" cy="475230"/>
          </a:xfrm>
          <a:prstGeom prst="rect">
            <a:avLst/>
          </a:prstGeom>
          <a:noFill/>
          <a:ln w="9525">
            <a:noFill/>
            <a:miter lim="800000"/>
            <a:headEnd/>
            <a:tailEnd/>
          </a:ln>
        </p:spPr>
        <p:txBody>
          <a:bodyPr lIns="95072" tIns="47537" rIns="95072" bIns="47537" anchor="b"/>
          <a:lstStyle/>
          <a:p>
            <a:pPr algn="r" defTabSz="946104"/>
            <a:fld id="{C5A2DEB8-A168-4ED8-89A3-283D3B639890}" type="slidenum">
              <a:rPr lang="en-US" sz="1200">
                <a:latin typeface="Calibri" pitchFamily="34" charset="0"/>
              </a:rPr>
              <a:pPr algn="r" defTabSz="946104"/>
              <a:t>119</a:t>
            </a:fld>
            <a:endParaRPr lang="en-US" sz="1200" dirty="0">
              <a:latin typeface="Calibri" pitchFamily="34" charset="0"/>
            </a:endParaRPr>
          </a:p>
        </p:txBody>
      </p:sp>
      <p:sp>
        <p:nvSpPr>
          <p:cNvPr id="27546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5461" name="Rectangle 3"/>
          <p:cNvSpPr>
            <a:spLocks noGrp="1" noChangeArrowheads="1"/>
          </p:cNvSpPr>
          <p:nvPr>
            <p:ph type="body" idx="1"/>
          </p:nvPr>
        </p:nvSpPr>
        <p:spPr bwMode="auto">
          <a:noFill/>
        </p:spPr>
        <p:txBody>
          <a:bodyPr wrap="square" lIns="95072" tIns="47537" rIns="95072" bIns="47537" numCol="1" anchor="t" anchorCtr="0" compatLnSpc="1">
            <a:prstTxWarp prst="textNoShape">
              <a:avLst/>
            </a:prstTxWarp>
            <a:normAutofit/>
          </a:bodyPr>
          <a:lstStyle/>
          <a:p>
            <a:pPr eaLnBrk="1" hangingPunct="1">
              <a:spcBef>
                <a:spcPct val="0"/>
              </a:spcBef>
              <a:buFont typeface="Arial" pitchFamily="34" charset="0"/>
              <a:buChar char="•"/>
            </a:pPr>
            <a:r>
              <a:rPr lang="en-US" dirty="0">
                <a:latin typeface="+mn-lt"/>
              </a:rPr>
              <a:t>We get a legislator to introduce a bill for a double-decker tree swing. Wonderful. </a:t>
            </a:r>
          </a:p>
          <a:p>
            <a:pPr eaLnBrk="1" hangingPunct="1">
              <a:spcBef>
                <a:spcPct val="0"/>
              </a:spcBef>
              <a:buFont typeface="Arial" pitchFamily="34" charset="0"/>
              <a:buChar char="•"/>
            </a:pPr>
            <a:r>
              <a:rPr lang="en-US" dirty="0">
                <a:latin typeface="+mn-lt"/>
              </a:rPr>
              <a:t>But then, it gets changed in one</a:t>
            </a:r>
            <a:r>
              <a:rPr lang="en-US" baseline="0" dirty="0">
                <a:latin typeface="+mn-lt"/>
              </a:rPr>
              <a:t> of the committees. They insist it should be double-wide instead. Fine. We can live with that.</a:t>
            </a:r>
          </a:p>
          <a:p>
            <a:pPr eaLnBrk="1" hangingPunct="1">
              <a:spcBef>
                <a:spcPct val="0"/>
              </a:spcBef>
              <a:buFont typeface="Arial" pitchFamily="34" charset="0"/>
              <a:buChar char="•"/>
            </a:pPr>
            <a:r>
              <a:rPr lang="en-US" baseline="0" dirty="0">
                <a:latin typeface="+mn-lt"/>
              </a:rPr>
              <a:t>It then gets changed again, this time on the floor during second reading (this can happen – though it doesn’t very often). Strange change, though, as now it’s not going to be of any use to anyone! It’s blocked by the tree trunk!</a:t>
            </a:r>
          </a:p>
          <a:p>
            <a:pPr eaLnBrk="1" hangingPunct="1">
              <a:spcBef>
                <a:spcPct val="0"/>
              </a:spcBef>
              <a:buFont typeface="Arial" pitchFamily="34" charset="0"/>
              <a:buChar char="•"/>
            </a:pPr>
            <a:r>
              <a:rPr lang="en-US" baseline="0" dirty="0">
                <a:latin typeface="+mn-lt"/>
              </a:rPr>
              <a:t>Luckily, before the bill is enacted they’ve fixed it, sort of – they’ve dissected the tree trunk, put up support braces – it’s not very pretty, but I guess it’s something. Someone’s going to hit their head though…</a:t>
            </a:r>
          </a:p>
          <a:p>
            <a:pPr eaLnBrk="1" hangingPunct="1">
              <a:spcBef>
                <a:spcPct val="0"/>
              </a:spcBef>
              <a:buFont typeface="Arial" pitchFamily="34" charset="0"/>
              <a:buChar char="•"/>
            </a:pPr>
            <a:r>
              <a:rPr lang="en-US" baseline="0" dirty="0">
                <a:latin typeface="+mn-lt"/>
              </a:rPr>
              <a:t>Unfortunately, along the way the funding provision got stripped from the bill so there was no money allocated to do anything.</a:t>
            </a:r>
          </a:p>
          <a:p>
            <a:pPr eaLnBrk="1" hangingPunct="1">
              <a:spcBef>
                <a:spcPct val="0"/>
              </a:spcBef>
              <a:buFont typeface="Arial" pitchFamily="34" charset="0"/>
              <a:buChar char="•"/>
            </a:pPr>
            <a:r>
              <a:rPr lang="en-US" baseline="0" dirty="0">
                <a:latin typeface="+mn-lt"/>
              </a:rPr>
              <a:t>So, the state agency does what it can, which isn’t much help – it’s a useless swing, lying on the ground.</a:t>
            </a:r>
          </a:p>
          <a:p>
            <a:pPr eaLnBrk="1" hangingPunct="1">
              <a:spcBef>
                <a:spcPct val="0"/>
              </a:spcBef>
              <a:buFont typeface="Arial" pitchFamily="34" charset="0"/>
              <a:buChar char="•"/>
            </a:pPr>
            <a:r>
              <a:rPr lang="en-US" baseline="0" dirty="0">
                <a:latin typeface="+mn-lt"/>
              </a:rPr>
              <a:t>Along the way, the media’s reported on all of this, but at times they seem to have things completely upside down.</a:t>
            </a:r>
          </a:p>
          <a:p>
            <a:pPr eaLnBrk="1" hangingPunct="1">
              <a:spcBef>
                <a:spcPct val="0"/>
              </a:spcBef>
              <a:buFont typeface="Arial" pitchFamily="34" charset="0"/>
              <a:buChar char="•"/>
            </a:pPr>
            <a:r>
              <a:rPr lang="en-US" baseline="0" dirty="0">
                <a:latin typeface="+mn-lt"/>
              </a:rPr>
              <a:t>As for the public, it’s not even on their radar! Not at all.</a:t>
            </a:r>
          </a:p>
          <a:p>
            <a:pPr eaLnBrk="1" hangingPunct="1">
              <a:spcBef>
                <a:spcPct val="0"/>
              </a:spcBef>
              <a:buFont typeface="Arial" pitchFamily="34" charset="0"/>
              <a:buChar char="•"/>
            </a:pPr>
            <a:r>
              <a:rPr lang="en-US" baseline="0" dirty="0">
                <a:latin typeface="+mn-lt"/>
              </a:rPr>
              <a:t>And what was actually needed, was a tire swing. That would have been the best solution.</a:t>
            </a:r>
          </a:p>
          <a:p>
            <a:pPr eaLnBrk="1" hangingPunct="1">
              <a:spcBef>
                <a:spcPct val="0"/>
              </a:spcBef>
              <a:buFont typeface="Arial" pitchFamily="34" charset="0"/>
              <a:buChar char="•"/>
            </a:pPr>
            <a:endParaRPr lang="en-US" baseline="0" dirty="0">
              <a:latin typeface="+mn-lt"/>
            </a:endParaRPr>
          </a:p>
          <a:p>
            <a:pPr eaLnBrk="1" hangingPunct="1">
              <a:spcBef>
                <a:spcPct val="0"/>
              </a:spcBef>
              <a:buFont typeface="Arial" pitchFamily="34" charset="0"/>
              <a:buNone/>
            </a:pPr>
            <a:r>
              <a:rPr lang="en-US" baseline="0" dirty="0">
                <a:latin typeface="+mn-lt"/>
              </a:rPr>
              <a:t>So, this is to illustrate a couple of things: 1) Keep your sense of humor. Helping to shape laws is a serious thing but keeping your sense of humor will help to keep you sane. 2) Don’t be too wedded to your initial vision. If we were sure the double-decker tree swing was the </a:t>
            </a:r>
            <a:r>
              <a:rPr lang="en-US" u="sng" baseline="0" dirty="0">
                <a:latin typeface="+mn-lt"/>
              </a:rPr>
              <a:t>only</a:t>
            </a:r>
            <a:r>
              <a:rPr lang="en-US" baseline="0" dirty="0">
                <a:latin typeface="+mn-lt"/>
              </a:rPr>
              <a:t> answer, we would be blind to a much better solution!</a:t>
            </a:r>
            <a:endParaRPr lang="en-US" dirty="0">
              <a:latin typeface="+mn-lt"/>
            </a:endParaRPr>
          </a:p>
        </p:txBody>
      </p:sp>
    </p:spTree>
    <p:extLst>
      <p:ext uri="{BB962C8B-B14F-4D97-AF65-F5344CB8AC3E}">
        <p14:creationId xmlns:p14="http://schemas.microsoft.com/office/powerpoint/2010/main" val="4284492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pretend we live at the state capitol, 415 S. </a:t>
            </a:r>
            <a:r>
              <a:rPr lang="en-US" dirty="0" err="1"/>
              <a:t>Beretania</a:t>
            </a:r>
            <a:r>
              <a:rPr lang="en-US" dirty="0"/>
              <a:t> Street</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12</a:t>
            </a:fld>
            <a:endParaRPr lang="en-US"/>
          </a:p>
        </p:txBody>
      </p:sp>
    </p:spTree>
    <p:extLst>
      <p:ext uri="{BB962C8B-B14F-4D97-AF65-F5344CB8AC3E}">
        <p14:creationId xmlns:p14="http://schemas.microsoft.com/office/powerpoint/2010/main" val="237201300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p:spPr>
      </p:sp>
      <p:sp>
        <p:nvSpPr>
          <p:cNvPr id="273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z="1400" dirty="0">
                <a:cs typeface="Arial" panose="020B0604020202020204" pitchFamily="34" charset="0"/>
              </a:rPr>
              <a:t>Contact us with any questions, or if you’d like more information.</a:t>
            </a:r>
          </a:p>
          <a:p>
            <a:pPr eaLnBrk="1" hangingPunct="1"/>
            <a:r>
              <a:rPr lang="en-US" sz="1400" b="1" dirty="0">
                <a:cs typeface="Arial" panose="020B0604020202020204" pitchFamily="34" charset="0"/>
              </a:rPr>
              <a:t>Public Access Room (PAR)</a:t>
            </a:r>
          </a:p>
          <a:p>
            <a:pPr eaLnBrk="1" hangingPunct="1">
              <a:spcBef>
                <a:spcPts val="0"/>
              </a:spcBef>
            </a:pPr>
            <a:r>
              <a:rPr lang="en-US" sz="1400" dirty="0">
                <a:cs typeface="Arial" panose="020B0604020202020204" pitchFamily="34" charset="0"/>
              </a:rPr>
              <a:t>(808) 587-0478</a:t>
            </a:r>
          </a:p>
          <a:p>
            <a:pPr eaLnBrk="1" hangingPunct="1">
              <a:spcBef>
                <a:spcPts val="0"/>
              </a:spcBef>
            </a:pPr>
            <a:r>
              <a:rPr lang="en-US" sz="1400" dirty="0">
                <a:cs typeface="Arial" panose="020B0604020202020204" pitchFamily="34" charset="0"/>
              </a:rPr>
              <a:t>room 401</a:t>
            </a:r>
          </a:p>
          <a:p>
            <a:pPr eaLnBrk="1" hangingPunct="1">
              <a:spcBef>
                <a:spcPts val="0"/>
              </a:spcBef>
            </a:pPr>
            <a:r>
              <a:rPr lang="en-US" sz="1400" dirty="0">
                <a:cs typeface="Arial" panose="020B0604020202020204" pitchFamily="34" charset="0"/>
                <a:hlinkClick r:id="rId3">
                  <a:extLst>
                    <a:ext uri="{A12FA001-AC4F-418D-AE19-62706E023703}">
                      <ahyp:hlinkClr xmlns:ahyp="http://schemas.microsoft.com/office/drawing/2018/hyperlinkcolor" val="tx"/>
                    </a:ext>
                  </a:extLst>
                </a:hlinkClick>
              </a:rPr>
              <a:t>par@capitol.hawaii.gov</a:t>
            </a:r>
            <a:endParaRPr lang="en-US" sz="1400" dirty="0">
              <a:cs typeface="Arial" panose="020B0604020202020204" pitchFamily="34" charset="0"/>
            </a:endParaRPr>
          </a:p>
          <a:p>
            <a:pPr defTabSz="914029" eaLnBrk="1" hangingPunct="1">
              <a:spcBef>
                <a:spcPts val="0"/>
              </a:spcBef>
              <a:defRPr/>
            </a:pPr>
            <a:r>
              <a:rPr lang="en-US" sz="1400" dirty="0">
                <a:cs typeface="Arial" panose="020B0604020202020204" pitchFamily="34" charset="0"/>
              </a:rPr>
              <a:t>YouTube: Hawaii Public Access Room</a:t>
            </a:r>
          </a:p>
          <a:p>
            <a:pPr defTabSz="914029" eaLnBrk="1" hangingPunct="1">
              <a:spcBef>
                <a:spcPts val="0"/>
              </a:spcBef>
              <a:defRPr/>
            </a:pPr>
            <a:r>
              <a:rPr lang="en-US" sz="1400" dirty="0">
                <a:cs typeface="Arial" panose="020B0604020202020204" pitchFamily="34" charset="0"/>
              </a:rPr>
              <a:t>Facebook: </a:t>
            </a:r>
            <a:r>
              <a:rPr lang="en-US" sz="1400" dirty="0">
                <a:hlinkClick r:id="rId4">
                  <a:extLst>
                    <a:ext uri="{A12FA001-AC4F-418D-AE19-62706E023703}">
                      <ahyp:hlinkClr xmlns:ahyp="http://schemas.microsoft.com/office/drawing/2018/hyperlinkcolor" val="tx"/>
                    </a:ext>
                  </a:extLst>
                </a:hlinkClick>
              </a:rPr>
              <a:t>@PublicAccessRoom</a:t>
            </a:r>
            <a:endParaRPr lang="en-US" sz="1400" dirty="0"/>
          </a:p>
          <a:p>
            <a:pPr defTabSz="914029" eaLnBrk="1" hangingPunct="1">
              <a:spcBef>
                <a:spcPts val="0"/>
              </a:spcBef>
              <a:defRPr/>
            </a:pPr>
            <a:r>
              <a:rPr lang="en-US" sz="1400" dirty="0">
                <a:cs typeface="Arial" panose="020B0604020202020204" pitchFamily="34" charset="0"/>
              </a:rPr>
              <a:t>Twitter: </a:t>
            </a:r>
            <a:r>
              <a:rPr lang="en-US" sz="1400" dirty="0"/>
              <a:t>@Hawaii_PAR</a:t>
            </a:r>
          </a:p>
          <a:p>
            <a:pPr defTabSz="914029" eaLnBrk="1" hangingPunct="1">
              <a:spcBef>
                <a:spcPts val="0"/>
              </a:spcBef>
              <a:defRPr/>
            </a:pPr>
            <a:r>
              <a:rPr lang="en-US" sz="1400" dirty="0">
                <a:cs typeface="Arial" panose="020B0604020202020204" pitchFamily="34" charset="0"/>
              </a:rPr>
              <a:t>Website </a:t>
            </a:r>
            <a:r>
              <a:rPr lang="en-US" sz="1400" dirty="0">
                <a:hlinkClick r:id="rId5">
                  <a:extLst>
                    <a:ext uri="{A12FA001-AC4F-418D-AE19-62706E023703}">
                      <ahyp:hlinkClr xmlns:ahyp="http://schemas.microsoft.com/office/drawing/2018/hyperlinkcolor" val="tx"/>
                    </a:ext>
                  </a:extLst>
                </a:hlinkClick>
              </a:rPr>
              <a:t>https://lrb.hawaii.gov/par</a:t>
            </a:r>
            <a:endParaRPr lang="en-US" sz="1400" dirty="0"/>
          </a:p>
          <a:p>
            <a:pPr eaLnBrk="1" hangingPunct="1">
              <a:spcBef>
                <a:spcPts val="0"/>
              </a:spcBef>
            </a:pPr>
            <a:endParaRPr lang="en-US" sz="1400" dirty="0">
              <a:cs typeface="Arial" panose="020B0604020202020204" pitchFamily="34" charset="0"/>
            </a:endParaRPr>
          </a:p>
          <a:p>
            <a:pPr algn="r" eaLnBrk="1" hangingPunct="1">
              <a:spcBef>
                <a:spcPts val="0"/>
              </a:spcBef>
            </a:pPr>
            <a:r>
              <a:rPr lang="en-US" sz="1400" b="1" dirty="0">
                <a:solidFill>
                  <a:srgbClr val="0070C0"/>
                </a:solidFill>
              </a:rPr>
              <a:t>		</a:t>
            </a:r>
            <a:endParaRPr lang="en-US" sz="1400" dirty="0"/>
          </a:p>
        </p:txBody>
      </p:sp>
      <p:sp>
        <p:nvSpPr>
          <p:cNvPr id="271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3B974A-86BC-47E9-BA91-4B3FFDC552AF}" type="slidenum">
              <a:rPr lang="en-US" smtClean="0"/>
              <a:pPr fontAlgn="base">
                <a:spcBef>
                  <a:spcPct val="0"/>
                </a:spcBef>
                <a:spcAft>
                  <a:spcPct val="0"/>
                </a:spcAft>
                <a:defRPr/>
              </a:pPr>
              <a:t>120</a:t>
            </a:fld>
            <a:endParaRPr lang="en-US"/>
          </a:p>
        </p:txBody>
      </p:sp>
    </p:spTree>
    <p:extLst>
      <p:ext uri="{BB962C8B-B14F-4D97-AF65-F5344CB8AC3E}">
        <p14:creationId xmlns:p14="http://schemas.microsoft.com/office/powerpoint/2010/main" val="12033817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277">
              <a:defRPr/>
            </a:pPr>
            <a:fld id="{B8E075DC-D647-488E-8269-A40C10191594}" type="slidenum">
              <a:rPr lang="en-US">
                <a:solidFill>
                  <a:prstClr val="black"/>
                </a:solidFill>
                <a:latin typeface="Calibri"/>
              </a:rPr>
              <a:pPr defTabSz="914277">
                <a:defRPr/>
              </a:pPr>
              <a:t>122</a:t>
            </a:fld>
            <a:endParaRPr lang="en-US">
              <a:solidFill>
                <a:prstClr val="black"/>
              </a:solidFill>
              <a:latin typeface="Calibri"/>
            </a:endParaRPr>
          </a:p>
        </p:txBody>
      </p:sp>
    </p:spTree>
    <p:extLst>
      <p:ext uri="{BB962C8B-B14F-4D97-AF65-F5344CB8AC3E}">
        <p14:creationId xmlns:p14="http://schemas.microsoft.com/office/powerpoint/2010/main" val="344371580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Once you sign in, you can </a:t>
            </a:r>
            <a:r>
              <a:rPr lang="en-US" baseline="0" dirty="0"/>
              <a:t>use the interactive features. </a:t>
            </a:r>
            <a:endParaRPr lang="en-US" dirty="0"/>
          </a:p>
          <a:p>
            <a:endParaRPr lang="en-US" dirty="0"/>
          </a:p>
        </p:txBody>
      </p:sp>
      <p:sp>
        <p:nvSpPr>
          <p:cNvPr id="4" name="Slide Number Placeholder 3"/>
          <p:cNvSpPr>
            <a:spLocks noGrp="1"/>
          </p:cNvSpPr>
          <p:nvPr>
            <p:ph type="sldNum" sz="quarter" idx="5"/>
          </p:nvPr>
        </p:nvSpPr>
        <p:spPr/>
        <p:txBody>
          <a:bodyPr/>
          <a:lstStyle/>
          <a:p>
            <a:pPr defTabSz="914277">
              <a:defRPr/>
            </a:pPr>
            <a:fld id="{B8E075DC-D647-488E-8269-A40C10191594}" type="slidenum">
              <a:rPr lang="en-US">
                <a:solidFill>
                  <a:prstClr val="black"/>
                </a:solidFill>
                <a:latin typeface="Calibri"/>
              </a:rPr>
              <a:pPr defTabSz="914277">
                <a:defRPr/>
              </a:pPr>
              <a:t>123</a:t>
            </a:fld>
            <a:endParaRPr lang="en-US">
              <a:solidFill>
                <a:prstClr val="black"/>
              </a:solidFill>
              <a:latin typeface="Calibri"/>
            </a:endParaRPr>
          </a:p>
        </p:txBody>
      </p:sp>
    </p:spTree>
    <p:extLst>
      <p:ext uri="{BB962C8B-B14F-4D97-AF65-F5344CB8AC3E}">
        <p14:creationId xmlns:p14="http://schemas.microsoft.com/office/powerpoint/2010/main" val="135308687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124</a:t>
            </a:fld>
            <a:endParaRPr lang="en-US"/>
          </a:p>
        </p:txBody>
      </p:sp>
    </p:spTree>
    <p:extLst>
      <p:ext uri="{BB962C8B-B14F-4D97-AF65-F5344CB8AC3E}">
        <p14:creationId xmlns:p14="http://schemas.microsoft.com/office/powerpoint/2010/main" val="8009365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125</a:t>
            </a:fld>
            <a:endParaRPr lang="en-US"/>
          </a:p>
        </p:txBody>
      </p:sp>
    </p:spTree>
    <p:extLst>
      <p:ext uri="{BB962C8B-B14F-4D97-AF65-F5344CB8AC3E}">
        <p14:creationId xmlns:p14="http://schemas.microsoft.com/office/powerpoint/2010/main" val="37766404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126</a:t>
            </a:fld>
            <a:endParaRPr lang="en-US"/>
          </a:p>
        </p:txBody>
      </p:sp>
    </p:spTree>
    <p:extLst>
      <p:ext uri="{BB962C8B-B14F-4D97-AF65-F5344CB8AC3E}">
        <p14:creationId xmlns:p14="http://schemas.microsoft.com/office/powerpoint/2010/main" val="328176724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127</a:t>
            </a:fld>
            <a:endParaRPr lang="en-US"/>
          </a:p>
        </p:txBody>
      </p:sp>
    </p:spTree>
    <p:extLst>
      <p:ext uri="{BB962C8B-B14F-4D97-AF65-F5344CB8AC3E}">
        <p14:creationId xmlns:p14="http://schemas.microsoft.com/office/powerpoint/2010/main" val="74504907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128</a:t>
            </a:fld>
            <a:endParaRPr lang="en-US"/>
          </a:p>
        </p:txBody>
      </p:sp>
    </p:spTree>
    <p:extLst>
      <p:ext uri="{BB962C8B-B14F-4D97-AF65-F5344CB8AC3E}">
        <p14:creationId xmlns:p14="http://schemas.microsoft.com/office/powerpoint/2010/main" val="234347264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129</a:t>
            </a:fld>
            <a:endParaRPr lang="en-US"/>
          </a:p>
        </p:txBody>
      </p:sp>
    </p:spTree>
    <p:extLst>
      <p:ext uri="{BB962C8B-B14F-4D97-AF65-F5344CB8AC3E}">
        <p14:creationId xmlns:p14="http://schemas.microsoft.com/office/powerpoint/2010/main" val="200744107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130</a:t>
            </a:fld>
            <a:endParaRPr lang="en-US"/>
          </a:p>
        </p:txBody>
      </p:sp>
    </p:spTree>
    <p:extLst>
      <p:ext uri="{BB962C8B-B14F-4D97-AF65-F5344CB8AC3E}">
        <p14:creationId xmlns:p14="http://schemas.microsoft.com/office/powerpoint/2010/main" val="3568738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soon as we put in the address, the map locates the address and shows us the boundaries of the House and Senate districts it falls in. To see who our elected officials are, just click on “Senate Districts” or “House Districts” in the box on the right. We’ll choose to find our senator…</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13</a:t>
            </a:fld>
            <a:endParaRPr lang="en-US"/>
          </a:p>
        </p:txBody>
      </p:sp>
    </p:spTree>
    <p:extLst>
      <p:ext uri="{BB962C8B-B14F-4D97-AF65-F5344CB8AC3E}">
        <p14:creationId xmlns:p14="http://schemas.microsoft.com/office/powerpoint/2010/main" val="181534010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131</a:t>
            </a:fld>
            <a:endParaRPr lang="en-US"/>
          </a:p>
        </p:txBody>
      </p:sp>
    </p:spTree>
    <p:extLst>
      <p:ext uri="{BB962C8B-B14F-4D97-AF65-F5344CB8AC3E}">
        <p14:creationId xmlns:p14="http://schemas.microsoft.com/office/powerpoint/2010/main" val="214066669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132</a:t>
            </a:fld>
            <a:endParaRPr lang="en-US"/>
          </a:p>
        </p:txBody>
      </p:sp>
    </p:spTree>
    <p:extLst>
      <p:ext uri="{BB962C8B-B14F-4D97-AF65-F5344CB8AC3E}">
        <p14:creationId xmlns:p14="http://schemas.microsoft.com/office/powerpoint/2010/main" val="236487752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133</a:t>
            </a:fld>
            <a:endParaRPr lang="en-US"/>
          </a:p>
        </p:txBody>
      </p:sp>
    </p:spTree>
    <p:extLst>
      <p:ext uri="{BB962C8B-B14F-4D97-AF65-F5344CB8AC3E}">
        <p14:creationId xmlns:p14="http://schemas.microsoft.com/office/powerpoint/2010/main" val="240358387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134</a:t>
            </a:fld>
            <a:endParaRPr lang="en-US"/>
          </a:p>
        </p:txBody>
      </p:sp>
    </p:spTree>
    <p:extLst>
      <p:ext uri="{BB962C8B-B14F-4D97-AF65-F5344CB8AC3E}">
        <p14:creationId xmlns:p14="http://schemas.microsoft.com/office/powerpoint/2010/main" val="352508079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135</a:t>
            </a:fld>
            <a:endParaRPr lang="en-US"/>
          </a:p>
        </p:txBody>
      </p:sp>
    </p:spTree>
    <p:extLst>
      <p:ext uri="{BB962C8B-B14F-4D97-AF65-F5344CB8AC3E}">
        <p14:creationId xmlns:p14="http://schemas.microsoft.com/office/powerpoint/2010/main" val="247703354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136</a:t>
            </a:fld>
            <a:endParaRPr lang="en-US"/>
          </a:p>
        </p:txBody>
      </p:sp>
    </p:spTree>
    <p:extLst>
      <p:ext uri="{BB962C8B-B14F-4D97-AF65-F5344CB8AC3E}">
        <p14:creationId xmlns:p14="http://schemas.microsoft.com/office/powerpoint/2010/main" val="3601047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click on Senate Districts, we find that our senator would be Sen. Karl Rhoads, and are provided with his contact information and even a photo.</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14</a:t>
            </a:fld>
            <a:endParaRPr lang="en-US"/>
          </a:p>
        </p:txBody>
      </p:sp>
    </p:spTree>
    <p:extLst>
      <p:ext uri="{BB962C8B-B14F-4D97-AF65-F5344CB8AC3E}">
        <p14:creationId xmlns:p14="http://schemas.microsoft.com/office/powerpoint/2010/main" val="862778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legislature’s website, capitol.hawaii.gov, is a portal to all sorts of helpful information. It’s also where you’d go to signup for hearing notices and submit testimony.</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15</a:t>
            </a:fld>
            <a:endParaRPr lang="en-US"/>
          </a:p>
        </p:txBody>
      </p:sp>
    </p:spTree>
    <p:extLst>
      <p:ext uri="{BB962C8B-B14F-4D97-AF65-F5344CB8AC3E}">
        <p14:creationId xmlns:p14="http://schemas.microsoft.com/office/powerpoint/2010/main" val="4007012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 view the legislators, click on the “Legislature” tab and select either House to view all the Representatives, or Senate to view all the Senators.</a:t>
            </a:r>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16</a:t>
            </a:fld>
            <a:endParaRPr lang="en-US"/>
          </a:p>
        </p:txBody>
      </p:sp>
    </p:spTree>
    <p:extLst>
      <p:ext uri="{BB962C8B-B14F-4D97-AF65-F5344CB8AC3E}">
        <p14:creationId xmlns:p14="http://schemas.microsoft.com/office/powerpoint/2010/main" val="1708306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this page, you can view the chamber’s leadership information, the committees, or all members by clicking on the button you want to view. </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17</a:t>
            </a:fld>
            <a:endParaRPr lang="en-US"/>
          </a:p>
        </p:txBody>
      </p:sp>
    </p:spTree>
    <p:extLst>
      <p:ext uri="{BB962C8B-B14F-4D97-AF65-F5344CB8AC3E}">
        <p14:creationId xmlns:p14="http://schemas.microsoft.com/office/powerpoint/2010/main" val="4163362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page we get when we select “Senators.” We can click on their name to get to their own web page.</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18</a:t>
            </a:fld>
            <a:endParaRPr lang="en-US"/>
          </a:p>
        </p:txBody>
      </p:sp>
    </p:spTree>
    <p:extLst>
      <p:ext uri="{BB962C8B-B14F-4D97-AF65-F5344CB8AC3E}">
        <p14:creationId xmlns:p14="http://schemas.microsoft.com/office/powerpoint/2010/main" val="3109064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find information about them, their experience, and other helpful information.</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19</a:t>
            </a:fld>
            <a:endParaRPr lang="en-US"/>
          </a:p>
        </p:txBody>
      </p:sp>
    </p:spTree>
    <p:extLst>
      <p:ext uri="{BB962C8B-B14F-4D97-AF65-F5344CB8AC3E}">
        <p14:creationId xmlns:p14="http://schemas.microsoft.com/office/powerpoint/2010/main" val="1024811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Our physical office – </a:t>
            </a:r>
            <a:r>
              <a:rPr lang="en-US" b="0" u="none" dirty="0"/>
              <a:t>the public’s office </a:t>
            </a:r>
            <a:r>
              <a:rPr lang="en-US" b="0" dirty="0"/>
              <a:t>– is in Room 401 of the State Capitol building </a:t>
            </a:r>
            <a:r>
              <a:rPr lang="en-US" dirty="0"/>
              <a:t>(at 415 South Beretania Street, Honolulu, Hawaii 96813) at the corner of Beretania and Punchbowl streets.</a:t>
            </a:r>
          </a:p>
          <a:p>
            <a:pPr eaLnBrk="1" hangingPunct="1">
              <a:spcBef>
                <a:spcPct val="0"/>
              </a:spcBef>
            </a:pPr>
            <a:endParaRPr lang="en-US" dirty="0"/>
          </a:p>
          <a:p>
            <a:pPr eaLnBrk="1" hangingPunct="1">
              <a:spcBef>
                <a:spcPct val="0"/>
              </a:spcBef>
            </a:pPr>
            <a:r>
              <a:rPr lang="en-US" dirty="0"/>
              <a:t>When there are no COVID-19 concerns, we fan out across the islands to offer workshops like this one. Now, we offer the workshops virtually.</a:t>
            </a:r>
          </a:p>
          <a:p>
            <a:pPr eaLnBrk="1" hangingPunct="1">
              <a:spcBef>
                <a:spcPct val="0"/>
              </a:spcBef>
            </a:pPr>
            <a:endParaRPr lang="en-US" dirty="0"/>
          </a:p>
          <a:p>
            <a:pPr eaLnBrk="1" hangingPunct="1">
              <a:spcBef>
                <a:spcPct val="0"/>
              </a:spcBef>
            </a:pPr>
            <a:r>
              <a:rPr lang="en-US" i="1" dirty="0"/>
              <a:t>(By the way, the Hawaii State Capitol is a beautiful building with a lot of symbolism built into its open architecture. Check out the virtual tour that’s available on the governor’s website:  https://histategis.maps.arcgis.com/apps/MapJournal/index.html?appid=25a003ed53c5404eadddbab1561745b1 )</a:t>
            </a:r>
          </a:p>
        </p:txBody>
      </p:sp>
      <p:sp>
        <p:nvSpPr>
          <p:cNvPr id="142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063EE9-A3EF-43E8-AAC6-0089B7C31593}" type="slidenum">
              <a:rPr lang="en-US" smtClean="0"/>
              <a:pPr fontAlgn="base">
                <a:spcBef>
                  <a:spcPct val="0"/>
                </a:spcBef>
                <a:spcAft>
                  <a:spcPct val="0"/>
                </a:spcAft>
                <a:defRPr/>
              </a:pPr>
              <a:t>2</a:t>
            </a:fld>
            <a:endParaRPr lang="en-US" dirty="0"/>
          </a:p>
        </p:txBody>
      </p:sp>
    </p:spTree>
    <p:extLst>
      <p:ext uri="{BB962C8B-B14F-4D97-AF65-F5344CB8AC3E}">
        <p14:creationId xmlns:p14="http://schemas.microsoft.com/office/powerpoint/2010/main" val="3799987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Before we go any further, we want to remind you that for this whole system</a:t>
            </a:r>
            <a:r>
              <a:rPr lang="en-US" baseline="0" dirty="0"/>
              <a:t> to work, it needs participation by…</a:t>
            </a:r>
            <a:endParaRPr lang="en-US" dirty="0"/>
          </a:p>
        </p:txBody>
      </p:sp>
      <p:sp>
        <p:nvSpPr>
          <p:cNvPr id="169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DBD2B8-AC6B-4E2E-BFC7-2298F0FD5B50}" type="slidenum">
              <a:rPr lang="en-US" smtClean="0"/>
              <a:pPr fontAlgn="base">
                <a:spcBef>
                  <a:spcPct val="0"/>
                </a:spcBef>
                <a:spcAft>
                  <a:spcPct val="0"/>
                </a:spcAft>
                <a:defRPr/>
              </a:pPr>
              <a:t>20</a:t>
            </a:fld>
            <a:endParaRPr lang="en-US"/>
          </a:p>
        </p:txBody>
      </p:sp>
    </p:spTree>
    <p:extLst>
      <p:ext uri="{BB962C8B-B14F-4D97-AF65-F5344CB8AC3E}">
        <p14:creationId xmlns:p14="http://schemas.microsoft.com/office/powerpoint/2010/main" val="2311644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p:txBody>
          <a:bodyPr wrap="square" numCol="1" anchor="t" anchorCtr="0" compatLnSpc="1">
            <a:prstTxWarp prst="textNoShape">
              <a:avLst/>
            </a:prstTxWarp>
          </a:bodyPr>
          <a:lstStyle/>
          <a:p>
            <a:pPr algn="l" eaLnBrk="1" hangingPunct="1">
              <a:spcBef>
                <a:spcPct val="0"/>
              </a:spcBef>
              <a:defRPr/>
            </a:pPr>
            <a:r>
              <a:rPr lang="en-US" u="dbl" dirty="0"/>
              <a:t>YOU!</a:t>
            </a:r>
          </a:p>
          <a:p>
            <a:pPr algn="l" eaLnBrk="1" hangingPunct="1">
              <a:spcBef>
                <a:spcPct val="0"/>
              </a:spcBef>
              <a:defRPr/>
            </a:pPr>
            <a:endParaRPr lang="en-US" u="dbl" dirty="0"/>
          </a:p>
          <a:p>
            <a:pPr algn="l" eaLnBrk="1" hangingPunct="1">
              <a:spcBef>
                <a:spcPct val="0"/>
              </a:spcBef>
              <a:defRPr/>
            </a:pPr>
            <a:r>
              <a:rPr lang="en-US" dirty="0"/>
              <a:t>Without the public, it just doesn’t work.</a:t>
            </a:r>
          </a:p>
        </p:txBody>
      </p:sp>
      <p:sp>
        <p:nvSpPr>
          <p:cNvPr id="171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D45A60-A323-4B68-85E1-AB5B48BBCC19}" type="slidenum">
              <a:rPr lang="en-US" smtClean="0"/>
              <a:pPr fontAlgn="base">
                <a:spcBef>
                  <a:spcPct val="0"/>
                </a:spcBef>
                <a:spcAft>
                  <a:spcPct val="0"/>
                </a:spcAft>
                <a:defRPr/>
              </a:pPr>
              <a:t>21</a:t>
            </a:fld>
            <a:endParaRPr lang="en-US"/>
          </a:p>
        </p:txBody>
      </p:sp>
    </p:spTree>
    <p:extLst>
      <p:ext uri="{BB962C8B-B14F-4D97-AF65-F5344CB8AC3E}">
        <p14:creationId xmlns:p14="http://schemas.microsoft.com/office/powerpoint/2010/main" val="1503579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xfrm>
            <a:off x="731520" y="4720591"/>
            <a:ext cx="5852160" cy="4320540"/>
          </a:xfrm>
          <a:noFill/>
        </p:spPr>
        <p:txBody>
          <a:bodyPr wrap="square" numCol="1" anchor="t" anchorCtr="0" compatLnSpc="1">
            <a:prstTxWarp prst="textNoShape">
              <a:avLst/>
            </a:prstTxWarp>
          </a:bodyPr>
          <a:lstStyle/>
          <a:p>
            <a:pPr eaLnBrk="1" hangingPunct="1">
              <a:spcBef>
                <a:spcPct val="0"/>
              </a:spcBef>
            </a:pPr>
            <a:r>
              <a:rPr lang="en-US" dirty="0"/>
              <a:t>Here’s a reminder of some of the things that we as everyday citizens can do to be part of our own governance. </a:t>
            </a:r>
          </a:p>
          <a:p>
            <a:pPr eaLnBrk="1" hangingPunct="1">
              <a:spcBef>
                <a:spcPct val="0"/>
              </a:spcBef>
            </a:pPr>
            <a:endParaRPr lang="en-US" dirty="0"/>
          </a:p>
          <a:p>
            <a:pPr eaLnBrk="1" hangingPunct="1">
              <a:spcBef>
                <a:spcPct val="0"/>
              </a:spcBef>
            </a:pPr>
            <a:r>
              <a:rPr lang="en-US" dirty="0"/>
              <a:t>We vote the senators and representatives into office – senators serve 4-year terms, representatives are elected to 2-year terms. We also vote on proposed changes to the Constitution.</a:t>
            </a:r>
          </a:p>
          <a:p>
            <a:pPr eaLnBrk="1" hangingPunct="1">
              <a:spcBef>
                <a:spcPct val="0"/>
              </a:spcBef>
            </a:pPr>
            <a:endParaRPr lang="en-US" dirty="0"/>
          </a:p>
          <a:p>
            <a:pPr eaLnBrk="1" hangingPunct="1">
              <a:spcBef>
                <a:spcPct val="0"/>
              </a:spcBef>
            </a:pPr>
            <a:r>
              <a:rPr lang="en-US" dirty="0"/>
              <a:t>You can run for office or help someone else to do that – you don’t need to be a political science major or a lawyer. People with all sorts of experience and backgrounds serve in these positions. Also, we have what is called a part-time legislature (in session from January to May), and many members keep their positions outside of the capitol while they serve. Of course, things get very busy during session, so you’d need to plan on that!</a:t>
            </a:r>
          </a:p>
          <a:p>
            <a:pPr eaLnBrk="1" hangingPunct="1">
              <a:spcBef>
                <a:spcPct val="0"/>
              </a:spcBef>
            </a:pPr>
            <a:endParaRPr lang="en-US" dirty="0"/>
          </a:p>
          <a:p>
            <a:pPr eaLnBrk="1" hangingPunct="1">
              <a:spcBef>
                <a:spcPct val="0"/>
              </a:spcBef>
            </a:pPr>
            <a:r>
              <a:rPr lang="en-US" dirty="0"/>
              <a:t>You can also communicate with the people that are in office, letting them know your priorities, views, and concerns. In PAR, we concentrate on helping you with that, as well as offering testimony and reminding you to join with others to amplify your voice. We’ll get into all this as we move forward.</a:t>
            </a:r>
            <a:endParaRPr lang="en-US" sz="1400" dirty="0"/>
          </a:p>
        </p:txBody>
      </p:sp>
      <p:sp>
        <p:nvSpPr>
          <p:cNvPr id="172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D7B6F3-9000-464D-8B09-4CC5A5E5DB50}" type="slidenum">
              <a:rPr lang="en-US" smtClean="0"/>
              <a:pPr fontAlgn="base">
                <a:spcBef>
                  <a:spcPct val="0"/>
                </a:spcBef>
                <a:spcAft>
                  <a:spcPct val="0"/>
                </a:spcAft>
                <a:defRPr/>
              </a:pPr>
              <a:t>22</a:t>
            </a:fld>
            <a:endParaRPr lang="en-US"/>
          </a:p>
        </p:txBody>
      </p:sp>
    </p:spTree>
    <p:extLst>
      <p:ext uri="{BB962C8B-B14F-4D97-AF65-F5344CB8AC3E}">
        <p14:creationId xmlns:p14="http://schemas.microsoft.com/office/powerpoint/2010/main" val="3036308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already mentioned voting – which is an important way of expressing your voice – but how about communicating with the people who were elected to represent</a:t>
            </a:r>
            <a:r>
              <a:rPr lang="en-US" baseline="0" dirty="0"/>
              <a:t> you? Let them know what you think they should focus on – environmental policy, education issues, transportation infrastructure, housing, tourism, public safety issues – what seems particularly pressing to you? What would help or affect you and your family, neighbors, and colleagues? Are there particular issues in your neighborhood that concern you?</a:t>
            </a:r>
          </a:p>
          <a:p>
            <a:endParaRPr lang="en-US" baseline="0" dirty="0"/>
          </a:p>
          <a:p>
            <a:r>
              <a:rPr lang="en-US" baseline="0" dirty="0"/>
              <a:t>It’s always appropriate to communicate with your own representative and senator about such matters – you don’t have to wait for them to be in legislative session – their offices are open year-round.</a:t>
            </a:r>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23</a:t>
            </a:fld>
            <a:endParaRPr lang="en-US"/>
          </a:p>
        </p:txBody>
      </p:sp>
    </p:spTree>
    <p:extLst>
      <p:ext uri="{BB962C8B-B14F-4D97-AF65-F5344CB8AC3E}">
        <p14:creationId xmlns:p14="http://schemas.microsoft.com/office/powerpoint/2010/main" val="2249298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p:spPr>
      </p:sp>
      <p:sp>
        <p:nvSpPr>
          <p:cNvPr id="257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Legislators like to hear from their constituents. And even though they may not do what you’d like them to do, they really do listen! Give them a chance – let them know what you think.</a:t>
            </a:r>
          </a:p>
          <a:p>
            <a:pPr eaLnBrk="1" hangingPunct="1">
              <a:spcBef>
                <a:spcPct val="0"/>
              </a:spcBef>
            </a:pPr>
            <a:endParaRPr lang="en-US" dirty="0"/>
          </a:p>
          <a:p>
            <a:pPr eaLnBrk="1" hangingPunct="1">
              <a:spcBef>
                <a:spcPct val="0"/>
              </a:spcBef>
            </a:pPr>
            <a:r>
              <a:rPr lang="en-US" dirty="0"/>
              <a:t>Is it better to write or call? Either one – just do it! Writing provides a written record, while calling allows for a dialogue. </a:t>
            </a:r>
          </a:p>
          <a:p>
            <a:pPr eaLnBrk="1" hangingPunct="1">
              <a:spcBef>
                <a:spcPct val="0"/>
              </a:spcBef>
            </a:pPr>
            <a:endParaRPr lang="en-US" dirty="0"/>
          </a:p>
          <a:p>
            <a:pPr eaLnBrk="1" hangingPunct="1">
              <a:spcBef>
                <a:spcPct val="0"/>
              </a:spcBef>
            </a:pPr>
            <a:r>
              <a:rPr lang="en-US" dirty="0"/>
              <a:t>By the way, if you want to hear back from them, let them know. “I’d appreciate a call back.” or “I look forward to hearing from you.”</a:t>
            </a:r>
          </a:p>
        </p:txBody>
      </p:sp>
      <p:sp>
        <p:nvSpPr>
          <p:cNvPr id="2539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91B9B6-641F-4D5A-BD95-FC032F54D841}" type="slidenum">
              <a:rPr lang="en-US" smtClean="0"/>
              <a:pPr fontAlgn="base">
                <a:spcBef>
                  <a:spcPct val="0"/>
                </a:spcBef>
                <a:spcAft>
                  <a:spcPct val="0"/>
                </a:spcAft>
                <a:defRPr/>
              </a:pPr>
              <a:t>24</a:t>
            </a:fld>
            <a:endParaRPr lang="en-US"/>
          </a:p>
        </p:txBody>
      </p:sp>
    </p:spTree>
    <p:extLst>
      <p:ext uri="{BB962C8B-B14F-4D97-AF65-F5344CB8AC3E}">
        <p14:creationId xmlns:p14="http://schemas.microsoft.com/office/powerpoint/2010/main" val="992208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a:t>
            </a:r>
            <a:r>
              <a:rPr lang="en-US" baseline="0" dirty="0"/>
              <a:t> through what it is you want to say… Are you asking the legislator to take a particular action? Is there a situation that is a cause for concern? Do you want the legislator to hear your views and respond with his or her own? </a:t>
            </a:r>
          </a:p>
          <a:p>
            <a:endParaRPr lang="en-US" baseline="0" dirty="0"/>
          </a:p>
          <a:p>
            <a:r>
              <a:rPr lang="en-US" baseline="0" dirty="0"/>
              <a:t>Short and simple is usually a great place to start. If it’s a complicated situation, offer an overview and a willingness to provide additional details. Help the legislator or staff member understand what you are asking for – make your request clear.</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25</a:t>
            </a:fld>
            <a:endParaRPr lang="en-US"/>
          </a:p>
        </p:txBody>
      </p:sp>
    </p:spTree>
    <p:extLst>
      <p:ext uri="{BB962C8B-B14F-4D97-AF65-F5344CB8AC3E}">
        <p14:creationId xmlns:p14="http://schemas.microsoft.com/office/powerpoint/2010/main" val="4017164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PAR can help you as you engage with the legislature</a:t>
            </a:r>
            <a:r>
              <a:rPr lang="en-US" baseline="0" dirty="0"/>
              <a:t> and </a:t>
            </a:r>
            <a:r>
              <a:rPr lang="en-US" dirty="0"/>
              <a:t>the legislative process. Unsure if you should contact your legislator? Call us, and we’ll help you focus. And we’re one of the best kept secrets in the state – tell your friends!</a:t>
            </a:r>
          </a:p>
        </p:txBody>
      </p:sp>
      <p:sp>
        <p:nvSpPr>
          <p:cNvPr id="173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FA1B50-4886-47BF-BDA3-5BCB8105A4F3}" type="slidenum">
              <a:rPr lang="en-US" smtClean="0"/>
              <a:pPr fontAlgn="base">
                <a:spcBef>
                  <a:spcPct val="0"/>
                </a:spcBef>
                <a:spcAft>
                  <a:spcPct val="0"/>
                </a:spcAft>
                <a:defRPr/>
              </a:pPr>
              <a:t>26</a:t>
            </a:fld>
            <a:endParaRPr lang="en-US"/>
          </a:p>
        </p:txBody>
      </p:sp>
    </p:spTree>
    <p:extLst>
      <p:ext uri="{BB962C8B-B14F-4D97-AF65-F5344CB8AC3E}">
        <p14:creationId xmlns:p14="http://schemas.microsoft.com/office/powerpoint/2010/main" val="3935791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Now, how about this matter of making laws. When does all that happen? W</a:t>
            </a:r>
            <a:r>
              <a:rPr lang="en-US" baseline="0" dirty="0"/>
              <a:t>hen does the legislature meet to discuss what laws should be passed?</a:t>
            </a:r>
            <a:endParaRPr lang="en-US" dirty="0"/>
          </a:p>
        </p:txBody>
      </p:sp>
      <p:sp>
        <p:nvSpPr>
          <p:cNvPr id="174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2F4371-0D28-4F8A-A021-1D3186796201}" type="slidenum">
              <a:rPr lang="en-US" smtClean="0"/>
              <a:pPr fontAlgn="base">
                <a:spcBef>
                  <a:spcPct val="0"/>
                </a:spcBef>
                <a:spcAft>
                  <a:spcPct val="0"/>
                </a:spcAft>
                <a:defRPr/>
              </a:pPr>
              <a:t>27</a:t>
            </a:fld>
            <a:endParaRPr lang="en-US"/>
          </a:p>
        </p:txBody>
      </p:sp>
    </p:spTree>
    <p:extLst>
      <p:ext uri="{BB962C8B-B14F-4D97-AF65-F5344CB8AC3E}">
        <p14:creationId xmlns:p14="http://schemas.microsoft.com/office/powerpoint/2010/main" val="815102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As mentioned, in Hawaii we have what is called a “part-time legislature.” About 2/3 of the calendar year is the ‘interim’ period between regular legislative sessions. But that doesn’t mean they’re not busy being your legislators year-round.</a:t>
            </a:r>
          </a:p>
          <a:p>
            <a:pPr eaLnBrk="1" hangingPunct="1">
              <a:spcBef>
                <a:spcPct val="0"/>
              </a:spcBef>
            </a:pPr>
            <a:endParaRPr lang="en-US" dirty="0"/>
          </a:p>
          <a:p>
            <a:pPr eaLnBrk="1" hangingPunct="1">
              <a:spcBef>
                <a:spcPct val="0"/>
              </a:spcBef>
            </a:pPr>
            <a:r>
              <a:rPr lang="en-US" dirty="0"/>
              <a:t>It’s crucial to use this time between sessions well, so you’ll be ready for the fast-moving session when it starts (which is always on the 3</a:t>
            </a:r>
            <a:r>
              <a:rPr lang="en-US" baseline="30000" dirty="0"/>
              <a:t>rd </a:t>
            </a:r>
            <a:r>
              <a:rPr lang="en-US" dirty="0"/>
              <a:t>Wednesday in January). About 3,000 bills are introduced each year, in roughly one week…you can imagine the frenzy! </a:t>
            </a:r>
          </a:p>
          <a:p>
            <a:pPr eaLnBrk="1" hangingPunct="1">
              <a:spcBef>
                <a:spcPct val="0"/>
              </a:spcBef>
            </a:pPr>
            <a:endParaRPr lang="en-US" dirty="0"/>
          </a:p>
          <a:p>
            <a:pPr eaLnBrk="1" hangingPunct="1">
              <a:spcBef>
                <a:spcPct val="0"/>
              </a:spcBef>
            </a:pPr>
            <a:r>
              <a:rPr lang="en-US" dirty="0"/>
              <a:t>Each of the wedges in this illustration signifies a major deadline – and is intended to show you just how fast things move during session.</a:t>
            </a:r>
            <a:endParaRPr lang="en-US" sz="1300" dirty="0">
              <a:solidFill>
                <a:schemeClr val="accent1"/>
              </a:solidFill>
            </a:endParaRPr>
          </a:p>
        </p:txBody>
      </p:sp>
      <p:sp>
        <p:nvSpPr>
          <p:cNvPr id="175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D9EDEA-A7AF-4024-9A25-FB1B7A76A329}" type="slidenum">
              <a:rPr lang="en-US" smtClean="0"/>
              <a:pPr fontAlgn="base">
                <a:spcBef>
                  <a:spcPct val="0"/>
                </a:spcBef>
                <a:spcAft>
                  <a:spcPct val="0"/>
                </a:spcAft>
                <a:defRPr/>
              </a:pPr>
              <a:t>28</a:t>
            </a:fld>
            <a:endParaRPr lang="en-US"/>
          </a:p>
        </p:txBody>
      </p:sp>
    </p:spTree>
    <p:extLst>
      <p:ext uri="{BB962C8B-B14F-4D97-AF65-F5344CB8AC3E}">
        <p14:creationId xmlns:p14="http://schemas.microsoft.com/office/powerpoint/2010/main" val="3832740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 legislative calendar with the specific dates that will rule our lives during session is published prior to the beginning of a session – and usually not </a:t>
            </a:r>
            <a:r>
              <a:rPr lang="en-US" i="1" dirty="0"/>
              <a:t>much</a:t>
            </a:r>
            <a:r>
              <a:rPr lang="en-US" dirty="0"/>
              <a:t> before-hand. </a:t>
            </a:r>
          </a:p>
          <a:p>
            <a:pPr eaLnBrk="1" hangingPunct="1">
              <a:spcBef>
                <a:spcPct val="0"/>
              </a:spcBef>
            </a:pPr>
            <a:endParaRPr lang="en-US" dirty="0"/>
          </a:p>
          <a:p>
            <a:pPr eaLnBrk="1" hangingPunct="1">
              <a:spcBef>
                <a:spcPct val="0"/>
              </a:spcBef>
            </a:pPr>
            <a:r>
              <a:rPr lang="en-US" dirty="0"/>
              <a:t>The calendar is established by the Senate President and the House Speaker, working together.  </a:t>
            </a:r>
          </a:p>
          <a:p>
            <a:pPr eaLnBrk="1" hangingPunct="1">
              <a:spcBef>
                <a:spcPct val="0"/>
              </a:spcBef>
            </a:pPr>
            <a:endParaRPr lang="en-US" dirty="0"/>
          </a:p>
          <a:p>
            <a:pPr eaLnBrk="1" hangingPunct="1">
              <a:spcBef>
                <a:spcPct val="0"/>
              </a:spcBef>
            </a:pPr>
            <a:r>
              <a:rPr lang="en-US" dirty="0"/>
              <a:t>By the way, the Public Access Room takes that calendar and creates an annotated version that’s color coded and has helpful definitions so you can sort out what the deadlines mean. You can find the most recent version on PAR’s website (click on the “Current Legislature” tab).</a:t>
            </a:r>
          </a:p>
        </p:txBody>
      </p:sp>
      <p:sp>
        <p:nvSpPr>
          <p:cNvPr id="176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4DDB12-3006-4A2A-B692-AE0969C6194C}" type="slidenum">
              <a:rPr lang="en-US" smtClean="0"/>
              <a:pPr fontAlgn="base">
                <a:spcBef>
                  <a:spcPct val="0"/>
                </a:spcBef>
                <a:spcAft>
                  <a:spcPct val="0"/>
                </a:spcAft>
                <a:defRPr/>
              </a:pPr>
              <a:t>29</a:t>
            </a:fld>
            <a:endParaRPr lang="en-US"/>
          </a:p>
        </p:txBody>
      </p:sp>
    </p:spTree>
    <p:extLst>
      <p:ext uri="{BB962C8B-B14F-4D97-AF65-F5344CB8AC3E}">
        <p14:creationId xmlns:p14="http://schemas.microsoft.com/office/powerpoint/2010/main" val="1788499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there’s a lot you can do at the legislature, and this is what we’re going to cover. First off, simply communicate with the people in office. Let them know your views and priorities. You can also suggest a bill to change a law. When you see the bills being discussed, you can ask for a hearing for ones you’d like to see move forward. If bills you’re concerned about do come up for a hearing, you can offer your written and oral testimony. Sometimes, you may want to lobby the entire chamber or legislature – they all need to vote on legislation. Finally, you may want to contact the governor. And most importantly, keep at it! It can take some time to see change at the capitol.</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3</a:t>
            </a:fld>
            <a:endParaRPr lang="en-US"/>
          </a:p>
        </p:txBody>
      </p:sp>
    </p:spTree>
    <p:extLst>
      <p:ext uri="{BB962C8B-B14F-4D97-AF65-F5344CB8AC3E}">
        <p14:creationId xmlns:p14="http://schemas.microsoft.com/office/powerpoint/2010/main" val="2608651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84">
              <a:defRPr/>
            </a:pPr>
            <a:r>
              <a:rPr lang="en-US" dirty="0"/>
              <a:t>Another way to use your voice is to share an idea for a new law with a legislator. The legislator can take your idea, have it drafted into a bill, and if the bill is successful, it will become an act of law. You need to know it’s a tough road – over 90% of bills introduced each year </a:t>
            </a:r>
            <a:r>
              <a:rPr lang="en-US" u="sng" dirty="0"/>
              <a:t>don’t</a:t>
            </a:r>
            <a:r>
              <a:rPr lang="en-US" dirty="0"/>
              <a:t> become law. But if you’ve got a good idea and the time is ripe…!</a:t>
            </a:r>
          </a:p>
          <a:p>
            <a:pPr defTabSz="932984">
              <a:defRPr/>
            </a:pPr>
            <a:endParaRPr lang="en-US" dirty="0"/>
          </a:p>
          <a:p>
            <a:pPr defTabSz="932984">
              <a:defRPr/>
            </a:pPr>
            <a:r>
              <a:rPr lang="en-US" dirty="0"/>
              <a:t>NOTE: If you </a:t>
            </a:r>
            <a:r>
              <a:rPr lang="en-US" u="sng" dirty="0"/>
              <a:t>would</a:t>
            </a:r>
            <a:r>
              <a:rPr lang="en-US" dirty="0"/>
              <a:t> like a legislator to introduce a bill on your behalf, you’ll be wise to make the request during the interim months. It’s usually easier to meet with legislators then and gives you a chance to discuss the matter when there is enough time to talk it over in an unhurried and thorough way. Most likely, if you wait until January</a:t>
            </a:r>
            <a:r>
              <a:rPr lang="en-US" i="1" dirty="0"/>
              <a:t>…(sorry)…</a:t>
            </a:r>
            <a:r>
              <a:rPr lang="en-US" dirty="0"/>
              <a:t>you’re likely to be too late.</a:t>
            </a:r>
          </a:p>
          <a:p>
            <a:endParaRPr lang="en-US" dirty="0"/>
          </a:p>
        </p:txBody>
      </p:sp>
      <p:sp>
        <p:nvSpPr>
          <p:cNvPr id="4" name="Slide Number Placeholder 3"/>
          <p:cNvSpPr>
            <a:spLocks noGrp="1"/>
          </p:cNvSpPr>
          <p:nvPr>
            <p:ph type="sldNum" sz="quarter" idx="10"/>
          </p:nvPr>
        </p:nvSpPr>
        <p:spPr/>
        <p:txBody>
          <a:bodyPr/>
          <a:lstStyle/>
          <a:p>
            <a:pPr defTabSz="914277">
              <a:defRPr/>
            </a:pPr>
            <a:fld id="{B8E075DC-D647-488E-8269-A40C10191594}" type="slidenum">
              <a:rPr lang="en-US">
                <a:solidFill>
                  <a:prstClr val="black"/>
                </a:solidFill>
                <a:latin typeface="Calibri"/>
              </a:rPr>
              <a:pPr defTabSz="914277">
                <a:defRPr/>
              </a:pPr>
              <a:t>30</a:t>
            </a:fld>
            <a:endParaRPr lang="en-US">
              <a:solidFill>
                <a:prstClr val="black"/>
              </a:solidFill>
              <a:latin typeface="Calibri"/>
            </a:endParaRPr>
          </a:p>
        </p:txBody>
      </p:sp>
    </p:spTree>
    <p:extLst>
      <p:ext uri="{BB962C8B-B14F-4D97-AF65-F5344CB8AC3E}">
        <p14:creationId xmlns:p14="http://schemas.microsoft.com/office/powerpoint/2010/main" val="2631737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pPr defTabSz="966423" eaLnBrk="1" hangingPunct="1">
              <a:spcBef>
                <a:spcPct val="0"/>
              </a:spcBef>
              <a:defRPr/>
            </a:pPr>
            <a:r>
              <a:rPr lang="en-US" dirty="0"/>
              <a:t>Start fleshing out your idea…</a:t>
            </a:r>
          </a:p>
          <a:p>
            <a:pPr defTabSz="966423" eaLnBrk="1" hangingPunct="1">
              <a:spcBef>
                <a:spcPct val="0"/>
              </a:spcBef>
              <a:defRPr/>
            </a:pPr>
            <a:endParaRPr lang="en-US" dirty="0"/>
          </a:p>
          <a:p>
            <a:pPr defTabSz="966423" eaLnBrk="1" hangingPunct="1">
              <a:spcBef>
                <a:spcPct val="0"/>
              </a:spcBef>
              <a:defRPr/>
            </a:pPr>
            <a:r>
              <a:rPr lang="en-US" dirty="0"/>
              <a:t>First, identify the problem or opportunity. (It sounds simple, but sometimes this one takes a little work). See if you can summarize it into a short paragraph (just a few sentences).</a:t>
            </a:r>
          </a:p>
          <a:p>
            <a:pPr defTabSz="966423" eaLnBrk="1" hangingPunct="1">
              <a:spcBef>
                <a:spcPct val="0"/>
              </a:spcBef>
              <a:defRPr/>
            </a:pPr>
            <a:endParaRPr lang="en-US" dirty="0"/>
          </a:p>
          <a:p>
            <a:pPr defTabSz="966423" eaLnBrk="1" hangingPunct="1">
              <a:spcBef>
                <a:spcPct val="0"/>
              </a:spcBef>
              <a:defRPr/>
            </a:pPr>
            <a:r>
              <a:rPr lang="en-US" dirty="0"/>
              <a:t>Then list what you think a law would do. </a:t>
            </a:r>
          </a:p>
          <a:p>
            <a:pPr defTabSz="966423" eaLnBrk="1" hangingPunct="1">
              <a:spcBef>
                <a:spcPct val="0"/>
              </a:spcBef>
              <a:defRPr/>
            </a:pPr>
            <a:endParaRPr lang="en-US" dirty="0"/>
          </a:p>
          <a:p>
            <a:pPr defTabSz="966423" eaLnBrk="1" hangingPunct="1">
              <a:spcBef>
                <a:spcPct val="0"/>
              </a:spcBef>
              <a:defRPr/>
            </a:pPr>
            <a:r>
              <a:rPr lang="en-US" dirty="0"/>
              <a:t>If you’ve got research, know of a group that’s behind the idea, or a state that has enacted similar legislation, you can let the legislator know that, too.</a:t>
            </a:r>
          </a:p>
          <a:p>
            <a:pPr defTabSz="966423" eaLnBrk="1" hangingPunct="1">
              <a:spcBef>
                <a:spcPct val="0"/>
              </a:spcBef>
              <a:defRPr/>
            </a:pPr>
            <a:endParaRPr lang="en-US" dirty="0"/>
          </a:p>
          <a:p>
            <a:pPr defTabSz="966423" eaLnBrk="1" hangingPunct="1">
              <a:spcBef>
                <a:spcPct val="0"/>
              </a:spcBef>
              <a:defRPr/>
            </a:pPr>
            <a:r>
              <a:rPr lang="en-US" dirty="0"/>
              <a:t>It helps to think this through prior to speaking with a legislator…</a:t>
            </a:r>
          </a:p>
        </p:txBody>
      </p:sp>
      <p:sp>
        <p:nvSpPr>
          <p:cNvPr id="181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E268F8-F150-481A-B59B-5309A70FDF5F}" type="slidenum">
              <a:rPr lang="en-US" smtClean="0"/>
              <a:pPr fontAlgn="base">
                <a:spcBef>
                  <a:spcPct val="0"/>
                </a:spcBef>
                <a:spcAft>
                  <a:spcPct val="0"/>
                </a:spcAft>
                <a:defRPr/>
              </a:pPr>
              <a:t>31</a:t>
            </a:fld>
            <a:endParaRPr lang="en-US"/>
          </a:p>
        </p:txBody>
      </p:sp>
    </p:spTree>
    <p:extLst>
      <p:ext uri="{BB962C8B-B14F-4D97-AF65-F5344CB8AC3E}">
        <p14:creationId xmlns:p14="http://schemas.microsoft.com/office/powerpoint/2010/main" val="2623848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p:txBody>
          <a:bodyPr wrap="square" numCol="1" anchor="t" anchorCtr="0" compatLnSpc="1">
            <a:prstTxWarp prst="textNoShape">
              <a:avLst/>
            </a:prstTxWarp>
            <a:normAutofit/>
          </a:bodyPr>
          <a:lstStyle/>
          <a:p>
            <a:pPr eaLnBrk="1" hangingPunct="1">
              <a:spcBef>
                <a:spcPct val="0"/>
              </a:spcBef>
              <a:defRPr/>
            </a:pPr>
            <a:endParaRPr lang="en-US" dirty="0"/>
          </a:p>
          <a:p>
            <a:pPr eaLnBrk="1" hangingPunct="1">
              <a:spcBef>
                <a:spcPct val="0"/>
              </a:spcBef>
              <a:defRPr/>
            </a:pPr>
            <a:r>
              <a:rPr lang="en-US" dirty="0"/>
              <a:t>In Hawaii, all bills must be introduced by a legislator. Other states may have different procedures, but that’s the way it is in Hawaii. So, the next step is to find a legislator who likes the idea and who agrees to introduce the bill on your behalf.</a:t>
            </a:r>
          </a:p>
          <a:p>
            <a:pPr lvl="1" eaLnBrk="1" hangingPunct="1">
              <a:spcBef>
                <a:spcPct val="0"/>
              </a:spcBef>
              <a:defRPr/>
            </a:pPr>
            <a:endParaRPr lang="en-US" dirty="0"/>
          </a:p>
          <a:p>
            <a:pPr marL="0" lvl="1" eaLnBrk="1" hangingPunct="1">
              <a:spcBef>
                <a:spcPct val="0"/>
              </a:spcBef>
              <a:defRPr/>
            </a:pPr>
            <a:r>
              <a:rPr lang="en-US" dirty="0"/>
              <a:t>If you’ve done your research as to </a:t>
            </a:r>
            <a:r>
              <a:rPr lang="en-US" u="sng" dirty="0"/>
              <a:t>why</a:t>
            </a:r>
            <a:r>
              <a:rPr lang="en-US" dirty="0"/>
              <a:t> this bill is a good idea, you’ll be much more likely to get a legislator’s agreement to introduce your bill. The PAR staff can help point you in the right direction in finding someone to approach.</a:t>
            </a:r>
          </a:p>
          <a:p>
            <a:pPr eaLnBrk="1" hangingPunct="1">
              <a:spcBef>
                <a:spcPct val="0"/>
              </a:spcBef>
              <a:defRPr/>
            </a:pPr>
            <a:endParaRPr lang="en-US" dirty="0"/>
          </a:p>
          <a:p>
            <a:pPr eaLnBrk="1" hangingPunct="1">
              <a:spcBef>
                <a:spcPct val="0"/>
              </a:spcBef>
              <a:defRPr/>
            </a:pPr>
            <a:r>
              <a:rPr lang="en-US" dirty="0"/>
              <a:t>It’s often a good idea to start with the senator and/or representative serving your district. That’s good protocol but isn’t an absolute rule at all.</a:t>
            </a:r>
          </a:p>
          <a:p>
            <a:pPr eaLnBrk="1" hangingPunct="1">
              <a:spcBef>
                <a:spcPct val="0"/>
              </a:spcBef>
              <a:defRPr/>
            </a:pPr>
            <a:endParaRPr lang="en-US" dirty="0"/>
          </a:p>
          <a:p>
            <a:pPr eaLnBrk="1" hangingPunct="1">
              <a:spcBef>
                <a:spcPct val="0"/>
              </a:spcBef>
              <a:defRPr/>
            </a:pPr>
            <a:r>
              <a:rPr lang="en-US" dirty="0"/>
              <a:t>You could also go to the members of the subject matter committee to which your potential bill would probably first be referred – the Senate and/or House transportation committee for a transportation idea, for instance.  </a:t>
            </a:r>
          </a:p>
          <a:p>
            <a:pPr eaLnBrk="1" hangingPunct="1">
              <a:spcBef>
                <a:spcPct val="0"/>
              </a:spcBef>
              <a:defRPr/>
            </a:pPr>
            <a:endParaRPr lang="en-US" dirty="0"/>
          </a:p>
          <a:p>
            <a:pPr eaLnBrk="1" hangingPunct="1">
              <a:spcBef>
                <a:spcPct val="0"/>
              </a:spcBef>
              <a:defRPr/>
            </a:pPr>
            <a:r>
              <a:rPr lang="en-US" dirty="0"/>
              <a:t>Or perhaps we know or can help you find out who’s supported similar legislation or issues in the past. That might be a good legislator to approach.</a:t>
            </a:r>
          </a:p>
          <a:p>
            <a:pPr eaLnBrk="1" hangingPunct="1">
              <a:spcBef>
                <a:spcPct val="0"/>
              </a:spcBef>
              <a:defRPr/>
            </a:pPr>
            <a:endParaRPr lang="en-US" dirty="0"/>
          </a:p>
          <a:p>
            <a:pPr eaLnBrk="1" hangingPunct="1">
              <a:spcBef>
                <a:spcPct val="0"/>
              </a:spcBef>
              <a:defRPr/>
            </a:pPr>
            <a:r>
              <a:rPr lang="en-US" dirty="0"/>
              <a:t>[The legislator may also ask a colleague in the other chamber to introduce an identical bill (called a “companion bill”), just to help the idea’s chances of moving ahead. While introduced with identical language, the bills can quickly change from one another and live or die on their own.]</a:t>
            </a:r>
          </a:p>
        </p:txBody>
      </p:sp>
      <p:sp>
        <p:nvSpPr>
          <p:cNvPr id="183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E117EA-49F6-406A-905B-4166B432AA45}" type="slidenum">
              <a:rPr lang="en-US" smtClean="0"/>
              <a:pPr fontAlgn="base">
                <a:spcBef>
                  <a:spcPct val="0"/>
                </a:spcBef>
                <a:spcAft>
                  <a:spcPct val="0"/>
                </a:spcAft>
                <a:defRPr/>
              </a:pPr>
              <a:t>32</a:t>
            </a:fld>
            <a:endParaRPr lang="en-US"/>
          </a:p>
        </p:txBody>
      </p:sp>
    </p:spTree>
    <p:extLst>
      <p:ext uri="{BB962C8B-B14F-4D97-AF65-F5344CB8AC3E}">
        <p14:creationId xmlns:p14="http://schemas.microsoft.com/office/powerpoint/2010/main" val="4183563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 bill can only be formally introduced (start its way through the pipeline) when the legislature is in session (though of course it is written – “drafted” – in advance).  </a:t>
            </a:r>
          </a:p>
          <a:p>
            <a:pPr eaLnBrk="1" hangingPunct="1">
              <a:spcBef>
                <a:spcPct val="0"/>
              </a:spcBef>
            </a:pPr>
            <a:endParaRPr lang="en-US" dirty="0"/>
          </a:p>
          <a:p>
            <a:pPr eaLnBrk="1" hangingPunct="1">
              <a:spcBef>
                <a:spcPct val="0"/>
              </a:spcBef>
            </a:pPr>
            <a:r>
              <a:rPr lang="en-US" dirty="0"/>
              <a:t>The legislature always starts its Regular Session on the 3</a:t>
            </a:r>
            <a:r>
              <a:rPr lang="en-US" baseline="30000" dirty="0"/>
              <a:t>rd</a:t>
            </a:r>
            <a:r>
              <a:rPr lang="en-US" dirty="0"/>
              <a:t> Wednesday in January – this year, that will be </a:t>
            </a:r>
            <a:r>
              <a:rPr lang="en-US"/>
              <a:t>January 18, 2023.</a:t>
            </a:r>
            <a:endParaRPr lang="en-US" dirty="0"/>
          </a:p>
        </p:txBody>
      </p:sp>
      <p:sp>
        <p:nvSpPr>
          <p:cNvPr id="184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882642" fontAlgn="base">
              <a:spcBef>
                <a:spcPct val="0"/>
              </a:spcBef>
              <a:spcAft>
                <a:spcPct val="0"/>
              </a:spcAft>
              <a:defRPr/>
            </a:pPr>
            <a:fld id="{72C4A25D-F859-47CF-B3BA-065CDA7E9782}" type="slidenum">
              <a:rPr lang="en-US">
                <a:solidFill>
                  <a:prstClr val="black"/>
                </a:solidFill>
                <a:latin typeface="Calibri"/>
              </a:rPr>
              <a:pPr defTabSz="882642" fontAlgn="base">
                <a:spcBef>
                  <a:spcPct val="0"/>
                </a:spcBef>
                <a:spcAft>
                  <a:spcPct val="0"/>
                </a:spcAft>
                <a:defRPr/>
              </a:pPr>
              <a:t>33</a:t>
            </a:fld>
            <a:endParaRPr lang="en-US">
              <a:solidFill>
                <a:prstClr val="black"/>
              </a:solidFill>
              <a:latin typeface="Calibri"/>
            </a:endParaRPr>
          </a:p>
        </p:txBody>
      </p:sp>
    </p:spTree>
    <p:extLst>
      <p:ext uri="{BB962C8B-B14F-4D97-AF65-F5344CB8AC3E}">
        <p14:creationId xmlns:p14="http://schemas.microsoft.com/office/powerpoint/2010/main" val="1423735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But the first thing we do is have a party! And we want to make sure you know that you’re invited to our Opening Day party on the third Wednesday in January. Mark your calendars! </a:t>
            </a:r>
          </a:p>
          <a:p>
            <a:pPr eaLnBrk="1" hangingPunct="1">
              <a:spcBef>
                <a:spcPct val="0"/>
              </a:spcBef>
            </a:pPr>
            <a:endParaRPr lang="en-US" dirty="0"/>
          </a:p>
          <a:p>
            <a:pPr eaLnBrk="1" hangingPunct="1">
              <a:spcBef>
                <a:spcPct val="0"/>
              </a:spcBef>
            </a:pPr>
            <a:r>
              <a:rPr lang="en-US" dirty="0"/>
              <a:t>Usually, but not always, Opening Days are quite festive – there are floor speeches and entertainment in the chambers; legislators greeting people at their offices and offering pupus; and PAR’s annual party, a potluck with our “almost famous” punch! </a:t>
            </a:r>
          </a:p>
          <a:p>
            <a:pPr eaLnBrk="1" hangingPunct="1">
              <a:spcBef>
                <a:spcPct val="0"/>
              </a:spcBef>
            </a:pPr>
            <a:endParaRPr lang="en-US" dirty="0"/>
          </a:p>
          <a:p>
            <a:pPr eaLnBrk="1" hangingPunct="1">
              <a:spcBef>
                <a:spcPct val="0"/>
              </a:spcBef>
            </a:pPr>
            <a:r>
              <a:rPr lang="en-US" dirty="0"/>
              <a:t>Unfortunately, with the COVID-19 pandemic, this all changed. We’re hoping things get back to normal before the 2023 session opens!</a:t>
            </a:r>
          </a:p>
        </p:txBody>
      </p:sp>
      <p:sp>
        <p:nvSpPr>
          <p:cNvPr id="177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368E39-8C6F-48E8-87D0-217FD55B3244}" type="slidenum">
              <a:rPr lang="en-US" smtClean="0"/>
              <a:pPr fontAlgn="base">
                <a:spcBef>
                  <a:spcPct val="0"/>
                </a:spcBef>
                <a:spcAft>
                  <a:spcPct val="0"/>
                </a:spcAft>
                <a:defRPr/>
              </a:pPr>
              <a:t>34</a:t>
            </a:fld>
            <a:endParaRPr lang="en-US"/>
          </a:p>
        </p:txBody>
      </p:sp>
    </p:spTree>
    <p:extLst>
      <p:ext uri="{BB962C8B-B14F-4D97-AF65-F5344CB8AC3E}">
        <p14:creationId xmlns:p14="http://schemas.microsoft.com/office/powerpoint/2010/main" val="4202530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dirty="0"/>
              <a:t>The bill has a lot of hoops to jump through to become law:</a:t>
            </a:r>
          </a:p>
          <a:p>
            <a:pPr eaLnBrk="1" hangingPunct="1">
              <a:spcBef>
                <a:spcPct val="0"/>
              </a:spcBef>
              <a:buFontTx/>
              <a:buChar char="•"/>
            </a:pPr>
            <a:r>
              <a:rPr lang="en-US" dirty="0"/>
              <a:t>Survive all the committees it’s referred to. It’s during the committee process that the bill is “heard” (that’s why we show the disembodied ear here) – public hearings or decision makings are scheduled so that the public can have their voice heard regarding whether the legislation is a good idea. The number of committees a bill needs to go through in each chamber varies. As we’ll see, it may be amended as it moves along. </a:t>
            </a:r>
          </a:p>
          <a:p>
            <a:pPr eaLnBrk="1" hangingPunct="1">
              <a:spcBef>
                <a:spcPct val="0"/>
              </a:spcBef>
              <a:buFontTx/>
              <a:buChar char="•"/>
            </a:pPr>
            <a:r>
              <a:rPr lang="en-US" dirty="0"/>
              <a:t>Pass 3 readings (votes) in each chamber by the full House (51 members) and the full Senate (25 members). This is a constitutional requirement for a bill to become law. The readings take place before, during, and after the bill makes it way through the committees.</a:t>
            </a:r>
          </a:p>
          <a:p>
            <a:pPr eaLnBrk="1" hangingPunct="1">
              <a:spcBef>
                <a:spcPct val="0"/>
              </a:spcBef>
              <a:buFontTx/>
              <a:buChar char="•"/>
            </a:pPr>
            <a:r>
              <a:rPr lang="en-US" dirty="0"/>
              <a:t>Both chambers must agree on the exact language of the final version.</a:t>
            </a:r>
          </a:p>
          <a:p>
            <a:pPr eaLnBrk="1" hangingPunct="1">
              <a:spcBef>
                <a:spcPct val="0"/>
              </a:spcBef>
              <a:buFontTx/>
              <a:buChar char="•"/>
            </a:pPr>
            <a:r>
              <a:rPr lang="en-US" dirty="0"/>
              <a:t>Be signed into law by the Governor, </a:t>
            </a:r>
            <a:r>
              <a:rPr lang="en-US" i="1" dirty="0"/>
              <a:t>or </a:t>
            </a:r>
            <a:r>
              <a:rPr lang="en-US" dirty="0"/>
              <a:t>become law without his signature, </a:t>
            </a:r>
            <a:r>
              <a:rPr lang="en-US" i="1" dirty="0"/>
              <a:t>or </a:t>
            </a:r>
            <a:r>
              <a:rPr lang="en-US" dirty="0"/>
              <a:t>if the bill is vetoed,</a:t>
            </a:r>
            <a:r>
              <a:rPr lang="en-US" i="1" dirty="0"/>
              <a:t> </a:t>
            </a:r>
            <a:r>
              <a:rPr lang="en-US" dirty="0"/>
              <a:t>have his veto overridden by 2/3 of the House and 2/3 of the Senate (or amend the bill to meet the governor’s objections). </a:t>
            </a:r>
          </a:p>
          <a:p>
            <a:pPr eaLnBrk="1" hangingPunct="1">
              <a:spcBef>
                <a:spcPct val="0"/>
              </a:spcBef>
              <a:buFontTx/>
              <a:buNone/>
            </a:pPr>
            <a:r>
              <a:rPr lang="en-US" dirty="0"/>
              <a:t>It’s a high bar for a bill to become a law!</a:t>
            </a:r>
          </a:p>
          <a:p>
            <a:pPr eaLnBrk="1" hangingPunct="1">
              <a:spcBef>
                <a:spcPct val="0"/>
              </a:spcBef>
            </a:pPr>
            <a:endParaRPr lang="en-US" dirty="0"/>
          </a:p>
        </p:txBody>
      </p:sp>
      <p:sp>
        <p:nvSpPr>
          <p:cNvPr id="187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3424CD-6DA1-4445-8336-7B36F9542AA8}" type="slidenum">
              <a:rPr lang="en-US" smtClean="0"/>
              <a:pPr fontAlgn="base">
                <a:spcBef>
                  <a:spcPct val="0"/>
                </a:spcBef>
                <a:spcAft>
                  <a:spcPct val="0"/>
                </a:spcAft>
                <a:defRPr/>
              </a:pPr>
              <a:t>35</a:t>
            </a:fld>
            <a:endParaRPr lang="en-US"/>
          </a:p>
        </p:txBody>
      </p:sp>
    </p:spTree>
    <p:extLst>
      <p:ext uri="{BB962C8B-B14F-4D97-AF65-F5344CB8AC3E}">
        <p14:creationId xmlns:p14="http://schemas.microsoft.com/office/powerpoint/2010/main" val="3840739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404"/>
            <a:r>
              <a:rPr lang="en-US" sz="1400" dirty="0">
                <a:latin typeface="+mj-lt"/>
              </a:rPr>
              <a:t>This is what the legislative process in Hawaii looks like… Goes through three readings while it makes its way through committees, crosses over to the other chamber and goes through the same process, and then make sure both chambers agree on the final wording of the bill that will go off to the governor. The governor can then sign the bill, veto it, or allow it to become law without signature. (If he vetoes it, the legislature does have a mechanism so they can override the veto and still have the bill become law.)</a:t>
            </a:r>
            <a:endParaRPr lang="en-US" sz="1400" dirty="0"/>
          </a:p>
        </p:txBody>
      </p:sp>
      <p:sp>
        <p:nvSpPr>
          <p:cNvPr id="4" name="Slide Number Placeholder 3"/>
          <p:cNvSpPr>
            <a:spLocks noGrp="1"/>
          </p:cNvSpPr>
          <p:nvPr>
            <p:ph type="sldNum" sz="quarter" idx="5"/>
          </p:nvPr>
        </p:nvSpPr>
        <p:spPr/>
        <p:txBody>
          <a:bodyPr/>
          <a:lstStyle/>
          <a:p>
            <a:pPr defTabSz="882642">
              <a:defRPr/>
            </a:pPr>
            <a:fld id="{B8E075DC-D647-488E-8269-A40C10191594}" type="slidenum">
              <a:rPr lang="en-US">
                <a:solidFill>
                  <a:prstClr val="black"/>
                </a:solidFill>
                <a:latin typeface="Calibri"/>
              </a:rPr>
              <a:pPr defTabSz="882642">
                <a:defRPr/>
              </a:pPr>
              <a:t>36</a:t>
            </a:fld>
            <a:endParaRPr lang="en-US">
              <a:solidFill>
                <a:prstClr val="black"/>
              </a:solidFill>
              <a:latin typeface="Calibri"/>
            </a:endParaRPr>
          </a:p>
        </p:txBody>
      </p:sp>
    </p:spTree>
    <p:extLst>
      <p:ext uri="{BB962C8B-B14F-4D97-AF65-F5344CB8AC3E}">
        <p14:creationId xmlns:p14="http://schemas.microsoft.com/office/powerpoint/2010/main" val="4010236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pPr defTabSz="927303" eaLnBrk="1" hangingPunct="1">
              <a:spcBef>
                <a:spcPct val="0"/>
              </a:spcBef>
              <a:defRPr/>
            </a:pPr>
            <a:r>
              <a:rPr lang="en-US" dirty="0"/>
              <a:t>And it must do all of that by certain deadlines! Which is why that session calendar is so important. Over 90% of bills die – they don’t pass one of the deadlines… They’re called “dead”-lines because they’re designed to “kill” bills and narrow down the field of legislation being discussed.</a:t>
            </a:r>
          </a:p>
          <a:p>
            <a:pPr defTabSz="927303" eaLnBrk="1" hangingPunct="1">
              <a:spcBef>
                <a:spcPct val="0"/>
              </a:spcBef>
            </a:pPr>
            <a:endParaRPr lang="en-US" dirty="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4277" fontAlgn="base">
              <a:spcBef>
                <a:spcPct val="0"/>
              </a:spcBef>
              <a:spcAft>
                <a:spcPct val="0"/>
              </a:spcAft>
              <a:defRPr/>
            </a:pPr>
            <a:fld id="{CD4A33D1-B762-46FF-AD1D-75972143D6FE}" type="slidenum">
              <a:rPr lang="en-US">
                <a:solidFill>
                  <a:prstClr val="black"/>
                </a:solidFill>
                <a:latin typeface="Calibri"/>
              </a:rPr>
              <a:pPr defTabSz="914277" fontAlgn="base">
                <a:spcBef>
                  <a:spcPct val="0"/>
                </a:spcBef>
                <a:spcAft>
                  <a:spcPct val="0"/>
                </a:spcAft>
                <a:defRPr/>
              </a:pPr>
              <a:t>37</a:t>
            </a:fld>
            <a:endParaRPr lang="en-US">
              <a:solidFill>
                <a:prstClr val="black"/>
              </a:solidFill>
              <a:latin typeface="Calibri"/>
            </a:endParaRPr>
          </a:p>
        </p:txBody>
      </p:sp>
    </p:spTree>
    <p:extLst>
      <p:ext uri="{BB962C8B-B14F-4D97-AF65-F5344CB8AC3E}">
        <p14:creationId xmlns:p14="http://schemas.microsoft.com/office/powerpoint/2010/main" val="13732932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2,500-3,000 bills are introduced each year (Senate and House combined). There is a narrow window when bills can be introduced, beginning with the first day of session and usually lasting about a week.</a:t>
            </a:r>
          </a:p>
          <a:p>
            <a:endParaRPr lang="en-US" dirty="0"/>
          </a:p>
          <a:p>
            <a:r>
              <a:rPr lang="en-US" dirty="0"/>
              <a:t>In our state, only legislators can introduce bills. So, if you have an idea that you think would make a good law, make sure to let your legislators know. They can send your idea to a drafting agency at the Capitol where researchers can take your idea and put it into bill form. If your bill is drafted and a legislator introduces it, it has a chance to become law. </a:t>
            </a:r>
          </a:p>
          <a:p>
            <a:endParaRPr lang="en-US" dirty="0"/>
          </a:p>
        </p:txBody>
      </p:sp>
      <p:sp>
        <p:nvSpPr>
          <p:cNvPr id="4" name="Slide Number Placeholder 3"/>
          <p:cNvSpPr>
            <a:spLocks noGrp="1"/>
          </p:cNvSpPr>
          <p:nvPr>
            <p:ph type="sldNum" sz="quarter" idx="5"/>
          </p:nvPr>
        </p:nvSpPr>
        <p:spPr/>
        <p:txBody>
          <a:bodyPr/>
          <a:lstStyle/>
          <a:p>
            <a:pPr defTabSz="914277">
              <a:defRPr/>
            </a:pPr>
            <a:fld id="{B8E075DC-D647-488E-8269-A40C10191594}" type="slidenum">
              <a:rPr lang="en-US">
                <a:solidFill>
                  <a:prstClr val="black"/>
                </a:solidFill>
                <a:latin typeface="Calibri"/>
              </a:rPr>
              <a:pPr defTabSz="914277">
                <a:defRPr/>
              </a:pPr>
              <a:t>38</a:t>
            </a:fld>
            <a:endParaRPr lang="en-US">
              <a:solidFill>
                <a:prstClr val="black"/>
              </a:solidFill>
              <a:latin typeface="Calibri"/>
            </a:endParaRPr>
          </a:p>
        </p:txBody>
      </p:sp>
    </p:spTree>
    <p:extLst>
      <p:ext uri="{BB962C8B-B14F-4D97-AF65-F5344CB8AC3E}">
        <p14:creationId xmlns:p14="http://schemas.microsoft.com/office/powerpoint/2010/main" val="17917515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defTabSz="966423" eaLnBrk="1" hangingPunct="1">
              <a:spcBef>
                <a:spcPct val="0"/>
              </a:spcBef>
              <a:defRPr/>
            </a:pPr>
            <a:r>
              <a:rPr lang="en-US" dirty="0"/>
              <a:t>When a legislator agrees to introduce a bill, he or she will then work with one of the five bill-drafting agencies in the Capitol to have the bill written up. </a:t>
            </a:r>
          </a:p>
          <a:p>
            <a:pPr eaLnBrk="1" hangingPunct="1">
              <a:spcBef>
                <a:spcPct val="0"/>
              </a:spcBef>
            </a:pPr>
            <a:endParaRPr lang="en-US" dirty="0"/>
          </a:p>
          <a:p>
            <a:pPr eaLnBrk="1" hangingPunct="1">
              <a:spcBef>
                <a:spcPct val="0"/>
              </a:spcBef>
            </a:pPr>
            <a:r>
              <a:rPr lang="en-US" dirty="0"/>
              <a:t>When the bill is submitted by your representative or senator, it is promptly </a:t>
            </a:r>
            <a:r>
              <a:rPr lang="en-US" b="1" dirty="0"/>
              <a:t>given a number, which will be the tool you use to keep track of it. The prefix “HB” begins a House bill number; “SB” begins a Senate bill number.</a:t>
            </a:r>
            <a:r>
              <a:rPr lang="en-US" dirty="0"/>
              <a:t> If your bill is changed by various committees along the way, different </a:t>
            </a:r>
            <a:r>
              <a:rPr lang="en-US" u="sng" dirty="0"/>
              <a:t>draft</a:t>
            </a:r>
            <a:r>
              <a:rPr lang="en-US" dirty="0"/>
              <a:t>  numbers will be tacked onto the end of the bill number to help you keep track of the new versions. </a:t>
            </a:r>
          </a:p>
          <a:p>
            <a:pPr eaLnBrk="1" hangingPunct="1">
              <a:spcBef>
                <a:spcPct val="0"/>
              </a:spcBef>
            </a:pPr>
            <a:endParaRPr lang="en-US" dirty="0"/>
          </a:p>
          <a:p>
            <a:pPr eaLnBrk="1" hangingPunct="1">
              <a:spcBef>
                <a:spcPct val="0"/>
              </a:spcBef>
            </a:pPr>
            <a:r>
              <a:rPr lang="en-US" dirty="0"/>
              <a:t>When the bill was drafted, it was given a bill title – “A Bill for an Act Relating to Transportation,” for example. The bill title can not change, and it must reflect the bill’s contents. (The bill’s content may change as it goes through the legislative process, but it must always be appropriate to the bill’s unchanging title.)</a:t>
            </a:r>
          </a:p>
          <a:p>
            <a:pPr eaLnBrk="1" hangingPunct="1">
              <a:spcBef>
                <a:spcPct val="0"/>
              </a:spcBef>
            </a:pPr>
            <a:endParaRPr lang="en-US" dirty="0"/>
          </a:p>
          <a:p>
            <a:pPr eaLnBrk="1" hangingPunct="1">
              <a:spcBef>
                <a:spcPct val="0"/>
              </a:spcBef>
            </a:pPr>
            <a:r>
              <a:rPr lang="en-US" dirty="0"/>
              <a:t>Bills can be short or long, simple or complex. Usually, the first section will state what the bill intends to do, the following sections outline what exactly is being done (revising the law books, for example, indicating [</a:t>
            </a:r>
            <a:r>
              <a:rPr lang="en-US" strike="sngStrike" dirty="0"/>
              <a:t>deleted</a:t>
            </a:r>
            <a:r>
              <a:rPr lang="en-US" dirty="0"/>
              <a:t>] or </a:t>
            </a:r>
            <a:r>
              <a:rPr lang="en-US" u="sng" dirty="0"/>
              <a:t>added</a:t>
            </a:r>
            <a:r>
              <a:rPr lang="en-US" dirty="0"/>
              <a:t> language), and the final section specifies when the law will take effect if enacted.</a:t>
            </a:r>
          </a:p>
        </p:txBody>
      </p:sp>
      <p:sp>
        <p:nvSpPr>
          <p:cNvPr id="186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F96730-574A-4B5A-B224-C280F2917B25}" type="slidenum">
              <a:rPr lang="en-US" smtClean="0"/>
              <a:pPr fontAlgn="base">
                <a:spcBef>
                  <a:spcPct val="0"/>
                </a:spcBef>
                <a:spcAft>
                  <a:spcPct val="0"/>
                </a:spcAft>
                <a:defRPr/>
              </a:pPr>
              <a:t>39</a:t>
            </a:fld>
            <a:endParaRPr lang="en-US"/>
          </a:p>
        </p:txBody>
      </p:sp>
    </p:spTree>
    <p:extLst>
      <p:ext uri="{BB962C8B-B14F-4D97-AF65-F5344CB8AC3E}">
        <p14:creationId xmlns:p14="http://schemas.microsoft.com/office/powerpoint/2010/main" val="4223182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0" dirty="0"/>
              <a:t>Let’s start with the big picture. Our democracy is set up with a balance of power – three different, equal branches of government that help to keep one another in check.  Roughly speaking, the Legislative branch </a:t>
            </a:r>
            <a:r>
              <a:rPr lang="en-US" b="0" i="1" dirty="0"/>
              <a:t>makes </a:t>
            </a:r>
            <a:r>
              <a:rPr lang="en-US" b="0" dirty="0"/>
              <a:t>the laws, the Executive branch </a:t>
            </a:r>
            <a:r>
              <a:rPr lang="en-US" b="0" i="1" dirty="0"/>
              <a:t>implements</a:t>
            </a:r>
            <a:r>
              <a:rPr lang="en-US" b="0" dirty="0"/>
              <a:t> those laws, and the Judiciary branch </a:t>
            </a:r>
            <a:r>
              <a:rPr lang="en-US" b="0" i="1" dirty="0"/>
              <a:t>interprets</a:t>
            </a:r>
            <a:r>
              <a:rPr lang="en-US" b="0" dirty="0"/>
              <a:t> the law.  </a:t>
            </a:r>
          </a:p>
          <a:p>
            <a:pPr eaLnBrk="1" hangingPunct="1">
              <a:spcBef>
                <a:spcPct val="0"/>
              </a:spcBef>
            </a:pPr>
            <a:endParaRPr lang="en-US" dirty="0"/>
          </a:p>
          <a:p>
            <a:pPr eaLnBrk="1" hangingPunct="1">
              <a:spcBef>
                <a:spcPct val="0"/>
              </a:spcBef>
            </a:pPr>
            <a:r>
              <a:rPr lang="en-US" dirty="0"/>
              <a:t>In this workshop, we’ll be focused on the Legislative branch, the branch of government concerned with making the laws.</a:t>
            </a:r>
          </a:p>
        </p:txBody>
      </p:sp>
      <p:sp>
        <p:nvSpPr>
          <p:cNvPr id="150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4277" fontAlgn="base">
              <a:spcBef>
                <a:spcPct val="0"/>
              </a:spcBef>
              <a:spcAft>
                <a:spcPct val="0"/>
              </a:spcAft>
              <a:defRPr/>
            </a:pPr>
            <a:fld id="{B64A5B8A-89B9-447C-9786-76A6D02FABF4}" type="slidenum">
              <a:rPr lang="en-US">
                <a:solidFill>
                  <a:prstClr val="black"/>
                </a:solidFill>
                <a:latin typeface="Calibri"/>
              </a:rPr>
              <a:pPr defTabSz="914277" fontAlgn="base">
                <a:spcBef>
                  <a:spcPct val="0"/>
                </a:spcBef>
                <a:spcAft>
                  <a:spcPct val="0"/>
                </a:spcAft>
                <a:defRPr/>
              </a:pPr>
              <a:t>4</a:t>
            </a:fld>
            <a:endParaRPr lang="en-US">
              <a:solidFill>
                <a:prstClr val="black"/>
              </a:solidFill>
              <a:latin typeface="Calibri"/>
            </a:endParaRPr>
          </a:p>
        </p:txBody>
      </p:sp>
    </p:spTree>
    <p:extLst>
      <p:ext uri="{BB962C8B-B14F-4D97-AF65-F5344CB8AC3E}">
        <p14:creationId xmlns:p14="http://schemas.microsoft.com/office/powerpoint/2010/main" val="7784355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 First Reading vote is nothing to get excited about. All the bills pass their first vote on the floor.</a:t>
            </a:r>
          </a:p>
          <a:p>
            <a:pPr eaLnBrk="1" hangingPunct="1">
              <a:spcBef>
                <a:spcPct val="0"/>
              </a:spcBef>
            </a:pPr>
            <a:endParaRPr lang="en-US" dirty="0"/>
          </a:p>
          <a:p>
            <a:pPr eaLnBrk="1" hangingPunct="1">
              <a:spcBef>
                <a:spcPct val="0"/>
              </a:spcBef>
            </a:pPr>
            <a:endParaRPr lang="en-US" sz="1400" dirty="0"/>
          </a:p>
        </p:txBody>
      </p:sp>
      <p:sp>
        <p:nvSpPr>
          <p:cNvPr id="190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4277" fontAlgn="base">
              <a:spcBef>
                <a:spcPct val="0"/>
              </a:spcBef>
              <a:spcAft>
                <a:spcPct val="0"/>
              </a:spcAft>
              <a:defRPr/>
            </a:pPr>
            <a:fld id="{3B37E746-1A1C-480D-81F6-751CCF3DAB50}" type="slidenum">
              <a:rPr lang="en-US">
                <a:solidFill>
                  <a:prstClr val="black"/>
                </a:solidFill>
                <a:latin typeface="Calibri"/>
              </a:rPr>
              <a:pPr defTabSz="914277" fontAlgn="base">
                <a:spcBef>
                  <a:spcPct val="0"/>
                </a:spcBef>
                <a:spcAft>
                  <a:spcPct val="0"/>
                </a:spcAft>
                <a:defRPr/>
              </a:pPr>
              <a:t>40</a:t>
            </a:fld>
            <a:endParaRPr lang="en-US">
              <a:solidFill>
                <a:prstClr val="black"/>
              </a:solidFill>
              <a:latin typeface="Calibri"/>
            </a:endParaRPr>
          </a:p>
        </p:txBody>
      </p:sp>
    </p:spTree>
    <p:extLst>
      <p:ext uri="{BB962C8B-B14F-4D97-AF65-F5344CB8AC3E}">
        <p14:creationId xmlns:p14="http://schemas.microsoft.com/office/powerpoint/2010/main" val="9423291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Say we’ve gotten our bill introduced – how do we find out its bill number? While you can use the “Keyword” type in the search bar at the top of the page, it’s often much easier to use the “Reports and Lists” page to find bills. Often, when you’re looking for something, this is the button that may bring an end t</a:t>
            </a:r>
            <a:r>
              <a:rPr lang="en-US" baseline="0" dirty="0"/>
              <a:t>o your quest. </a:t>
            </a:r>
            <a:r>
              <a:rPr lang="en-US" dirty="0"/>
              <a:t>It’s a “list of lists” that gets updated throughout session and also has a great “Subject Search” feature.  There’s a shortcut to “Reports and Lists” on the homepage, or you can find it under the “Laws &amp; Research” tab.</a:t>
            </a:r>
          </a:p>
          <a:p>
            <a:endParaRPr lang="en-US" dirty="0"/>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41</a:t>
            </a:fld>
            <a:endParaRPr lang="en-US"/>
          </a:p>
        </p:txBody>
      </p:sp>
    </p:spTree>
    <p:extLst>
      <p:ext uri="{BB962C8B-B14F-4D97-AF65-F5344CB8AC3E}">
        <p14:creationId xmlns:p14="http://schemas.microsoft.com/office/powerpoint/2010/main" val="16479653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916" eaLnBrk="1" hangingPunct="1">
              <a:spcBef>
                <a:spcPct val="0"/>
              </a:spcBef>
              <a:defRPr/>
            </a:pPr>
            <a:r>
              <a:rPr lang="en-US" dirty="0"/>
              <a:t>After clicking on “Reports and Lists,” on the right side of the screen, you will see the heading </a:t>
            </a:r>
            <a:r>
              <a:rPr lang="en-US" b="1" dirty="0"/>
              <a:t>"Deadline Tracking."</a:t>
            </a:r>
            <a:r>
              <a:rPr lang="en-US" dirty="0"/>
              <a:t> </a:t>
            </a:r>
          </a:p>
          <a:p>
            <a:pPr defTabSz="946916" eaLnBrk="1" hangingPunct="1">
              <a:spcBef>
                <a:spcPct val="0"/>
              </a:spcBef>
              <a:defRPr/>
            </a:pPr>
            <a:endParaRPr lang="en-US" dirty="0"/>
          </a:p>
          <a:p>
            <a:pPr defTabSz="946916" eaLnBrk="1" hangingPunct="1">
              <a:spcBef>
                <a:spcPct val="0"/>
              </a:spcBef>
              <a:defRPr/>
            </a:pPr>
            <a:r>
              <a:rPr lang="en-US" dirty="0"/>
              <a:t>To the right (also under the heading “Deadline Tracking”), you will see a long list of reports that are just a click away. Using these as the session progresses will give you access to sortable and downloadable lists of measures that have survived significant deadlines. It's a great way to keep up with what's still viable.</a:t>
            </a:r>
          </a:p>
          <a:p>
            <a:pPr eaLnBrk="1" hangingPunct="1">
              <a:spcBef>
                <a:spcPct val="0"/>
              </a:spcBef>
            </a:pPr>
            <a:endParaRPr lang="en-US" dirty="0"/>
          </a:p>
          <a:p>
            <a:pPr eaLnBrk="1" hangingPunct="1">
              <a:spcBef>
                <a:spcPct val="0"/>
              </a:spcBef>
            </a:pPr>
            <a:r>
              <a:rPr lang="en-US" dirty="0"/>
              <a:t>Here, for example, you can find all the House bills introduced, or later in the session, only the bills that survived first crossover.  </a:t>
            </a:r>
          </a:p>
          <a:p>
            <a:endParaRPr lang="en-US" dirty="0"/>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42</a:t>
            </a:fld>
            <a:endParaRPr lang="en-US"/>
          </a:p>
        </p:txBody>
      </p:sp>
    </p:spTree>
    <p:extLst>
      <p:ext uri="{BB962C8B-B14F-4D97-AF65-F5344CB8AC3E}">
        <p14:creationId xmlns:p14="http://schemas.microsoft.com/office/powerpoint/2010/main" val="38551327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type of report you’ll see… you can browse through the bills’ keywords and descriptions. To view the bill itself you can click on the .pdf symbol on the left. To view the bill’s status page, click on the bill number.</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43</a:t>
            </a:fld>
            <a:endParaRPr lang="en-US"/>
          </a:p>
        </p:txBody>
      </p:sp>
    </p:spTree>
    <p:extLst>
      <p:ext uri="{BB962C8B-B14F-4D97-AF65-F5344CB8AC3E}">
        <p14:creationId xmlns:p14="http://schemas.microsoft.com/office/powerpoint/2010/main" val="33634379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bill status page. Every bill that’s introduced gets its own web page where everything that ever happens to the bill is recorded. As we’ll see later in the presentation, it’s also where we can find committee reports, testimony, and other valuable information. To view the bill from its status page, click on the bill number at the top of the page or the .pdf symbol next to it.</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44</a:t>
            </a:fld>
            <a:endParaRPr lang="en-US"/>
          </a:p>
        </p:txBody>
      </p:sp>
    </p:spTree>
    <p:extLst>
      <p:ext uri="{BB962C8B-B14F-4D97-AF65-F5344CB8AC3E}">
        <p14:creationId xmlns:p14="http://schemas.microsoft.com/office/powerpoint/2010/main" val="199800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will bring you to the bill itself, which you can read through.</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45</a:t>
            </a:fld>
            <a:endParaRPr lang="en-US"/>
          </a:p>
        </p:txBody>
      </p:sp>
    </p:spTree>
    <p:extLst>
      <p:ext uri="{BB962C8B-B14F-4D97-AF65-F5344CB8AC3E}">
        <p14:creationId xmlns:p14="http://schemas.microsoft.com/office/powerpoint/2010/main" val="2123353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Going back to the main page, we can again go to the shortcut to “Reports and Lists” on the homepage, or you can find it under the “Laws &amp; Research” tab.</a:t>
            </a:r>
          </a:p>
          <a:p>
            <a:endParaRPr lang="en-US" dirty="0"/>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46</a:t>
            </a:fld>
            <a:endParaRPr lang="en-US"/>
          </a:p>
        </p:txBody>
      </p:sp>
    </p:spTree>
    <p:extLst>
      <p:ext uri="{BB962C8B-B14F-4D97-AF65-F5344CB8AC3E}">
        <p14:creationId xmlns:p14="http://schemas.microsoft.com/office/powerpoint/2010/main" val="3760050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After you click on “Reports and Lists” you can use the “Subject Search” bar…</a:t>
            </a:r>
          </a:p>
          <a:p>
            <a:endParaRPr lang="en-US" dirty="0"/>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47</a:t>
            </a:fld>
            <a:endParaRPr lang="en-US"/>
          </a:p>
        </p:txBody>
      </p:sp>
    </p:spTree>
    <p:extLst>
      <p:ext uri="{BB962C8B-B14F-4D97-AF65-F5344CB8AC3E}">
        <p14:creationId xmlns:p14="http://schemas.microsoft.com/office/powerpoint/2010/main" val="4932595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brings up a search box for finding a word or phrase that appears in a bill’s title, description, or key words</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48</a:t>
            </a:fld>
            <a:endParaRPr lang="en-US"/>
          </a:p>
        </p:txBody>
      </p:sp>
    </p:spTree>
    <p:extLst>
      <p:ext uri="{BB962C8B-B14F-4D97-AF65-F5344CB8AC3E}">
        <p14:creationId xmlns:p14="http://schemas.microsoft.com/office/powerpoint/2010/main" val="31414872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results from searching the word “student” – the results are presented in an orderly report, easy to view the keywords and descriptions, or to further refine the results using your web browser’s search tool (often &lt;Ctrl&gt;&lt;F&gt;). I could search for the word “food” for example.</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49</a:t>
            </a:fld>
            <a:endParaRPr lang="en-US"/>
          </a:p>
        </p:txBody>
      </p:sp>
    </p:spTree>
    <p:extLst>
      <p:ext uri="{BB962C8B-B14F-4D97-AF65-F5344CB8AC3E}">
        <p14:creationId xmlns:p14="http://schemas.microsoft.com/office/powerpoint/2010/main" val="2889765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defTabSz="935437" eaLnBrk="1" hangingPunct="1">
              <a:spcBef>
                <a:spcPct val="0"/>
              </a:spcBef>
            </a:pPr>
            <a:r>
              <a:rPr lang="en-US" dirty="0"/>
              <a:t>We’re going to be examining just one level of the legislative branch – the </a:t>
            </a:r>
            <a:r>
              <a:rPr lang="en-US" b="1" dirty="0"/>
              <a:t>State legislature</a:t>
            </a:r>
            <a:r>
              <a:rPr lang="en-US" dirty="0"/>
              <a:t>, which makes the </a:t>
            </a:r>
            <a:r>
              <a:rPr lang="en-US" b="1" dirty="0"/>
              <a:t>laws that govern the state of Hawaii</a:t>
            </a:r>
            <a:r>
              <a:rPr lang="en-US" dirty="0"/>
              <a:t>.</a:t>
            </a:r>
          </a:p>
          <a:p>
            <a:pPr defTabSz="935437" eaLnBrk="1" hangingPunct="1">
              <a:spcBef>
                <a:spcPct val="0"/>
              </a:spcBef>
            </a:pPr>
            <a:endParaRPr lang="en-US" dirty="0"/>
          </a:p>
          <a:p>
            <a:pPr defTabSz="935437" eaLnBrk="1" hangingPunct="1">
              <a:spcBef>
                <a:spcPct val="0"/>
              </a:spcBef>
            </a:pPr>
            <a:r>
              <a:rPr lang="en-US" dirty="0"/>
              <a:t>There are other levels – at the broadest level, there’s the U.S. Congress that convenes in Washington D.C. – they’re concerned with passing laws that govern the whole country.  Laws they pass apply to you whether you’re in Iowa, California or Hawaii.  This is the level where you’ll find Hawaii’s U.S. Senators Hirono and Schatz, and our U.S. Representatives Case and </a:t>
            </a:r>
            <a:r>
              <a:rPr lang="en-US" dirty="0" err="1"/>
              <a:t>Tokuda</a:t>
            </a:r>
            <a:r>
              <a:rPr lang="en-US" dirty="0"/>
              <a:t>.</a:t>
            </a:r>
          </a:p>
          <a:p>
            <a:pPr defTabSz="935437" eaLnBrk="1" hangingPunct="1">
              <a:spcBef>
                <a:spcPct val="0"/>
              </a:spcBef>
            </a:pPr>
            <a:endParaRPr lang="en-US" dirty="0"/>
          </a:p>
          <a:p>
            <a:pPr defTabSz="935437" eaLnBrk="1" hangingPunct="1">
              <a:spcBef>
                <a:spcPct val="0"/>
              </a:spcBef>
            </a:pPr>
            <a:r>
              <a:rPr lang="en-US" dirty="0"/>
              <a:t>The County level is where you’ll find the Councils – the City Council for the City and County of Honolulu, and the County Councils for Kauai, Maui, and Hawaii Island’s counties.  Ordinances that are passed at this level relate only to that specific county.</a:t>
            </a:r>
          </a:p>
          <a:p>
            <a:pPr defTabSz="935437" eaLnBrk="1" hangingPunct="1">
              <a:spcBef>
                <a:spcPct val="0"/>
              </a:spcBef>
            </a:pPr>
            <a:endParaRPr lang="en-US" sz="1100" dirty="0"/>
          </a:p>
        </p:txBody>
      </p:sp>
      <p:sp>
        <p:nvSpPr>
          <p:cNvPr id="151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882642" fontAlgn="base">
              <a:spcBef>
                <a:spcPct val="0"/>
              </a:spcBef>
              <a:spcAft>
                <a:spcPct val="0"/>
              </a:spcAft>
              <a:defRPr/>
            </a:pPr>
            <a:fld id="{5F2CC022-BF1E-4ED6-B459-2404EDD66525}" type="slidenum">
              <a:rPr lang="en-US">
                <a:solidFill>
                  <a:prstClr val="black"/>
                </a:solidFill>
                <a:latin typeface="Calibri"/>
              </a:rPr>
              <a:pPr defTabSz="882642" fontAlgn="base">
                <a:spcBef>
                  <a:spcPct val="0"/>
                </a:spcBef>
                <a:spcAft>
                  <a:spcPct val="0"/>
                </a:spcAft>
                <a:defRPr/>
              </a:pPr>
              <a:t>5</a:t>
            </a:fld>
            <a:endParaRPr lang="en-US">
              <a:solidFill>
                <a:prstClr val="black"/>
              </a:solidFill>
              <a:latin typeface="Calibri"/>
            </a:endParaRPr>
          </a:p>
        </p:txBody>
      </p:sp>
    </p:spTree>
    <p:extLst>
      <p:ext uri="{BB962C8B-B14F-4D97-AF65-F5344CB8AC3E}">
        <p14:creationId xmlns:p14="http://schemas.microsoft.com/office/powerpoint/2010/main" val="30827279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The other option is to use the “Keyword” search type for the search bar at the top of the site. This is a more thorough search, and will look through not just the description, title, and keywords, but also the content of the legislation, committee reports, and testimony.</a:t>
            </a:r>
          </a:p>
          <a:p>
            <a:endParaRPr lang="en-US" dirty="0"/>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50</a:t>
            </a:fld>
            <a:endParaRPr lang="en-US"/>
          </a:p>
        </p:txBody>
      </p:sp>
    </p:spTree>
    <p:extLst>
      <p:ext uri="{BB962C8B-B14F-4D97-AF65-F5344CB8AC3E}">
        <p14:creationId xmlns:p14="http://schemas.microsoft.com/office/powerpoint/2010/main" val="8342754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results take a bit to dig through if you get a lot of results. Use the suggested sub-headings on the right to refine </a:t>
            </a:r>
            <a:r>
              <a:rPr lang="en-US"/>
              <a:t>your search </a:t>
            </a:r>
            <a:r>
              <a:rPr lang="en-US" dirty="0"/>
              <a:t>or use the “Menu Assisted” or “Advanced” menus to get more focused in your search.</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51</a:t>
            </a:fld>
            <a:endParaRPr lang="en-US"/>
          </a:p>
        </p:txBody>
      </p:sp>
    </p:spTree>
    <p:extLst>
      <p:ext uri="{BB962C8B-B14F-4D97-AF65-F5344CB8AC3E}">
        <p14:creationId xmlns:p14="http://schemas.microsoft.com/office/powerpoint/2010/main" val="40084129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the “Advanced” form looks like – it makes it easy to refine your search.</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52</a:t>
            </a:fld>
            <a:endParaRPr lang="en-US"/>
          </a:p>
        </p:txBody>
      </p:sp>
    </p:spTree>
    <p:extLst>
      <p:ext uri="{BB962C8B-B14F-4D97-AF65-F5344CB8AC3E}">
        <p14:creationId xmlns:p14="http://schemas.microsoft.com/office/powerpoint/2010/main" val="14466181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found the bills you’re interested in…</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53</a:t>
            </a:fld>
            <a:endParaRPr lang="en-US"/>
          </a:p>
        </p:txBody>
      </p:sp>
    </p:spTree>
    <p:extLst>
      <p:ext uri="{BB962C8B-B14F-4D97-AF65-F5344CB8AC3E}">
        <p14:creationId xmlns:p14="http://schemas.microsoft.com/office/powerpoint/2010/main" val="35169566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One of the first things to do when you find a bill that interests you is to sign up for hearing notices. Go to the legislature’s website (capitol.hawaii.gov) and </a:t>
            </a:r>
            <a:r>
              <a:rPr lang="en-US" baseline="0" dirty="0"/>
              <a:t>“Sign In” – we’ll enter our email address and the password we created. We’ll then be presented with shortcuts to our interactive features. If you’ve traveled away from that page, just select the </a:t>
            </a:r>
            <a:r>
              <a:rPr lang="en-US" dirty="0"/>
              <a:t>interactive buttons that appear under the “participate” tab. Here, we’ll select “Hearing Notification.”</a:t>
            </a:r>
            <a:endParaRPr lang="en-US" baseline="0" dirty="0"/>
          </a:p>
          <a:p>
            <a:r>
              <a:rPr lang="en-US" i="1" u="sng" dirty="0"/>
              <a:t>First Time Users</a:t>
            </a:r>
            <a:r>
              <a:rPr lang="en-US" i="1" dirty="0"/>
              <a:t>:</a:t>
            </a:r>
            <a:endParaRPr lang="en-US" dirty="0"/>
          </a:p>
          <a:p>
            <a:r>
              <a:rPr lang="en-US" i="1" dirty="0"/>
              <a:t>If this is your </a:t>
            </a:r>
            <a:r>
              <a:rPr lang="en-US" b="1" i="1" dirty="0"/>
              <a:t>first time</a:t>
            </a:r>
            <a:r>
              <a:rPr lang="en-US" i="1" dirty="0"/>
              <a:t> using the interactive features of the website, you'll have to Register. Click on "</a:t>
            </a:r>
            <a:r>
              <a:rPr lang="en-US" b="1" i="1" dirty="0"/>
              <a:t>Register</a:t>
            </a:r>
            <a:r>
              <a:rPr lang="en-US" i="1" dirty="0"/>
              <a:t>" and enter your name, email address, and the password you'd like to use for the website. After you've agreed to the terms and conditions, you will be directed to go to your email account and open the email sent to you by the website. (This confirms you are not a robot.) Follow the instructions for confirming your account. You'll only have to register once.</a:t>
            </a:r>
            <a:endParaRPr lang="en-US" dirty="0"/>
          </a:p>
          <a:p>
            <a:endParaRPr lang="en-US" dirty="0"/>
          </a:p>
        </p:txBody>
      </p:sp>
      <p:sp>
        <p:nvSpPr>
          <p:cNvPr id="4" name="Slide Number Placeholder 3"/>
          <p:cNvSpPr>
            <a:spLocks noGrp="1"/>
          </p:cNvSpPr>
          <p:nvPr>
            <p:ph type="sldNum" sz="quarter" idx="5"/>
          </p:nvPr>
        </p:nvSpPr>
        <p:spPr/>
        <p:txBody>
          <a:bodyPr/>
          <a:lstStyle/>
          <a:p>
            <a:pPr defTabSz="914277">
              <a:defRPr/>
            </a:pPr>
            <a:fld id="{B8E075DC-D647-488E-8269-A40C10191594}" type="slidenum">
              <a:rPr lang="en-US">
                <a:solidFill>
                  <a:prstClr val="black"/>
                </a:solidFill>
                <a:latin typeface="Calibri"/>
              </a:rPr>
              <a:pPr defTabSz="914277">
                <a:defRPr/>
              </a:pPr>
              <a:t>54</a:t>
            </a:fld>
            <a:endParaRPr lang="en-US">
              <a:solidFill>
                <a:prstClr val="black"/>
              </a:solidFill>
              <a:latin typeface="Calibri"/>
            </a:endParaRPr>
          </a:p>
        </p:txBody>
      </p:sp>
    </p:spTree>
    <p:extLst>
      <p:ext uri="{BB962C8B-B14F-4D97-AF65-F5344CB8AC3E}">
        <p14:creationId xmlns:p14="http://schemas.microsoft.com/office/powerpoint/2010/main" val="31465407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Go to the legislature’s website (capitol.hawaii.gov). To use the “Hearing Notification” feature, first</a:t>
            </a:r>
            <a:r>
              <a:rPr lang="en-US" baseline="0" dirty="0"/>
              <a:t> we “Log In” to the website – we’ll enter our email address and the password we created. </a:t>
            </a:r>
          </a:p>
          <a:p>
            <a:endParaRPr lang="en-US" dirty="0"/>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55</a:t>
            </a:fld>
            <a:endParaRPr lang="en-US"/>
          </a:p>
        </p:txBody>
      </p:sp>
    </p:spTree>
    <p:extLst>
      <p:ext uri="{BB962C8B-B14F-4D97-AF65-F5344CB8AC3E}">
        <p14:creationId xmlns:p14="http://schemas.microsoft.com/office/powerpoint/2010/main" val="165105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Once you sign in, you can </a:t>
            </a:r>
            <a:r>
              <a:rPr lang="en-US" baseline="0" dirty="0"/>
              <a:t>use the interactive features. </a:t>
            </a:r>
            <a:endParaRPr lang="en-US" dirty="0"/>
          </a:p>
          <a:p>
            <a:endParaRPr lang="en-US" dirty="0"/>
          </a:p>
        </p:txBody>
      </p:sp>
      <p:sp>
        <p:nvSpPr>
          <p:cNvPr id="4" name="Slide Number Placeholder 3"/>
          <p:cNvSpPr>
            <a:spLocks noGrp="1"/>
          </p:cNvSpPr>
          <p:nvPr>
            <p:ph type="sldNum" sz="quarter" idx="5"/>
          </p:nvPr>
        </p:nvSpPr>
        <p:spPr/>
        <p:txBody>
          <a:bodyPr/>
          <a:lstStyle/>
          <a:p>
            <a:pPr defTabSz="914277">
              <a:defRPr/>
            </a:pPr>
            <a:fld id="{B8E075DC-D647-488E-8269-A40C10191594}" type="slidenum">
              <a:rPr lang="en-US">
                <a:solidFill>
                  <a:prstClr val="black"/>
                </a:solidFill>
                <a:latin typeface="Calibri"/>
              </a:rPr>
              <a:pPr defTabSz="914277">
                <a:defRPr/>
              </a:pPr>
              <a:t>56</a:t>
            </a:fld>
            <a:endParaRPr lang="en-US">
              <a:solidFill>
                <a:prstClr val="black"/>
              </a:solidFill>
              <a:latin typeface="Calibri"/>
            </a:endParaRPr>
          </a:p>
        </p:txBody>
      </p:sp>
    </p:spTree>
    <p:extLst>
      <p:ext uri="{BB962C8B-B14F-4D97-AF65-F5344CB8AC3E}">
        <p14:creationId xmlns:p14="http://schemas.microsoft.com/office/powerpoint/2010/main" val="28244408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baseline="0" dirty="0"/>
              <a:t>So, if we want to sign up for hearing notices to be emailed to us, we just click on the icon, “Hearing Notification”.</a:t>
            </a:r>
            <a:endParaRPr lang="en-US" dirty="0"/>
          </a:p>
          <a:p>
            <a:endParaRPr lang="en-US" dirty="0"/>
          </a:p>
        </p:txBody>
      </p:sp>
      <p:sp>
        <p:nvSpPr>
          <p:cNvPr id="4" name="Slide Number Placeholder 3"/>
          <p:cNvSpPr>
            <a:spLocks noGrp="1"/>
          </p:cNvSpPr>
          <p:nvPr>
            <p:ph type="sldNum" sz="quarter" idx="5"/>
          </p:nvPr>
        </p:nvSpPr>
        <p:spPr/>
        <p:txBody>
          <a:bodyPr/>
          <a:lstStyle/>
          <a:p>
            <a:pPr defTabSz="914277">
              <a:defRPr/>
            </a:pPr>
            <a:fld id="{B8E075DC-D647-488E-8269-A40C10191594}" type="slidenum">
              <a:rPr lang="en-US">
                <a:solidFill>
                  <a:prstClr val="black"/>
                </a:solidFill>
                <a:latin typeface="Calibri"/>
              </a:rPr>
              <a:pPr defTabSz="914277">
                <a:defRPr/>
              </a:pPr>
              <a:t>57</a:t>
            </a:fld>
            <a:endParaRPr lang="en-US">
              <a:solidFill>
                <a:prstClr val="black"/>
              </a:solidFill>
              <a:latin typeface="Calibri"/>
            </a:endParaRPr>
          </a:p>
        </p:txBody>
      </p:sp>
    </p:spTree>
    <p:extLst>
      <p:ext uri="{BB962C8B-B14F-4D97-AF65-F5344CB8AC3E}">
        <p14:creationId xmlns:p14="http://schemas.microsoft.com/office/powerpoint/2010/main" val="31041764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appears.  You can choose to receive hearing notices for certain bills or committees. </a:t>
            </a:r>
          </a:p>
          <a:p>
            <a:endParaRPr lang="en-US" dirty="0"/>
          </a:p>
          <a:p>
            <a:r>
              <a:rPr lang="en-US" dirty="0"/>
              <a:t>Just enter the bill number in the “Subscribe by Measure” box. Add as many bills or resolutions as you’d like. Any time one of them is scheduled for a hearing, you’ll get an email with a link to the hearing notice telling you when and where the hearing is taking place and how to offer testimony.</a:t>
            </a:r>
          </a:p>
          <a:p>
            <a:endParaRPr lang="en-US" dirty="0"/>
          </a:p>
          <a:p>
            <a:r>
              <a:rPr lang="en-US" dirty="0"/>
              <a:t>You may also want to subscribe to receive all the hearing notices issued by a particular committee. In the “Subscribe by Committee” area to the right, just click the boxes next to the committees you’d like to subscribe to. Be sure to select both the House and Senate committees!</a:t>
            </a:r>
          </a:p>
          <a:p>
            <a:endParaRPr lang="en-US" dirty="0"/>
          </a:p>
          <a:p>
            <a:r>
              <a:rPr lang="en-US" dirty="0"/>
              <a:t>Be sure to click on the “Save and Exit” button, and you’re all set. It’s easy to come back to this page and change your selections as session progresses.</a:t>
            </a:r>
          </a:p>
          <a:p>
            <a:endParaRPr lang="en-US" dirty="0"/>
          </a:p>
        </p:txBody>
      </p:sp>
      <p:sp>
        <p:nvSpPr>
          <p:cNvPr id="4" name="Slide Number Placeholder 3"/>
          <p:cNvSpPr>
            <a:spLocks noGrp="1"/>
          </p:cNvSpPr>
          <p:nvPr>
            <p:ph type="sldNum" sz="quarter" idx="5"/>
          </p:nvPr>
        </p:nvSpPr>
        <p:spPr/>
        <p:txBody>
          <a:bodyPr/>
          <a:lstStyle/>
          <a:p>
            <a:pPr defTabSz="914277">
              <a:defRPr/>
            </a:pPr>
            <a:fld id="{B8E075DC-D647-488E-8269-A40C10191594}" type="slidenum">
              <a:rPr lang="en-US">
                <a:solidFill>
                  <a:prstClr val="black"/>
                </a:solidFill>
                <a:latin typeface="Calibri"/>
              </a:rPr>
              <a:pPr defTabSz="914277">
                <a:defRPr/>
              </a:pPr>
              <a:t>58</a:t>
            </a:fld>
            <a:endParaRPr lang="en-US">
              <a:solidFill>
                <a:prstClr val="black"/>
              </a:solidFill>
              <a:latin typeface="Calibri"/>
            </a:endParaRPr>
          </a:p>
        </p:txBody>
      </p:sp>
    </p:spTree>
    <p:extLst>
      <p:ext uri="{BB962C8B-B14F-4D97-AF65-F5344CB8AC3E}">
        <p14:creationId xmlns:p14="http://schemas.microsoft.com/office/powerpoint/2010/main" val="19985651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p:txBody>
          <a:bodyPr wrap="square" numCol="1" anchor="t" anchorCtr="0" compatLnSpc="1">
            <a:prstTxWarp prst="textNoShape">
              <a:avLst/>
            </a:prstTxWarp>
            <a:normAutofit/>
          </a:bodyPr>
          <a:lstStyle/>
          <a:p>
            <a:pPr lvl="0" eaLnBrk="1" hangingPunct="1">
              <a:spcBef>
                <a:spcPct val="0"/>
              </a:spcBef>
              <a:defRPr/>
            </a:pPr>
            <a:r>
              <a:rPr lang="en-US" baseline="0" dirty="0"/>
              <a:t>After the bill is introduced, it will soon get its committee referral in its originating chamber (the House for HBs, the Senate for SBs) – the list of committees the bill will go through in order to survive. It could be that our bill is referred to three committees, or to two, or maybe just one. Sometimes, the committees may be asked to meet together (a joint referral). In any case, this list of committees is called the ‘committee referral’ and once we know what committees a bill needs to go through, we can use our voice to influence things.</a:t>
            </a:r>
            <a:endParaRPr lang="en-US" dirty="0"/>
          </a:p>
        </p:txBody>
      </p:sp>
      <p:sp>
        <p:nvSpPr>
          <p:cNvPr id="192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CEF5F9-D723-4F7C-9DF1-5D69C651EADF}" type="slidenum">
              <a:rPr lang="en-US" smtClean="0"/>
              <a:pPr fontAlgn="base">
                <a:spcBef>
                  <a:spcPct val="0"/>
                </a:spcBef>
                <a:spcAft>
                  <a:spcPct val="0"/>
                </a:spcAft>
                <a:defRPr/>
              </a:pPr>
              <a:t>59</a:t>
            </a:fld>
            <a:endParaRPr lang="en-US"/>
          </a:p>
        </p:txBody>
      </p:sp>
    </p:spTree>
    <p:extLst>
      <p:ext uri="{BB962C8B-B14F-4D97-AF65-F5344CB8AC3E}">
        <p14:creationId xmlns:p14="http://schemas.microsoft.com/office/powerpoint/2010/main" val="81056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defTabSz="935437" eaLnBrk="1" hangingPunct="1">
              <a:spcBef>
                <a:spcPct val="0"/>
              </a:spcBef>
            </a:pPr>
            <a:r>
              <a:rPr lang="en-US" dirty="0"/>
              <a:t>The Hawaii State legislature is made up of two different chambers (this is called a “bicameral” legislature) – the Senate is the group of 25 senators serving 4-year terms, and the House of Representatives is the group of 51 representatives elected to 2-year terms.</a:t>
            </a:r>
          </a:p>
          <a:p>
            <a:pPr defTabSz="935437" eaLnBrk="1" hangingPunct="1">
              <a:spcBef>
                <a:spcPct val="0"/>
              </a:spcBef>
            </a:pPr>
            <a:endParaRPr lang="en-US" dirty="0"/>
          </a:p>
          <a:p>
            <a:pPr defTabSz="935437" eaLnBrk="1" hangingPunct="1">
              <a:spcBef>
                <a:spcPct val="0"/>
              </a:spcBef>
            </a:pPr>
            <a:r>
              <a:rPr lang="en-US" dirty="0"/>
              <a:t>Roughly speaking, a senator’s district is roughly twice as large as a representative’s district.</a:t>
            </a:r>
          </a:p>
          <a:p>
            <a:pPr defTabSz="935437" eaLnBrk="1" hangingPunct="1">
              <a:spcBef>
                <a:spcPct val="0"/>
              </a:spcBef>
            </a:pPr>
            <a:endParaRPr lang="en-US" dirty="0"/>
          </a:p>
          <a:p>
            <a:pPr defTabSz="935437" eaLnBrk="1" hangingPunct="1">
              <a:spcBef>
                <a:spcPct val="0"/>
              </a:spcBef>
            </a:pPr>
            <a:r>
              <a:rPr lang="en-US" dirty="0"/>
              <a:t>We can use the term “legislator” to refer to either a senator or a representative.</a:t>
            </a:r>
          </a:p>
          <a:p>
            <a:pPr defTabSz="935437" eaLnBrk="1" hangingPunct="1">
              <a:spcBef>
                <a:spcPct val="0"/>
              </a:spcBef>
            </a:pPr>
            <a:endParaRPr lang="en-US" dirty="0"/>
          </a:p>
          <a:p>
            <a:pPr defTabSz="935437" eaLnBrk="1" hangingPunct="1">
              <a:spcBef>
                <a:spcPct val="0"/>
              </a:spcBef>
            </a:pPr>
            <a:r>
              <a:rPr lang="en-US" dirty="0"/>
              <a:t>In this presentation, we’ll be focusing on how the chambers work to make the laws that govern the state, and both chambers operate in roughly the same way. But be aware that they actually each have special powers and responsibilities (for example, the Senate has the ‘advise and consent’ power over Governor’s appointment of department directors). </a:t>
            </a:r>
          </a:p>
        </p:txBody>
      </p:sp>
      <p:sp>
        <p:nvSpPr>
          <p:cNvPr id="153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882642" fontAlgn="base">
              <a:spcBef>
                <a:spcPct val="0"/>
              </a:spcBef>
              <a:spcAft>
                <a:spcPct val="0"/>
              </a:spcAft>
              <a:defRPr/>
            </a:pPr>
            <a:fld id="{E6658184-A36B-4E18-843C-1CAC757D7DC5}" type="slidenum">
              <a:rPr lang="en-US">
                <a:solidFill>
                  <a:prstClr val="black"/>
                </a:solidFill>
                <a:latin typeface="Calibri"/>
              </a:rPr>
              <a:pPr defTabSz="882642" fontAlgn="base">
                <a:spcBef>
                  <a:spcPct val="0"/>
                </a:spcBef>
                <a:spcAft>
                  <a:spcPct val="0"/>
                </a:spcAft>
                <a:defRPr/>
              </a:pPr>
              <a:t>6</a:t>
            </a:fld>
            <a:endParaRPr lang="en-US">
              <a:solidFill>
                <a:prstClr val="black"/>
              </a:solidFill>
              <a:latin typeface="Calibri"/>
            </a:endParaRPr>
          </a:p>
        </p:txBody>
      </p:sp>
    </p:spTree>
    <p:extLst>
      <p:ext uri="{BB962C8B-B14F-4D97-AF65-F5344CB8AC3E}">
        <p14:creationId xmlns:p14="http://schemas.microsoft.com/office/powerpoint/2010/main" val="3534563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ask for a public hearing. We’ll have to move quickly – those deadlines come up </a:t>
            </a:r>
            <a:r>
              <a:rPr lang="en-US" i="1" dirty="0"/>
              <a:t>fast!</a:t>
            </a:r>
            <a:r>
              <a:rPr lang="en-US" i="0" dirty="0"/>
              <a:t> Committees need to give at least 48-hours notice of a public hearing and the committees don’t all meet every day of the week. </a:t>
            </a:r>
          </a:p>
          <a:p>
            <a:endParaRPr lang="en-US" i="0" dirty="0"/>
          </a:p>
          <a:p>
            <a:r>
              <a:rPr lang="en-US" i="0" dirty="0"/>
              <a:t>Are there other</a:t>
            </a:r>
            <a:r>
              <a:rPr lang="en-US" i="0" baseline="0" dirty="0"/>
              <a:t> people we can get to join our call for a hearing? If so, you’ll want them to help you move the bill forward – </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60</a:t>
            </a:fld>
            <a:endParaRPr lang="en-US"/>
          </a:p>
        </p:txBody>
      </p:sp>
    </p:spTree>
    <p:extLst>
      <p:ext uri="{BB962C8B-B14F-4D97-AF65-F5344CB8AC3E}">
        <p14:creationId xmlns:p14="http://schemas.microsoft.com/office/powerpoint/2010/main" val="6589129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p:txBody>
          <a:bodyPr wrap="square" numCol="1" anchor="t" anchorCtr="0" compatLnSpc="1">
            <a:prstTxWarp prst="textNoShape">
              <a:avLst/>
            </a:prstTxWarp>
            <a:normAutofit/>
          </a:bodyPr>
          <a:lstStyle/>
          <a:p>
            <a:pPr eaLnBrk="1" hangingPunct="1">
              <a:spcBef>
                <a:spcPct val="0"/>
              </a:spcBef>
              <a:defRPr/>
            </a:pPr>
            <a:r>
              <a:rPr lang="en-US" dirty="0"/>
              <a:t>We ask the person with the power – the chair of that first committee – to have the bill </a:t>
            </a:r>
            <a:r>
              <a:rPr lang="en-US" u="sng" dirty="0"/>
              <a:t>heard</a:t>
            </a:r>
            <a:r>
              <a:rPr lang="en-US" u="none" dirty="0"/>
              <a:t>, considered by the committee</a:t>
            </a:r>
            <a:r>
              <a:rPr lang="en-US" dirty="0"/>
              <a:t>. </a:t>
            </a:r>
          </a:p>
          <a:p>
            <a:pPr defTabSz="966423" eaLnBrk="1" hangingPunct="1">
              <a:spcBef>
                <a:spcPct val="0"/>
              </a:spcBef>
              <a:defRPr/>
            </a:pPr>
            <a:endParaRPr lang="en-US" dirty="0"/>
          </a:p>
          <a:p>
            <a:pPr defTabSz="966423" eaLnBrk="1" hangingPunct="1">
              <a:spcBef>
                <a:spcPct val="0"/>
              </a:spcBef>
              <a:defRPr/>
            </a:pPr>
            <a:r>
              <a:rPr lang="en-US" dirty="0"/>
              <a:t>Getting your bill scheduled for a committee hearing is a big step – many bills never get that far.  Contact the committee chair’s office and just ask – “Would you please make sure to schedule </a:t>
            </a:r>
            <a:r>
              <a:rPr lang="en-US" i="1" dirty="0"/>
              <a:t>[bill</a:t>
            </a:r>
            <a:r>
              <a:rPr lang="en-US" i="1" baseline="0" dirty="0"/>
              <a:t> number]</a:t>
            </a:r>
            <a:r>
              <a:rPr lang="en-US" dirty="0"/>
              <a:t> for a hearing? I think it’s important because…” They should be upfront with you about whether they will. The chair’s office has a lot of things</a:t>
            </a:r>
            <a:r>
              <a:rPr lang="en-US" baseline="0" dirty="0"/>
              <a:t> to consider – your bill is one among many that have been referred to the committee, and they’ve only got so much time to hear bills.</a:t>
            </a:r>
            <a:endParaRPr lang="en-US" dirty="0"/>
          </a:p>
          <a:p>
            <a:pPr eaLnBrk="1" hangingPunct="1">
              <a:spcBef>
                <a:spcPct val="0"/>
              </a:spcBef>
              <a:defRPr/>
            </a:pPr>
            <a:endParaRPr lang="en-US" dirty="0"/>
          </a:p>
          <a:p>
            <a:pPr eaLnBrk="1" hangingPunct="1">
              <a:spcBef>
                <a:spcPct val="0"/>
              </a:spcBef>
              <a:defRPr/>
            </a:pPr>
            <a:r>
              <a:rPr lang="en-US" dirty="0"/>
              <a:t>When a bill is scheduled for a hearing, a</a:t>
            </a:r>
            <a:r>
              <a:rPr lang="en-US" i="1" dirty="0"/>
              <a:t> hearing notice </a:t>
            </a:r>
            <a:r>
              <a:rPr lang="en-US" dirty="0"/>
              <a:t>is published and distributed to let everyone know what’s being discussed. This is the opportunity the public has been waiting for to provide testimony. </a:t>
            </a:r>
          </a:p>
          <a:p>
            <a:pPr eaLnBrk="1" hangingPunct="1">
              <a:spcBef>
                <a:spcPct val="0"/>
              </a:spcBef>
              <a:defRPr/>
            </a:pPr>
            <a:endParaRPr lang="en-US" dirty="0"/>
          </a:p>
          <a:p>
            <a:pPr lvl="1" eaLnBrk="1" hangingPunct="1">
              <a:spcBef>
                <a:spcPct val="0"/>
              </a:spcBef>
              <a:defRPr/>
            </a:pPr>
            <a:endParaRPr lang="en-US" dirty="0"/>
          </a:p>
          <a:p>
            <a:pPr eaLnBrk="1" hangingPunct="1">
              <a:spcBef>
                <a:spcPct val="0"/>
              </a:spcBef>
              <a:defRPr/>
            </a:pPr>
            <a:endParaRPr lang="en-US" dirty="0"/>
          </a:p>
        </p:txBody>
      </p:sp>
      <p:sp>
        <p:nvSpPr>
          <p:cNvPr id="192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CEF5F9-D723-4F7C-9DF1-5D69C651EADF}" type="slidenum">
              <a:rPr lang="en-US" smtClean="0"/>
              <a:pPr fontAlgn="base">
                <a:spcBef>
                  <a:spcPct val="0"/>
                </a:spcBef>
                <a:spcAft>
                  <a:spcPct val="0"/>
                </a:spcAft>
                <a:defRPr/>
              </a:pPr>
              <a:t>61</a:t>
            </a:fld>
            <a:endParaRPr lang="en-US"/>
          </a:p>
        </p:txBody>
      </p:sp>
    </p:spTree>
    <p:extLst>
      <p:ext uri="{BB962C8B-B14F-4D97-AF65-F5344CB8AC3E}">
        <p14:creationId xmlns:p14="http://schemas.microsoft.com/office/powerpoint/2010/main" val="19562921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230BFE-798D-44C4-891D-56367C685388}" type="slidenum">
              <a:rPr lang="en-US" smtClean="0"/>
              <a:pPr fontAlgn="base">
                <a:spcBef>
                  <a:spcPct val="0"/>
                </a:spcBef>
                <a:spcAft>
                  <a:spcPct val="0"/>
                </a:spcAft>
                <a:defRPr/>
              </a:pPr>
              <a:t>62</a:t>
            </a:fld>
            <a:endParaRPr lang="en-US"/>
          </a:p>
        </p:txBody>
      </p:sp>
      <p:sp>
        <p:nvSpPr>
          <p:cNvPr id="223235" name="Rectangle 7"/>
          <p:cNvSpPr txBox="1">
            <a:spLocks noGrp="1" noChangeArrowheads="1"/>
          </p:cNvSpPr>
          <p:nvPr/>
        </p:nvSpPr>
        <p:spPr bwMode="auto">
          <a:xfrm>
            <a:off x="4143589" y="9048781"/>
            <a:ext cx="3169920" cy="476339"/>
          </a:xfrm>
          <a:prstGeom prst="rect">
            <a:avLst/>
          </a:prstGeom>
          <a:noFill/>
          <a:ln w="9525">
            <a:noFill/>
            <a:miter lim="800000"/>
            <a:headEnd/>
            <a:tailEnd/>
          </a:ln>
        </p:spPr>
        <p:txBody>
          <a:bodyPr lIns="97022" tIns="48510" rIns="97022" bIns="48510" anchor="b"/>
          <a:lstStyle/>
          <a:p>
            <a:pPr algn="r" defTabSz="965593"/>
            <a:fld id="{E8757EDD-2918-43F1-A8A8-1F2F36E92032}" type="slidenum">
              <a:rPr lang="en-US" sz="1200">
                <a:latin typeface="Calibri" pitchFamily="34" charset="0"/>
              </a:rPr>
              <a:pPr algn="r" defTabSz="965593"/>
              <a:t>62</a:t>
            </a:fld>
            <a:endParaRPr lang="en-US" sz="1200" dirty="0">
              <a:latin typeface="Calibri" pitchFamily="34" charset="0"/>
            </a:endParaRPr>
          </a:p>
        </p:txBody>
      </p:sp>
      <p:sp>
        <p:nvSpPr>
          <p:cNvPr id="22323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3237" name="Rectangle 3"/>
          <p:cNvSpPr>
            <a:spLocks noGrp="1" noChangeArrowheads="1"/>
          </p:cNvSpPr>
          <p:nvPr>
            <p:ph type="body" idx="1"/>
          </p:nvPr>
        </p:nvSpPr>
        <p:spPr bwMode="auto">
          <a:noFill/>
        </p:spPr>
        <p:txBody>
          <a:bodyPr wrap="square" lIns="97022" tIns="48510" rIns="97022" bIns="48510" numCol="1" anchor="t" anchorCtr="0" compatLnSpc="1">
            <a:prstTxWarp prst="textNoShape">
              <a:avLst/>
            </a:prstTxWarp>
          </a:bodyPr>
          <a:lstStyle/>
          <a:p>
            <a:pPr eaLnBrk="1" hangingPunct="1">
              <a:spcBef>
                <a:spcPct val="0"/>
              </a:spcBef>
            </a:pPr>
            <a:r>
              <a:rPr lang="en-US" dirty="0"/>
              <a:t>If the chair doesn’t like your bill or doesn’t think it’s a priority and won’t schedule it, it will just sit there while deadlines go by, and it will be left behind. </a:t>
            </a:r>
          </a:p>
          <a:p>
            <a:pPr eaLnBrk="1" hangingPunct="1">
              <a:spcBef>
                <a:spcPct val="0"/>
              </a:spcBef>
            </a:pPr>
            <a:endParaRPr lang="en-US" dirty="0"/>
          </a:p>
          <a:p>
            <a:pPr eaLnBrk="1" hangingPunct="1">
              <a:spcBef>
                <a:spcPct val="0"/>
              </a:spcBef>
            </a:pPr>
            <a:r>
              <a:rPr lang="en-US" dirty="0"/>
              <a:t>If the chair is not inclined to hear your bill, you may want to </a:t>
            </a:r>
            <a:r>
              <a:rPr lang="en-US" baseline="0" dirty="0"/>
              <a:t>talk to other members of the committee – if they’re in favor of it being heard, they may be willing to advocate to the chair.</a:t>
            </a:r>
            <a:endParaRPr lang="en-US" dirty="0"/>
          </a:p>
          <a:p>
            <a:pPr eaLnBrk="1" hangingPunct="1">
              <a:spcBef>
                <a:spcPct val="0"/>
              </a:spcBef>
            </a:pPr>
            <a:endParaRPr lang="en-US" dirty="0"/>
          </a:p>
          <a:p>
            <a:pPr eaLnBrk="1" hangingPunct="1">
              <a:spcBef>
                <a:spcPct val="0"/>
              </a:spcBef>
            </a:pPr>
            <a:r>
              <a:rPr lang="en-US" dirty="0"/>
              <a:t>You can find lists of</a:t>
            </a:r>
            <a:r>
              <a:rPr lang="en-US" baseline="0" dirty="0"/>
              <a:t> the committees and committee chairs on both the legislature’s website (capitol.hawaii.gov) and PAR’s (LRB.hawaii.gov/PAR/).</a:t>
            </a:r>
          </a:p>
          <a:p>
            <a:pPr eaLnBrk="1" hangingPunct="1">
              <a:spcBef>
                <a:spcPct val="0"/>
              </a:spcBef>
            </a:pPr>
            <a:endParaRPr lang="en-US" baseline="0" dirty="0"/>
          </a:p>
          <a:p>
            <a:pPr eaLnBrk="1" hangingPunct="1">
              <a:spcBef>
                <a:spcPct val="0"/>
              </a:spcBef>
            </a:pPr>
            <a:r>
              <a:rPr lang="en-US" dirty="0"/>
              <a:t>Remember to keep your eyes open for other bills that </a:t>
            </a:r>
            <a:r>
              <a:rPr lang="en-US" u="sng" dirty="0"/>
              <a:t>are</a:t>
            </a:r>
            <a:r>
              <a:rPr lang="en-US" u="none" dirty="0"/>
              <a:t> being heard that may cover</a:t>
            </a:r>
            <a:r>
              <a:rPr lang="en-US" u="none" baseline="0" dirty="0"/>
              <a:t> similar subject matter. You may want to testify on those. That involves keeping your eyes open for hearing notices.</a:t>
            </a:r>
            <a:endParaRPr lang="en-US" dirty="0"/>
          </a:p>
          <a:p>
            <a:pPr eaLnBrk="1" hangingPunct="1">
              <a:spcBef>
                <a:spcPct val="0"/>
              </a:spcBef>
            </a:pPr>
            <a:endParaRPr lang="en-US" dirty="0"/>
          </a:p>
        </p:txBody>
      </p:sp>
    </p:spTree>
    <p:extLst>
      <p:ext uri="{BB962C8B-B14F-4D97-AF65-F5344CB8AC3E}">
        <p14:creationId xmlns:p14="http://schemas.microsoft.com/office/powerpoint/2010/main" val="1571049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p:txBody>
          <a:bodyPr wrap="square" numCol="1" anchor="t" anchorCtr="0" compatLnSpc="1">
            <a:prstTxWarp prst="textNoShape">
              <a:avLst/>
            </a:prstTxWarp>
            <a:normAutofit/>
          </a:bodyPr>
          <a:lstStyle/>
          <a:p>
            <a:pPr lvl="0" eaLnBrk="1" hangingPunct="1">
              <a:spcBef>
                <a:spcPct val="0"/>
              </a:spcBef>
              <a:defRPr/>
            </a:pPr>
            <a:r>
              <a:rPr lang="en-US" dirty="0"/>
              <a:t>If a bill you’re interested in </a:t>
            </a:r>
            <a:r>
              <a:rPr lang="en-US" u="sng" dirty="0"/>
              <a:t>does</a:t>
            </a:r>
            <a:r>
              <a:rPr lang="en-US" u="none" dirty="0"/>
              <a:t> get scheduled for a public</a:t>
            </a:r>
            <a:r>
              <a:rPr lang="en-US" u="none" baseline="0" dirty="0"/>
              <a:t> hearing, you’ve got another chance to use your voice…</a:t>
            </a:r>
            <a:endParaRPr lang="en-US" dirty="0"/>
          </a:p>
          <a:p>
            <a:pPr eaLnBrk="1" hangingPunct="1">
              <a:spcBef>
                <a:spcPct val="0"/>
              </a:spcBef>
              <a:defRPr/>
            </a:pPr>
            <a:endParaRPr lang="en-US" dirty="0"/>
          </a:p>
        </p:txBody>
      </p:sp>
      <p:sp>
        <p:nvSpPr>
          <p:cNvPr id="192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CEF5F9-D723-4F7C-9DF1-5D69C651EADF}" type="slidenum">
              <a:rPr lang="en-US" smtClean="0"/>
              <a:pPr fontAlgn="base">
                <a:spcBef>
                  <a:spcPct val="0"/>
                </a:spcBef>
                <a:spcAft>
                  <a:spcPct val="0"/>
                </a:spcAft>
                <a:defRPr/>
              </a:pPr>
              <a:t>63</a:t>
            </a:fld>
            <a:endParaRPr lang="en-US"/>
          </a:p>
        </p:txBody>
      </p:sp>
    </p:spTree>
    <p:extLst>
      <p:ext uri="{BB962C8B-B14F-4D97-AF65-F5344CB8AC3E}">
        <p14:creationId xmlns:p14="http://schemas.microsoft.com/office/powerpoint/2010/main" val="23403402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Testify!</a:t>
            </a:r>
            <a:r>
              <a:rPr lang="en-US" baseline="0" dirty="0"/>
              <a:t> Offer your opinion on whether the bill is a good idea.</a:t>
            </a:r>
          </a:p>
          <a:p>
            <a:endParaRPr lang="en-US" baseline="0" dirty="0"/>
          </a:p>
          <a:p>
            <a:r>
              <a:rPr lang="en-US" dirty="0"/>
              <a:t>Your testimony at those committee meetings can be very helpful to the committee members. Don’t make them have to come to decisions on legislation all on their own! Members of the public can offer a tremendous amount of experience, expertise, and variety of viewpoints that help to make better laws for us all. Also testifying will be executive departments, interest groups, and paid lobbyists.</a:t>
            </a:r>
            <a:endParaRPr lang="en-US" baseline="0" dirty="0"/>
          </a:p>
          <a:p>
            <a:endParaRPr lang="en-US" baseline="0" dirty="0"/>
          </a:p>
          <a:p>
            <a:r>
              <a:rPr lang="en-US" baseline="0" dirty="0"/>
              <a:t>Just a head’s up: there’s </a:t>
            </a:r>
            <a:r>
              <a:rPr lang="en-US" u="sng" baseline="0" dirty="0"/>
              <a:t>never</a:t>
            </a:r>
            <a:r>
              <a:rPr lang="en-US" u="none" baseline="0" dirty="0"/>
              <a:t> as much time as you think you need to prepare your testimony! Just do the best you can and see if you can get other people who care about the issue to offer their testimony, too. The deadline is usually just 24-hours prior to the hearing.</a:t>
            </a:r>
            <a:endParaRPr lang="en-US" dirty="0"/>
          </a:p>
        </p:txBody>
      </p:sp>
      <p:sp>
        <p:nvSpPr>
          <p:cNvPr id="4" name="Slide Number Placeholder 3"/>
          <p:cNvSpPr>
            <a:spLocks noGrp="1"/>
          </p:cNvSpPr>
          <p:nvPr>
            <p:ph type="sldNum" sz="quarter" idx="10"/>
          </p:nvPr>
        </p:nvSpPr>
        <p:spPr/>
        <p:txBody>
          <a:bodyPr/>
          <a:lstStyle/>
          <a:p>
            <a:pPr defTabSz="914277">
              <a:defRPr/>
            </a:pPr>
            <a:fld id="{B8E075DC-D647-488E-8269-A40C10191594}" type="slidenum">
              <a:rPr lang="en-US">
                <a:solidFill>
                  <a:prstClr val="black"/>
                </a:solidFill>
                <a:latin typeface="Calibri"/>
              </a:rPr>
              <a:pPr defTabSz="914277">
                <a:defRPr/>
              </a:pPr>
              <a:t>64</a:t>
            </a:fld>
            <a:endParaRPr lang="en-US">
              <a:solidFill>
                <a:prstClr val="black"/>
              </a:solidFill>
              <a:latin typeface="Calibri"/>
            </a:endParaRPr>
          </a:p>
        </p:txBody>
      </p:sp>
    </p:spTree>
    <p:extLst>
      <p:ext uri="{BB962C8B-B14F-4D97-AF65-F5344CB8AC3E}">
        <p14:creationId xmlns:p14="http://schemas.microsoft.com/office/powerpoint/2010/main" val="24298198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p:spPr>
      </p:sp>
      <p:sp>
        <p:nvSpPr>
          <p:cNvPr id="260099"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pPr>
            <a:r>
              <a:rPr lang="en-US" dirty="0"/>
              <a:t>The hearing notice lists the time and place it will meet and which measures are being considered.</a:t>
            </a:r>
          </a:p>
          <a:p>
            <a:pPr eaLnBrk="1" hangingPunct="1">
              <a:spcBef>
                <a:spcPct val="0"/>
              </a:spcBef>
            </a:pPr>
            <a:endParaRPr lang="en-US" dirty="0"/>
          </a:p>
          <a:p>
            <a:pPr eaLnBrk="1" hangingPunct="1">
              <a:spcBef>
                <a:spcPct val="0"/>
              </a:spcBef>
            </a:pPr>
            <a:r>
              <a:rPr lang="en-US" u="none" dirty="0"/>
              <a:t>Guidelines and the testimony deadline appear at the end of the hearing notice.</a:t>
            </a:r>
          </a:p>
          <a:p>
            <a:pPr eaLnBrk="1" hangingPunct="1">
              <a:spcBef>
                <a:spcPct val="0"/>
              </a:spcBef>
              <a:defRPr/>
            </a:pPr>
            <a:endParaRPr lang="en-US" dirty="0">
              <a:latin typeface="Arial" charset="0"/>
            </a:endParaRPr>
          </a:p>
          <a:p>
            <a:pPr eaLnBrk="1" hangingPunct="1">
              <a:spcBef>
                <a:spcPct val="0"/>
              </a:spcBef>
              <a:defRPr/>
            </a:pPr>
            <a:endParaRPr lang="en-US" dirty="0">
              <a:latin typeface="Arial" charset="0"/>
            </a:endParaRPr>
          </a:p>
        </p:txBody>
      </p:sp>
      <p:sp>
        <p:nvSpPr>
          <p:cNvPr id="262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9ED7E6-77EB-4066-9F82-B446FA3D8E23}" type="slidenum">
              <a:rPr lang="en-US" smtClean="0">
                <a:latin typeface="Arial" charset="0"/>
              </a:rPr>
              <a:pPr fontAlgn="base">
                <a:spcBef>
                  <a:spcPct val="0"/>
                </a:spcBef>
                <a:spcAft>
                  <a:spcPct val="0"/>
                </a:spcAft>
              </a:pPr>
              <a:t>65</a:t>
            </a:fld>
            <a:endParaRPr lang="en-US">
              <a:latin typeface="Arial" charset="0"/>
            </a:endParaRPr>
          </a:p>
        </p:txBody>
      </p:sp>
    </p:spTree>
    <p:extLst>
      <p:ext uri="{BB962C8B-B14F-4D97-AF65-F5344CB8AC3E}">
        <p14:creationId xmlns:p14="http://schemas.microsoft.com/office/powerpoint/2010/main" val="5951256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p:spPr>
      </p:sp>
      <p:sp>
        <p:nvSpPr>
          <p:cNvPr id="263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In</a:t>
            </a:r>
            <a:r>
              <a:rPr lang="en-US" baseline="0" dirty="0"/>
              <a:t> submitting written testimony, there’s no set rule as to what it should look like. That’s up to you. We do encourage you to try to keep it to a page or two. Try to make the main points immediately apparent.</a:t>
            </a:r>
            <a:endParaRPr lang="en-US" dirty="0"/>
          </a:p>
        </p:txBody>
      </p:sp>
      <p:sp>
        <p:nvSpPr>
          <p:cNvPr id="261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CA9B943-DB66-4EBC-BB7A-7BD7E5C6D317}" type="slidenum">
              <a:rPr lang="en-US" smtClean="0"/>
              <a:pPr fontAlgn="base">
                <a:spcBef>
                  <a:spcPct val="0"/>
                </a:spcBef>
                <a:spcAft>
                  <a:spcPct val="0"/>
                </a:spcAft>
                <a:defRPr/>
              </a:pPr>
              <a:t>66</a:t>
            </a:fld>
            <a:endParaRPr lang="en-US"/>
          </a:p>
        </p:txBody>
      </p:sp>
    </p:spTree>
    <p:extLst>
      <p:ext uri="{BB962C8B-B14F-4D97-AF65-F5344CB8AC3E}">
        <p14:creationId xmlns:p14="http://schemas.microsoft.com/office/powerpoint/2010/main" val="5334205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the essentials: the bill number, your name, whether you are for or against the measure, and where you’re coming from. (Are you an expert? Great. But that’s not necessary.</a:t>
            </a:r>
            <a:r>
              <a:rPr lang="en-US" baseline="0" dirty="0"/>
              <a:t> Maybe you have an experience you’d like to share. Or maybe you’re motivated by your moral or religious beliefs. Let them know where you’re coming from.)</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67</a:t>
            </a:fld>
            <a:endParaRPr lang="en-US"/>
          </a:p>
        </p:txBody>
      </p:sp>
    </p:spTree>
    <p:extLst>
      <p:ext uri="{BB962C8B-B14F-4D97-AF65-F5344CB8AC3E}">
        <p14:creationId xmlns:p14="http://schemas.microsoft.com/office/powerpoint/2010/main" val="16753893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remember… You don’t have to be an expert. Stories are great. Use your own words. Keep it short. Type up your testimony and save it as a file on your computer. Now you’re ready to submit it! (Don’t have time for that? No worries – there’s a place on the webform in which you can type your testimony.</a:t>
            </a:r>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68</a:t>
            </a:fld>
            <a:endParaRPr lang="en-US"/>
          </a:p>
        </p:txBody>
      </p:sp>
    </p:spTree>
    <p:extLst>
      <p:ext uri="{BB962C8B-B14F-4D97-AF65-F5344CB8AC3E}">
        <p14:creationId xmlns:p14="http://schemas.microsoft.com/office/powerpoint/2010/main" val="3555193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423">
              <a:defRPr/>
            </a:pPr>
            <a:r>
              <a:rPr lang="en-US" dirty="0"/>
              <a:t>The </a:t>
            </a:r>
            <a:r>
              <a:rPr lang="en-US" b="0" dirty="0"/>
              <a:t>“Submit Testimony</a:t>
            </a:r>
            <a:r>
              <a:rPr lang="en-US" b="1" dirty="0"/>
              <a:t>"</a:t>
            </a:r>
            <a:r>
              <a:rPr lang="en-US" b="0" dirty="0"/>
              <a:t> feature</a:t>
            </a:r>
            <a:r>
              <a:rPr lang="en-US" b="1" dirty="0"/>
              <a:t> </a:t>
            </a:r>
            <a:r>
              <a:rPr lang="en-US" dirty="0"/>
              <a:t>provides an easy and efficient way to submit testimony online – you just attach the file that contains your testimony, and in it goes. If you don’t want to type up your testimony as a separate document, there’s an option to add it to the testimony form instead. </a:t>
            </a:r>
            <a:r>
              <a:rPr lang="en-US" baseline="0" dirty="0"/>
              <a:t>This is also where you’ll be able to request the opportunity to provide in person testimony or remote oral testimony via Zoom. </a:t>
            </a:r>
          </a:p>
          <a:p>
            <a:pPr defTabSz="966423">
              <a:defRP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69</a:t>
            </a:fld>
            <a:endParaRPr lang="en-US"/>
          </a:p>
        </p:txBody>
      </p:sp>
    </p:spTree>
    <p:extLst>
      <p:ext uri="{BB962C8B-B14F-4D97-AF65-F5344CB8AC3E}">
        <p14:creationId xmlns:p14="http://schemas.microsoft.com/office/powerpoint/2010/main" val="1009379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dirty="0"/>
              <a:t>First</a:t>
            </a:r>
            <a:r>
              <a:rPr lang="en-US" baseline="0" dirty="0"/>
              <a:t> off, we’re a representative democracy, and the legislators actually “speak” for you. Each address in the state is represented by one member of the House of Representatives and one member of the Senate. They </a:t>
            </a:r>
            <a:r>
              <a:rPr lang="en-US" b="1" baseline="0" dirty="0"/>
              <a:t>serve as the voting districts’ ‘voice’ </a:t>
            </a:r>
            <a:r>
              <a:rPr lang="en-US" baseline="0" dirty="0"/>
              <a:t>at the legislature as they consider legislation and may also be able to help constituents with a variety of issues.</a:t>
            </a:r>
          </a:p>
          <a:p>
            <a:pPr eaLnBrk="1" hangingPunct="1">
              <a:spcBef>
                <a:spcPct val="0"/>
              </a:spcBef>
            </a:pPr>
            <a:endParaRPr lang="en-US" baseline="0" dirty="0"/>
          </a:p>
          <a:p>
            <a:pPr defTabSz="932984" eaLnBrk="1" hangingPunct="1">
              <a:spcBef>
                <a:spcPct val="0"/>
              </a:spcBef>
              <a:defRPr/>
            </a:pPr>
            <a:r>
              <a:rPr lang="en-US" baseline="0" dirty="0"/>
              <a:t>Secondly, i</a:t>
            </a:r>
            <a:r>
              <a:rPr lang="en-US" dirty="0"/>
              <a:t>n order to make the whole complicated process a little more manageable, the House and Senate each organize themselves into various </a:t>
            </a:r>
            <a:r>
              <a:rPr lang="en-US" b="1" dirty="0"/>
              <a:t>committees</a:t>
            </a:r>
            <a:r>
              <a:rPr lang="en-US" dirty="0"/>
              <a:t> that focus on legislation in particular subject areas. </a:t>
            </a:r>
            <a:r>
              <a:rPr lang="en-US" b="0" baseline="0" dirty="0"/>
              <a:t>As you’ll see, the chairs of these committees have quite a bit of power. Who decides who is on which committee and who gets to be each committee’s chair?</a:t>
            </a:r>
          </a:p>
          <a:p>
            <a:pPr eaLnBrk="1" hangingPunct="1">
              <a:spcBef>
                <a:spcPct val="0"/>
              </a:spcBef>
            </a:pPr>
            <a:endParaRPr lang="en-US" b="0" baseline="0" dirty="0"/>
          </a:p>
          <a:p>
            <a:pPr eaLnBrk="1" hangingPunct="1">
              <a:spcBef>
                <a:spcPct val="0"/>
              </a:spcBef>
            </a:pPr>
            <a:r>
              <a:rPr lang="en-US" b="0" baseline="0" dirty="0"/>
              <a:t>That would be </a:t>
            </a:r>
            <a:r>
              <a:rPr lang="en-US" b="1" baseline="0" dirty="0"/>
              <a:t>leadership</a:t>
            </a:r>
            <a:r>
              <a:rPr lang="en-US" b="0" baseline="0" dirty="0"/>
              <a:t>. Each chamber elects who will be their leader (the President in the Senate, the Speaker in the House, the Vice President or Vice Speaker, the Majority Leader, and Majority Floor Leader). The reason leadership is so important? Power. They influence a great deal, as you’ll see in the slides ahead.</a:t>
            </a:r>
          </a:p>
          <a:p>
            <a:pPr eaLnBrk="1" hangingPunct="1">
              <a:spcBef>
                <a:spcPct val="0"/>
              </a:spcBef>
            </a:pPr>
            <a:endParaRPr lang="en-US" b="0" baseline="0" dirty="0"/>
          </a:p>
          <a:p>
            <a:pPr eaLnBrk="1" hangingPunct="1">
              <a:spcBef>
                <a:spcPct val="0"/>
              </a:spcBef>
            </a:pPr>
            <a:r>
              <a:rPr lang="en-US" b="0" baseline="0" dirty="0"/>
              <a:t>FYI -- When we use the term “Majority” it refers to the political party that has the most members in the chamber – in Hawaii currently, for both chambers that would be the members of the Democratic Party. The “Minority” party (here, the Republican members) also elect one another to leadership positions, to better coordinate the actions of their members.</a:t>
            </a:r>
            <a:endParaRPr lang="en-US" b="1" dirty="0"/>
          </a:p>
        </p:txBody>
      </p:sp>
      <p:sp>
        <p:nvSpPr>
          <p:cNvPr id="154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4277" fontAlgn="base">
              <a:spcBef>
                <a:spcPct val="0"/>
              </a:spcBef>
              <a:spcAft>
                <a:spcPct val="0"/>
              </a:spcAft>
              <a:defRPr/>
            </a:pPr>
            <a:fld id="{B39561D6-3D6D-409B-BFE2-9971F7A16905}" type="slidenum">
              <a:rPr lang="en-US">
                <a:solidFill>
                  <a:prstClr val="black"/>
                </a:solidFill>
                <a:latin typeface="Calibri"/>
              </a:rPr>
              <a:pPr defTabSz="914277" fontAlgn="base">
                <a:spcBef>
                  <a:spcPct val="0"/>
                </a:spcBef>
                <a:spcAft>
                  <a:spcPct val="0"/>
                </a:spcAft>
                <a:defRPr/>
              </a:pPr>
              <a:t>7</a:t>
            </a:fld>
            <a:endParaRPr lang="en-US">
              <a:solidFill>
                <a:prstClr val="black"/>
              </a:solidFill>
              <a:latin typeface="Calibri"/>
            </a:endParaRPr>
          </a:p>
        </p:txBody>
      </p:sp>
    </p:spTree>
    <p:extLst>
      <p:ext uri="{BB962C8B-B14F-4D97-AF65-F5344CB8AC3E}">
        <p14:creationId xmlns:p14="http://schemas.microsoft.com/office/powerpoint/2010/main" val="22611345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Go to the legislature’s website (capitol.hawaii.gov). To use the “Submit Testimony” feature, first</a:t>
            </a:r>
            <a:r>
              <a:rPr lang="en-US" baseline="0" dirty="0"/>
              <a:t> we “Log In” to the website – we’ll enter our email address and the password we created. </a:t>
            </a:r>
          </a:p>
          <a:p>
            <a:endParaRPr lang="en-US" dirty="0"/>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70</a:t>
            </a:fld>
            <a:endParaRPr lang="en-US"/>
          </a:p>
        </p:txBody>
      </p:sp>
    </p:spTree>
    <p:extLst>
      <p:ext uri="{BB962C8B-B14F-4D97-AF65-F5344CB8AC3E}">
        <p14:creationId xmlns:p14="http://schemas.microsoft.com/office/powerpoint/2010/main" val="12381302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dirty="0"/>
              <a:t>And we’ve got shortcuts to our interactive features. If you’ve navigated away from this page, remember, you can always find them under the “Participate” tab.</a:t>
            </a:r>
            <a:endParaRPr lang="en-US" baseline="0" dirty="0"/>
          </a:p>
          <a:p>
            <a:pPr defTabSz="914277">
              <a:defRPr/>
            </a:pPr>
            <a:endParaRPr lang="en-US" baseline="0" dirty="0"/>
          </a:p>
          <a:p>
            <a:endParaRPr lang="en-US" dirty="0"/>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71</a:t>
            </a:fld>
            <a:endParaRPr lang="en-US"/>
          </a:p>
        </p:txBody>
      </p:sp>
    </p:spTree>
    <p:extLst>
      <p:ext uri="{BB962C8B-B14F-4D97-AF65-F5344CB8AC3E}">
        <p14:creationId xmlns:p14="http://schemas.microsoft.com/office/powerpoint/2010/main" val="27353735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Then, enter the bill number you want to testify on. Don’t put in any spaces between the letters and numbers, and don’t add on any draft numbers. Review the terms listed on the right. All testimony is public and will be posted to the website. Click on “Continue”.</a:t>
            </a:r>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72</a:t>
            </a:fld>
            <a:endParaRPr lang="en-US"/>
          </a:p>
        </p:txBody>
      </p:sp>
    </p:spTree>
    <p:extLst>
      <p:ext uri="{BB962C8B-B14F-4D97-AF65-F5344CB8AC3E}">
        <p14:creationId xmlns:p14="http://schemas.microsoft.com/office/powerpoint/2010/main" val="20853301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423">
              <a:defRPr/>
            </a:pPr>
            <a:r>
              <a:rPr lang="en-US" dirty="0"/>
              <a:t>The bill’s hearing information will appear along with a submission form. </a:t>
            </a:r>
          </a:p>
          <a:p>
            <a:pPr defTabSz="966423">
              <a:defRPr/>
            </a:pPr>
            <a:endParaRPr lang="en-US" dirty="0"/>
          </a:p>
          <a:p>
            <a:r>
              <a:rPr lang="en-US" dirty="0"/>
              <a:t>Proceed to </a:t>
            </a:r>
            <a:r>
              <a:rPr lang="en-US" b="1" dirty="0"/>
              <a:t>fill out the form</a:t>
            </a:r>
            <a:r>
              <a:rPr lang="en-US" dirty="0"/>
              <a:t> that appears. </a:t>
            </a:r>
          </a:p>
          <a:p>
            <a:endParaRPr lang="en-US" dirty="0"/>
          </a:p>
          <a:p>
            <a:r>
              <a:rPr lang="en-US" dirty="0"/>
              <a:t>If you are requesting the opportunity to testify remotely, make sure that the “Testifier’s Full Name” field at the top of the form has the name of the person who will be offering Zoom testimony – the Zoom identity must match this field.</a:t>
            </a:r>
          </a:p>
          <a:p>
            <a:pPr defTabSz="966423">
              <a:defRPr/>
            </a:pPr>
            <a:endParaRPr lang="en-US" dirty="0"/>
          </a:p>
          <a:p>
            <a:pPr defTabSz="966423">
              <a:defRPr/>
            </a:pPr>
            <a:r>
              <a:rPr lang="en-US" dirty="0"/>
              <a:t>You’ll need to click on the little circle to indicate your position on the measure – do you support, oppose, or are you just offering comments (no position on the bill, but offering information or perspective).</a:t>
            </a:r>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73</a:t>
            </a:fld>
            <a:endParaRPr lang="en-US"/>
          </a:p>
        </p:txBody>
      </p:sp>
    </p:spTree>
    <p:extLst>
      <p:ext uri="{BB962C8B-B14F-4D97-AF65-F5344CB8AC3E}">
        <p14:creationId xmlns:p14="http://schemas.microsoft.com/office/powerpoint/2010/main" val="16480253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indicate whether you’re testifying as an individual or on behalf of an organization and whether you’ll just be submitting written testimony or if you wish to also offer oral testimony, either in person or remotely via Zoom. </a:t>
            </a:r>
          </a:p>
          <a:p>
            <a:endParaRPr lang="en-US" dirty="0"/>
          </a:p>
          <a:p>
            <a:r>
              <a:rPr lang="en-US" dirty="0"/>
              <a:t>Now you’re ready to add your written testimony.</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74</a:t>
            </a:fld>
            <a:endParaRPr lang="en-US"/>
          </a:p>
        </p:txBody>
      </p:sp>
    </p:spTree>
    <p:extLst>
      <p:ext uri="{BB962C8B-B14F-4D97-AF65-F5344CB8AC3E}">
        <p14:creationId xmlns:p14="http://schemas.microsoft.com/office/powerpoint/2010/main" val="39885641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you can attach or upload your testimony file to the form. Just click on the button “Choose File” (it may say “Browse” or “Select”) and locate the file on your computer. This is like you add a file to an email message.</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75</a:t>
            </a:fld>
            <a:endParaRPr lang="en-US"/>
          </a:p>
        </p:txBody>
      </p:sp>
    </p:spTree>
    <p:extLst>
      <p:ext uri="{BB962C8B-B14F-4D97-AF65-F5344CB8AC3E}">
        <p14:creationId xmlns:p14="http://schemas.microsoft.com/office/powerpoint/2010/main" val="19461654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 you’ve uploaded the file, its name appears to the right of the button.</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76</a:t>
            </a:fld>
            <a:endParaRPr lang="en-US"/>
          </a:p>
        </p:txBody>
      </p:sp>
    </p:spTree>
    <p:extLst>
      <p:ext uri="{BB962C8B-B14F-4D97-AF65-F5344CB8AC3E}">
        <p14:creationId xmlns:p14="http://schemas.microsoft.com/office/powerpoint/2010/main" val="3000002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dirty="0"/>
              <a:t>Another option:  You may type your testimony directly into the “Comments" box. </a:t>
            </a:r>
          </a:p>
          <a:p>
            <a:endParaRPr lang="en-US" dirty="0"/>
          </a:p>
          <a:p>
            <a:r>
              <a:rPr lang="en-US" dirty="0"/>
              <a:t>So, one way or  the other, once you’ve either attached or typed </a:t>
            </a:r>
            <a:r>
              <a:rPr lang="en-US" baseline="0" dirty="0"/>
              <a:t>your testimony, you’re ready to submit your testimony.</a:t>
            </a:r>
          </a:p>
          <a:p>
            <a:endParaRPr lang="en-US" baseline="0" dirty="0"/>
          </a:p>
          <a:p>
            <a:r>
              <a:rPr lang="en-US" dirty="0"/>
              <a:t>But first, review your information. Once you submit your testimony, you won’t be able to change it, so double check that you’ve uploaded the right file, have correctly identified your position, how you’ll be testifying, etc. </a:t>
            </a:r>
          </a:p>
          <a:p>
            <a:endParaRPr lang="en-US" dirty="0"/>
          </a:p>
          <a:p>
            <a:r>
              <a:rPr lang="en-US" dirty="0"/>
              <a:t>Since the testimony will be public and posted online, make sure you’re comfortable with the information you’ll be sharing.</a:t>
            </a:r>
          </a:p>
          <a:p>
            <a:endParaRPr lang="en-US" dirty="0"/>
          </a:p>
          <a:p>
            <a:r>
              <a:rPr lang="en-US" dirty="0"/>
              <a:t>When you’re ready, click “Submit.”</a:t>
            </a:r>
          </a:p>
          <a:p>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77</a:t>
            </a:fld>
            <a:endParaRPr lang="en-US"/>
          </a:p>
        </p:txBody>
      </p:sp>
    </p:spTree>
    <p:extLst>
      <p:ext uri="{BB962C8B-B14F-4D97-AF65-F5344CB8AC3E}">
        <p14:creationId xmlns:p14="http://schemas.microsoft.com/office/powerpoint/2010/main" val="42570386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You’ll be returned to the original “Submit Testimony” page. A green box on the left corresponding to your hearing will appear. This indicates that your written testimony has been successfully transmitted to the committee. </a:t>
            </a:r>
          </a:p>
          <a:p>
            <a:endParaRPr lang="en-US" dirty="0"/>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78</a:t>
            </a:fld>
            <a:endParaRPr lang="en-US"/>
          </a:p>
        </p:txBody>
      </p:sp>
    </p:spTree>
    <p:extLst>
      <p:ext uri="{BB962C8B-B14F-4D97-AF65-F5344CB8AC3E}">
        <p14:creationId xmlns:p14="http://schemas.microsoft.com/office/powerpoint/2010/main" val="13386947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in addition to written testimony, you requested the opportunity to testify via Zoom, a “Zoom Requested” notation will appear in your box. Sign back into the legislature’s website 3 hours prior to the hearing to see if your request to testify remotely was accepted. If it was, the “Zoom Requested” will have transformed into a “Join” button. At hearing time, you’ll sign into the website, click on the “Submit Testimony” button, and use the “Join” button to Zoom into the hearing.</a:t>
            </a:r>
          </a:p>
          <a:p>
            <a:endParaRPr lang="en-US" dirty="0"/>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79</a:t>
            </a:fld>
            <a:endParaRPr lang="en-US"/>
          </a:p>
        </p:txBody>
      </p:sp>
    </p:spTree>
    <p:extLst>
      <p:ext uri="{BB962C8B-B14F-4D97-AF65-F5344CB8AC3E}">
        <p14:creationId xmlns:p14="http://schemas.microsoft.com/office/powerpoint/2010/main" val="2702654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out who your own representative</a:t>
            </a:r>
            <a:r>
              <a:rPr lang="en-US" baseline="0" dirty="0"/>
              <a:t> and senator are, it’s as simple as going to the legislature’s website, capitol.hawaii.gov .</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8</a:t>
            </a:fld>
            <a:endParaRPr lang="en-US"/>
          </a:p>
        </p:txBody>
      </p:sp>
    </p:spTree>
    <p:extLst>
      <p:ext uri="{BB962C8B-B14F-4D97-AF65-F5344CB8AC3E}">
        <p14:creationId xmlns:p14="http://schemas.microsoft.com/office/powerpoint/2010/main" val="36726427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39">
              <a:spcBef>
                <a:spcPts val="0"/>
              </a:spcBef>
              <a:spcAft>
                <a:spcPts val="0"/>
              </a:spcAft>
              <a:tabLst>
                <a:tab pos="228539" algn="l"/>
                <a:tab pos="457076" algn="l"/>
                <a:tab pos="2285382" algn="r"/>
                <a:tab pos="2970997" algn="l"/>
                <a:tab pos="3599476" algn="l"/>
              </a:tabLst>
            </a:pPr>
            <a:r>
              <a:rPr lang="en-US"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If you’re Zooming…</a:t>
            </a:r>
          </a:p>
          <a:p>
            <a:pPr marL="685615" indent="-457076" algn="ctr">
              <a:spcBef>
                <a:spcPts val="0"/>
              </a:spcBef>
              <a:spcAft>
                <a:spcPts val="0"/>
              </a:spcAft>
              <a:buFont typeface="Arial" panose="020B0604020202020204" pitchFamily="34" charset="0"/>
              <a:buChar char="•"/>
              <a:tabLst>
                <a:tab pos="228539" algn="l"/>
                <a:tab pos="457076" algn="l"/>
                <a:tab pos="2285382" algn="r"/>
                <a:tab pos="2970997" algn="l"/>
                <a:tab pos="3599476" algn="l"/>
              </a:tabLst>
            </a:pP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685615" indent="-457076">
              <a:spcBef>
                <a:spcPts val="0"/>
              </a:spcBef>
              <a:spcAft>
                <a:spcPts val="0"/>
              </a:spcAft>
              <a:buFont typeface="Arial" panose="020B0604020202020204" pitchFamily="34" charset="0"/>
              <a:buChar char="•"/>
              <a:tabLst>
                <a:tab pos="228539" algn="l"/>
                <a:tab pos="457076" algn="l"/>
                <a:tab pos="2285382" algn="r"/>
                <a:tab pos="2970997" algn="l"/>
                <a:tab pos="3599476" algn="l"/>
              </a:tabLst>
            </a:pPr>
            <a:r>
              <a:rPr lang="en-US"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Keep "chat" panel open </a:t>
            </a:r>
            <a:r>
              <a:rPr lang="en-US" dirty="0">
                <a:latin typeface="Calibri" panose="020F0502020204030204" pitchFamily="34" charset="0"/>
                <a:ea typeface="Times New Roman" panose="02020603050405020304" pitchFamily="18" charset="0"/>
                <a:cs typeface="Times New Roman" panose="02020603050405020304" pitchFamily="18" charset="0"/>
              </a:rPr>
              <a:t>-- this is how legislative staff will communicate with you.</a:t>
            </a:r>
          </a:p>
          <a:p>
            <a:pPr marL="685615" indent="-457076">
              <a:spcBef>
                <a:spcPts val="0"/>
              </a:spcBef>
              <a:spcAft>
                <a:spcPts val="0"/>
              </a:spcAft>
              <a:buFont typeface="Arial" panose="020B0604020202020204" pitchFamily="34" charset="0"/>
              <a:buChar char="•"/>
              <a:tabLst>
                <a:tab pos="228539" algn="l"/>
                <a:tab pos="457076" algn="l"/>
                <a:tab pos="2285382" algn="r"/>
                <a:tab pos="2970997" algn="l"/>
                <a:tab pos="3599476" algn="l"/>
              </a:tabLst>
            </a:pPr>
            <a:r>
              <a:rPr lang="en-US" dirty="0">
                <a:latin typeface="Calibri" panose="020F0502020204030204" pitchFamily="34" charset="0"/>
                <a:ea typeface="Calibri" panose="020F0502020204030204" pitchFamily="34" charset="0"/>
                <a:cs typeface="Times New Roman" panose="02020603050405020304" pitchFamily="18" charset="0"/>
              </a:rPr>
              <a:t>Your </a:t>
            </a:r>
            <a:r>
              <a:rPr lang="en-US" u="sng" dirty="0">
                <a:latin typeface="Calibri" panose="020F0502020204030204" pitchFamily="34" charset="0"/>
                <a:ea typeface="Calibri" panose="020F0502020204030204" pitchFamily="34" charset="0"/>
                <a:cs typeface="Times New Roman" panose="02020603050405020304" pitchFamily="18" charset="0"/>
              </a:rPr>
              <a:t>microphone should be muted, and your video stopped, unless it is your turn to testify</a:t>
            </a:r>
            <a:r>
              <a:rPr lang="en-US" dirty="0">
                <a:latin typeface="Calibri" panose="020F0502020204030204" pitchFamily="34" charset="0"/>
                <a:ea typeface="Calibri" panose="020F0502020204030204" pitchFamily="34" charset="0"/>
                <a:cs typeface="Times New Roman" panose="02020603050405020304" pitchFamily="18" charset="0"/>
              </a:rPr>
              <a:t>.</a:t>
            </a:r>
          </a:p>
          <a:p>
            <a:pPr marL="685615" indent="-457076">
              <a:spcBef>
                <a:spcPts val="0"/>
              </a:spcBef>
              <a:spcAft>
                <a:spcPts val="0"/>
              </a:spcAft>
              <a:buFont typeface="Arial" panose="020B0604020202020204" pitchFamily="34" charset="0"/>
              <a:buChar char="•"/>
              <a:tabLst>
                <a:tab pos="228539" algn="l"/>
                <a:tab pos="457076" algn="l"/>
                <a:tab pos="2285382" algn="r"/>
                <a:tab pos="2970997" algn="l"/>
                <a:tab pos="3599476" algn="l"/>
              </a:tabLst>
            </a:pPr>
            <a:r>
              <a:rPr lang="en-US" dirty="0">
                <a:latin typeface="Calibri" panose="020F0502020204030204" pitchFamily="34" charset="0"/>
                <a:ea typeface="Calibri" panose="020F0502020204030204" pitchFamily="34" charset="0"/>
                <a:cs typeface="Times New Roman" panose="02020603050405020304" pitchFamily="18" charset="0"/>
              </a:rPr>
              <a:t>You will receive a request to share your video shortly before it is your turn. Accept the request.</a:t>
            </a:r>
          </a:p>
          <a:p>
            <a:pPr marL="685615" indent="-457076">
              <a:spcBef>
                <a:spcPts val="0"/>
              </a:spcBef>
              <a:spcAft>
                <a:spcPts val="0"/>
              </a:spcAft>
              <a:buFont typeface="Arial" panose="020B0604020202020204" pitchFamily="34" charset="0"/>
              <a:buChar char="•"/>
              <a:tabLst>
                <a:tab pos="228539" algn="l"/>
                <a:tab pos="457076" algn="l"/>
                <a:tab pos="2285382" algn="r"/>
                <a:tab pos="2970997" algn="l"/>
                <a:tab pos="3599476" algn="l"/>
              </a:tabLst>
            </a:pPr>
            <a:r>
              <a:rPr lang="en-US" dirty="0">
                <a:latin typeface="Calibri" panose="020F0502020204030204" pitchFamily="34" charset="0"/>
                <a:ea typeface="Calibri" panose="020F0502020204030204" pitchFamily="34" charset="0"/>
                <a:cs typeface="Times New Roman" panose="02020603050405020304" pitchFamily="18" charset="0"/>
              </a:rPr>
              <a:t>When the Chair calls on you, unmute your microphone and then begin addressing the committee.</a:t>
            </a:r>
          </a:p>
          <a:p>
            <a:pPr marL="685615" indent="-457076">
              <a:spcBef>
                <a:spcPts val="0"/>
              </a:spcBef>
              <a:spcAft>
                <a:spcPts val="0"/>
              </a:spcAft>
              <a:buFont typeface="Arial" panose="020B0604020202020204" pitchFamily="34" charset="0"/>
              <a:buChar char="•"/>
              <a:tabLst>
                <a:tab pos="228539" algn="l"/>
                <a:tab pos="457076" algn="l"/>
                <a:tab pos="2285382" algn="r"/>
                <a:tab pos="2970997" algn="l"/>
                <a:tab pos="3599476" algn="l"/>
              </a:tabLst>
            </a:pPr>
            <a:r>
              <a:rPr lang="en-US" dirty="0">
                <a:latin typeface="Calibri" panose="020F0502020204030204" pitchFamily="34" charset="0"/>
                <a:ea typeface="Calibri" panose="020F0502020204030204" pitchFamily="34" charset="0"/>
                <a:cs typeface="Times New Roman" panose="02020603050405020304" pitchFamily="18" charset="0"/>
              </a:rPr>
              <a:t>If you do not respond when the Chair calls on you, you may miss your chance to testify.</a:t>
            </a:r>
          </a:p>
          <a:p>
            <a:endParaRPr lang="en-US" dirty="0"/>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80</a:t>
            </a:fld>
            <a:endParaRPr lang="en-US"/>
          </a:p>
        </p:txBody>
      </p:sp>
    </p:spTree>
    <p:extLst>
      <p:ext uri="{BB962C8B-B14F-4D97-AF65-F5344CB8AC3E}">
        <p14:creationId xmlns:p14="http://schemas.microsoft.com/office/powerpoint/2010/main" val="24832129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p:spPr>
      </p:sp>
      <p:sp>
        <p:nvSpPr>
          <p:cNvPr id="269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Here are some simple guidelines </a:t>
            </a:r>
          </a:p>
          <a:p>
            <a:pPr eaLnBrk="1" hangingPunct="1">
              <a:spcBef>
                <a:spcPct val="0"/>
              </a:spcBef>
            </a:pPr>
            <a:endParaRPr lang="en-US" dirty="0"/>
          </a:p>
          <a:p>
            <a:pPr eaLnBrk="1" hangingPunct="1">
              <a:spcBef>
                <a:spcPct val="0"/>
              </a:spcBef>
            </a:pPr>
            <a:r>
              <a:rPr lang="en-US" dirty="0"/>
              <a:t>“Chair, Vice Chair and members of the committee…” is a great way to start.  </a:t>
            </a:r>
          </a:p>
          <a:p>
            <a:pPr eaLnBrk="1" hangingPunct="1">
              <a:spcBef>
                <a:spcPts val="634"/>
              </a:spcBef>
            </a:pPr>
            <a:endParaRPr lang="en-US" dirty="0"/>
          </a:p>
          <a:p>
            <a:pPr eaLnBrk="1" hangingPunct="1">
              <a:spcBef>
                <a:spcPts val="634"/>
              </a:spcBef>
            </a:pPr>
            <a:r>
              <a:rPr lang="en-US" dirty="0"/>
              <a:t>Short and simple (2-3 minutes) – there may be a time limit, honor it.</a:t>
            </a:r>
          </a:p>
          <a:p>
            <a:pPr lvl="1" eaLnBrk="1" hangingPunct="1">
              <a:spcBef>
                <a:spcPts val="634"/>
              </a:spcBef>
            </a:pPr>
            <a:r>
              <a:rPr lang="en-US" dirty="0"/>
              <a:t>Introduce yourself and the group or organization (if any) you represent.</a:t>
            </a:r>
          </a:p>
          <a:p>
            <a:pPr lvl="1" eaLnBrk="1" hangingPunct="1">
              <a:spcBef>
                <a:spcPts val="634"/>
              </a:spcBef>
            </a:pPr>
            <a:r>
              <a:rPr lang="en-US" dirty="0"/>
              <a:t>Clearly state your position – in favor? Opposed? Alternatives?</a:t>
            </a:r>
          </a:p>
          <a:p>
            <a:pPr lvl="1" eaLnBrk="1" hangingPunct="1">
              <a:spcBef>
                <a:spcPts val="634"/>
              </a:spcBef>
            </a:pPr>
            <a:r>
              <a:rPr lang="en-US" dirty="0"/>
              <a:t>Be courteous, respectful, and professional</a:t>
            </a:r>
          </a:p>
          <a:p>
            <a:pPr lvl="1" eaLnBrk="1" hangingPunct="1">
              <a:spcBef>
                <a:spcPts val="634"/>
              </a:spcBef>
            </a:pPr>
            <a:r>
              <a:rPr lang="en-US" i="1" dirty="0"/>
              <a:t>Remember to </a:t>
            </a:r>
            <a:r>
              <a:rPr lang="en-US" b="1" i="1" dirty="0">
                <a:solidFill>
                  <a:srgbClr val="0070C0"/>
                </a:solidFill>
              </a:rPr>
              <a:t>Breathe! </a:t>
            </a:r>
          </a:p>
          <a:p>
            <a:pPr lvl="1" eaLnBrk="1" hangingPunct="1">
              <a:spcBef>
                <a:spcPts val="634"/>
              </a:spcBef>
            </a:pPr>
            <a:endParaRPr lang="en-US" dirty="0"/>
          </a:p>
          <a:p>
            <a:pPr eaLnBrk="1" hangingPunct="1">
              <a:spcBef>
                <a:spcPts val="634"/>
              </a:spcBef>
            </a:pPr>
            <a:r>
              <a:rPr lang="en-US" dirty="0"/>
              <a:t>Don’t just read your testimony – the committee has your written words. Instead, summarize your position, provide a point you’d like to emphasize. A short story can be very effective.</a:t>
            </a:r>
          </a:p>
          <a:p>
            <a:pPr eaLnBrk="1" hangingPunct="1">
              <a:spcBef>
                <a:spcPts val="634"/>
              </a:spcBef>
            </a:pPr>
            <a:endParaRPr lang="en-US" dirty="0"/>
          </a:p>
          <a:p>
            <a:pPr eaLnBrk="1" hangingPunct="1">
              <a:spcBef>
                <a:spcPts val="634"/>
              </a:spcBef>
            </a:pPr>
            <a:r>
              <a:rPr lang="en-US" dirty="0"/>
              <a:t>Tell the truth and don’t exaggerate.  </a:t>
            </a:r>
            <a:r>
              <a:rPr lang="en-US" b="1" i="1" dirty="0">
                <a:solidFill>
                  <a:srgbClr val="0070C0"/>
                </a:solidFill>
              </a:rPr>
              <a:t>Become a trusted resource!</a:t>
            </a:r>
          </a:p>
          <a:p>
            <a:pPr eaLnBrk="1" hangingPunct="1">
              <a:spcBef>
                <a:spcPct val="0"/>
              </a:spcBef>
            </a:pPr>
            <a:endParaRPr lang="en-US" sz="1400" dirty="0"/>
          </a:p>
        </p:txBody>
      </p:sp>
      <p:sp>
        <p:nvSpPr>
          <p:cNvPr id="267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545C1F-6973-48F8-AEFE-4EBF3C7B1BD3}" type="slidenum">
              <a:rPr lang="en-US" smtClean="0"/>
              <a:pPr fontAlgn="base">
                <a:spcBef>
                  <a:spcPct val="0"/>
                </a:spcBef>
                <a:spcAft>
                  <a:spcPct val="0"/>
                </a:spcAft>
                <a:defRPr/>
              </a:pPr>
              <a:t>81</a:t>
            </a:fld>
            <a:endParaRPr lang="en-US"/>
          </a:p>
        </p:txBody>
      </p:sp>
    </p:spTree>
    <p:extLst>
      <p:ext uri="{BB962C8B-B14F-4D97-AF65-F5344CB8AC3E}">
        <p14:creationId xmlns:p14="http://schemas.microsoft.com/office/powerpoint/2010/main" val="5362276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noFill/>
          <a:ln>
            <a:solidFill>
              <a:srgbClr val="000000"/>
            </a:solidFill>
            <a:miter lim="800000"/>
            <a:headEnd/>
            <a:tailEnd/>
          </a:ln>
        </p:spPr>
      </p:sp>
      <p:sp>
        <p:nvSpPr>
          <p:cNvPr id="270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Now that you know how easy it is to testify, spread the word! Find allies. Don’t forget to get help from and collaborate with people who share your perspective on the issue.</a:t>
            </a:r>
          </a:p>
          <a:p>
            <a:pPr eaLnBrk="1" hangingPunct="1">
              <a:spcBef>
                <a:spcPct val="0"/>
              </a:spcBef>
            </a:pPr>
            <a:endParaRPr lang="en-US" dirty="0"/>
          </a:p>
          <a:p>
            <a:pPr eaLnBrk="1" hangingPunct="1">
              <a:spcBef>
                <a:spcPct val="0"/>
              </a:spcBef>
            </a:pPr>
            <a:r>
              <a:rPr lang="en-US" dirty="0"/>
              <a:t>And don’t forget to pay attention to your opponents.  They can teach you a lot and help you to sharpen your own message.</a:t>
            </a:r>
          </a:p>
        </p:txBody>
      </p:sp>
      <p:sp>
        <p:nvSpPr>
          <p:cNvPr id="268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5CB4E1-1E10-40D9-9D37-A484FDF6A056}" type="slidenum">
              <a:rPr lang="en-US" smtClean="0"/>
              <a:pPr fontAlgn="base">
                <a:spcBef>
                  <a:spcPct val="0"/>
                </a:spcBef>
                <a:spcAft>
                  <a:spcPct val="0"/>
                </a:spcAft>
                <a:defRPr/>
              </a:pPr>
              <a:t>82</a:t>
            </a:fld>
            <a:endParaRPr lang="en-US"/>
          </a:p>
        </p:txBody>
      </p:sp>
    </p:spTree>
    <p:extLst>
      <p:ext uri="{BB962C8B-B14F-4D97-AF65-F5344CB8AC3E}">
        <p14:creationId xmlns:p14="http://schemas.microsoft.com/office/powerpoint/2010/main" val="349359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what? You’ve offered testimony, now you wait to see what the committee</a:t>
            </a:r>
            <a:r>
              <a:rPr lang="en-US" baseline="0" dirty="0"/>
              <a:t> will do.</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83</a:t>
            </a:fld>
            <a:endParaRPr lang="en-US"/>
          </a:p>
        </p:txBody>
      </p:sp>
    </p:spTree>
    <p:extLst>
      <p:ext uri="{BB962C8B-B14F-4D97-AF65-F5344CB8AC3E}">
        <p14:creationId xmlns:p14="http://schemas.microsoft.com/office/powerpoint/2010/main" val="16256058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05" indent="-241605">
              <a:buAutoNum type="arabicParenR"/>
            </a:pPr>
            <a:r>
              <a:rPr lang="en-US" dirty="0"/>
              <a:t>The committee may vote to pass the bill just as it is,</a:t>
            </a:r>
            <a:r>
              <a:rPr lang="en-US" baseline="0" dirty="0"/>
              <a:t> without any changes.</a:t>
            </a:r>
          </a:p>
          <a:p>
            <a:pPr marL="241605" indent="-241605">
              <a:buAutoNum type="arabicParenR"/>
            </a:pPr>
            <a:r>
              <a:rPr lang="en-US" baseline="0" dirty="0"/>
              <a:t>The committee may vote to pass the bill “as amended,” with changes.</a:t>
            </a:r>
          </a:p>
          <a:p>
            <a:pPr marL="241605" indent="-241605">
              <a:buAutoNum type="arabicParenR"/>
            </a:pPr>
            <a:r>
              <a:rPr lang="en-US" baseline="0" dirty="0"/>
              <a:t>The committee may choose </a:t>
            </a:r>
            <a:r>
              <a:rPr lang="en-US" u="sng" baseline="0" dirty="0"/>
              <a:t>not</a:t>
            </a:r>
            <a:r>
              <a:rPr lang="en-US" u="none" baseline="0" dirty="0"/>
              <a:t> to vote – instead, the chair announces that they will “defer” or “hold” the bill. If they haven’t set a date for decision making, this means the bill will stay in the committee and miss the upcoming deadlines.</a:t>
            </a:r>
          </a:p>
          <a:p>
            <a:pPr marL="241605" indent="-241605">
              <a:buAutoNum type="arabicParenR"/>
            </a:pPr>
            <a:endParaRPr lang="en-US" u="none" baseline="0" dirty="0"/>
          </a:p>
          <a:p>
            <a:r>
              <a:rPr lang="en-US" u="none" baseline="0" dirty="0"/>
              <a:t>If the committee votes to pass the bill, the bill survives and moves forward in the legislative process.</a:t>
            </a:r>
          </a:p>
          <a:p>
            <a:endParaRPr lang="en-US" u="none" baseline="0" dirty="0"/>
          </a:p>
          <a:p>
            <a:r>
              <a:rPr lang="en-US" u="none" baseline="0" dirty="0"/>
              <a:t>The person who decides which of these paths to go on? The chair of the committee.</a:t>
            </a:r>
          </a:p>
          <a:p>
            <a:endParaRPr lang="en-US" u="none" baseline="0" dirty="0"/>
          </a:p>
          <a:p>
            <a:r>
              <a:rPr lang="en-US" i="1" u="none" baseline="0" dirty="0"/>
              <a:t>NOTE: On rare occasions, the committee may vote on the bill and the bill fails to win the vote; the bill would then be dead. It is much more common for a vote to be avoided if the chair knows there will not be enough support to pass it.</a:t>
            </a:r>
            <a:endParaRPr lang="en-US" i="1"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84</a:t>
            </a:fld>
            <a:endParaRPr lang="en-US"/>
          </a:p>
        </p:txBody>
      </p:sp>
    </p:spTree>
    <p:extLst>
      <p:ext uri="{BB962C8B-B14F-4D97-AF65-F5344CB8AC3E}">
        <p14:creationId xmlns:p14="http://schemas.microsoft.com/office/powerpoint/2010/main" val="17061544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If they passed the bill with changes, they can be minor changes like correcting punctuation and other technical changes, or major changes affecting what the bill does.</a:t>
            </a:r>
          </a:p>
        </p:txBody>
      </p:sp>
      <p:sp>
        <p:nvSpPr>
          <p:cNvPr id="2191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0A394B-2F5A-4774-9611-9ECFD2813DB2}" type="slidenum">
              <a:rPr lang="en-US" smtClean="0"/>
              <a:pPr fontAlgn="base">
                <a:spcBef>
                  <a:spcPct val="0"/>
                </a:spcBef>
                <a:spcAft>
                  <a:spcPct val="0"/>
                </a:spcAft>
                <a:defRPr/>
              </a:pPr>
              <a:t>85</a:t>
            </a:fld>
            <a:endParaRPr lang="en-US"/>
          </a:p>
        </p:txBody>
      </p:sp>
    </p:spTree>
    <p:extLst>
      <p:ext uri="{BB962C8B-B14F-4D97-AF65-F5344CB8AC3E}">
        <p14:creationId xmlns:p14="http://schemas.microsoft.com/office/powerpoint/2010/main" val="26515568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Aft>
                <a:spcPts val="2486"/>
              </a:spcAft>
            </a:pPr>
            <a:r>
              <a:rPr lang="en-US" dirty="0"/>
              <a:t>The thing that constrains how much a bill can change is its title, which never changes. The bill must always conform to its </a:t>
            </a:r>
            <a:r>
              <a:rPr lang="en-US" b="1" dirty="0">
                <a:solidFill>
                  <a:schemeClr val="tx2">
                    <a:lumMod val="75000"/>
                    <a:lumOff val="25000"/>
                  </a:schemeClr>
                </a:solidFill>
              </a:rPr>
              <a:t>title.</a:t>
            </a:r>
          </a:p>
          <a:p>
            <a:pPr>
              <a:spcAft>
                <a:spcPts val="2486"/>
              </a:spcAft>
            </a:pPr>
            <a:r>
              <a:rPr lang="en-US" dirty="0"/>
              <a:t>Two common changes: </a:t>
            </a:r>
          </a:p>
          <a:p>
            <a:pPr marL="651005" lvl="1" indent="-177547" defTabSz="914277">
              <a:spcAft>
                <a:spcPts val="2486"/>
              </a:spcAft>
              <a:buFont typeface="Arial" panose="020B0604020202020204" pitchFamily="34" charset="0"/>
              <a:buChar char="•"/>
              <a:defRPr/>
            </a:pPr>
            <a:r>
              <a:rPr lang="en-US" dirty="0"/>
              <a:t>Effective date may be </a:t>
            </a:r>
            <a:r>
              <a:rPr lang="en-US" b="1" dirty="0">
                <a:solidFill>
                  <a:schemeClr val="tx2">
                    <a:lumMod val="75000"/>
                    <a:lumOff val="25000"/>
                  </a:schemeClr>
                </a:solidFill>
              </a:rPr>
              <a:t>far in future</a:t>
            </a:r>
            <a:r>
              <a:rPr lang="en-US" dirty="0"/>
              <a:t> “to ensure further discussion”:  The “defective” effective date is a mechanism to ensure that the bill goes into the conference committee process near the end of session. There is no intention of it going off to the governor like that.</a:t>
            </a:r>
          </a:p>
          <a:p>
            <a:pPr marL="651005" lvl="1" indent="-177547">
              <a:spcAft>
                <a:spcPts val="2486"/>
              </a:spcAft>
              <a:buFont typeface="Arial" panose="020B0604020202020204" pitchFamily="34" charset="0"/>
              <a:buChar char="•"/>
            </a:pPr>
            <a:r>
              <a:rPr lang="en-US" dirty="0"/>
              <a:t>Dollar amounts may be </a:t>
            </a:r>
            <a:r>
              <a:rPr lang="en-US" b="1" dirty="0">
                <a:solidFill>
                  <a:srgbClr val="3172C4"/>
                </a:solidFill>
              </a:rPr>
              <a:t>blanked out</a:t>
            </a:r>
            <a:r>
              <a:rPr lang="en-US" b="0" dirty="0">
                <a:solidFill>
                  <a:srgbClr val="3172C4"/>
                </a:solidFill>
              </a:rPr>
              <a:t>: If they want to keep a dollar amount associated with the bill, they’ll make note of it in the committee report. The final dollar amount or appropriation details will usually be determined during the conference committee process.</a:t>
            </a:r>
            <a:endParaRPr lang="en-US" b="1" dirty="0">
              <a:solidFill>
                <a:srgbClr val="3172C4"/>
              </a:solidFill>
            </a:endParaRPr>
          </a:p>
          <a:p>
            <a:pPr>
              <a:spcAft>
                <a:spcPts val="2486"/>
              </a:spcAft>
            </a:pPr>
            <a:r>
              <a:rPr lang="en-US" dirty="0"/>
              <a:t>Any changes will be summarized in the </a:t>
            </a:r>
            <a:r>
              <a:rPr lang="en-US" b="1" dirty="0">
                <a:solidFill>
                  <a:schemeClr val="tx2">
                    <a:lumMod val="75000"/>
                    <a:lumOff val="25000"/>
                  </a:schemeClr>
                </a:solidFill>
              </a:rPr>
              <a:t>committee report</a:t>
            </a:r>
            <a:r>
              <a:rPr lang="en-US" dirty="0"/>
              <a:t>, published whenever a bill moves forward out of committee.</a:t>
            </a:r>
          </a:p>
          <a:p>
            <a:pPr>
              <a:spcAft>
                <a:spcPts val="2486"/>
              </a:spcAft>
            </a:pPr>
            <a:endParaRPr lang="en-US" dirty="0"/>
          </a:p>
        </p:txBody>
      </p:sp>
      <p:sp>
        <p:nvSpPr>
          <p:cNvPr id="2191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0A394B-2F5A-4774-9611-9ECFD2813DB2}" type="slidenum">
              <a:rPr lang="en-US" smtClean="0"/>
              <a:pPr fontAlgn="base">
                <a:spcBef>
                  <a:spcPct val="0"/>
                </a:spcBef>
                <a:spcAft>
                  <a:spcPct val="0"/>
                </a:spcAft>
                <a:defRPr/>
              </a:pPr>
              <a:t>86</a:t>
            </a:fld>
            <a:endParaRPr lang="en-US"/>
          </a:p>
        </p:txBody>
      </p:sp>
    </p:spTree>
    <p:extLst>
      <p:ext uri="{BB962C8B-B14F-4D97-AF65-F5344CB8AC3E}">
        <p14:creationId xmlns:p14="http://schemas.microsoft.com/office/powerpoint/2010/main" val="32815352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amended</a:t>
            </a:r>
            <a:r>
              <a:rPr lang="en-US" baseline="0" dirty="0"/>
              <a:t> bill will be given a new draft number. </a:t>
            </a:r>
          </a:p>
          <a:p>
            <a:endParaRPr lang="en-US" baseline="0" dirty="0"/>
          </a:p>
          <a:p>
            <a:r>
              <a:rPr lang="en-US" baseline="0" dirty="0"/>
              <a:t>It has still got its bill number, but now there is a new suffix indicating which draft (or version) of the bill we’re looking at. HD = House Draft, SD = Senate Draft – the number indicates the number of times it’s been changed by that chamber. This can look a bit confusing at first, but it really does help to make sure we’re looking at the same version of the bill. </a:t>
            </a:r>
          </a:p>
          <a:p>
            <a:endParaRPr lang="en-US" baseline="0"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87</a:t>
            </a:fld>
            <a:endParaRPr lang="en-US"/>
          </a:p>
        </p:txBody>
      </p:sp>
    </p:spTree>
    <p:extLst>
      <p:ext uri="{BB962C8B-B14F-4D97-AF65-F5344CB8AC3E}">
        <p14:creationId xmlns:p14="http://schemas.microsoft.com/office/powerpoint/2010/main" val="290223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Here’s a status page of a bill that’s been changed three times. </a:t>
            </a:r>
            <a:r>
              <a:rPr lang="en-US" baseline="0" dirty="0"/>
              <a:t>Click on the bill number at the top of the page to view the latest version of the bill itself. (Use the .pdf symbol to view the same draft but showing page and line numbers.) </a:t>
            </a:r>
          </a:p>
          <a:p>
            <a:endParaRPr lang="en-US" baseline="0" dirty="0"/>
          </a:p>
          <a:p>
            <a:r>
              <a:rPr lang="en-US" baseline="0" dirty="0"/>
              <a:t>On the right side of the page, you’ll find links to previous versions of the measure. To get a quick glimpse of what changes were made, check out the committee reports that are published as the committees move the bill forward. Each committee report will summarize the changes, if any, that were made.</a:t>
            </a:r>
          </a:p>
          <a:p>
            <a:endParaRPr lang="en-US" baseline="0" dirty="0"/>
          </a:p>
          <a:p>
            <a:r>
              <a:rPr lang="en-US" baseline="0" dirty="0"/>
              <a:t>You can also view the written testimony that was received at each hearing. Just click on the links, and you’ll be able to view .pdf files that present one page of testimony after another. </a:t>
            </a:r>
          </a:p>
          <a:p>
            <a:endParaRPr lang="en-US" baseline="0" dirty="0"/>
          </a:p>
          <a:p>
            <a:r>
              <a:rPr lang="en-US" baseline="0" dirty="0"/>
              <a:t>Under Hearing Notices, you can view the hearing notices as well as watch the proceedings – in real time, or after the fact – by clicking on the YouTube logo.</a:t>
            </a:r>
          </a:p>
          <a:p>
            <a:endParaRPr lang="en-US" baseline="0" dirty="0"/>
          </a:p>
          <a:p>
            <a:r>
              <a:rPr lang="en-US" baseline="0" dirty="0"/>
              <a:t>Everything that happens to the bill gets listed on its website under “Status Text”. (Unfortunately, the site will not say “this bill is dead because it has now missed a crucial deadline.” To determine that, you’ll need to know your calendar of deadlines – or call or email PAR, and we’ll be happy to help you out.)</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88</a:t>
            </a:fld>
            <a:endParaRPr lang="en-US"/>
          </a:p>
        </p:txBody>
      </p:sp>
    </p:spTree>
    <p:extLst>
      <p:ext uri="{BB962C8B-B14F-4D97-AF65-F5344CB8AC3E}">
        <p14:creationId xmlns:p14="http://schemas.microsoft.com/office/powerpoint/2010/main" val="34533225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Yay! Your bill passed its first (or first and second) committees… Now it’s back to the floor for Second Reading!  A majority of the members present vote ‘aye.’ And now we go on to our next committee if there is one…</a:t>
            </a:r>
          </a:p>
          <a:p>
            <a:pPr eaLnBrk="1" hangingPunct="1">
              <a:spcBef>
                <a:spcPct val="0"/>
              </a:spcBef>
            </a:pPr>
            <a:endParaRPr lang="en-US" dirty="0"/>
          </a:p>
          <a:p>
            <a:pPr eaLnBrk="1" hangingPunct="1">
              <a:spcBef>
                <a:spcPct val="0"/>
              </a:spcBef>
            </a:pPr>
            <a:endParaRPr lang="en-US" sz="1400" dirty="0"/>
          </a:p>
        </p:txBody>
      </p:sp>
      <p:sp>
        <p:nvSpPr>
          <p:cNvPr id="190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37E746-1A1C-480D-81F6-751CCF3DAB50}" type="slidenum">
              <a:rPr lang="en-US" smtClean="0"/>
              <a:pPr fontAlgn="base">
                <a:spcBef>
                  <a:spcPct val="0"/>
                </a:spcBef>
                <a:spcAft>
                  <a:spcPct val="0"/>
                </a:spcAft>
                <a:defRPr/>
              </a:pPr>
              <a:t>89</a:t>
            </a:fld>
            <a:endParaRPr lang="en-US"/>
          </a:p>
        </p:txBody>
      </p:sp>
    </p:spTree>
    <p:extLst>
      <p:ext uri="{BB962C8B-B14F-4D97-AF65-F5344CB8AC3E}">
        <p14:creationId xmlns:p14="http://schemas.microsoft.com/office/powerpoint/2010/main" val="1691267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capitol homepage, click on the ”Legislature” tab. Then select “Find your legislator” from the drop-down menu.</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9</a:t>
            </a:fld>
            <a:endParaRPr lang="en-US"/>
          </a:p>
        </p:txBody>
      </p:sp>
    </p:spTree>
    <p:extLst>
      <p:ext uri="{BB962C8B-B14F-4D97-AF65-F5344CB8AC3E}">
        <p14:creationId xmlns:p14="http://schemas.microsoft.com/office/powerpoint/2010/main" val="23845005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If the bill moves forward, you can ask that it be heard by </a:t>
            </a:r>
            <a:r>
              <a:rPr lang="en-US" u="sng" dirty="0"/>
              <a:t>the next</a:t>
            </a:r>
            <a:r>
              <a:rPr lang="en-US" dirty="0"/>
              <a:t> committee. If a public hearing is scheduled, come and testify again. You don’t have to worry about a whole new creative writing project, instead you can use virtually the same testimony you provided at the previous hearing. Just make sure that if the bill has changed, your testimony is still relevant. And you may want to emphasize the parts of your testimony that address the committee’s purview.</a:t>
            </a:r>
          </a:p>
          <a:p>
            <a:pPr eaLnBrk="1" hangingPunct="1">
              <a:spcBef>
                <a:spcPct val="0"/>
              </a:spcBef>
            </a:pPr>
            <a:endParaRPr lang="en-US" dirty="0"/>
          </a:p>
          <a:p>
            <a:endParaRPr lang="en-US" u="none" baseline="0" dirty="0"/>
          </a:p>
          <a:p>
            <a:endParaRPr lang="en-US" u="none" baseline="0"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90</a:t>
            </a:fld>
            <a:endParaRPr lang="en-US"/>
          </a:p>
        </p:txBody>
      </p:sp>
    </p:spTree>
    <p:extLst>
      <p:ext uri="{BB962C8B-B14F-4D97-AF65-F5344CB8AC3E}">
        <p14:creationId xmlns:p14="http://schemas.microsoft.com/office/powerpoint/2010/main" val="2322630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After it’s made it through all the committees (which it must do by the First Decking deadline), it comes back to the floor for the Third Reading. The members of the House or Senate are given 48-hours notice of all bills coming up for Third Reading. This ensures that they’ve had time to review them before this critical vote. The bill has to survive Third Reading by the First Crossover deadline.</a:t>
            </a:r>
          </a:p>
        </p:txBody>
      </p:sp>
      <p:sp>
        <p:nvSpPr>
          <p:cNvPr id="190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37E746-1A1C-480D-81F6-751CCF3DAB50}" type="slidenum">
              <a:rPr lang="en-US" smtClean="0"/>
              <a:pPr fontAlgn="base">
                <a:spcBef>
                  <a:spcPct val="0"/>
                </a:spcBef>
                <a:spcAft>
                  <a:spcPct val="0"/>
                </a:spcAft>
                <a:defRPr/>
              </a:pPr>
              <a:t>91</a:t>
            </a:fld>
            <a:endParaRPr lang="en-US"/>
          </a:p>
        </p:txBody>
      </p:sp>
    </p:spTree>
    <p:extLst>
      <p:ext uri="{BB962C8B-B14F-4D97-AF65-F5344CB8AC3E}">
        <p14:creationId xmlns:p14="http://schemas.microsoft.com/office/powerpoint/2010/main" val="369762479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916"/>
            <a:r>
              <a:rPr lang="en-US" dirty="0"/>
              <a:t>During the bill’s path through the legislature, it must be voted on 3 times in the full chamber of both the House and the Senate. On rare occasions, whether the bill will pass the vote may be in question. (Most bills die in committee, rather than on the floor of the House or Senate.) In such cases, you may want to use your voice to let your own representative or senator know how you would like them to vote. In some cases, you may want to call </a:t>
            </a:r>
            <a:r>
              <a:rPr lang="en-US" i="1" dirty="0"/>
              <a:t>all</a:t>
            </a:r>
            <a:r>
              <a:rPr lang="en-US" dirty="0"/>
              <a:t> of the members to let your opinion be known. Know a member is on the fence? Try to find one or more of their constituents to chime in.</a:t>
            </a:r>
          </a:p>
          <a:p>
            <a:endParaRPr lang="en-US" u="none" baseline="0" dirty="0"/>
          </a:p>
          <a:p>
            <a:endParaRPr lang="en-US" u="none" baseline="0"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92</a:t>
            </a:fld>
            <a:endParaRPr lang="en-US"/>
          </a:p>
        </p:txBody>
      </p:sp>
    </p:spTree>
    <p:extLst>
      <p:ext uri="{BB962C8B-B14F-4D97-AF65-F5344CB8AC3E}">
        <p14:creationId xmlns:p14="http://schemas.microsoft.com/office/powerpoint/2010/main" val="18881441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bill survives all three readings, then it ‘crosses over’ and attempts to go through the same process in the </a:t>
            </a:r>
            <a:r>
              <a:rPr lang="en-US" i="1" u="sng" dirty="0"/>
              <a:t>other</a:t>
            </a:r>
            <a:r>
              <a:rPr lang="en-US" dirty="0"/>
              <a:t> chamber! </a:t>
            </a:r>
          </a:p>
          <a:p>
            <a:endParaRPr lang="en-US" dirty="0"/>
          </a:p>
          <a:p>
            <a:r>
              <a:rPr lang="en-US" dirty="0"/>
              <a:t>This time it will be the </a:t>
            </a:r>
            <a:r>
              <a:rPr lang="en-US" u="sng" dirty="0"/>
              <a:t>non</a:t>
            </a:r>
            <a:r>
              <a:rPr lang="en-US" dirty="0"/>
              <a:t>-originating chamber that passes it on First Reading and then assigns committees, and you’ll ask for the bill to be heard, just like before. Deadlines come quickly during this part of session, and a bill must get through all three readings in the non-originating chamber by the Second Crossover deadline.</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93</a:t>
            </a:fld>
            <a:endParaRPr lang="en-US"/>
          </a:p>
        </p:txBody>
      </p:sp>
    </p:spTree>
    <p:extLst>
      <p:ext uri="{BB962C8B-B14F-4D97-AF65-F5344CB8AC3E}">
        <p14:creationId xmlns:p14="http://schemas.microsoft.com/office/powerpoint/2010/main" val="5957230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404"/>
            <a:r>
              <a:rPr lang="en-US" sz="1400" dirty="0">
                <a:latin typeface="+mj-lt"/>
              </a:rPr>
              <a:t>So, we’ve gone down one side of the diagram, and now we start down the other side. Now the Senate will be considering the House bills that survived First Crossover, and the House will be considering the Senate bills that survived.</a:t>
            </a:r>
          </a:p>
          <a:p>
            <a:pPr defTabSz="882404"/>
            <a:endParaRPr lang="en-US" sz="1400" dirty="0">
              <a:latin typeface="+mj-lt"/>
            </a:endParaRPr>
          </a:p>
          <a:p>
            <a:pPr defTabSz="882404"/>
            <a:r>
              <a:rPr lang="en-US" sz="1400" dirty="0">
                <a:latin typeface="+mj-lt"/>
              </a:rPr>
              <a:t>(Note: If we were following a Senate bill, it would have to pass the Senate committees it was referred to and three readings on the Senate floor before First Crossover – it would then be transmitted to the House for its journey there.)</a:t>
            </a:r>
          </a:p>
          <a:p>
            <a:pPr defTabSz="882404"/>
            <a:endParaRPr lang="en-US" sz="1400" dirty="0">
              <a:latin typeface="+mj-lt"/>
            </a:endParaRPr>
          </a:p>
          <a:p>
            <a:endParaRPr lang="en-US" sz="1400" dirty="0"/>
          </a:p>
        </p:txBody>
      </p:sp>
      <p:sp>
        <p:nvSpPr>
          <p:cNvPr id="4" name="Slide Number Placeholder 3"/>
          <p:cNvSpPr>
            <a:spLocks noGrp="1"/>
          </p:cNvSpPr>
          <p:nvPr>
            <p:ph type="sldNum" sz="quarter" idx="5"/>
          </p:nvPr>
        </p:nvSpPr>
        <p:spPr/>
        <p:txBody>
          <a:bodyPr/>
          <a:lstStyle/>
          <a:p>
            <a:pPr defTabSz="882642">
              <a:defRPr/>
            </a:pPr>
            <a:fld id="{B8E075DC-D647-488E-8269-A40C10191594}" type="slidenum">
              <a:rPr lang="en-US">
                <a:solidFill>
                  <a:prstClr val="black"/>
                </a:solidFill>
                <a:latin typeface="Calibri"/>
              </a:rPr>
              <a:pPr defTabSz="882642">
                <a:defRPr/>
              </a:pPr>
              <a:t>94</a:t>
            </a:fld>
            <a:endParaRPr lang="en-US">
              <a:solidFill>
                <a:prstClr val="black"/>
              </a:solidFill>
              <a:latin typeface="Calibri"/>
            </a:endParaRPr>
          </a:p>
        </p:txBody>
      </p:sp>
    </p:spTree>
    <p:extLst>
      <p:ext uri="{BB962C8B-B14F-4D97-AF65-F5344CB8AC3E}">
        <p14:creationId xmlns:p14="http://schemas.microsoft.com/office/powerpoint/2010/main" val="18848421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move quickly after First Crossover! They must get through their committees and three readings by the Second Crossover deadline.</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95</a:t>
            </a:fld>
            <a:endParaRPr lang="en-US"/>
          </a:p>
        </p:txBody>
      </p:sp>
    </p:spTree>
    <p:extLst>
      <p:ext uri="{BB962C8B-B14F-4D97-AF65-F5344CB8AC3E}">
        <p14:creationId xmlns:p14="http://schemas.microsoft.com/office/powerpoint/2010/main" val="40192721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5" name="Notes Placeholder 2"/>
          <p:cNvSpPr>
            <a:spLocks noGrp="1"/>
          </p:cNvSpPr>
          <p:nvPr>
            <p:ph type="body" idx="1"/>
          </p:nvPr>
        </p:nvSpPr>
        <p:spPr bwMode="auto">
          <a:noFill/>
        </p:spPr>
        <p:txBody>
          <a:bodyPr wrap="square" numCol="1" anchor="t" anchorCtr="0" compatLnSpc="1">
            <a:prstTxWarp prst="textNoShape">
              <a:avLst/>
            </a:prstTxWarp>
          </a:bodyPr>
          <a:lstStyle/>
          <a:p>
            <a:pPr defTabSz="946916" eaLnBrk="1" hangingPunct="1">
              <a:spcBef>
                <a:spcPct val="0"/>
              </a:spcBef>
              <a:defRPr/>
            </a:pPr>
            <a:r>
              <a:rPr lang="en-US" dirty="0">
                <a:latin typeface="+mj-lt"/>
              </a:rPr>
              <a:t>We now come to what is often the tricky part – coming to an agreement on the final version of the bill that will pass the legislature. If the bill wasn’t changed while it was away at its second chamber, no problem, both chambers voted on the same version of the bill and off it can go to the governor. But most bills </a:t>
            </a:r>
            <a:r>
              <a:rPr lang="en-US" u="sng" dirty="0">
                <a:latin typeface="+mj-lt"/>
              </a:rPr>
              <a:t>are</a:t>
            </a:r>
            <a:r>
              <a:rPr lang="en-US" dirty="0">
                <a:latin typeface="+mj-lt"/>
              </a:rPr>
              <a:t> changed while they’re in their non-originating chamber, and so we enter the period called “Conference.”</a:t>
            </a:r>
          </a:p>
          <a:p>
            <a:pPr defTabSz="946916" eaLnBrk="1" hangingPunct="1">
              <a:spcBef>
                <a:spcPct val="0"/>
              </a:spcBef>
              <a:defRPr/>
            </a:pPr>
            <a:endParaRPr lang="en-US" baseline="0" dirty="0"/>
          </a:p>
          <a:p>
            <a:pPr defTabSz="946916" eaLnBrk="1" hangingPunct="1">
              <a:spcBef>
                <a:spcPct val="0"/>
              </a:spcBef>
              <a:defRPr/>
            </a:pPr>
            <a:r>
              <a:rPr lang="en-US" baseline="0" dirty="0"/>
              <a:t>If the House has passed one version of the bill, and the Senate has passed another, the Conference Committees appointed by House and Senate leadership for that particular bill will try to iron out the differences and come to an agreement on the final version of the bill to be presented to their chambers. Bills can still die here. Conference committees may not be named, may fail to convene, or may not come to an agreement. The fate of your bill may be tied to the fate of other bills being negotiated by </a:t>
            </a:r>
            <a:r>
              <a:rPr lang="en-US" i="1" baseline="0" dirty="0"/>
              <a:t>other</a:t>
            </a:r>
            <a:r>
              <a:rPr lang="en-US" i="0" baseline="0" dirty="0"/>
              <a:t> conference committees. The meetings are open to the public, but usually only the chairs speak to one another and often the dialogue is simply, “Do we have an agreement?” and, if not, whether to give up or agree on the date and time for the next meeting.</a:t>
            </a:r>
          </a:p>
          <a:p>
            <a:pPr defTabSz="946916" eaLnBrk="1" hangingPunct="1">
              <a:spcBef>
                <a:spcPct val="0"/>
              </a:spcBef>
              <a:defRPr/>
            </a:pPr>
            <a:endParaRPr lang="en-US" i="0" baseline="0" dirty="0"/>
          </a:p>
          <a:p>
            <a:pPr defTabSz="946916" eaLnBrk="1" hangingPunct="1">
              <a:spcBef>
                <a:spcPct val="0"/>
              </a:spcBef>
              <a:defRPr/>
            </a:pPr>
            <a:r>
              <a:rPr lang="en-US" i="0" baseline="0" dirty="0"/>
              <a:t>This is when they may correct those crazy effective dates. It’s also when the money committees determine which bills get funded, and those blank dollar amounts get filled in.</a:t>
            </a:r>
            <a:endParaRPr lang="en-US" dirty="0"/>
          </a:p>
        </p:txBody>
      </p:sp>
      <p:sp>
        <p:nvSpPr>
          <p:cNvPr id="211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1EC891-52BC-487A-9B6E-716735986334}" type="slidenum">
              <a:rPr lang="en-US" smtClean="0"/>
              <a:pPr fontAlgn="base">
                <a:spcBef>
                  <a:spcPct val="0"/>
                </a:spcBef>
                <a:spcAft>
                  <a:spcPct val="0"/>
                </a:spcAft>
                <a:defRPr/>
              </a:pPr>
              <a:t>96</a:t>
            </a:fld>
            <a:endParaRPr lang="en-US"/>
          </a:p>
        </p:txBody>
      </p:sp>
    </p:spTree>
    <p:extLst>
      <p:ext uri="{BB962C8B-B14F-4D97-AF65-F5344CB8AC3E}">
        <p14:creationId xmlns:p14="http://schemas.microsoft.com/office/powerpoint/2010/main" val="24939666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916" eaLnBrk="1" hangingPunct="1">
              <a:spcBef>
                <a:spcPct val="0"/>
              </a:spcBef>
              <a:defRPr/>
            </a:pPr>
            <a:r>
              <a:rPr lang="en-US" i="0" baseline="0" dirty="0"/>
              <a:t>While the meetings are open to the public, no testimony is received. Instead, advocates contact the conference members and anyone else they think may have some influence over the outcome. Advocates may focus on which particulars they want to see in the final bill.</a:t>
            </a:r>
            <a:endParaRPr lang="en-US" i="1" baseline="0" dirty="0"/>
          </a:p>
          <a:p>
            <a:pPr defTabSz="946916" eaLnBrk="1" hangingPunct="1">
              <a:spcBef>
                <a:spcPct val="0"/>
              </a:spcBef>
              <a:defRPr/>
            </a:pPr>
            <a:endParaRPr lang="en-US" dirty="0"/>
          </a:p>
          <a:p>
            <a:pPr eaLnBrk="1" hangingPunct="1">
              <a:spcBef>
                <a:spcPct val="0"/>
              </a:spcBef>
            </a:pPr>
            <a:r>
              <a:rPr lang="en-US" dirty="0"/>
              <a:t>The conferees need to come to agreement by the Final Decking deadline. For the budget and other appropriations bills, you’ll see that there’s a “Final Decking (</a:t>
            </a:r>
            <a:r>
              <a:rPr lang="en-US" b="1" dirty="0"/>
              <a:t>Fiscal Bills</a:t>
            </a:r>
            <a:r>
              <a:rPr lang="en-US" dirty="0"/>
              <a:t>)” deadline. </a:t>
            </a:r>
          </a:p>
          <a:p>
            <a:pPr eaLnBrk="1" hangingPunct="1">
              <a:spcBef>
                <a:spcPct val="0"/>
              </a:spcBef>
            </a:pPr>
            <a:endParaRPr lang="en-US" dirty="0"/>
          </a:p>
          <a:p>
            <a:endParaRPr lang="en-US" u="none" baseline="0" dirty="0"/>
          </a:p>
          <a:p>
            <a:endParaRPr lang="en-US" u="none" baseline="0"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97</a:t>
            </a:fld>
            <a:endParaRPr lang="en-US"/>
          </a:p>
        </p:txBody>
      </p:sp>
    </p:spTree>
    <p:extLst>
      <p:ext uri="{BB962C8B-B14F-4D97-AF65-F5344CB8AC3E}">
        <p14:creationId xmlns:p14="http://schemas.microsoft.com/office/powerpoint/2010/main" val="15080858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Finally, if the bill emerges from conference committee with a conference draft (CD1), that new version of the bill must be voted on by both the House and the Senate. The Final Reading must take place by the end of session (adjournment</a:t>
            </a:r>
            <a:r>
              <a:rPr lang="en-US" i="1" dirty="0"/>
              <a:t> sine die</a:t>
            </a:r>
            <a:r>
              <a:rPr lang="en-US" dirty="0"/>
              <a:t>) and members must be given 48 hours notice before the vote.</a:t>
            </a:r>
            <a:endParaRPr lang="en-US" i="1" dirty="0"/>
          </a:p>
        </p:txBody>
      </p:sp>
      <p:sp>
        <p:nvSpPr>
          <p:cNvPr id="190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37E746-1A1C-480D-81F6-751CCF3DAB50}" type="slidenum">
              <a:rPr lang="en-US" smtClean="0"/>
              <a:pPr fontAlgn="base">
                <a:spcBef>
                  <a:spcPct val="0"/>
                </a:spcBef>
                <a:spcAft>
                  <a:spcPct val="0"/>
                </a:spcAft>
                <a:defRPr/>
              </a:pPr>
              <a:t>98</a:t>
            </a:fld>
            <a:endParaRPr lang="en-US"/>
          </a:p>
        </p:txBody>
      </p:sp>
    </p:spTree>
    <p:extLst>
      <p:ext uri="{BB962C8B-B14F-4D97-AF65-F5344CB8AC3E}">
        <p14:creationId xmlns:p14="http://schemas.microsoft.com/office/powerpoint/2010/main" val="326539322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it’s not over yet! The Governor has a say in whether the bill becomes law. You may want to let the Governor know that he should sign the bill into law – or let him know if you want it vetoed! If it does get signed (or not vetoed by a certain date), the</a:t>
            </a:r>
            <a:r>
              <a:rPr lang="en-US" baseline="0" dirty="0"/>
              <a:t> bill becomes an act of law that governs the state of Hawaii. The date the law goes into effect is specified in the last section of the bill.</a:t>
            </a:r>
          </a:p>
          <a:p>
            <a:endParaRPr lang="en-US" baseline="0" dirty="0"/>
          </a:p>
          <a:p>
            <a:r>
              <a:rPr lang="en-US" i="1" baseline="0" dirty="0"/>
              <a:t>Note: If the bill </a:t>
            </a:r>
            <a:r>
              <a:rPr lang="en-US" i="1" u="sng" baseline="0" dirty="0"/>
              <a:t>is</a:t>
            </a:r>
            <a:r>
              <a:rPr lang="en-US" i="1" baseline="0" dirty="0"/>
              <a:t> vetoed, there’s still an opportunity for it to become law – the House and Senate can reconvene in special session, and if both chambers override the veto with a 2/3 vote, the bill is enacted. The legislature also has the option of amending a vetoed bill to meet the governor’s objections; it then becomes law if the governor signs it.</a:t>
            </a:r>
            <a:endParaRPr lang="en-US" i="1"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99</a:t>
            </a:fld>
            <a:endParaRPr lang="en-US"/>
          </a:p>
        </p:txBody>
      </p:sp>
    </p:spTree>
    <p:extLst>
      <p:ext uri="{BB962C8B-B14F-4D97-AF65-F5344CB8AC3E}">
        <p14:creationId xmlns:p14="http://schemas.microsoft.com/office/powerpoint/2010/main" val="510804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1184F42-9A7F-4A89-A51A-AB4503CF9D75}" type="datetime1">
              <a:rPr lang="en-US" smtClean="0"/>
              <a:pPr>
                <a:defRPr/>
              </a:pPr>
              <a:t>1/25/2023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D63773-7589-41A7-9A8D-744DDD71056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165EB47-057D-44E3-BC22-1B45F9132FFF}" type="datetime1">
              <a:rPr lang="en-US" smtClean="0"/>
              <a:pPr>
                <a:defRPr/>
              </a:pPr>
              <a:t>1/25/2023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765870-7395-479D-B65A-86CC080729F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21CD548-2862-4A5F-9FDE-FA1AB5D4F388}" type="datetime1">
              <a:rPr lang="en-US" smtClean="0"/>
              <a:pPr>
                <a:defRPr/>
              </a:pPr>
              <a:t>1/25/2023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D84F6C-37DC-4517-834D-1E95FF02A66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57810D3-8C5A-48EF-B2FC-309BC096F45C}" type="datetime1">
              <a:rPr lang="en-US" smtClean="0"/>
              <a:pPr>
                <a:defRPr/>
              </a:pPr>
              <a:t>1/25/2023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973F24-CECD-4AC0-ADFA-0F62ED51792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06C5015-A887-4EC5-8B74-C30D8343F98A}" type="datetime1">
              <a:rPr lang="en-US" smtClean="0"/>
              <a:pPr>
                <a:defRPr/>
              </a:pPr>
              <a:t>1/25/2023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066393-C62F-43D7-9B7D-E108C7C4D1B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77AC879-7033-4C7C-BEE1-39C465030BFC}" type="datetime1">
              <a:rPr lang="en-US" smtClean="0"/>
              <a:pPr>
                <a:defRPr/>
              </a:pPr>
              <a:t>1/25/2023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6CCA49-7EC0-4B3B-AA49-78F22991C7E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9AB9838-8881-4143-AC2F-8E06E2C26068}" type="datetime1">
              <a:rPr lang="en-US" smtClean="0"/>
              <a:pPr>
                <a:defRPr/>
              </a:pPr>
              <a:t>1/25/2023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966168B-A13F-4936-A58F-BB426EE5721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5CC492E-09A9-4E7C-9EFA-C7B89B291C74}" type="datetime1">
              <a:rPr lang="en-US" smtClean="0"/>
              <a:pPr>
                <a:defRPr/>
              </a:pPr>
              <a:t>1/25/2023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9DFA357-701A-4811-9602-05FA1CE102A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727C0F1-8513-48A5-911E-27054DC38E8C}" type="datetime1">
              <a:rPr lang="en-US" smtClean="0"/>
              <a:pPr>
                <a:defRPr/>
              </a:pPr>
              <a:t>1/25/2023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91F631A-93D3-496A-934D-306B27E78D8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EDE9D67-FB4C-4B4E-AFD5-5B191D831F08}" type="datetime1">
              <a:rPr lang="en-US" smtClean="0"/>
              <a:pPr>
                <a:defRPr/>
              </a:pPr>
              <a:t>1/25/2023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219637-9DE3-47B3-B609-1476CA9141E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68B21DC-BB52-473F-8236-ED91AD932E9E}" type="datetime1">
              <a:rPr lang="en-US" smtClean="0"/>
              <a:pPr>
                <a:defRPr/>
              </a:pPr>
              <a:t>1/25/2023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4588C29-4411-4CE0-9BBC-5D88253830D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7555FF6-AC1F-4423-9849-82532EBADADF}" type="datetime1">
              <a:rPr lang="en-US" smtClean="0"/>
              <a:pPr>
                <a:defRPr/>
              </a:pPr>
              <a:t>1/25/2023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EB4BDCE-A1C4-4F8E-BF63-831D1EC07E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lrb.hawaii.gov/par/" TargetMode="External"/><Relationship Id="rId4" Type="http://schemas.openxmlformats.org/officeDocument/2006/relationships/hyperlink" Target="mailto:par@capitol.hawaii.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hyperlink" Target="https://lrb.hawaii.gov/par/"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9.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hyperlink" Target="https://lrb.hawaii.gov/pa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0.xml"/><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hyperlink" Target="https://lrb.hawaii.gov/par/"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hyperlink" Target="https://lrb.hawaii.gov/par/"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4.xml"/><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hyperlink" Target="mailto:par@capitol.hawaii.gov" TargetMode="Externa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hyperlink" Target="mailto:par@capitol.hawaii.gov" TargetMode="External"/><Relationship Id="rId7" Type="http://schemas.openxmlformats.org/officeDocument/2006/relationships/hyperlink" Target="https://lrb.hawaii.gov/par" TargetMode="External"/><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10" Type="http://schemas.openxmlformats.org/officeDocument/2006/relationships/image" Target="../media/image132.png"/><Relationship Id="rId4" Type="http://schemas.openxmlformats.org/officeDocument/2006/relationships/hyperlink" Target="https://www.facebook.com/PublicAccessRoom/?ref=br_rs" TargetMode="External"/><Relationship Id="rId9" Type="http://schemas.openxmlformats.org/officeDocument/2006/relationships/image" Target="../media/image131.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hyperlink" Target="why.pptx"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4.wmf"/><Relationship Id="rId4" Type="http://schemas.openxmlformats.org/officeDocument/2006/relationships/image" Target="http://3.bp.blogspot.com/-37MtdtjHIGo/T7pyBSMOq5I/AAAAAAAALpg/Yr9Arz52nzI/s1600/hearing-impaired.gif"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8.wmf"/><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http://3.bp.blogspot.com/-37MtdtjHIGo/T7pyBSMOq5I/AAAAAAAALpg/Yr9Arz52nzI/s1600/hearing-impaired.gif"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6.wmf"/><Relationship Id="rId7"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wmf"/></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73.gif"/><Relationship Id="rId4" Type="http://schemas.openxmlformats.org/officeDocument/2006/relationships/image" Target="http://3.bp.blogspot.com/-37MtdtjHIGo/T7pyBSMOq5I/AAAAAAAALpg/Yr9Arz52nzI/s1600/hearing-impaired.gif"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http://3.bp.blogspot.com/-37MtdtjHIGo/T7pyBSMOq5I/AAAAAAAALpg/Yr9Arz52nzI/s1600/hearing-impaired.gif"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capitol.hawaii.gov/"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81.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8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http://3.bp.blogspot.com/-37MtdtjHIGo/T7pyBSMOq5I/AAAAAAAALpg/Yr9Arz52nzI/s1600/hearing-impaired.gif"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http://3.bp.blogspot.com/-37MtdtjHIGo/T7pyBSMOq5I/AAAAAAAALpg/Yr9Arz52nzI/s1600/hearing-impaired.gif" TargetMode="External"/></Relationships>
</file>

<file path=ppt/slides/_rels/slide93.xml.rels><?xml version="1.0" encoding="UTF-8" standalone="yes"?>
<Relationships xmlns="http://schemas.openxmlformats.org/package/2006/relationships"><Relationship Id="rId8" Type="http://schemas.openxmlformats.org/officeDocument/2006/relationships/image" Target="../media/image88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image" Target="../media/image870.png"/><Relationship Id="rId5" Type="http://schemas.openxmlformats.org/officeDocument/2006/relationships/customXml" Target="../ink/ink2.xml"/><Relationship Id="rId10" Type="http://schemas.openxmlformats.org/officeDocument/2006/relationships/image" Target="../media/image890.png"/><Relationship Id="rId4" Type="http://schemas.openxmlformats.org/officeDocument/2006/relationships/image" Target="../media/image860.png"/><Relationship Id="rId9" Type="http://schemas.openxmlformats.org/officeDocument/2006/relationships/customXml" Target="../ink/ink4.xml"/></Relationships>
</file>

<file path=ppt/slides/_rels/slide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http://3.bp.blogspot.com/-37MtdtjHIGo/T7pyBSMOq5I/AAAAAAAALpg/Yr9Arz52nzI/s1600/hearing-impaired.gif"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57.jpg"/></Relationships>
</file>

<file path=ppt/slides/_rels/slide9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image" Target="http://www.leg.wa.gov/CivicEd/PublishingImages/MrBillBecomesLaw.gif" TargetMode="External"/><Relationship Id="rId5" Type="http://schemas.openxmlformats.org/officeDocument/2006/relationships/image" Target="../media/image100.gif"/><Relationship Id="rId4" Type="http://schemas.openxmlformats.org/officeDocument/2006/relationships/image" Target="http://3.bp.blogspot.com/-37MtdtjHIGo/T7pyBSMOq5I/AAAAAAAALpg/Yr9Arz52nzI/s1600/hearing-impaired.gi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CD0BF72-0C4D-44AB-AA6C-FD2587C5D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Graphic 6">
            <a:extLst>
              <a:ext uri="{FF2B5EF4-FFF2-40B4-BE49-F238E27FC236}">
                <a16:creationId xmlns:a16="http://schemas.microsoft.com/office/drawing/2014/main" id="{A0B1DA81-2921-4691-BA79-2D53DAFD72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554" r="24779"/>
          <a:stretch/>
        </p:blipFill>
        <p:spPr>
          <a:xfrm>
            <a:off x="4562178" y="10"/>
            <a:ext cx="4572000" cy="6857990"/>
          </a:xfrm>
          <a:prstGeom prst="rect">
            <a:avLst/>
          </a:prstGeom>
        </p:spPr>
      </p:pic>
      <p:sp>
        <p:nvSpPr>
          <p:cNvPr id="28" name="Freeform 5">
            <a:extLst>
              <a:ext uri="{FF2B5EF4-FFF2-40B4-BE49-F238E27FC236}">
                <a16:creationId xmlns:a16="http://schemas.microsoft.com/office/drawing/2014/main" id="{5523C670-74D7-4ED8-BA51-B6FB65570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572000" y="1756600"/>
            <a:ext cx="810243"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Freeform 6">
            <a:extLst>
              <a:ext uri="{FF2B5EF4-FFF2-40B4-BE49-F238E27FC236}">
                <a16:creationId xmlns:a16="http://schemas.microsoft.com/office/drawing/2014/main" id="{BAEEE533-7CA5-4134-A14A-8575F66C6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66427" y="1357766"/>
            <a:ext cx="515816"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 name="Freeform 7">
            <a:extLst>
              <a:ext uri="{FF2B5EF4-FFF2-40B4-BE49-F238E27FC236}">
                <a16:creationId xmlns:a16="http://schemas.microsoft.com/office/drawing/2014/main" id="{E64B7817-E956-406B-A85B-5AEF36B1F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67935" y="1135060"/>
            <a:ext cx="307029"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 name="Rectangle 8">
            <a:extLst>
              <a:ext uri="{FF2B5EF4-FFF2-40B4-BE49-F238E27FC236}">
                <a16:creationId xmlns:a16="http://schemas.microsoft.com/office/drawing/2014/main" id="{92FC9C1F-8CBA-4083-8724-3735C556D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6646" y="1124043"/>
            <a:ext cx="4578798"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0688B297-3782-48D2-8D67-B77B21BE161B}"/>
              </a:ext>
            </a:extLst>
          </p:cNvPr>
          <p:cNvSpPr>
            <a:spLocks noGrp="1"/>
          </p:cNvSpPr>
          <p:nvPr>
            <p:ph type="ctrTitle"/>
          </p:nvPr>
        </p:nvSpPr>
        <p:spPr>
          <a:xfrm>
            <a:off x="989937" y="1445775"/>
            <a:ext cx="4077806" cy="3342435"/>
          </a:xfrm>
        </p:spPr>
        <p:txBody>
          <a:bodyPr tIns="0" anchor="ctr" anchorCtr="0">
            <a:normAutofit fontScale="90000"/>
          </a:bodyPr>
          <a:lstStyle/>
          <a:p>
            <a:pPr algn="l"/>
            <a:r>
              <a:rPr lang="en-US" sz="4700" dirty="0">
                <a:solidFill>
                  <a:srgbClr val="FFFFFF"/>
                </a:solidFill>
              </a:rPr>
              <a:t>Your Voice: Participating at the Hawaii State Legislature</a:t>
            </a:r>
          </a:p>
        </p:txBody>
      </p:sp>
      <p:sp>
        <p:nvSpPr>
          <p:cNvPr id="3" name="Subtitle 2">
            <a:extLst>
              <a:ext uri="{FF2B5EF4-FFF2-40B4-BE49-F238E27FC236}">
                <a16:creationId xmlns:a16="http://schemas.microsoft.com/office/drawing/2014/main" id="{3969B9B0-C41A-4A55-83B5-7AD91FF4FA0D}"/>
              </a:ext>
            </a:extLst>
          </p:cNvPr>
          <p:cNvSpPr>
            <a:spLocks noGrp="1"/>
          </p:cNvSpPr>
          <p:nvPr>
            <p:ph type="subTitle" idx="1"/>
          </p:nvPr>
        </p:nvSpPr>
        <p:spPr>
          <a:xfrm>
            <a:off x="596646" y="5226525"/>
            <a:ext cx="3768075" cy="1631475"/>
          </a:xfrm>
        </p:spPr>
        <p:txBody>
          <a:bodyPr anchor="t">
            <a:noAutofit/>
          </a:bodyPr>
          <a:lstStyle/>
          <a:p>
            <a:pPr algn="r"/>
            <a:endParaRPr lang="en-US" sz="1200" dirty="0"/>
          </a:p>
          <a:p>
            <a:pPr algn="r">
              <a:spcBef>
                <a:spcPts val="0"/>
              </a:spcBef>
            </a:pPr>
            <a:r>
              <a:rPr lang="en-US" sz="2000" dirty="0"/>
              <a:t>Public Access Room (PAR)</a:t>
            </a:r>
          </a:p>
          <a:p>
            <a:pPr algn="r">
              <a:spcBef>
                <a:spcPts val="0"/>
              </a:spcBef>
            </a:pPr>
            <a:r>
              <a:rPr lang="en-US" sz="2000" dirty="0"/>
              <a:t>808/587-0478 </a:t>
            </a:r>
            <a:r>
              <a:rPr lang="en-US" sz="2000" dirty="0">
                <a:hlinkClick r:id="rId4"/>
              </a:rPr>
              <a:t>par@capitol.hawaii.gov</a:t>
            </a:r>
            <a:endParaRPr lang="en-US" sz="2000" dirty="0"/>
          </a:p>
          <a:p>
            <a:pPr algn="r">
              <a:spcBef>
                <a:spcPts val="0"/>
              </a:spcBef>
            </a:pPr>
            <a:r>
              <a:rPr lang="en-US" sz="2000" dirty="0">
                <a:hlinkClick r:id="rId5"/>
              </a:rPr>
              <a:t>lrb.hawaii.gov/par</a:t>
            </a:r>
            <a:endParaRPr lang="en-US" sz="2000" dirty="0"/>
          </a:p>
          <a:p>
            <a:pPr algn="r"/>
            <a:endParaRPr lang="en-US" sz="2000" dirty="0"/>
          </a:p>
        </p:txBody>
      </p:sp>
    </p:spTree>
    <p:extLst>
      <p:ext uri="{BB962C8B-B14F-4D97-AF65-F5344CB8AC3E}">
        <p14:creationId xmlns:p14="http://schemas.microsoft.com/office/powerpoint/2010/main" val="2574990859"/>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Find Your Legislature screen">
            <a:extLst>
              <a:ext uri="{FF2B5EF4-FFF2-40B4-BE49-F238E27FC236}">
                <a16:creationId xmlns:a16="http://schemas.microsoft.com/office/drawing/2014/main" id="{DE5D3890-C4EE-415D-B456-5EA04E460675}"/>
              </a:ext>
            </a:extLst>
          </p:cNvPr>
          <p:cNvPicPr>
            <a:picLocks noChangeAspect="1"/>
          </p:cNvPicPr>
          <p:nvPr/>
        </p:nvPicPr>
        <p:blipFill>
          <a:blip r:embed="rId3"/>
          <a:stretch>
            <a:fillRect/>
          </a:stretch>
        </p:blipFill>
        <p:spPr>
          <a:xfrm>
            <a:off x="0" y="1803666"/>
            <a:ext cx="9144000" cy="3250668"/>
          </a:xfrm>
          <a:prstGeom prst="rect">
            <a:avLst/>
          </a:prstGeom>
        </p:spPr>
      </p:pic>
      <p:sp>
        <p:nvSpPr>
          <p:cNvPr id="2" name="Oval 1">
            <a:extLst>
              <a:ext uri="{FF2B5EF4-FFF2-40B4-BE49-F238E27FC236}">
                <a16:creationId xmlns:a16="http://schemas.microsoft.com/office/drawing/2014/main" id="{F4626E64-DE6B-B65E-9DB3-91C3E5555C3D}"/>
              </a:ext>
            </a:extLst>
          </p:cNvPr>
          <p:cNvSpPr/>
          <p:nvPr/>
        </p:nvSpPr>
        <p:spPr>
          <a:xfrm>
            <a:off x="7010400" y="2667000"/>
            <a:ext cx="2057400" cy="7620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51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p:txBody>
          <a:bodyPr/>
          <a:lstStyle/>
          <a:p>
            <a:pPr eaLnBrk="1" hangingPunct="1"/>
            <a:endParaRPr lang="en-US"/>
          </a:p>
        </p:txBody>
      </p:sp>
      <p:pic>
        <p:nvPicPr>
          <p:cNvPr id="87043" name="Picture 3" descr="fireworks"/>
          <p:cNvPicPr>
            <a:picLocks noGrp="1" noChangeAspect="1" noChangeArrowheads="1"/>
          </p:cNvPicPr>
          <p:nvPr>
            <p:ph type="body" idx="4294967295"/>
          </p:nvPr>
        </p:nvPicPr>
        <p:blipFill>
          <a:blip r:embed="rId3" cstate="screen"/>
          <a:srcRect/>
          <a:stretch>
            <a:fillRect/>
          </a:stretch>
        </p:blipFill>
        <p:spPr>
          <a:xfrm>
            <a:off x="0" y="0"/>
            <a:ext cx="9144000" cy="7312025"/>
          </a:xfrm>
        </p:spPr>
      </p:pic>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47601C1-AD08-41F2-B9D5-8A6AD13F3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426" y="1172029"/>
            <a:ext cx="4754329" cy="451394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4"/>
          <p:cNvSpPr>
            <a:spLocks noGrp="1"/>
          </p:cNvSpPr>
          <p:nvPr>
            <p:ph type="title"/>
          </p:nvPr>
        </p:nvSpPr>
        <p:spPr>
          <a:xfrm>
            <a:off x="457200" y="274638"/>
            <a:ext cx="8229600" cy="1477962"/>
          </a:xfrm>
        </p:spPr>
        <p:txBody>
          <a:bodyPr/>
          <a:lstStyle/>
          <a:p>
            <a:pPr eaLnBrk="1" hangingPunct="1"/>
            <a:r>
              <a:rPr lang="en-US" b="1" dirty="0">
                <a:solidFill>
                  <a:srgbClr val="00747A"/>
                </a:solidFill>
              </a:rPr>
              <a:t>Don’t give up – </a:t>
            </a:r>
            <a:br>
              <a:rPr lang="en-US" dirty="0"/>
            </a:br>
            <a:endParaRPr lang="en-US" dirty="0"/>
          </a:p>
        </p:txBody>
      </p:sp>
      <p:pic>
        <p:nvPicPr>
          <p:cNvPr id="89093"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2266776" y="1219200"/>
            <a:ext cx="4610449" cy="4187825"/>
          </a:xfrm>
          <a:prstGeom prst="rect">
            <a:avLst/>
          </a:prstGeom>
          <a:noFill/>
          <a:ln w="9525">
            <a:noFill/>
            <a:miter lim="800000"/>
            <a:headEnd/>
            <a:tailEnd/>
          </a:ln>
        </p:spPr>
      </p:pic>
      <p:sp>
        <p:nvSpPr>
          <p:cNvPr id="6" name="Title 4"/>
          <p:cNvSpPr txBox="1">
            <a:spLocks/>
          </p:cNvSpPr>
          <p:nvPr/>
        </p:nvSpPr>
        <p:spPr>
          <a:xfrm>
            <a:off x="609600" y="5105400"/>
            <a:ext cx="8229600" cy="1295400"/>
          </a:xfrm>
          <a:prstGeom prst="rect">
            <a:avLst/>
          </a:prstGeom>
        </p:spPr>
        <p:txBody>
          <a:bodyPr anchor="ctr">
            <a:normAutofit fontScale="92500" lnSpcReduction="10000"/>
          </a:bodyPr>
          <a:lstStyle/>
          <a:p>
            <a:pPr algn="ctr" fontAlgn="auto">
              <a:spcAft>
                <a:spcPts val="0"/>
              </a:spcAft>
              <a:defRPr/>
            </a:pPr>
            <a:br>
              <a:rPr lang="en-US" sz="4400" dirty="0">
                <a:latin typeface="+mj-lt"/>
                <a:ea typeface="+mj-ea"/>
                <a:cs typeface="+mj-cs"/>
              </a:rPr>
            </a:br>
            <a:r>
              <a:rPr lang="en-US" sz="4400" dirty="0">
                <a:latin typeface="+mj-lt"/>
                <a:ea typeface="+mj-ea"/>
                <a:cs typeface="+mj-cs"/>
              </a:rPr>
              <a:t>get ready for next year’s session!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57200" y="274638"/>
            <a:ext cx="8229600" cy="1401762"/>
          </a:xfrm>
        </p:spPr>
        <p:txBody>
          <a:bodyPr rtlCol="0">
            <a:normAutofit/>
          </a:bodyPr>
          <a:lstStyle/>
          <a:p>
            <a:pPr eaLnBrk="1" fontAlgn="auto" hangingPunct="1">
              <a:spcAft>
                <a:spcPts val="0"/>
              </a:spcAft>
              <a:defRPr/>
            </a:pPr>
            <a:r>
              <a:rPr lang="en-US" b="1" dirty="0">
                <a:solidFill>
                  <a:schemeClr val="accent1">
                    <a:lumMod val="75000"/>
                  </a:schemeClr>
                </a:solidFill>
              </a:rPr>
              <a:t>“The Interim” </a:t>
            </a:r>
          </a:p>
        </p:txBody>
      </p:sp>
      <p:sp>
        <p:nvSpPr>
          <p:cNvPr id="115715" name="Rectangle 3"/>
          <p:cNvSpPr>
            <a:spLocks noGrp="1" noChangeArrowheads="1"/>
          </p:cNvSpPr>
          <p:nvPr>
            <p:ph type="body" idx="1"/>
          </p:nvPr>
        </p:nvSpPr>
        <p:spPr>
          <a:xfrm>
            <a:off x="990600" y="2286000"/>
            <a:ext cx="3124200" cy="3962400"/>
          </a:xfrm>
        </p:spPr>
        <p:txBody>
          <a:bodyPr rtlCol="0">
            <a:normAutofit/>
          </a:bodyPr>
          <a:lstStyle/>
          <a:p>
            <a:pPr marL="0" indent="0" eaLnBrk="1" fontAlgn="auto" hangingPunct="1">
              <a:spcAft>
                <a:spcPts val="0"/>
              </a:spcAft>
              <a:buNone/>
              <a:defRPr/>
            </a:pPr>
            <a:r>
              <a:rPr lang="en-US" dirty="0"/>
              <a:t>May be easier to find time with legislators</a:t>
            </a:r>
          </a:p>
          <a:p>
            <a:pPr eaLnBrk="1" fontAlgn="auto" hangingPunct="1">
              <a:spcAft>
                <a:spcPts val="0"/>
              </a:spcAft>
              <a:buFont typeface="Arial" pitchFamily="34" charset="0"/>
              <a:buChar char="•"/>
              <a:defRPr/>
            </a:pPr>
            <a:endParaRPr lang="en-US" dirty="0"/>
          </a:p>
        </p:txBody>
      </p:sp>
      <p:graphicFrame>
        <p:nvGraphicFramePr>
          <p:cNvPr id="9218" name="Chart 3" descr="pie chart showing interim"/>
          <p:cNvGraphicFramePr>
            <a:graphicFrameLocks/>
          </p:cNvGraphicFramePr>
          <p:nvPr>
            <p:extLst>
              <p:ext uri="{D42A27DB-BD31-4B8C-83A1-F6EECF244321}">
                <p14:modId xmlns:p14="http://schemas.microsoft.com/office/powerpoint/2010/main" val="1530528697"/>
              </p:ext>
            </p:extLst>
          </p:nvPr>
        </p:nvGraphicFramePr>
        <p:xfrm>
          <a:off x="3048000" y="1295400"/>
          <a:ext cx="6096000" cy="4064000"/>
        </p:xfrm>
        <a:graphic>
          <a:graphicData uri="http://schemas.openxmlformats.org/presentationml/2006/ole">
            <mc:AlternateContent xmlns:mc="http://schemas.openxmlformats.org/markup-compatibility/2006">
              <mc:Choice xmlns:v="urn:schemas-microsoft-com:vml" Requires="v">
                <p:oleObj r:id="rId3" imgW="6096528" imgH="4060288" progId="Excel.Sheet.8">
                  <p:embed/>
                </p:oleObj>
              </mc:Choice>
              <mc:Fallback>
                <p:oleObj r:id="rId3" imgW="6096528" imgH="4060288" progId="Excel.Sheet.8">
                  <p:embed/>
                  <p:pic>
                    <p:nvPicPr>
                      <p:cNvPr id="0" name="Chart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295400"/>
                        <a:ext cx="6096000" cy="406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en-US" i="1"/>
              <a:t>Before you know it…</a:t>
            </a:r>
          </a:p>
        </p:txBody>
      </p:sp>
      <p:sp>
        <p:nvSpPr>
          <p:cNvPr id="3" name="Content Placeholder 2"/>
          <p:cNvSpPr>
            <a:spLocks noGrp="1"/>
          </p:cNvSpPr>
          <p:nvPr>
            <p:ph idx="1"/>
          </p:nvPr>
        </p:nvSpPr>
        <p:spPr/>
        <p:txBody>
          <a:bodyPr rtlCol="0">
            <a:normAutofit/>
          </a:bodyPr>
          <a:lstStyle/>
          <a:p>
            <a:pPr algn="ctr" eaLnBrk="1" fontAlgn="auto" hangingPunct="1">
              <a:spcAft>
                <a:spcPts val="0"/>
              </a:spcAft>
              <a:buFont typeface="Arial" pitchFamily="34" charset="0"/>
              <a:buNone/>
              <a:defRPr/>
            </a:pPr>
            <a:r>
              <a:rPr lang="en-US" sz="4000" b="1" dirty="0">
                <a:solidFill>
                  <a:srgbClr val="00747A"/>
                </a:solidFill>
              </a:rPr>
              <a:t>It’ll be the 3</a:t>
            </a:r>
            <a:r>
              <a:rPr lang="en-US" sz="4000" b="1" baseline="30000" dirty="0">
                <a:solidFill>
                  <a:srgbClr val="00747A"/>
                </a:solidFill>
              </a:rPr>
              <a:t>rd</a:t>
            </a:r>
            <a:r>
              <a:rPr lang="en-US" sz="4000" b="1" dirty="0">
                <a:solidFill>
                  <a:srgbClr val="00747A"/>
                </a:solidFill>
              </a:rPr>
              <a:t> Wednesday in January,</a:t>
            </a:r>
          </a:p>
          <a:p>
            <a:pPr algn="ctr" eaLnBrk="1" fontAlgn="auto" hangingPunct="1">
              <a:spcAft>
                <a:spcPts val="0"/>
              </a:spcAft>
              <a:buFont typeface="Arial" pitchFamily="34" charset="0"/>
              <a:buNone/>
              <a:defRPr/>
            </a:pPr>
            <a:r>
              <a:rPr lang="en-US" sz="4000" b="1" dirty="0">
                <a:solidFill>
                  <a:srgbClr val="00747A"/>
                </a:solidFill>
              </a:rPr>
              <a:t>And the whole process begins again*…</a:t>
            </a:r>
          </a:p>
          <a:p>
            <a:pPr algn="ctr" eaLnBrk="1" fontAlgn="auto" hangingPunct="1">
              <a:spcAft>
                <a:spcPts val="0"/>
              </a:spcAft>
              <a:buFont typeface="Arial" pitchFamily="34" charset="0"/>
              <a:buNone/>
              <a:defRPr/>
            </a:pPr>
            <a:endParaRPr lang="en-US" dirty="0"/>
          </a:p>
          <a:p>
            <a:pPr marL="0" indent="0" algn="ctr" eaLnBrk="1" fontAlgn="auto" hangingPunct="1">
              <a:spcAft>
                <a:spcPts val="0"/>
              </a:spcAft>
              <a:buFont typeface="Arial" pitchFamily="34" charset="0"/>
              <a:buNone/>
              <a:defRPr/>
            </a:pPr>
            <a:r>
              <a:rPr lang="en-US" b="1" dirty="0">
                <a:solidFill>
                  <a:srgbClr val="00747A"/>
                </a:solidFill>
              </a:rPr>
              <a:t>*</a:t>
            </a:r>
            <a:r>
              <a:rPr lang="en-US" dirty="0"/>
              <a:t>Actually, it’s a </a:t>
            </a:r>
            <a:r>
              <a:rPr lang="en-US" b="1" dirty="0">
                <a:solidFill>
                  <a:srgbClr val="00747A"/>
                </a:solidFill>
              </a:rPr>
              <a:t>two-year cycle </a:t>
            </a:r>
            <a:r>
              <a:rPr lang="en-US" dirty="0"/>
              <a:t>that follows the elections</a:t>
            </a:r>
            <a:r>
              <a:rPr lang="en-US" b="1" dirty="0">
                <a:solidFill>
                  <a:srgbClr val="00747A"/>
                </a:solidFill>
              </a:rPr>
              <a:t>...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88922-A230-4570-A7DF-268281BC59DF}"/>
              </a:ext>
            </a:extLst>
          </p:cNvPr>
          <p:cNvSpPr>
            <a:spLocks noGrp="1"/>
          </p:cNvSpPr>
          <p:nvPr>
            <p:ph type="title"/>
          </p:nvPr>
        </p:nvSpPr>
        <p:spPr>
          <a:xfrm>
            <a:off x="457200" y="609600"/>
            <a:ext cx="8229600" cy="1143000"/>
          </a:xfrm>
        </p:spPr>
        <p:txBody>
          <a:bodyPr/>
          <a:lstStyle/>
          <a:p>
            <a:r>
              <a:rPr lang="en-US" b="1" dirty="0">
                <a:solidFill>
                  <a:srgbClr val="00747A"/>
                </a:solidFill>
              </a:rPr>
              <a:t>Add Your Voice </a:t>
            </a:r>
          </a:p>
        </p:txBody>
      </p:sp>
      <p:pic>
        <p:nvPicPr>
          <p:cNvPr id="5" name="Content Placeholder 4" descr="Shape&#10;&#10;Description automatically generated with medium confidence">
            <a:extLst>
              <a:ext uri="{FF2B5EF4-FFF2-40B4-BE49-F238E27FC236}">
                <a16:creationId xmlns:a16="http://schemas.microsoft.com/office/drawing/2014/main" id="{0CC38034-26D5-42BB-ACCF-C9AD4751264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7928" r="67923" b="19242"/>
          <a:stretch/>
        </p:blipFill>
        <p:spPr>
          <a:xfrm rot="-1800000">
            <a:off x="6437937" y="412030"/>
            <a:ext cx="656818" cy="934141"/>
          </a:xfrm>
        </p:spPr>
      </p:pic>
      <p:sp>
        <p:nvSpPr>
          <p:cNvPr id="6" name="TextBox 5">
            <a:extLst>
              <a:ext uri="{FF2B5EF4-FFF2-40B4-BE49-F238E27FC236}">
                <a16:creationId xmlns:a16="http://schemas.microsoft.com/office/drawing/2014/main" id="{C6DB49EA-8904-4537-A030-A0B35B9F5BF4}"/>
              </a:ext>
            </a:extLst>
          </p:cNvPr>
          <p:cNvSpPr txBox="1"/>
          <p:nvPr/>
        </p:nvSpPr>
        <p:spPr>
          <a:xfrm>
            <a:off x="719295" y="2554343"/>
            <a:ext cx="8382000" cy="646331"/>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rgbClr val="00747A"/>
                </a:solidFill>
                <a:latin typeface="+mn-lt"/>
              </a:rPr>
              <a:t>Suggest a bill</a:t>
            </a:r>
          </a:p>
        </p:txBody>
      </p:sp>
      <p:sp>
        <p:nvSpPr>
          <p:cNvPr id="7" name="TextBox 6">
            <a:extLst>
              <a:ext uri="{FF2B5EF4-FFF2-40B4-BE49-F238E27FC236}">
                <a16:creationId xmlns:a16="http://schemas.microsoft.com/office/drawing/2014/main" id="{E5FF63FB-A177-4110-A63A-4902870447FD}"/>
              </a:ext>
            </a:extLst>
          </p:cNvPr>
          <p:cNvSpPr txBox="1"/>
          <p:nvPr/>
        </p:nvSpPr>
        <p:spPr>
          <a:xfrm>
            <a:off x="699198" y="4908632"/>
            <a:ext cx="8382000" cy="646331"/>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rgbClr val="00747A"/>
                </a:solidFill>
                <a:latin typeface="+mn-lt"/>
              </a:rPr>
              <a:t>Contact the governor</a:t>
            </a:r>
          </a:p>
        </p:txBody>
      </p:sp>
      <p:sp>
        <p:nvSpPr>
          <p:cNvPr id="8" name="TextBox 7">
            <a:extLst>
              <a:ext uri="{FF2B5EF4-FFF2-40B4-BE49-F238E27FC236}">
                <a16:creationId xmlns:a16="http://schemas.microsoft.com/office/drawing/2014/main" id="{8893BE7C-3D5D-4B1E-9D7E-DC116869E30C}"/>
              </a:ext>
            </a:extLst>
          </p:cNvPr>
          <p:cNvSpPr txBox="1"/>
          <p:nvPr/>
        </p:nvSpPr>
        <p:spPr>
          <a:xfrm>
            <a:off x="724319" y="1933068"/>
            <a:ext cx="8382000" cy="646331"/>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mn-lt"/>
              </a:rPr>
              <a:t>Talk with legislators</a:t>
            </a:r>
          </a:p>
        </p:txBody>
      </p:sp>
      <p:sp>
        <p:nvSpPr>
          <p:cNvPr id="9" name="TextBox 8">
            <a:extLst>
              <a:ext uri="{FF2B5EF4-FFF2-40B4-BE49-F238E27FC236}">
                <a16:creationId xmlns:a16="http://schemas.microsoft.com/office/drawing/2014/main" id="{A45C3E94-43E7-41D6-8F22-F95D1A378F35}"/>
              </a:ext>
            </a:extLst>
          </p:cNvPr>
          <p:cNvSpPr txBox="1"/>
          <p:nvPr/>
        </p:nvSpPr>
        <p:spPr>
          <a:xfrm>
            <a:off x="714271" y="3133396"/>
            <a:ext cx="8382000" cy="646331"/>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mn-lt"/>
              </a:rPr>
              <a:t>Ask for a hearing</a:t>
            </a:r>
          </a:p>
        </p:txBody>
      </p:sp>
      <p:sp>
        <p:nvSpPr>
          <p:cNvPr id="10" name="TextBox 9">
            <a:extLst>
              <a:ext uri="{FF2B5EF4-FFF2-40B4-BE49-F238E27FC236}">
                <a16:creationId xmlns:a16="http://schemas.microsoft.com/office/drawing/2014/main" id="{C3AC7C2E-5D76-4BCC-983C-41821C68807C}"/>
              </a:ext>
            </a:extLst>
          </p:cNvPr>
          <p:cNvSpPr txBox="1"/>
          <p:nvPr/>
        </p:nvSpPr>
        <p:spPr>
          <a:xfrm>
            <a:off x="706735" y="3712449"/>
            <a:ext cx="8382000" cy="646331"/>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rgbClr val="00747A"/>
                </a:solidFill>
                <a:latin typeface="+mn-lt"/>
              </a:rPr>
              <a:t>Testify</a:t>
            </a:r>
          </a:p>
        </p:txBody>
      </p:sp>
      <p:sp>
        <p:nvSpPr>
          <p:cNvPr id="12" name="TextBox 11">
            <a:extLst>
              <a:ext uri="{FF2B5EF4-FFF2-40B4-BE49-F238E27FC236}">
                <a16:creationId xmlns:a16="http://schemas.microsoft.com/office/drawing/2014/main" id="{BED24777-9DC1-462A-8EF4-6211A574A878}"/>
              </a:ext>
            </a:extLst>
          </p:cNvPr>
          <p:cNvSpPr txBox="1"/>
          <p:nvPr/>
        </p:nvSpPr>
        <p:spPr>
          <a:xfrm>
            <a:off x="699198" y="4329579"/>
            <a:ext cx="8382000" cy="646331"/>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mn-lt"/>
              </a:rPr>
              <a:t>Lobby the chamber</a:t>
            </a:r>
          </a:p>
        </p:txBody>
      </p:sp>
      <p:sp>
        <p:nvSpPr>
          <p:cNvPr id="13" name="TextBox 12">
            <a:extLst>
              <a:ext uri="{FF2B5EF4-FFF2-40B4-BE49-F238E27FC236}">
                <a16:creationId xmlns:a16="http://schemas.microsoft.com/office/drawing/2014/main" id="{DE66A0EE-97F4-456E-AB4F-0E63B7FA9DE7}"/>
              </a:ext>
            </a:extLst>
          </p:cNvPr>
          <p:cNvSpPr txBox="1"/>
          <p:nvPr/>
        </p:nvSpPr>
        <p:spPr>
          <a:xfrm>
            <a:off x="685800" y="5449669"/>
            <a:ext cx="8382000" cy="646331"/>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mn-lt"/>
              </a:rPr>
              <a:t>Keep at it!</a:t>
            </a:r>
          </a:p>
        </p:txBody>
      </p:sp>
      <p:sp>
        <p:nvSpPr>
          <p:cNvPr id="11" name="Rectangle 10">
            <a:extLst>
              <a:ext uri="{FF2B5EF4-FFF2-40B4-BE49-F238E27FC236}">
                <a16:creationId xmlns:a16="http://schemas.microsoft.com/office/drawing/2014/main" id="{64A059F2-7374-4237-B57A-9B0613618A04}"/>
              </a:ext>
            </a:extLst>
          </p:cNvPr>
          <p:cNvSpPr/>
          <p:nvPr/>
        </p:nvSpPr>
        <p:spPr>
          <a:xfrm>
            <a:off x="0" y="0"/>
            <a:ext cx="9144000" cy="6858000"/>
          </a:xfrm>
          <a:prstGeom prst="rect">
            <a:avLst/>
          </a:prstGeom>
          <a:noFill/>
          <a:ln w="762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82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P spid="1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457200" y="274638"/>
            <a:ext cx="8229600" cy="2544762"/>
          </a:xfrm>
        </p:spPr>
        <p:txBody>
          <a:bodyPr/>
          <a:lstStyle/>
          <a:p>
            <a:pPr eaLnBrk="1" hangingPunct="1"/>
            <a:r>
              <a:rPr lang="en-US" sz="5300" dirty="0"/>
              <a:t>Confused? </a:t>
            </a:r>
            <a:br>
              <a:rPr lang="en-US" sz="5300" dirty="0"/>
            </a:br>
            <a:r>
              <a:rPr lang="en-US" sz="5300" dirty="0"/>
              <a:t>Not to worry!</a:t>
            </a:r>
            <a:br>
              <a:rPr lang="en-US" dirty="0"/>
            </a:br>
            <a:endParaRPr lang="en-US" dirty="0"/>
          </a:p>
        </p:txBody>
      </p:sp>
      <p:sp>
        <p:nvSpPr>
          <p:cNvPr id="7" name="Title 1"/>
          <p:cNvSpPr txBox="1">
            <a:spLocks/>
          </p:cNvSpPr>
          <p:nvPr/>
        </p:nvSpPr>
        <p:spPr>
          <a:xfrm>
            <a:off x="381000" y="2133600"/>
            <a:ext cx="8229600" cy="1143000"/>
          </a:xfrm>
          <a:prstGeom prst="rect">
            <a:avLst/>
          </a:prstGeom>
        </p:spPr>
        <p:txBody>
          <a:bodyPr anchor="ctr">
            <a:normAutofit/>
          </a:bodyPr>
          <a:lstStyle/>
          <a:p>
            <a:pPr algn="ctr" fontAlgn="auto">
              <a:spcAft>
                <a:spcPts val="0"/>
              </a:spcAft>
              <a:defRPr/>
            </a:pPr>
            <a:r>
              <a:rPr lang="en-US" sz="4400" dirty="0">
                <a:latin typeface="+mj-lt"/>
                <a:ea typeface="+mj-ea"/>
                <a:cs typeface="+mj-cs"/>
              </a:rPr>
              <a:t>PAR’s happy to help!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23" name="Rectangle 1742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473202" y="640080"/>
            <a:ext cx="3614166" cy="1481328"/>
          </a:xfrm>
          <a:prstGeom prst="rect">
            <a:avLst/>
          </a:prstGeom>
        </p:spPr>
        <p:txBody>
          <a:bodyPr vert="horz" lIns="91440" tIns="45720" rIns="91440" bIns="45720" rtlCol="0" anchor="b">
            <a:normAutofit/>
          </a:bodyPr>
          <a:lstStyle/>
          <a:p>
            <a:pPr marL="0" marR="0" lvl="0" indent="0" fontAlgn="auto">
              <a:lnSpc>
                <a:spcPct val="90000"/>
              </a:lnSpc>
              <a:spcAft>
                <a:spcPts val="600"/>
              </a:spcAft>
              <a:buClrTx/>
              <a:buSzTx/>
              <a:tabLst/>
              <a:defRPr/>
            </a:pPr>
            <a:r>
              <a:rPr kumimoji="0" lang="en-US" sz="4700" b="1" i="0" u="none" strike="noStrike" kern="1200" cap="none" spc="0" normalizeH="0" baseline="0" noProof="0" dirty="0">
                <a:ln>
                  <a:noFill/>
                </a:ln>
                <a:solidFill>
                  <a:schemeClr val="tx1"/>
                </a:solidFill>
                <a:effectLst/>
                <a:uLnTx/>
                <a:uFillTx/>
                <a:latin typeface="+mj-lt"/>
                <a:ea typeface="+mj-ea"/>
                <a:cs typeface="+mj-cs"/>
              </a:rPr>
              <a:t>Public Access Room (PAR)</a:t>
            </a:r>
          </a:p>
        </p:txBody>
      </p:sp>
      <p:sp>
        <p:nvSpPr>
          <p:cNvPr id="1742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1" name="Content Placeholder 2"/>
          <p:cNvSpPr txBox="1">
            <a:spLocks/>
          </p:cNvSpPr>
          <p:nvPr/>
        </p:nvSpPr>
        <p:spPr bwMode="auto">
          <a:xfrm>
            <a:off x="473202" y="2660904"/>
            <a:ext cx="3614166" cy="3547872"/>
          </a:xfrm>
          <a:prstGeom prst="rect">
            <a:avLst/>
          </a:prstGeom>
        </p:spPr>
        <p:txBody>
          <a:bodyPr vert="horz" lIns="91440" tIns="45720" rIns="91440" bIns="45720" rtlCol="0" anchor="t">
            <a:normAutofit/>
          </a:bodyPr>
          <a:lstStyle/>
          <a:p>
            <a:pPr marL="342900" marR="0" lvl="0" indent="-228600" fontAlgn="base">
              <a:lnSpc>
                <a:spcPct val="90000"/>
              </a:lnSpc>
              <a:spcBef>
                <a:spcPct val="20000"/>
              </a:spcBef>
              <a:spcAft>
                <a:spcPct val="0"/>
              </a:spcAft>
              <a:buClrTx/>
              <a:buSzTx/>
              <a:buFont typeface="Arial" panose="020B0604020202020204" pitchFamily="34" charset="0"/>
              <a:buChar char="•"/>
              <a:tabLst/>
              <a:defRPr/>
            </a:pPr>
            <a:r>
              <a:rPr kumimoji="0" lang="en-US" sz="1600" b="0" i="0" u="none" strike="noStrike" cap="none" spc="0" normalizeH="0" baseline="0" noProof="0" dirty="0">
                <a:ln>
                  <a:noFill/>
                </a:ln>
                <a:effectLst/>
                <a:uLnTx/>
                <a:uFillTx/>
                <a:latin typeface="+mn-lt"/>
              </a:rPr>
              <a:t>Help, information, and training at </a:t>
            </a:r>
            <a:r>
              <a:rPr kumimoji="0" lang="en-US" sz="1600" b="1" i="0" u="none" strike="noStrike" cap="none" spc="0" normalizeH="0" baseline="0" noProof="0" dirty="0">
                <a:ln>
                  <a:noFill/>
                </a:ln>
                <a:effectLst/>
                <a:uLnTx/>
                <a:uFillTx/>
                <a:latin typeface="+mn-lt"/>
              </a:rPr>
              <a:t>no charge</a:t>
            </a:r>
          </a:p>
          <a:p>
            <a:pPr marL="342900" marR="0" lvl="0" indent="-228600" fontAlgn="base">
              <a:lnSpc>
                <a:spcPct val="90000"/>
              </a:lnSpc>
              <a:spcBef>
                <a:spcPct val="20000"/>
              </a:spcBef>
              <a:spcAft>
                <a:spcPct val="0"/>
              </a:spcAft>
              <a:buClrTx/>
              <a:buSzTx/>
              <a:buFont typeface="Arial" panose="020B0604020202020204" pitchFamily="34" charset="0"/>
              <a:buChar char="•"/>
              <a:tabLst/>
              <a:defRPr/>
            </a:pPr>
            <a:r>
              <a:rPr kumimoji="0" lang="en-US" sz="1600" b="1" i="0" u="none" strike="noStrike" cap="none" spc="0" normalizeH="0" baseline="0" noProof="0" dirty="0">
                <a:ln>
                  <a:noFill/>
                </a:ln>
                <a:effectLst/>
                <a:uLnTx/>
                <a:uFillTx/>
                <a:latin typeface="+mn-lt"/>
              </a:rPr>
              <a:t>Non-partisan</a:t>
            </a:r>
          </a:p>
          <a:p>
            <a:pPr marL="342900" marR="0" lvl="0" indent="-228600" fontAlgn="base">
              <a:lnSpc>
                <a:spcPct val="90000"/>
              </a:lnSpc>
              <a:spcBef>
                <a:spcPct val="20000"/>
              </a:spcBef>
              <a:spcAft>
                <a:spcPct val="0"/>
              </a:spcAft>
              <a:buClrTx/>
              <a:buSzTx/>
              <a:buFont typeface="Arial" panose="020B0604020202020204" pitchFamily="34" charset="0"/>
              <a:buChar char="•"/>
              <a:tabLst/>
              <a:defRPr/>
            </a:pPr>
            <a:r>
              <a:rPr kumimoji="0" lang="en-US" sz="1600" b="0" i="0" u="none" strike="noStrike" cap="none" spc="0" normalizeH="0" baseline="0" noProof="0" dirty="0">
                <a:ln>
                  <a:noFill/>
                </a:ln>
                <a:effectLst/>
                <a:uLnTx/>
                <a:uFillTx/>
                <a:latin typeface="+mn-lt"/>
              </a:rPr>
              <a:t>Lots of resources!</a:t>
            </a:r>
          </a:p>
          <a:p>
            <a:pPr marL="800100" marR="0" lvl="1" indent="-228600" fontAlgn="base">
              <a:lnSpc>
                <a:spcPct val="90000"/>
              </a:lnSpc>
              <a:spcBef>
                <a:spcPct val="20000"/>
              </a:spcBef>
              <a:spcAft>
                <a:spcPct val="0"/>
              </a:spcAft>
              <a:buClrTx/>
              <a:buSzTx/>
              <a:buFont typeface="Arial" panose="020B0604020202020204" pitchFamily="34" charset="0"/>
              <a:buChar char="•"/>
              <a:tabLst/>
              <a:defRPr/>
            </a:pPr>
            <a:r>
              <a:rPr kumimoji="0" lang="en-US" sz="1600" b="0" i="0" u="none" strike="noStrike" cap="none" spc="0" normalizeH="0" baseline="0" noProof="0" dirty="0">
                <a:ln>
                  <a:noFill/>
                </a:ln>
                <a:effectLst/>
                <a:uLnTx/>
                <a:uFillTx/>
                <a:latin typeface="+mn-lt"/>
              </a:rPr>
              <a:t>Guidance on process</a:t>
            </a:r>
          </a:p>
          <a:p>
            <a:pPr marL="800100" marR="0" lvl="1" indent="-228600" fontAlgn="base">
              <a:lnSpc>
                <a:spcPct val="90000"/>
              </a:lnSpc>
              <a:spcBef>
                <a:spcPct val="20000"/>
              </a:spcBef>
              <a:spcAft>
                <a:spcPct val="0"/>
              </a:spcAft>
              <a:buClrTx/>
              <a:buSzTx/>
              <a:buFont typeface="Arial" panose="020B0604020202020204" pitchFamily="34" charset="0"/>
              <a:buChar char="•"/>
              <a:tabLst/>
              <a:defRPr/>
            </a:pPr>
            <a:r>
              <a:rPr kumimoji="0" lang="en-US" sz="1600" b="0" i="0" u="none" strike="noStrike" cap="none" spc="0" normalizeH="0" baseline="0" noProof="0" dirty="0">
                <a:ln>
                  <a:noFill/>
                </a:ln>
                <a:effectLst/>
                <a:uLnTx/>
                <a:uFillTx/>
                <a:latin typeface="+mn-lt"/>
              </a:rPr>
              <a:t>Computers with internet</a:t>
            </a:r>
          </a:p>
          <a:p>
            <a:pPr marL="800100" marR="0" lvl="1" indent="-228600" fontAlgn="base">
              <a:lnSpc>
                <a:spcPct val="90000"/>
              </a:lnSpc>
              <a:spcBef>
                <a:spcPct val="20000"/>
              </a:spcBef>
              <a:spcAft>
                <a:spcPct val="0"/>
              </a:spcAft>
              <a:buClrTx/>
              <a:buSzTx/>
              <a:buFont typeface="Arial" panose="020B0604020202020204" pitchFamily="34" charset="0"/>
              <a:buChar char="•"/>
              <a:tabLst/>
              <a:defRPr/>
            </a:pPr>
            <a:r>
              <a:rPr kumimoji="0" lang="en-US" sz="1600" b="0" i="0" u="none" strike="noStrike" cap="none" spc="0" normalizeH="0" baseline="0" noProof="0" dirty="0">
                <a:ln>
                  <a:noFill/>
                </a:ln>
                <a:effectLst/>
                <a:uLnTx/>
                <a:uFillTx/>
                <a:latin typeface="+mn-lt"/>
              </a:rPr>
              <a:t>Wireless access &amp; recharge station</a:t>
            </a:r>
          </a:p>
          <a:p>
            <a:pPr marL="800100" marR="0" lvl="1" indent="-228600" fontAlgn="base">
              <a:lnSpc>
                <a:spcPct val="90000"/>
              </a:lnSpc>
              <a:spcBef>
                <a:spcPct val="20000"/>
              </a:spcBef>
              <a:spcAft>
                <a:spcPct val="0"/>
              </a:spcAft>
              <a:buClrTx/>
              <a:buSzTx/>
              <a:buFont typeface="Arial" panose="020B0604020202020204" pitchFamily="34" charset="0"/>
              <a:buChar char="•"/>
              <a:tabLst/>
              <a:defRPr/>
            </a:pPr>
            <a:r>
              <a:rPr kumimoji="0" lang="en-US" sz="1600" b="0" i="0" u="none" strike="noStrike" cap="none" spc="0" normalizeH="0" baseline="0" noProof="0" dirty="0">
                <a:ln>
                  <a:noFill/>
                </a:ln>
                <a:effectLst/>
                <a:uLnTx/>
                <a:uFillTx/>
                <a:latin typeface="+mn-lt"/>
              </a:rPr>
              <a:t>Copies of testimony</a:t>
            </a:r>
          </a:p>
          <a:p>
            <a:pPr marL="800100" marR="0" lvl="1" indent="-228600" fontAlgn="base">
              <a:lnSpc>
                <a:spcPct val="90000"/>
              </a:lnSpc>
              <a:spcBef>
                <a:spcPct val="20000"/>
              </a:spcBef>
              <a:spcAft>
                <a:spcPct val="0"/>
              </a:spcAft>
              <a:buClrTx/>
              <a:buSzTx/>
              <a:buFont typeface="Arial" panose="020B0604020202020204" pitchFamily="34" charset="0"/>
              <a:buChar char="•"/>
              <a:tabLst/>
              <a:defRPr/>
            </a:pPr>
            <a:r>
              <a:rPr kumimoji="0" lang="en-US" sz="1600" b="0" i="0" u="none" strike="noStrike" cap="none" spc="0" normalizeH="0" baseline="0" noProof="0" dirty="0">
                <a:ln>
                  <a:noFill/>
                </a:ln>
                <a:effectLst/>
                <a:uLnTx/>
                <a:uFillTx/>
                <a:latin typeface="+mn-lt"/>
              </a:rPr>
              <a:t>Helpful handouts</a:t>
            </a:r>
          </a:p>
          <a:p>
            <a:pPr marL="800100" marR="0" lvl="1" indent="-228600" fontAlgn="base">
              <a:lnSpc>
                <a:spcPct val="90000"/>
              </a:lnSpc>
              <a:spcBef>
                <a:spcPct val="20000"/>
              </a:spcBef>
              <a:spcAft>
                <a:spcPct val="0"/>
              </a:spcAft>
              <a:buClrTx/>
              <a:buSzTx/>
              <a:buFont typeface="Arial" panose="020B0604020202020204" pitchFamily="34" charset="0"/>
              <a:buChar char="•"/>
              <a:tabLst/>
              <a:defRPr/>
            </a:pPr>
            <a:r>
              <a:rPr kumimoji="0" lang="en-US" sz="1600" b="0" i="0" u="none" strike="noStrike" cap="none" spc="0" normalizeH="0" baseline="0" noProof="0" dirty="0">
                <a:ln>
                  <a:noFill/>
                </a:ln>
                <a:effectLst/>
                <a:uLnTx/>
                <a:uFillTx/>
                <a:latin typeface="+mn-lt"/>
              </a:rPr>
              <a:t>Website (lrb.hawaii.gov/par)</a:t>
            </a:r>
          </a:p>
          <a:p>
            <a:pPr marL="800100" marR="0" lvl="1" indent="-228600" fontAlgn="base">
              <a:lnSpc>
                <a:spcPct val="90000"/>
              </a:lnSpc>
              <a:spcBef>
                <a:spcPct val="20000"/>
              </a:spcBef>
              <a:spcAft>
                <a:spcPct val="0"/>
              </a:spcAft>
              <a:buClrTx/>
              <a:buSzTx/>
              <a:buFont typeface="Arial" panose="020B0604020202020204" pitchFamily="34" charset="0"/>
              <a:buChar char="•"/>
              <a:tabLst/>
              <a:defRPr/>
            </a:pPr>
            <a:r>
              <a:rPr kumimoji="0" lang="en-US" sz="1600" b="0" i="0" u="none" strike="noStrike" cap="none" spc="0" normalizeH="0" baseline="0" noProof="0" dirty="0">
                <a:ln>
                  <a:noFill/>
                </a:ln>
                <a:effectLst/>
                <a:uLnTx/>
                <a:uFillTx/>
                <a:latin typeface="+mn-lt"/>
              </a:rPr>
              <a:t>Workshops and tutorials</a:t>
            </a:r>
          </a:p>
          <a:p>
            <a:pPr marL="457200" marR="0" lvl="1" indent="-228600" fontAlgn="base">
              <a:lnSpc>
                <a:spcPct val="90000"/>
              </a:lnSpc>
              <a:spcBef>
                <a:spcPct val="20000"/>
              </a:spcBef>
              <a:spcAft>
                <a:spcPct val="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latin typeface="+mn-lt"/>
            </a:endParaRPr>
          </a:p>
          <a:p>
            <a:pPr marL="342900" marR="0" lvl="0" indent="-228600" fontAlgn="base">
              <a:lnSpc>
                <a:spcPct val="90000"/>
              </a:lnSpc>
              <a:spcBef>
                <a:spcPct val="20000"/>
              </a:spcBef>
              <a:spcAft>
                <a:spcPct val="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latin typeface="+mn-lt"/>
            </a:endParaRPr>
          </a:p>
        </p:txBody>
      </p:sp>
      <p:pic>
        <p:nvPicPr>
          <p:cNvPr id="6" name="Picture 5" descr="A blue and white sign&#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tretch/>
        </p:blipFill>
        <p:spPr>
          <a:xfrm>
            <a:off x="4574286" y="2246792"/>
            <a:ext cx="4094226" cy="2364416"/>
          </a:xfrm>
          <a:prstGeom prst="rect">
            <a:avLst/>
          </a:prstGeom>
        </p:spPr>
      </p:pic>
    </p:spTree>
    <p:extLst>
      <p:ext uri="{BB962C8B-B14F-4D97-AF65-F5344CB8AC3E}">
        <p14:creationId xmlns:p14="http://schemas.microsoft.com/office/powerpoint/2010/main" val="3117953553"/>
      </p:ext>
    </p:extLst>
  </p:cSld>
  <p:clrMapOvr>
    <a:masterClrMapping/>
  </p:clrMapOvr>
  <p:transition spd="slow">
    <p:cove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09600" y="274638"/>
            <a:ext cx="8229600" cy="1143000"/>
          </a:xfrm>
          <a:prstGeom prst="rect">
            <a:avLst/>
          </a:prstGeom>
        </p:spPr>
        <p:txBody>
          <a:bodyPr/>
          <a:lstStyle/>
          <a:p>
            <a:pPr algn="ctr" fontAlgn="auto">
              <a:spcAft>
                <a:spcPts val="0"/>
              </a:spcAft>
              <a:defRPr/>
            </a:pPr>
            <a:r>
              <a:rPr lang="en-US" sz="4400" b="1" dirty="0">
                <a:solidFill>
                  <a:srgbClr val="00747A"/>
                </a:solidFill>
                <a:latin typeface="+mj-lt"/>
                <a:ea typeface="+mj-ea"/>
                <a:cs typeface="+mj-cs"/>
              </a:rPr>
              <a:t>For helpful handouts,</a:t>
            </a:r>
          </a:p>
        </p:txBody>
      </p:sp>
      <p:sp>
        <p:nvSpPr>
          <p:cNvPr id="5" name="Content Placeholder 2"/>
          <p:cNvSpPr txBox="1">
            <a:spLocks noGrp="1"/>
          </p:cNvSpPr>
          <p:nvPr>
            <p:ph idx="1"/>
          </p:nvPr>
        </p:nvSpPr>
        <p:spPr bwMode="auto">
          <a:xfrm>
            <a:off x="609600" y="1137819"/>
            <a:ext cx="8229600" cy="2087563"/>
          </a:xfrm>
          <a:prstGeom prst="rect">
            <a:avLst/>
          </a:prstGeom>
          <a:noFill/>
          <a:ln w="9525">
            <a:noFill/>
            <a:miter lim="800000"/>
            <a:headEnd/>
            <a:tailEnd/>
          </a:ln>
        </p:spPr>
        <p:txBody>
          <a:bodyPr/>
          <a:lstStyle/>
          <a:p>
            <a:pPr marL="0" indent="0" algn="ctr">
              <a:spcBef>
                <a:spcPct val="20000"/>
              </a:spcBef>
              <a:buNone/>
            </a:pPr>
            <a:r>
              <a:rPr lang="en-US" sz="4400" dirty="0">
                <a:latin typeface="Calibri" pitchFamily="34" charset="0"/>
              </a:rPr>
              <a:t>and to learn more, head to the Public Access Room’s website</a:t>
            </a:r>
          </a:p>
          <a:p>
            <a:pPr marL="0" indent="0">
              <a:spcBef>
                <a:spcPct val="20000"/>
              </a:spcBef>
              <a:buNone/>
            </a:pPr>
            <a:endParaRPr lang="en-US" sz="3200" dirty="0">
              <a:latin typeface="Calibri" pitchFamily="34" charset="0"/>
            </a:endParaRPr>
          </a:p>
        </p:txBody>
      </p:sp>
      <p:pic>
        <p:nvPicPr>
          <p:cNvPr id="7" name="Picture 6" descr="screenshot of PAR website">
            <a:extLst>
              <a:ext uri="{FF2B5EF4-FFF2-40B4-BE49-F238E27FC236}">
                <a16:creationId xmlns:a16="http://schemas.microsoft.com/office/drawing/2014/main" id="{09A88035-F7DB-4A6A-AFE3-066790DEA697}"/>
              </a:ext>
            </a:extLst>
          </p:cNvPr>
          <p:cNvPicPr>
            <a:picLocks noChangeAspect="1"/>
          </p:cNvPicPr>
          <p:nvPr/>
        </p:nvPicPr>
        <p:blipFill>
          <a:blip r:embed="rId3"/>
          <a:stretch>
            <a:fillRect/>
          </a:stretch>
        </p:blipFill>
        <p:spPr>
          <a:xfrm>
            <a:off x="457200" y="2756825"/>
            <a:ext cx="8229600" cy="4087550"/>
          </a:xfrm>
          <a:prstGeom prst="rect">
            <a:avLst/>
          </a:prstGeom>
        </p:spPr>
      </p:pic>
      <p:sp>
        <p:nvSpPr>
          <p:cNvPr id="6" name="TextBox 5"/>
          <p:cNvSpPr txBox="1"/>
          <p:nvPr/>
        </p:nvSpPr>
        <p:spPr>
          <a:xfrm>
            <a:off x="952500" y="5258516"/>
            <a:ext cx="7239000" cy="923330"/>
          </a:xfrm>
          <a:prstGeom prst="rect">
            <a:avLst/>
          </a:prstGeom>
          <a:solidFill>
            <a:schemeClr val="bg1"/>
          </a:solidFill>
          <a:ln w="38100">
            <a:solidFill>
              <a:srgbClr val="00747A"/>
            </a:solidFill>
          </a:ln>
        </p:spPr>
        <p:txBody>
          <a:bodyPr wrap="square" rtlCol="0">
            <a:spAutoFit/>
          </a:bodyPr>
          <a:lstStyle/>
          <a:p>
            <a:pPr algn="ctr"/>
            <a:r>
              <a:rPr lang="en-US" sz="5400" dirty="0">
                <a:hlinkClick r:id="rId4"/>
              </a:rPr>
              <a:t>lrb.hawaii.gov/par/</a:t>
            </a:r>
            <a:endParaRPr lang="en-US" sz="5400" dirty="0"/>
          </a:p>
        </p:txBody>
      </p:sp>
    </p:spTree>
    <p:extLst>
      <p:ext uri="{BB962C8B-B14F-4D97-AF65-F5344CB8AC3E}">
        <p14:creationId xmlns:p14="http://schemas.microsoft.com/office/powerpoint/2010/main" val="12652748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B1D64F-0997-4F7E-8009-0A59D9D0C7ED}"/>
              </a:ext>
            </a:extLst>
          </p:cNvPr>
          <p:cNvPicPr>
            <a:picLocks noChangeAspect="1"/>
          </p:cNvPicPr>
          <p:nvPr/>
        </p:nvPicPr>
        <p:blipFill>
          <a:blip r:embed="rId3"/>
          <a:stretch>
            <a:fillRect/>
          </a:stretch>
        </p:blipFill>
        <p:spPr>
          <a:xfrm>
            <a:off x="30145" y="281987"/>
            <a:ext cx="9144000" cy="4056948"/>
          </a:xfrm>
          <a:prstGeom prst="rect">
            <a:avLst/>
          </a:prstGeom>
        </p:spPr>
      </p:pic>
      <p:sp>
        <p:nvSpPr>
          <p:cNvPr id="4" name="TextBox 3">
            <a:extLst>
              <a:ext uri="{FF2B5EF4-FFF2-40B4-BE49-F238E27FC236}">
                <a16:creationId xmlns:a16="http://schemas.microsoft.com/office/drawing/2014/main" id="{52EE4024-B37C-4697-8C64-30178CDD3847}"/>
              </a:ext>
            </a:extLst>
          </p:cNvPr>
          <p:cNvSpPr txBox="1"/>
          <p:nvPr/>
        </p:nvSpPr>
        <p:spPr>
          <a:xfrm>
            <a:off x="982645" y="4648200"/>
            <a:ext cx="7239000" cy="1600200"/>
          </a:xfrm>
          <a:prstGeom prst="rect">
            <a:avLst/>
          </a:prstGeom>
          <a:solidFill>
            <a:schemeClr val="bg1"/>
          </a:solidFill>
          <a:ln w="76200">
            <a:solidFill>
              <a:srgbClr val="00747A"/>
            </a:solidFill>
          </a:ln>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rial" charset="0"/>
                <a:ea typeface="+mn-ea"/>
                <a:cs typeface="+mn-cs"/>
                <a:hlinkClick r:id="rId4"/>
              </a:rPr>
              <a:t>lrb.hawaii.gov/par</a:t>
            </a:r>
            <a:endParaRPr kumimoji="0" lang="en-US" sz="5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5" name="Picture 4">
            <a:extLst>
              <a:ext uri="{FF2B5EF4-FFF2-40B4-BE49-F238E27FC236}">
                <a16:creationId xmlns:a16="http://schemas.microsoft.com/office/drawing/2014/main" id="{FAE27BBB-A6BF-4E61-B332-0E069669355F}"/>
              </a:ext>
            </a:extLst>
          </p:cNvPr>
          <p:cNvPicPr>
            <a:picLocks noChangeAspect="1"/>
          </p:cNvPicPr>
          <p:nvPr/>
        </p:nvPicPr>
        <p:blipFill>
          <a:blip r:embed="rId5"/>
          <a:stretch>
            <a:fillRect/>
          </a:stretch>
        </p:blipFill>
        <p:spPr>
          <a:xfrm>
            <a:off x="5029200" y="3733800"/>
            <a:ext cx="925250" cy="304800"/>
          </a:xfrm>
          <a:prstGeom prst="rect">
            <a:avLst/>
          </a:prstGeom>
        </p:spPr>
      </p:pic>
      <p:sp>
        <p:nvSpPr>
          <p:cNvPr id="2" name="Oval 1">
            <a:extLst>
              <a:ext uri="{FF2B5EF4-FFF2-40B4-BE49-F238E27FC236}">
                <a16:creationId xmlns:a16="http://schemas.microsoft.com/office/drawing/2014/main" id="{2EA49545-2AF9-902E-A285-135081D0077D}"/>
              </a:ext>
            </a:extLst>
          </p:cNvPr>
          <p:cNvSpPr/>
          <p:nvPr/>
        </p:nvSpPr>
        <p:spPr>
          <a:xfrm>
            <a:off x="5856550" y="411480"/>
            <a:ext cx="468050" cy="3048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327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Search by Address box">
            <a:extLst>
              <a:ext uri="{FF2B5EF4-FFF2-40B4-BE49-F238E27FC236}">
                <a16:creationId xmlns:a16="http://schemas.microsoft.com/office/drawing/2014/main" id="{6C68CBAC-C39E-4B38-937A-4944DEF50BE9}"/>
              </a:ext>
            </a:extLst>
          </p:cNvPr>
          <p:cNvPicPr>
            <a:picLocks noChangeAspect="1"/>
          </p:cNvPicPr>
          <p:nvPr/>
        </p:nvPicPr>
        <p:blipFill>
          <a:blip r:embed="rId3"/>
          <a:stretch>
            <a:fillRect/>
          </a:stretch>
        </p:blipFill>
        <p:spPr>
          <a:xfrm>
            <a:off x="1728871" y="533400"/>
            <a:ext cx="5686259" cy="5743265"/>
          </a:xfrm>
          <a:prstGeom prst="rect">
            <a:avLst/>
          </a:prstGeom>
          <a:ln>
            <a:solidFill>
              <a:schemeClr val="tx1"/>
            </a:solidFill>
          </a:ln>
        </p:spPr>
      </p:pic>
    </p:spTree>
    <p:extLst>
      <p:ext uri="{BB962C8B-B14F-4D97-AF65-F5344CB8AC3E}">
        <p14:creationId xmlns:p14="http://schemas.microsoft.com/office/powerpoint/2010/main" val="29353586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B1D64F-0997-4F7E-8009-0A59D9D0C7ED}"/>
              </a:ext>
            </a:extLst>
          </p:cNvPr>
          <p:cNvPicPr>
            <a:picLocks noChangeAspect="1"/>
          </p:cNvPicPr>
          <p:nvPr/>
        </p:nvPicPr>
        <p:blipFill>
          <a:blip r:embed="rId3"/>
          <a:stretch>
            <a:fillRect/>
          </a:stretch>
        </p:blipFill>
        <p:spPr>
          <a:xfrm>
            <a:off x="30145" y="281987"/>
            <a:ext cx="9144000" cy="4056948"/>
          </a:xfrm>
          <a:prstGeom prst="rect">
            <a:avLst/>
          </a:prstGeom>
        </p:spPr>
      </p:pic>
      <p:sp>
        <p:nvSpPr>
          <p:cNvPr id="4" name="TextBox 3">
            <a:extLst>
              <a:ext uri="{FF2B5EF4-FFF2-40B4-BE49-F238E27FC236}">
                <a16:creationId xmlns:a16="http://schemas.microsoft.com/office/drawing/2014/main" id="{52EE4024-B37C-4697-8C64-30178CDD3847}"/>
              </a:ext>
            </a:extLst>
          </p:cNvPr>
          <p:cNvSpPr txBox="1"/>
          <p:nvPr/>
        </p:nvSpPr>
        <p:spPr>
          <a:xfrm>
            <a:off x="982645" y="4648200"/>
            <a:ext cx="7239000" cy="1600200"/>
          </a:xfrm>
          <a:prstGeom prst="rect">
            <a:avLst/>
          </a:prstGeom>
          <a:solidFill>
            <a:schemeClr val="bg1"/>
          </a:solidFill>
          <a:ln w="76200">
            <a:solidFill>
              <a:srgbClr val="00747A"/>
            </a:solidFill>
          </a:ln>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rial" charset="0"/>
                <a:ea typeface="+mn-ea"/>
                <a:cs typeface="+mn-cs"/>
                <a:hlinkClick r:id="rId4"/>
              </a:rPr>
              <a:t>lrb.hawaii.gov/par</a:t>
            </a:r>
            <a:endParaRPr kumimoji="0" lang="en-US" sz="5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0BD01C9C-1272-4D7D-8FD0-10A0230D3BF6}"/>
              </a:ext>
            </a:extLst>
          </p:cNvPr>
          <p:cNvPicPr>
            <a:picLocks noChangeAspect="1"/>
          </p:cNvPicPr>
          <p:nvPr/>
        </p:nvPicPr>
        <p:blipFill>
          <a:blip r:embed="rId5"/>
          <a:stretch>
            <a:fillRect/>
          </a:stretch>
        </p:blipFill>
        <p:spPr>
          <a:xfrm>
            <a:off x="6477000" y="3764280"/>
            <a:ext cx="1053966" cy="274320"/>
          </a:xfrm>
          <a:prstGeom prst="rect">
            <a:avLst/>
          </a:prstGeom>
        </p:spPr>
      </p:pic>
      <p:sp>
        <p:nvSpPr>
          <p:cNvPr id="5" name="Oval 4">
            <a:extLst>
              <a:ext uri="{FF2B5EF4-FFF2-40B4-BE49-F238E27FC236}">
                <a16:creationId xmlns:a16="http://schemas.microsoft.com/office/drawing/2014/main" id="{C060D4C9-137A-0663-52EC-D55578B04016}"/>
              </a:ext>
            </a:extLst>
          </p:cNvPr>
          <p:cNvSpPr/>
          <p:nvPr/>
        </p:nvSpPr>
        <p:spPr>
          <a:xfrm>
            <a:off x="6400800" y="411480"/>
            <a:ext cx="1447800" cy="27432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79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ECB4A3-D4B1-4B55-89EA-08472F63E7A0}"/>
              </a:ext>
            </a:extLst>
          </p:cNvPr>
          <p:cNvPicPr>
            <a:picLocks noChangeAspect="1"/>
          </p:cNvPicPr>
          <p:nvPr/>
        </p:nvPicPr>
        <p:blipFill>
          <a:blip r:embed="rId3"/>
          <a:stretch>
            <a:fillRect/>
          </a:stretch>
        </p:blipFill>
        <p:spPr>
          <a:xfrm>
            <a:off x="45720" y="152400"/>
            <a:ext cx="9052560" cy="4884402"/>
          </a:xfrm>
          <a:prstGeom prst="rect">
            <a:avLst/>
          </a:prstGeom>
        </p:spPr>
      </p:pic>
      <p:sp>
        <p:nvSpPr>
          <p:cNvPr id="4" name="Oval 3">
            <a:extLst>
              <a:ext uri="{FF2B5EF4-FFF2-40B4-BE49-F238E27FC236}">
                <a16:creationId xmlns:a16="http://schemas.microsoft.com/office/drawing/2014/main" id="{EC2EB01F-B5F0-4070-90EE-33A8D4E12E0F}"/>
              </a:ext>
            </a:extLst>
          </p:cNvPr>
          <p:cNvSpPr/>
          <p:nvPr/>
        </p:nvSpPr>
        <p:spPr>
          <a:xfrm>
            <a:off x="1600200" y="540352"/>
            <a:ext cx="838200" cy="457200"/>
          </a:xfrm>
          <a:prstGeom prst="ellipse">
            <a:avLst/>
          </a:prstGeom>
          <a:noFill/>
          <a:ln w="762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257966-C3A0-4CAE-A81D-2225C44FCBB2}"/>
              </a:ext>
            </a:extLst>
          </p:cNvPr>
          <p:cNvSpPr txBox="1"/>
          <p:nvPr/>
        </p:nvSpPr>
        <p:spPr>
          <a:xfrm>
            <a:off x="952500" y="5394318"/>
            <a:ext cx="7239000" cy="923330"/>
          </a:xfrm>
          <a:prstGeom prst="rect">
            <a:avLst/>
          </a:prstGeom>
          <a:solidFill>
            <a:schemeClr val="bg1"/>
          </a:solidFill>
          <a:ln w="38100">
            <a:solidFill>
              <a:srgbClr val="3E926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rial" charset="0"/>
                <a:ea typeface="+mn-ea"/>
                <a:cs typeface="+mn-cs"/>
                <a:hlinkClick r:id="rId4"/>
              </a:rPr>
              <a:t>lrb.hawaii.gov/par</a:t>
            </a:r>
            <a:endParaRPr kumimoji="0" lang="en-US" sz="5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6" name="Oval 5">
            <a:extLst>
              <a:ext uri="{FF2B5EF4-FFF2-40B4-BE49-F238E27FC236}">
                <a16:creationId xmlns:a16="http://schemas.microsoft.com/office/drawing/2014/main" id="{3EDAD817-5547-4FCA-A3DF-5597CB4C0B4F}"/>
              </a:ext>
            </a:extLst>
          </p:cNvPr>
          <p:cNvSpPr/>
          <p:nvPr/>
        </p:nvSpPr>
        <p:spPr>
          <a:xfrm>
            <a:off x="2438400" y="533400"/>
            <a:ext cx="838200" cy="457200"/>
          </a:xfrm>
          <a:prstGeom prst="ellipse">
            <a:avLst/>
          </a:prstGeom>
          <a:noFill/>
          <a:ln w="762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3A4BF6ED-E01F-4678-AB65-4B3C6AE375B6}"/>
              </a:ext>
            </a:extLst>
          </p:cNvPr>
          <p:cNvSpPr/>
          <p:nvPr/>
        </p:nvSpPr>
        <p:spPr>
          <a:xfrm>
            <a:off x="3307080" y="524892"/>
            <a:ext cx="838200" cy="457200"/>
          </a:xfrm>
          <a:prstGeom prst="ellipse">
            <a:avLst/>
          </a:prstGeom>
          <a:noFill/>
          <a:ln w="762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6757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7EBD34-C963-76A9-5ACA-6368E4CCB86B}"/>
              </a:ext>
            </a:extLst>
          </p:cNvPr>
          <p:cNvPicPr>
            <a:picLocks noChangeAspect="1"/>
          </p:cNvPicPr>
          <p:nvPr/>
        </p:nvPicPr>
        <p:blipFill>
          <a:blip r:embed="rId3"/>
          <a:stretch>
            <a:fillRect/>
          </a:stretch>
        </p:blipFill>
        <p:spPr>
          <a:xfrm>
            <a:off x="36829" y="1351782"/>
            <a:ext cx="9107171" cy="5506218"/>
          </a:xfrm>
          <a:prstGeom prst="rect">
            <a:avLst/>
          </a:prstGeom>
        </p:spPr>
      </p:pic>
      <p:sp>
        <p:nvSpPr>
          <p:cNvPr id="4" name="TextBox 3">
            <a:extLst>
              <a:ext uri="{FF2B5EF4-FFF2-40B4-BE49-F238E27FC236}">
                <a16:creationId xmlns:a16="http://schemas.microsoft.com/office/drawing/2014/main" id="{1F840721-B1D1-142E-CF45-712E49508619}"/>
              </a:ext>
            </a:extLst>
          </p:cNvPr>
          <p:cNvSpPr txBox="1"/>
          <p:nvPr/>
        </p:nvSpPr>
        <p:spPr>
          <a:xfrm>
            <a:off x="990600" y="228600"/>
            <a:ext cx="70104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47A"/>
                </a:solidFill>
                <a:effectLst/>
                <a:uLnTx/>
                <a:uFillTx/>
                <a:latin typeface="Calibri"/>
                <a:ea typeface="+mn-ea"/>
                <a:cs typeface="+mn-cs"/>
              </a:rPr>
              <a:t>Links to PAR Social Media at Bottom of Website</a:t>
            </a:r>
          </a:p>
        </p:txBody>
      </p:sp>
      <p:sp>
        <p:nvSpPr>
          <p:cNvPr id="5" name="Oval 4">
            <a:extLst>
              <a:ext uri="{FF2B5EF4-FFF2-40B4-BE49-F238E27FC236}">
                <a16:creationId xmlns:a16="http://schemas.microsoft.com/office/drawing/2014/main" id="{6F62110C-F209-86CE-92F0-A5A8B8A08647}"/>
              </a:ext>
            </a:extLst>
          </p:cNvPr>
          <p:cNvSpPr/>
          <p:nvPr/>
        </p:nvSpPr>
        <p:spPr>
          <a:xfrm>
            <a:off x="4953000" y="4572000"/>
            <a:ext cx="1981200" cy="93421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1787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1D217A-973D-0D61-7B98-6B8A6EA9B7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8276" y="859693"/>
            <a:ext cx="8027448" cy="5998307"/>
          </a:xfrm>
          <a:prstGeom prst="rect">
            <a:avLst/>
          </a:prstGeom>
          <a:ln>
            <a:solidFill>
              <a:srgbClr val="00747A"/>
            </a:solidFill>
          </a:ln>
        </p:spPr>
      </p:pic>
      <p:sp>
        <p:nvSpPr>
          <p:cNvPr id="4" name="TextBox 3">
            <a:extLst>
              <a:ext uri="{FF2B5EF4-FFF2-40B4-BE49-F238E27FC236}">
                <a16:creationId xmlns:a16="http://schemas.microsoft.com/office/drawing/2014/main" id="{D165236D-68B3-3CE1-DF13-6E1D894C6F92}"/>
              </a:ext>
            </a:extLst>
          </p:cNvPr>
          <p:cNvSpPr txBox="1"/>
          <p:nvPr/>
        </p:nvSpPr>
        <p:spPr>
          <a:xfrm>
            <a:off x="990600" y="228600"/>
            <a:ext cx="70104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47A"/>
                </a:solidFill>
                <a:effectLst/>
                <a:uLnTx/>
                <a:uFillTx/>
                <a:latin typeface="Calibri"/>
                <a:ea typeface="+mn-ea"/>
                <a:cs typeface="+mn-cs"/>
              </a:rPr>
              <a:t>Hawaii Public Access Room: YouTube page</a:t>
            </a:r>
          </a:p>
        </p:txBody>
      </p:sp>
    </p:spTree>
    <p:extLst>
      <p:ext uri="{BB962C8B-B14F-4D97-AF65-F5344CB8AC3E}">
        <p14:creationId xmlns:p14="http://schemas.microsoft.com/office/powerpoint/2010/main" val="36508450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E19E0450-EB9D-497C-BD9C-2736B204B335}"/>
              </a:ext>
            </a:extLst>
          </p:cNvPr>
          <p:cNvSpPr txBox="1"/>
          <p:nvPr/>
        </p:nvSpPr>
        <p:spPr>
          <a:xfrm>
            <a:off x="475707" y="803705"/>
            <a:ext cx="3156492" cy="3034857"/>
          </a:xfrm>
          <a:prstGeom prst="rect">
            <a:avLst/>
          </a:prstGeom>
        </p:spPr>
        <p:txBody>
          <a:bodyPr vert="horz" lIns="91440" tIns="45720" rIns="91440" bIns="45720" rtlCol="0" anchor="b">
            <a:normAutofit lnSpcReduction="10000"/>
          </a:bodyPr>
          <a:lstStyle/>
          <a:p>
            <a:pPr marL="0" marR="0" lvl="0" indent="0" algn="r" defTabSz="914400" rtl="0" eaLnBrk="1" fontAlgn="base" latinLnBrk="0" hangingPunct="1">
              <a:lnSpc>
                <a:spcPct val="90000"/>
              </a:lnSpc>
              <a:spcBef>
                <a:spcPct val="0"/>
              </a:spcBef>
              <a:spcAft>
                <a:spcPts val="600"/>
              </a:spcAft>
              <a:buClrTx/>
              <a:buSzTx/>
              <a:buFontTx/>
              <a:buNone/>
              <a:tabLst/>
              <a:defRPr/>
            </a:pPr>
            <a:r>
              <a:rPr kumimoji="0" lang="en-US" sz="4700" b="0" i="0" u="none" strike="noStrike" kern="1200" cap="none" spc="0" normalizeH="0" baseline="0" noProof="0" dirty="0">
                <a:ln>
                  <a:noFill/>
                </a:ln>
                <a:solidFill>
                  <a:srgbClr val="FFFFFF"/>
                </a:solidFill>
                <a:effectLst/>
                <a:uLnTx/>
                <a:uFillTx/>
                <a:latin typeface="Calibri"/>
                <a:ea typeface="+mn-ea"/>
                <a:cs typeface="+mn-cs"/>
              </a:rPr>
              <a:t>If you can’t find what you’re looking for…</a:t>
            </a:r>
          </a:p>
        </p:txBody>
      </p:sp>
      <p:cxnSp>
        <p:nvCxnSpPr>
          <p:cNvPr id="12" name="Straight Connector 11">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009" y="3928939"/>
            <a:ext cx="294894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C1FB443-8C48-477B-9281-209B7420C64A}"/>
              </a:ext>
            </a:extLst>
          </p:cNvPr>
          <p:cNvSpPr txBox="1"/>
          <p:nvPr/>
        </p:nvSpPr>
        <p:spPr>
          <a:xfrm>
            <a:off x="762000" y="4495800"/>
            <a:ext cx="2590800"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pic>
        <p:nvPicPr>
          <p:cNvPr id="11" name="Picture 10" descr="Logo&#10;&#10;Description automatically generated">
            <a:extLst>
              <a:ext uri="{FF2B5EF4-FFF2-40B4-BE49-F238E27FC236}">
                <a16:creationId xmlns:a16="http://schemas.microsoft.com/office/drawing/2014/main" id="{99DC22A8-F7BB-4057-9379-AE819842B2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5839" y="1998703"/>
            <a:ext cx="4566119" cy="2497097"/>
          </a:xfrm>
          <a:prstGeom prst="rect">
            <a:avLst/>
          </a:prstGeom>
        </p:spPr>
      </p:pic>
      <p:sp>
        <p:nvSpPr>
          <p:cNvPr id="14" name="TextBox 13">
            <a:extLst>
              <a:ext uri="{FF2B5EF4-FFF2-40B4-BE49-F238E27FC236}">
                <a16:creationId xmlns:a16="http://schemas.microsoft.com/office/drawing/2014/main" id="{D57CDB58-03BA-40CF-BD3F-41C53353F399}"/>
              </a:ext>
            </a:extLst>
          </p:cNvPr>
          <p:cNvSpPr txBox="1"/>
          <p:nvPr/>
        </p:nvSpPr>
        <p:spPr>
          <a:xfrm>
            <a:off x="4343400" y="4267200"/>
            <a:ext cx="4800600" cy="2308324"/>
          </a:xfrm>
          <a:prstGeom prst="rect">
            <a:avLst/>
          </a:prstGeom>
          <a:noFill/>
        </p:spPr>
        <p:txBody>
          <a:bodyPr wrap="square">
            <a:spAutoFit/>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747A"/>
                </a:solidFill>
                <a:effectLst/>
                <a:uLnTx/>
                <a:uFillTx/>
                <a:latin typeface="+mn-lt"/>
                <a:ea typeface="+mn-ea"/>
                <a:cs typeface="Arial" panose="020B0604020202020204" pitchFamily="34" charset="0"/>
              </a:rPr>
              <a:t>room 401</a:t>
            </a:r>
          </a:p>
          <a:p>
            <a:pPr marL="0" marR="0" lvl="0" indent="0" algn="r" defTabSz="914400" rtl="0" eaLnBrk="1" fontAlgn="base" latinLnBrk="0" hangingPunct="1">
              <a:lnSpc>
                <a:spcPct val="100000"/>
              </a:lnSpc>
              <a:spcBef>
                <a:spcPts val="0"/>
              </a:spcBef>
              <a:spcAft>
                <a:spcPct val="0"/>
              </a:spcAft>
              <a:buClrTx/>
              <a:buSzTx/>
              <a:buFontTx/>
              <a:buNone/>
              <a:tabLst/>
              <a:defRPr/>
            </a:pPr>
            <a:endParaRPr lang="en-US" sz="3600" b="1" dirty="0">
              <a:solidFill>
                <a:srgbClr val="00747A"/>
              </a:solidFill>
              <a:latin typeface="+mn-lt"/>
              <a:cs typeface="Arial" panose="020B0604020202020204" pitchFamily="34" charset="0"/>
            </a:endParaRPr>
          </a:p>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747A"/>
                </a:solidFill>
                <a:effectLst/>
                <a:uLnTx/>
                <a:uFillTx/>
                <a:latin typeface="+mn-lt"/>
                <a:ea typeface="+mn-ea"/>
                <a:cs typeface="Arial" panose="020B0604020202020204" pitchFamily="34" charset="0"/>
              </a:rPr>
              <a:t>(808) 587-0478</a:t>
            </a:r>
          </a:p>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747A"/>
                </a:solidFill>
                <a:effectLst/>
                <a:uLnTx/>
                <a:uFillTx/>
                <a:latin typeface="+mn-lt"/>
                <a:ea typeface="+mn-ea"/>
                <a:cs typeface="Arial" panose="020B0604020202020204" pitchFamily="34" charset="0"/>
                <a:hlinkClick r:id="rId4">
                  <a:extLst>
                    <a:ext uri="{A12FA001-AC4F-418D-AE19-62706E023703}">
                      <ahyp:hlinkClr xmlns:ahyp="http://schemas.microsoft.com/office/drawing/2018/hyperlinkcolor" val="tx"/>
                    </a:ext>
                  </a:extLst>
                </a:hlinkClick>
              </a:rPr>
              <a:t>par@capitol.hawaii.gov</a:t>
            </a:r>
            <a:endParaRPr kumimoji="0" lang="en-US" sz="1800" b="1" i="0" u="none" strike="noStrike" kern="1200" cap="none" spc="0" normalizeH="0" baseline="0" noProof="0" dirty="0">
              <a:ln>
                <a:noFill/>
              </a:ln>
              <a:solidFill>
                <a:srgbClr val="00747A"/>
              </a:solidFill>
              <a:effectLst/>
              <a:uLnTx/>
              <a:uFillTx/>
              <a:latin typeface="+mn-lt"/>
              <a:ea typeface="+mn-ea"/>
              <a:cs typeface="Arial" panose="020B0604020202020204" pitchFamily="34" charset="0"/>
            </a:endParaRPr>
          </a:p>
        </p:txBody>
      </p:sp>
      <p:pic>
        <p:nvPicPr>
          <p:cNvPr id="18" name="Picture 17" descr="A person and person posing for a picture&#10;&#10;Description automatically generated with medium confidence">
            <a:extLst>
              <a:ext uri="{FF2B5EF4-FFF2-40B4-BE49-F238E27FC236}">
                <a16:creationId xmlns:a16="http://schemas.microsoft.com/office/drawing/2014/main" id="{DC3C1A98-148B-4D42-9F73-B167A14F58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5297" y="22485"/>
            <a:ext cx="1998703" cy="1998703"/>
          </a:xfrm>
          <a:prstGeom prst="rect">
            <a:avLst/>
          </a:prstGeom>
        </p:spPr>
      </p:pic>
    </p:spTree>
    <p:extLst>
      <p:ext uri="{BB962C8B-B14F-4D97-AF65-F5344CB8AC3E}">
        <p14:creationId xmlns:p14="http://schemas.microsoft.com/office/powerpoint/2010/main" val="4085228798"/>
      </p:ext>
    </p:extLst>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1750" y="1943101"/>
            <a:ext cx="3543300" cy="600164"/>
          </a:xfrm>
          <a:prstGeom prst="rect">
            <a:avLst/>
          </a:prstGeom>
          <a:noFill/>
        </p:spPr>
        <p:txBody>
          <a:bodyPr wrap="square" rtlCol="0">
            <a:spAutoFit/>
          </a:bodyPr>
          <a:lstStyle/>
          <a:p>
            <a:pPr algn="ctr"/>
            <a:r>
              <a:rPr lang="en-US" sz="3300" b="1" i="1" dirty="0">
                <a:solidFill>
                  <a:srgbClr val="00747A"/>
                </a:solidFill>
                <a:latin typeface="+mn-lt"/>
              </a:rPr>
              <a:t>Whew!</a:t>
            </a:r>
          </a:p>
        </p:txBody>
      </p:sp>
    </p:spTree>
    <p:extLst>
      <p:ext uri="{BB962C8B-B14F-4D97-AF65-F5344CB8AC3E}">
        <p14:creationId xmlns:p14="http://schemas.microsoft.com/office/powerpoint/2010/main" val="17561842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descr="Bright yellow rectangle with caution &quot;!&quot; sign stating &quot;Warning: There is no known cure for the political virus.&quot;"/>
          <p:cNvSpPr/>
          <p:nvPr/>
        </p:nvSpPr>
        <p:spPr>
          <a:xfrm>
            <a:off x="1714500" y="2057400"/>
            <a:ext cx="5886450" cy="2571750"/>
          </a:xfrm>
          <a:prstGeom prst="roundRect">
            <a:avLst/>
          </a:prstGeom>
          <a:solidFill>
            <a:srgbClr val="00747A">
              <a:alpha val="36000"/>
            </a:srgbClr>
          </a:solid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5171" name="Title 3"/>
          <p:cNvSpPr>
            <a:spLocks noGrp="1"/>
          </p:cNvSpPr>
          <p:nvPr>
            <p:ph type="title"/>
          </p:nvPr>
        </p:nvSpPr>
        <p:spPr/>
        <p:txBody>
          <a:bodyPr/>
          <a:lstStyle/>
          <a:p>
            <a:pPr eaLnBrk="1" hangingPunct="1"/>
            <a:r>
              <a:rPr lang="en-US"/>
              <a:t>Keep it up!</a:t>
            </a:r>
          </a:p>
        </p:txBody>
      </p:sp>
      <p:sp>
        <p:nvSpPr>
          <p:cNvPr id="135172" name="Content Placeholder 4"/>
          <p:cNvSpPr>
            <a:spLocks noGrp="1"/>
          </p:cNvSpPr>
          <p:nvPr>
            <p:ph idx="1"/>
          </p:nvPr>
        </p:nvSpPr>
        <p:spPr>
          <a:xfrm>
            <a:off x="3886200" y="2286000"/>
            <a:ext cx="3714750" cy="1600200"/>
          </a:xfrm>
        </p:spPr>
        <p:txBody>
          <a:bodyPr/>
          <a:lstStyle/>
          <a:p>
            <a:pPr algn="ctr" eaLnBrk="1" hangingPunct="1">
              <a:buFont typeface="Arial" charset="0"/>
              <a:buNone/>
            </a:pPr>
            <a:r>
              <a:rPr lang="en-US" u="sng" dirty="0"/>
              <a:t>Warning</a:t>
            </a:r>
            <a:r>
              <a:rPr lang="en-US" dirty="0"/>
              <a:t>:  </a:t>
            </a:r>
          </a:p>
          <a:p>
            <a:pPr algn="ctr" eaLnBrk="1" hangingPunct="1">
              <a:buFont typeface="Arial" charset="0"/>
              <a:buNone/>
            </a:pPr>
            <a:r>
              <a:rPr lang="en-US" dirty="0"/>
              <a:t>No known cure for the advocacy virus</a:t>
            </a:r>
          </a:p>
        </p:txBody>
      </p:sp>
      <p:pic>
        <p:nvPicPr>
          <p:cNvPr id="135175" name="Picture 2">
            <a:extLst>
              <a:ext uri="{C183D7F6-B498-43B3-948B-1728B52AA6E4}">
                <adec:decorative xmlns:adec="http://schemas.microsoft.com/office/drawing/2017/decorative" val="1"/>
              </a:ext>
            </a:extLst>
          </p:cNvPr>
          <p:cNvPicPr>
            <a:picLocks noChangeAspect="1" noChangeArrowheads="1"/>
          </p:cNvPicPr>
          <p:nvPr/>
        </p:nvPicPr>
        <p:blipFill>
          <a:blip r:embed="rId3" cstate="screen"/>
          <a:srcRect/>
          <a:stretch>
            <a:fillRect/>
          </a:stretch>
        </p:blipFill>
        <p:spPr bwMode="auto">
          <a:xfrm>
            <a:off x="2343150" y="2457450"/>
            <a:ext cx="1714500" cy="1714500"/>
          </a:xfrm>
          <a:prstGeom prst="rect">
            <a:avLst/>
          </a:prstGeom>
          <a:noFill/>
          <a:ln w="9525">
            <a:noFill/>
            <a:miter lim="800000"/>
            <a:headEnd/>
            <a:tailEnd/>
          </a:ln>
        </p:spPr>
      </p:pic>
    </p:spTree>
    <p:extLst>
      <p:ext uri="{BB962C8B-B14F-4D97-AF65-F5344CB8AC3E}">
        <p14:creationId xmlns:p14="http://schemas.microsoft.com/office/powerpoint/2010/main" val="29553688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icture of welcome mat"/>
          <p:cNvPicPr>
            <a:picLocks noChangeAspect="1"/>
          </p:cNvPicPr>
          <p:nvPr/>
        </p:nvPicPr>
        <p:blipFill>
          <a:blip r:embed="rId3" cstate="screen"/>
          <a:srcRect/>
          <a:stretch>
            <a:fillRect/>
          </a:stretch>
        </p:blipFill>
        <p:spPr bwMode="auto">
          <a:xfrm>
            <a:off x="3309937" y="4595812"/>
            <a:ext cx="1947863" cy="1176338"/>
          </a:xfrm>
          <a:prstGeom prst="rect">
            <a:avLst/>
          </a:prstGeom>
          <a:noFill/>
          <a:ln w="9525">
            <a:noFill/>
            <a:miter lim="800000"/>
            <a:headEnd/>
            <a:tailEnd/>
          </a:ln>
        </p:spPr>
      </p:pic>
      <p:sp>
        <p:nvSpPr>
          <p:cNvPr id="136195" name="Title 1"/>
          <p:cNvSpPr>
            <a:spLocks noGrp="1"/>
          </p:cNvSpPr>
          <p:nvPr>
            <p:ph type="title"/>
          </p:nvPr>
        </p:nvSpPr>
        <p:spPr/>
        <p:txBody>
          <a:bodyPr/>
          <a:lstStyle/>
          <a:p>
            <a:pPr eaLnBrk="1" hangingPunct="1"/>
            <a:r>
              <a:rPr lang="en-US">
                <a:solidFill>
                  <a:srgbClr val="002060"/>
                </a:solidFill>
              </a:rPr>
              <a:t>However, treatment </a:t>
            </a:r>
            <a:r>
              <a:rPr lang="en-US" u="sng">
                <a:solidFill>
                  <a:srgbClr val="002060"/>
                </a:solidFill>
              </a:rPr>
              <a:t>is</a:t>
            </a:r>
            <a:r>
              <a:rPr lang="en-US">
                <a:solidFill>
                  <a:srgbClr val="002060"/>
                </a:solidFill>
              </a:rPr>
              <a:t> available…</a:t>
            </a:r>
          </a:p>
        </p:txBody>
      </p:sp>
      <p:sp>
        <p:nvSpPr>
          <p:cNvPr id="3" name="Content Placeholder 2"/>
          <p:cNvSpPr>
            <a:spLocks noGrp="1"/>
          </p:cNvSpPr>
          <p:nvPr>
            <p:ph idx="1"/>
          </p:nvPr>
        </p:nvSpPr>
        <p:spPr>
          <a:xfrm>
            <a:off x="1485900" y="1771651"/>
            <a:ext cx="6172200" cy="3680222"/>
          </a:xfrm>
        </p:spPr>
        <p:txBody>
          <a:bodyPr/>
          <a:lstStyle/>
          <a:p>
            <a:pPr marL="0" indent="0" algn="ctr">
              <a:buNone/>
            </a:pPr>
            <a:r>
              <a:rPr lang="en-US" sz="3600" b="1" dirty="0">
                <a:solidFill>
                  <a:srgbClr val="00747A"/>
                </a:solidFill>
              </a:rPr>
              <a:t>Participate</a:t>
            </a:r>
            <a:r>
              <a:rPr lang="en-US" sz="3600" dirty="0">
                <a:solidFill>
                  <a:srgbClr val="00747A"/>
                </a:solidFill>
              </a:rPr>
              <a:t> </a:t>
            </a:r>
            <a:r>
              <a:rPr lang="en-US" sz="2700" dirty="0">
                <a:solidFill>
                  <a:srgbClr val="00747A"/>
                </a:solidFill>
              </a:rPr>
              <a:t>in </a:t>
            </a:r>
            <a:r>
              <a:rPr lang="en-US" sz="3600" b="1" dirty="0">
                <a:solidFill>
                  <a:srgbClr val="00747A"/>
                </a:solidFill>
              </a:rPr>
              <a:t>your</a:t>
            </a:r>
            <a:r>
              <a:rPr lang="en-US" sz="2700" dirty="0">
                <a:solidFill>
                  <a:srgbClr val="00747A"/>
                </a:solidFill>
              </a:rPr>
              <a:t> democracy</a:t>
            </a:r>
          </a:p>
        </p:txBody>
      </p:sp>
      <p:pic>
        <p:nvPicPr>
          <p:cNvPr id="6" name="Picture 5" descr="picture of open doors of PAR office"/>
          <p:cNvPicPr>
            <a:picLocks noChangeAspect="1"/>
          </p:cNvPicPr>
          <p:nvPr/>
        </p:nvPicPr>
        <p:blipFill>
          <a:blip r:embed="rId4" cstate="screen"/>
          <a:srcRect/>
          <a:stretch>
            <a:fillRect/>
          </a:stretch>
        </p:blipFill>
        <p:spPr bwMode="auto">
          <a:xfrm>
            <a:off x="3086100" y="2628900"/>
            <a:ext cx="2286000" cy="2171700"/>
          </a:xfrm>
          <a:prstGeom prst="rect">
            <a:avLst/>
          </a:prstGeom>
          <a:noFill/>
          <a:ln w="9525">
            <a:noFill/>
            <a:miter lim="800000"/>
            <a:headEnd/>
            <a:tailEnd/>
          </a:ln>
        </p:spPr>
      </p:pic>
    </p:spTree>
    <p:extLst>
      <p:ext uri="{BB962C8B-B14F-4D97-AF65-F5344CB8AC3E}">
        <p14:creationId xmlns:p14="http://schemas.microsoft.com/office/powerpoint/2010/main" val="222644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1485900" y="1371600"/>
            <a:ext cx="6172200" cy="1657350"/>
          </a:xfrm>
        </p:spPr>
        <p:txBody>
          <a:bodyPr/>
          <a:lstStyle/>
          <a:p>
            <a:pPr eaLnBrk="1" hangingPunct="1"/>
            <a:r>
              <a:rPr lang="en-US"/>
              <a:t>Of course, we live in the real world…</a:t>
            </a:r>
          </a:p>
        </p:txBody>
      </p:sp>
      <p:sp>
        <p:nvSpPr>
          <p:cNvPr id="3" name="Content Placeholder 2"/>
          <p:cNvSpPr>
            <a:spLocks noGrp="1"/>
          </p:cNvSpPr>
          <p:nvPr>
            <p:ph idx="1"/>
          </p:nvPr>
        </p:nvSpPr>
        <p:spPr>
          <a:xfrm>
            <a:off x="1485900" y="3200400"/>
            <a:ext cx="6172200" cy="1943100"/>
          </a:xfrm>
        </p:spPr>
        <p:txBody>
          <a:bodyPr rtlCol="0">
            <a:normAutofit/>
          </a:bodyPr>
          <a:lstStyle/>
          <a:p>
            <a:pPr marL="1191" indent="-1191" algn="ctr">
              <a:buNone/>
              <a:defRPr/>
            </a:pPr>
            <a:r>
              <a:rPr lang="en-US" sz="3300" dirty="0">
                <a:latin typeface="+mj-lt"/>
              </a:rPr>
              <a:t>And this is how others might depict the process – </a:t>
            </a:r>
          </a:p>
        </p:txBody>
      </p:sp>
    </p:spTree>
    <p:extLst>
      <p:ext uri="{BB962C8B-B14F-4D97-AF65-F5344CB8AC3E}">
        <p14:creationId xmlns:p14="http://schemas.microsoft.com/office/powerpoint/2010/main" val="38410421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descr="title"/>
          <p:cNvPicPr>
            <a:picLocks noChangeAspect="1" noChangeArrowheads="1"/>
          </p:cNvPicPr>
          <p:nvPr/>
        </p:nvPicPr>
        <p:blipFill>
          <a:blip r:embed="rId3" cstate="screen"/>
          <a:srcRect/>
          <a:stretch>
            <a:fillRect/>
          </a:stretch>
        </p:blipFill>
        <p:spPr bwMode="auto">
          <a:xfrm>
            <a:off x="848593" y="441190"/>
            <a:ext cx="7446814" cy="952500"/>
          </a:xfrm>
          <a:prstGeom prst="rect">
            <a:avLst/>
          </a:prstGeom>
          <a:noFill/>
          <a:ln w="9525">
            <a:noFill/>
            <a:miter lim="800000"/>
            <a:headEnd/>
            <a:tailEnd/>
          </a:ln>
        </p:spPr>
      </p:pic>
      <p:pic>
        <p:nvPicPr>
          <p:cNvPr id="138243" name="Picture 5" descr="what was needed"/>
          <p:cNvPicPr>
            <a:picLocks noChangeAspect="1" noChangeArrowheads="1"/>
          </p:cNvPicPr>
          <p:nvPr/>
        </p:nvPicPr>
        <p:blipFill>
          <a:blip r:embed="rId4" cstate="screen"/>
          <a:srcRect/>
          <a:stretch>
            <a:fillRect/>
          </a:stretch>
        </p:blipFill>
        <p:spPr bwMode="auto">
          <a:xfrm>
            <a:off x="5543549" y="4770120"/>
            <a:ext cx="1538936" cy="1554480"/>
          </a:xfrm>
          <a:prstGeom prst="rect">
            <a:avLst/>
          </a:prstGeom>
          <a:noFill/>
          <a:ln w="9525">
            <a:noFill/>
            <a:miter lim="800000"/>
            <a:headEnd/>
            <a:tailEnd/>
          </a:ln>
        </p:spPr>
      </p:pic>
      <p:pic>
        <p:nvPicPr>
          <p:cNvPr id="138244" name="Picture 6" descr="as introduced"/>
          <p:cNvPicPr>
            <a:picLocks noChangeAspect="1" noChangeArrowheads="1"/>
          </p:cNvPicPr>
          <p:nvPr/>
        </p:nvPicPr>
        <p:blipFill>
          <a:blip r:embed="rId5" cstate="screen"/>
          <a:srcRect/>
          <a:stretch>
            <a:fillRect/>
          </a:stretch>
        </p:blipFill>
        <p:spPr bwMode="auto">
          <a:xfrm>
            <a:off x="2000249" y="1485900"/>
            <a:ext cx="1313562" cy="1463040"/>
          </a:xfrm>
          <a:prstGeom prst="rect">
            <a:avLst/>
          </a:prstGeom>
          <a:noFill/>
          <a:ln w="9525">
            <a:noFill/>
            <a:miter lim="800000"/>
            <a:headEnd/>
            <a:tailEnd/>
          </a:ln>
        </p:spPr>
      </p:pic>
      <p:pic>
        <p:nvPicPr>
          <p:cNvPr id="138245" name="Picture 7" descr="as amended"/>
          <p:cNvPicPr>
            <a:picLocks noChangeAspect="1" noChangeArrowheads="1"/>
          </p:cNvPicPr>
          <p:nvPr/>
        </p:nvPicPr>
        <p:blipFill>
          <a:blip r:embed="rId6" cstate="screen"/>
          <a:srcRect/>
          <a:stretch>
            <a:fillRect/>
          </a:stretch>
        </p:blipFill>
        <p:spPr bwMode="auto">
          <a:xfrm>
            <a:off x="3894175" y="1481705"/>
            <a:ext cx="1355650" cy="1554480"/>
          </a:xfrm>
          <a:prstGeom prst="rect">
            <a:avLst/>
          </a:prstGeom>
          <a:noFill/>
          <a:ln w="9525">
            <a:noFill/>
            <a:miter lim="800000"/>
            <a:headEnd/>
            <a:tailEnd/>
          </a:ln>
        </p:spPr>
      </p:pic>
      <p:pic>
        <p:nvPicPr>
          <p:cNvPr id="138246" name="Picture 8" descr="as amended 2nd"/>
          <p:cNvPicPr>
            <a:picLocks noChangeAspect="1" noChangeArrowheads="1"/>
          </p:cNvPicPr>
          <p:nvPr/>
        </p:nvPicPr>
        <p:blipFill>
          <a:blip r:embed="rId7" cstate="screen"/>
          <a:srcRect/>
          <a:stretch>
            <a:fillRect/>
          </a:stretch>
        </p:blipFill>
        <p:spPr bwMode="auto">
          <a:xfrm>
            <a:off x="5559942" y="1296590"/>
            <a:ext cx="1755258" cy="1737360"/>
          </a:xfrm>
          <a:prstGeom prst="rect">
            <a:avLst/>
          </a:prstGeom>
          <a:noFill/>
          <a:ln w="9525">
            <a:noFill/>
            <a:miter lim="800000"/>
            <a:headEnd/>
            <a:tailEnd/>
          </a:ln>
        </p:spPr>
      </p:pic>
      <p:pic>
        <p:nvPicPr>
          <p:cNvPr id="138247" name="Picture 9" descr="as enacted"/>
          <p:cNvPicPr>
            <a:picLocks noChangeAspect="1" noChangeArrowheads="1"/>
          </p:cNvPicPr>
          <p:nvPr/>
        </p:nvPicPr>
        <p:blipFill>
          <a:blip r:embed="rId8" cstate="screen"/>
          <a:srcRect/>
          <a:stretch>
            <a:fillRect/>
          </a:stretch>
        </p:blipFill>
        <p:spPr bwMode="auto">
          <a:xfrm>
            <a:off x="1943100" y="2971800"/>
            <a:ext cx="1386748" cy="1554480"/>
          </a:xfrm>
          <a:prstGeom prst="rect">
            <a:avLst/>
          </a:prstGeom>
          <a:noFill/>
          <a:ln w="9525">
            <a:noFill/>
            <a:miter lim="800000"/>
            <a:headEnd/>
            <a:tailEnd/>
          </a:ln>
        </p:spPr>
      </p:pic>
      <p:pic>
        <p:nvPicPr>
          <p:cNvPr id="138248" name="Picture 10" descr="as funded"/>
          <p:cNvPicPr>
            <a:picLocks noChangeAspect="1" noChangeArrowheads="1"/>
          </p:cNvPicPr>
          <p:nvPr/>
        </p:nvPicPr>
        <p:blipFill>
          <a:blip r:embed="rId9" cstate="screen"/>
          <a:srcRect/>
          <a:stretch>
            <a:fillRect/>
          </a:stretch>
        </p:blipFill>
        <p:spPr bwMode="auto">
          <a:xfrm>
            <a:off x="3749040" y="3124200"/>
            <a:ext cx="1645920" cy="1554480"/>
          </a:xfrm>
          <a:prstGeom prst="rect">
            <a:avLst/>
          </a:prstGeom>
          <a:noFill/>
          <a:ln w="9525">
            <a:noFill/>
            <a:miter lim="800000"/>
            <a:headEnd/>
            <a:tailEnd/>
          </a:ln>
        </p:spPr>
      </p:pic>
      <p:pic>
        <p:nvPicPr>
          <p:cNvPr id="138249" name="Picture 11" descr="as implemented"/>
          <p:cNvPicPr>
            <a:picLocks noChangeAspect="1" noChangeArrowheads="1"/>
          </p:cNvPicPr>
          <p:nvPr/>
        </p:nvPicPr>
        <p:blipFill>
          <a:blip r:embed="rId10" cstate="screen"/>
          <a:srcRect/>
          <a:stretch>
            <a:fillRect/>
          </a:stretch>
        </p:blipFill>
        <p:spPr bwMode="auto">
          <a:xfrm>
            <a:off x="5595936" y="3002280"/>
            <a:ext cx="1625667" cy="1645920"/>
          </a:xfrm>
          <a:prstGeom prst="rect">
            <a:avLst/>
          </a:prstGeom>
          <a:noFill/>
          <a:ln w="9525">
            <a:noFill/>
            <a:miter lim="800000"/>
            <a:headEnd/>
            <a:tailEnd/>
          </a:ln>
        </p:spPr>
      </p:pic>
      <p:pic>
        <p:nvPicPr>
          <p:cNvPr id="138250" name="Picture 12" descr="as reported"/>
          <p:cNvPicPr>
            <a:picLocks noChangeAspect="1" noChangeArrowheads="1"/>
          </p:cNvPicPr>
          <p:nvPr/>
        </p:nvPicPr>
        <p:blipFill>
          <a:blip r:embed="rId11" cstate="screen"/>
          <a:srcRect/>
          <a:stretch>
            <a:fillRect/>
          </a:stretch>
        </p:blipFill>
        <p:spPr bwMode="auto">
          <a:xfrm>
            <a:off x="1943099" y="4648200"/>
            <a:ext cx="1603697" cy="1828800"/>
          </a:xfrm>
          <a:prstGeom prst="rect">
            <a:avLst/>
          </a:prstGeom>
          <a:noFill/>
          <a:ln w="9525">
            <a:noFill/>
            <a:miter lim="800000"/>
            <a:headEnd/>
            <a:tailEnd/>
          </a:ln>
        </p:spPr>
      </p:pic>
      <p:pic>
        <p:nvPicPr>
          <p:cNvPr id="138251" name="Picture 13" descr="as understood"/>
          <p:cNvPicPr>
            <a:picLocks noChangeAspect="1" noChangeArrowheads="1"/>
          </p:cNvPicPr>
          <p:nvPr/>
        </p:nvPicPr>
        <p:blipFill>
          <a:blip r:embed="rId12" cstate="screen"/>
          <a:srcRect/>
          <a:stretch>
            <a:fillRect/>
          </a:stretch>
        </p:blipFill>
        <p:spPr bwMode="auto">
          <a:xfrm>
            <a:off x="3658326" y="4831080"/>
            <a:ext cx="1827349" cy="1645920"/>
          </a:xfrm>
          <a:prstGeom prst="rect">
            <a:avLst/>
          </a:prstGeom>
          <a:noFill/>
          <a:ln w="9525">
            <a:noFill/>
            <a:miter lim="800000"/>
            <a:headEnd/>
            <a:tailEnd/>
          </a:ln>
        </p:spPr>
      </p:pic>
    </p:spTree>
    <p:extLst>
      <p:ext uri="{BB962C8B-B14F-4D97-AF65-F5344CB8AC3E}">
        <p14:creationId xmlns:p14="http://schemas.microsoft.com/office/powerpoint/2010/main" val="222224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2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2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82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82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82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82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82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8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Search by Address box with address being typed in">
            <a:extLst>
              <a:ext uri="{FF2B5EF4-FFF2-40B4-BE49-F238E27FC236}">
                <a16:creationId xmlns:a16="http://schemas.microsoft.com/office/drawing/2014/main" id="{64967828-1664-4B8D-AC39-3D39E8C35FCC}"/>
              </a:ext>
            </a:extLst>
          </p:cNvPr>
          <p:cNvPicPr>
            <a:picLocks noChangeAspect="1"/>
          </p:cNvPicPr>
          <p:nvPr/>
        </p:nvPicPr>
        <p:blipFill>
          <a:blip r:embed="rId3"/>
          <a:stretch>
            <a:fillRect/>
          </a:stretch>
        </p:blipFill>
        <p:spPr>
          <a:xfrm>
            <a:off x="1803499" y="548640"/>
            <a:ext cx="5537003" cy="5760720"/>
          </a:xfrm>
          <a:prstGeom prst="rect">
            <a:avLst/>
          </a:prstGeom>
          <a:ln w="19050">
            <a:solidFill>
              <a:schemeClr val="tx1"/>
            </a:solidFill>
          </a:ln>
        </p:spPr>
      </p:pic>
    </p:spTree>
    <p:extLst>
      <p:ext uri="{BB962C8B-B14F-4D97-AF65-F5344CB8AC3E}">
        <p14:creationId xmlns:p14="http://schemas.microsoft.com/office/powerpoint/2010/main" val="10486253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0" y="419100"/>
            <a:ext cx="11353800" cy="6019800"/>
          </a:xfrm>
        </p:spPr>
        <p:txBody>
          <a:bodyPr/>
          <a:lstStyle/>
          <a:p>
            <a:pPr marL="0" indent="0" algn="ctr">
              <a:buNone/>
            </a:pPr>
            <a:r>
              <a:rPr lang="en-US" sz="3300" b="1" dirty="0">
                <a:solidFill>
                  <a:srgbClr val="00747A"/>
                </a:solidFill>
                <a:cs typeface="Arial" panose="020B0604020202020204" pitchFamily="34" charset="0"/>
              </a:rPr>
              <a:t>Public Access Room (PAR)</a:t>
            </a:r>
          </a:p>
          <a:p>
            <a:pPr marL="0" indent="0" algn="r">
              <a:spcBef>
                <a:spcPts val="0"/>
              </a:spcBef>
              <a:buNone/>
            </a:pPr>
            <a:r>
              <a:rPr lang="en-US" sz="3300" b="1" dirty="0">
                <a:solidFill>
                  <a:srgbClr val="C00000"/>
                </a:solidFill>
                <a:cs typeface="Arial" panose="020B0604020202020204" pitchFamily="34" charset="0"/>
              </a:rPr>
              <a:t> </a:t>
            </a:r>
            <a:r>
              <a:rPr lang="en-US" dirty="0">
                <a:solidFill>
                  <a:srgbClr val="00747A"/>
                </a:solidFill>
                <a:cs typeface="Arial" panose="020B0604020202020204" pitchFamily="34" charset="0"/>
              </a:rPr>
              <a:t>(808) 587-0478</a:t>
            </a:r>
          </a:p>
          <a:p>
            <a:pPr marL="0" indent="0" algn="r">
              <a:spcBef>
                <a:spcPts val="0"/>
              </a:spcBef>
              <a:buNone/>
            </a:pPr>
            <a:r>
              <a:rPr lang="en-US" dirty="0">
                <a:solidFill>
                  <a:srgbClr val="00747A"/>
                </a:solidFill>
                <a:cs typeface="Arial" panose="020B0604020202020204" pitchFamily="34" charset="0"/>
              </a:rPr>
              <a:t>					   room 401</a:t>
            </a:r>
          </a:p>
          <a:p>
            <a:pPr marL="0" indent="0" algn="r">
              <a:spcBef>
                <a:spcPts val="0"/>
              </a:spcBef>
              <a:buNone/>
            </a:pPr>
            <a:r>
              <a:rPr lang="en-US" dirty="0">
                <a:solidFill>
                  <a:srgbClr val="00747A"/>
                </a:solidFill>
                <a:cs typeface="Arial" panose="020B0604020202020204" pitchFamily="34" charset="0"/>
                <a:hlinkClick r:id="rId3">
                  <a:extLst>
                    <a:ext uri="{A12FA001-AC4F-418D-AE19-62706E023703}">
                      <ahyp:hlinkClr xmlns:ahyp="http://schemas.microsoft.com/office/drawing/2018/hyperlinkcolor" val="tx"/>
                    </a:ext>
                  </a:extLst>
                </a:hlinkClick>
              </a:rPr>
              <a:t>par@capitol.hawaii.gov</a:t>
            </a:r>
            <a:endParaRPr lang="en-US" dirty="0">
              <a:solidFill>
                <a:srgbClr val="00747A"/>
              </a:solidFill>
              <a:cs typeface="Arial" panose="020B0604020202020204" pitchFamily="34" charset="0"/>
            </a:endParaRPr>
          </a:p>
          <a:p>
            <a:pPr marL="0" indent="0" algn="r">
              <a:spcBef>
                <a:spcPts val="0"/>
              </a:spcBef>
              <a:buNone/>
            </a:pPr>
            <a:r>
              <a:rPr lang="en-US" sz="3300" b="1" dirty="0">
                <a:solidFill>
                  <a:srgbClr val="0070C0"/>
                </a:solidFill>
              </a:rPr>
              <a:t>					</a:t>
            </a:r>
            <a:endParaRPr lang="en-US" sz="1500" dirty="0">
              <a:solidFill>
                <a:srgbClr val="C00000"/>
              </a:solidFill>
              <a:cs typeface="Arial" panose="020B0604020202020204" pitchFamily="34" charset="0"/>
            </a:endParaRPr>
          </a:p>
        </p:txBody>
      </p:sp>
      <p:sp>
        <p:nvSpPr>
          <p:cNvPr id="7" name="TextBox 6">
            <a:extLst>
              <a:ext uri="{FF2B5EF4-FFF2-40B4-BE49-F238E27FC236}">
                <a16:creationId xmlns:a16="http://schemas.microsoft.com/office/drawing/2014/main" id="{4FF6D3ED-3416-465C-BA7C-2C542765253A}"/>
              </a:ext>
            </a:extLst>
          </p:cNvPr>
          <p:cNvSpPr txBox="1"/>
          <p:nvPr/>
        </p:nvSpPr>
        <p:spPr>
          <a:xfrm>
            <a:off x="4938262" y="4082654"/>
            <a:ext cx="4053338" cy="461665"/>
          </a:xfrm>
          <a:prstGeom prst="rect">
            <a:avLst/>
          </a:prstGeom>
          <a:noFill/>
        </p:spPr>
        <p:txBody>
          <a:bodyPr wrap="square" rtlCol="0">
            <a:spAutoFit/>
          </a:bodyPr>
          <a:lstStyle/>
          <a:p>
            <a:r>
              <a:rPr lang="en-US" sz="2400" dirty="0">
                <a:hlinkClick r:id="rId4">
                  <a:extLst>
                    <a:ext uri="{A12FA001-AC4F-418D-AE19-62706E023703}">
                      <ahyp:hlinkClr xmlns:ahyp="http://schemas.microsoft.com/office/drawing/2018/hyperlinkcolor" val="tx"/>
                    </a:ext>
                  </a:extLst>
                </a:hlinkClick>
              </a:rPr>
              <a:t>@PublicAccessRoom</a:t>
            </a:r>
            <a:endParaRPr lang="en-US" sz="2400" dirty="0"/>
          </a:p>
        </p:txBody>
      </p:sp>
      <p:pic>
        <p:nvPicPr>
          <p:cNvPr id="9" name="Picture 8" descr="Facebook logo">
            <a:extLst>
              <a:ext uri="{FF2B5EF4-FFF2-40B4-BE49-F238E27FC236}">
                <a16:creationId xmlns:a16="http://schemas.microsoft.com/office/drawing/2014/main" id="{2DC2A549-C8E4-437D-B5AA-985013C87D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4642" y="4082654"/>
            <a:ext cx="403622" cy="403622"/>
          </a:xfrm>
          <a:prstGeom prst="rect">
            <a:avLst/>
          </a:prstGeom>
        </p:spPr>
      </p:pic>
      <p:sp>
        <p:nvSpPr>
          <p:cNvPr id="10" name="TextBox 9">
            <a:extLst>
              <a:ext uri="{FF2B5EF4-FFF2-40B4-BE49-F238E27FC236}">
                <a16:creationId xmlns:a16="http://schemas.microsoft.com/office/drawing/2014/main" id="{2C7EB2EE-0176-49DD-843F-4930529A4792}"/>
              </a:ext>
            </a:extLst>
          </p:cNvPr>
          <p:cNvSpPr txBox="1"/>
          <p:nvPr/>
        </p:nvSpPr>
        <p:spPr>
          <a:xfrm>
            <a:off x="4938262" y="4677550"/>
            <a:ext cx="2998445" cy="461665"/>
          </a:xfrm>
          <a:prstGeom prst="rect">
            <a:avLst/>
          </a:prstGeom>
          <a:noFill/>
        </p:spPr>
        <p:txBody>
          <a:bodyPr wrap="square" rtlCol="0">
            <a:spAutoFit/>
          </a:bodyPr>
          <a:lstStyle/>
          <a:p>
            <a:r>
              <a:rPr lang="en-US" sz="2400" dirty="0"/>
              <a:t>@Hawaii_PAR</a:t>
            </a:r>
          </a:p>
        </p:txBody>
      </p:sp>
      <p:pic>
        <p:nvPicPr>
          <p:cNvPr id="12" name="Picture 11" descr="Twitter logo">
            <a:extLst>
              <a:ext uri="{FF2B5EF4-FFF2-40B4-BE49-F238E27FC236}">
                <a16:creationId xmlns:a16="http://schemas.microsoft.com/office/drawing/2014/main" id="{485606CB-A143-4423-8739-6EFF3D36C8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1" r="-15776" b="-15776"/>
          <a:stretch/>
        </p:blipFill>
        <p:spPr>
          <a:xfrm>
            <a:off x="4450556" y="4670406"/>
            <a:ext cx="564650" cy="415944"/>
          </a:xfrm>
          <a:prstGeom prst="rect">
            <a:avLst/>
          </a:prstGeom>
        </p:spPr>
      </p:pic>
      <p:sp>
        <p:nvSpPr>
          <p:cNvPr id="14" name="TextBox 13">
            <a:extLst>
              <a:ext uri="{FF2B5EF4-FFF2-40B4-BE49-F238E27FC236}">
                <a16:creationId xmlns:a16="http://schemas.microsoft.com/office/drawing/2014/main" id="{E4488D7E-653F-431F-A41F-423B92BDDF2B}"/>
              </a:ext>
            </a:extLst>
          </p:cNvPr>
          <p:cNvSpPr txBox="1"/>
          <p:nvPr/>
        </p:nvSpPr>
        <p:spPr>
          <a:xfrm>
            <a:off x="4450556" y="5869662"/>
            <a:ext cx="4343400" cy="553998"/>
          </a:xfrm>
          <a:prstGeom prst="rect">
            <a:avLst/>
          </a:prstGeom>
          <a:noFill/>
        </p:spPr>
        <p:txBody>
          <a:bodyPr wrap="square" rtlCol="0">
            <a:spAutoFit/>
          </a:bodyPr>
          <a:lstStyle/>
          <a:p>
            <a:pPr algn="ctr"/>
            <a:r>
              <a:rPr lang="en-US" sz="3000" dirty="0">
                <a:solidFill>
                  <a:srgbClr val="00747A"/>
                </a:solidFill>
                <a:hlinkClick r:id="rId7">
                  <a:extLst>
                    <a:ext uri="{A12FA001-AC4F-418D-AE19-62706E023703}">
                      <ahyp:hlinkClr xmlns:ahyp="http://schemas.microsoft.com/office/drawing/2018/hyperlinkcolor" val="tx"/>
                    </a:ext>
                  </a:extLst>
                </a:hlinkClick>
              </a:rPr>
              <a:t>https://lrb.hawaii.gov/par</a:t>
            </a:r>
            <a:endParaRPr lang="en-US" sz="2700" dirty="0">
              <a:solidFill>
                <a:srgbClr val="00747A"/>
              </a:solidFill>
            </a:endParaRPr>
          </a:p>
        </p:txBody>
      </p:sp>
      <p:pic>
        <p:nvPicPr>
          <p:cNvPr id="4" name="Picture 3">
            <a:extLst>
              <a:ext uri="{FF2B5EF4-FFF2-40B4-BE49-F238E27FC236}">
                <a16:creationId xmlns:a16="http://schemas.microsoft.com/office/drawing/2014/main" id="{FBCC85F2-5B52-41C4-8150-9A6104F4ABF0}"/>
              </a:ext>
            </a:extLst>
          </p:cNvPr>
          <p:cNvPicPr>
            <a:picLocks noChangeAspect="1"/>
          </p:cNvPicPr>
          <p:nvPr/>
        </p:nvPicPr>
        <p:blipFill>
          <a:blip r:embed="rId8"/>
          <a:stretch>
            <a:fillRect/>
          </a:stretch>
        </p:blipFill>
        <p:spPr>
          <a:xfrm>
            <a:off x="4450556" y="3503295"/>
            <a:ext cx="576072" cy="480060"/>
          </a:xfrm>
          <a:prstGeom prst="rect">
            <a:avLst/>
          </a:prstGeom>
        </p:spPr>
      </p:pic>
      <p:sp>
        <p:nvSpPr>
          <p:cNvPr id="15" name="TextBox 14">
            <a:extLst>
              <a:ext uri="{FF2B5EF4-FFF2-40B4-BE49-F238E27FC236}">
                <a16:creationId xmlns:a16="http://schemas.microsoft.com/office/drawing/2014/main" id="{203E9FB8-3F64-417B-A668-AE27D5E52220}"/>
              </a:ext>
            </a:extLst>
          </p:cNvPr>
          <p:cNvSpPr txBox="1"/>
          <p:nvPr/>
        </p:nvSpPr>
        <p:spPr>
          <a:xfrm>
            <a:off x="4938262" y="3539729"/>
            <a:ext cx="4053338" cy="461665"/>
          </a:xfrm>
          <a:prstGeom prst="rect">
            <a:avLst/>
          </a:prstGeom>
          <a:noFill/>
        </p:spPr>
        <p:txBody>
          <a:bodyPr wrap="square" rtlCol="0">
            <a:spAutoFit/>
          </a:bodyPr>
          <a:lstStyle/>
          <a:p>
            <a:r>
              <a:rPr lang="en-US" sz="2400" dirty="0"/>
              <a:t>Hawaii Public Access Room</a:t>
            </a:r>
          </a:p>
        </p:txBody>
      </p:sp>
      <p:sp>
        <p:nvSpPr>
          <p:cNvPr id="8" name="Rectangle 7">
            <a:extLst>
              <a:ext uri="{FF2B5EF4-FFF2-40B4-BE49-F238E27FC236}">
                <a16:creationId xmlns:a16="http://schemas.microsoft.com/office/drawing/2014/main" id="{0EDE1909-E8F1-41D4-BB60-C147A825078A}"/>
              </a:ext>
            </a:extLst>
          </p:cNvPr>
          <p:cNvSpPr/>
          <p:nvPr/>
        </p:nvSpPr>
        <p:spPr>
          <a:xfrm>
            <a:off x="0" y="0"/>
            <a:ext cx="9144000" cy="6858000"/>
          </a:xfrm>
          <a:prstGeom prst="rect">
            <a:avLst/>
          </a:prstGeom>
          <a:noFill/>
          <a:ln w="762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welcome mat">
            <a:extLst>
              <a:ext uri="{FF2B5EF4-FFF2-40B4-BE49-F238E27FC236}">
                <a16:creationId xmlns:a16="http://schemas.microsoft.com/office/drawing/2014/main" id="{F68DCE83-5911-4523-BD7B-BCECCFCE8B66}"/>
              </a:ext>
            </a:extLst>
          </p:cNvPr>
          <p:cNvPicPr>
            <a:picLocks noChangeAspect="1"/>
          </p:cNvPicPr>
          <p:nvPr/>
        </p:nvPicPr>
        <p:blipFill>
          <a:blip r:embed="rId9" cstate="print"/>
          <a:srcRect/>
          <a:stretch>
            <a:fillRect/>
          </a:stretch>
        </p:blipFill>
        <p:spPr bwMode="auto">
          <a:xfrm>
            <a:off x="1036567" y="4089537"/>
            <a:ext cx="2691556" cy="1625463"/>
          </a:xfrm>
          <a:prstGeom prst="rect">
            <a:avLst/>
          </a:prstGeom>
          <a:noFill/>
          <a:ln w="9525">
            <a:noFill/>
            <a:miter lim="800000"/>
            <a:headEnd/>
            <a:tailEnd/>
          </a:ln>
        </p:spPr>
      </p:pic>
      <p:pic>
        <p:nvPicPr>
          <p:cNvPr id="17" name="Picture 16" descr="picture of open doors of PAR office">
            <a:extLst>
              <a:ext uri="{FF2B5EF4-FFF2-40B4-BE49-F238E27FC236}">
                <a16:creationId xmlns:a16="http://schemas.microsoft.com/office/drawing/2014/main" id="{2C98C40E-5A5E-42C8-942D-42888D1415A5}"/>
              </a:ext>
            </a:extLst>
          </p:cNvPr>
          <p:cNvPicPr>
            <a:picLocks noChangeAspect="1"/>
          </p:cNvPicPr>
          <p:nvPr/>
        </p:nvPicPr>
        <p:blipFill>
          <a:blip r:embed="rId10" cstate="print"/>
          <a:srcRect l="8310" t="6567" r="22430" b="5859"/>
          <a:stretch>
            <a:fillRect/>
          </a:stretch>
        </p:blipFill>
        <p:spPr bwMode="auto">
          <a:xfrm>
            <a:off x="807966" y="1454775"/>
            <a:ext cx="3154434" cy="2996712"/>
          </a:xfrm>
          <a:prstGeom prst="rect">
            <a:avLst/>
          </a:prstGeom>
          <a:noFill/>
          <a:ln w="9525">
            <a:noFill/>
            <a:miter lim="800000"/>
            <a:headEnd/>
            <a:tailEnd/>
          </a:ln>
        </p:spPr>
      </p:pic>
    </p:spTree>
    <p:extLst>
      <p:ext uri="{BB962C8B-B14F-4D97-AF65-F5344CB8AC3E}">
        <p14:creationId xmlns:p14="http://schemas.microsoft.com/office/powerpoint/2010/main" val="2298344157"/>
      </p:ext>
    </p:extLst>
  </p:cSld>
  <p:clrMapOvr>
    <a:masterClrMapping/>
  </p:clrMapOvr>
  <p:transition spd="med">
    <p:pull/>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1C9F35-ADC3-6C67-E00A-B63039EEDF2A}"/>
              </a:ext>
            </a:extLst>
          </p:cNvPr>
          <p:cNvSpPr txBox="1"/>
          <p:nvPr/>
        </p:nvSpPr>
        <p:spPr>
          <a:xfrm>
            <a:off x="2019300" y="3167390"/>
            <a:ext cx="5105400" cy="523220"/>
          </a:xfrm>
          <a:prstGeom prst="rect">
            <a:avLst/>
          </a:prstGeom>
          <a:noFill/>
        </p:spPr>
        <p:txBody>
          <a:bodyPr wrap="square" rtlCol="0">
            <a:spAutoFit/>
          </a:bodyPr>
          <a:lstStyle/>
          <a:p>
            <a:pPr algn="ctr"/>
            <a:r>
              <a:rPr lang="en-US" sz="2800" dirty="0">
                <a:latin typeface="+mn-lt"/>
              </a:rPr>
              <a:t>Supplement: Measure Tracking</a:t>
            </a:r>
          </a:p>
        </p:txBody>
      </p:sp>
    </p:spTree>
    <p:extLst>
      <p:ext uri="{BB962C8B-B14F-4D97-AF65-F5344CB8AC3E}">
        <p14:creationId xmlns:p14="http://schemas.microsoft.com/office/powerpoint/2010/main" val="22026451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093ECC-8BEB-4546-A80D-0B4887662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54BBFFA-EFD3-3B4D-87F7-EC7BC70475D2}"/>
              </a:ext>
            </a:extLst>
          </p:cNvPr>
          <p:cNvPicPr>
            <a:picLocks noChangeAspect="1"/>
          </p:cNvPicPr>
          <p:nvPr/>
        </p:nvPicPr>
        <p:blipFill rotWithShape="1">
          <a:blip r:embed="rId3">
            <a:extLst>
              <a:ext uri="{28A0092B-C50C-407E-A947-70E740481C1C}">
                <a14:useLocalDpi xmlns:a14="http://schemas.microsoft.com/office/drawing/2010/main" val="0"/>
              </a:ext>
            </a:extLst>
          </a:blip>
          <a:srcRect t="-947" b="14143"/>
          <a:stretch/>
        </p:blipFill>
        <p:spPr>
          <a:xfrm>
            <a:off x="104775" y="1600200"/>
            <a:ext cx="8934450" cy="5257800"/>
          </a:xfrm>
          <a:prstGeom prst="rect">
            <a:avLst/>
          </a:prstGeom>
        </p:spPr>
      </p:pic>
      <p:sp>
        <p:nvSpPr>
          <p:cNvPr id="4" name="TextBox 3">
            <a:extLst>
              <a:ext uri="{FF2B5EF4-FFF2-40B4-BE49-F238E27FC236}">
                <a16:creationId xmlns:a16="http://schemas.microsoft.com/office/drawing/2014/main" id="{9449509F-DE33-D3E6-623A-FC9C10EB5C0F}"/>
              </a:ext>
            </a:extLst>
          </p:cNvPr>
          <p:cNvSpPr txBox="1"/>
          <p:nvPr/>
        </p:nvSpPr>
        <p:spPr>
          <a:xfrm>
            <a:off x="798216" y="228600"/>
            <a:ext cx="7547568" cy="1334530"/>
          </a:xfrm>
          <a:prstGeom prst="rect">
            <a:avLst/>
          </a:prstGeom>
          <a:solidFill>
            <a:schemeClr val="bg1"/>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747A"/>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747A"/>
                </a:solidFill>
                <a:effectLst/>
                <a:uLnTx/>
                <a:uFillTx/>
                <a:latin typeface="Calibri"/>
                <a:ea typeface="+mn-ea"/>
                <a:cs typeface="+mn-cs"/>
              </a:rPr>
              <a:t>Set up a Measure Tracking List </a:t>
            </a:r>
          </a:p>
        </p:txBody>
      </p:sp>
      <p:sp>
        <p:nvSpPr>
          <p:cNvPr id="5" name="Oval 4" descr="oval highlighting Sign In / Register feature">
            <a:extLst>
              <a:ext uri="{FF2B5EF4-FFF2-40B4-BE49-F238E27FC236}">
                <a16:creationId xmlns:a16="http://schemas.microsoft.com/office/drawing/2014/main" id="{9F70B4D2-1FB5-6A8E-0F33-48DE8FE8387A}"/>
              </a:ext>
            </a:extLst>
          </p:cNvPr>
          <p:cNvSpPr/>
          <p:nvPr/>
        </p:nvSpPr>
        <p:spPr>
          <a:xfrm>
            <a:off x="6577013" y="1525030"/>
            <a:ext cx="2514600" cy="6096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0572608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845B61C-BE40-28FF-174C-9EF3C4CC421A}"/>
              </a:ext>
            </a:extLst>
          </p:cNvPr>
          <p:cNvPicPr>
            <a:picLocks noChangeAspect="1"/>
          </p:cNvPicPr>
          <p:nvPr/>
        </p:nvPicPr>
        <p:blipFill>
          <a:blip r:embed="rId3"/>
          <a:stretch>
            <a:fillRect/>
          </a:stretch>
        </p:blipFill>
        <p:spPr>
          <a:xfrm>
            <a:off x="0" y="8937"/>
            <a:ext cx="9144000" cy="6840126"/>
          </a:xfrm>
          <a:prstGeom prst="rect">
            <a:avLst/>
          </a:prstGeom>
        </p:spPr>
      </p:pic>
    </p:spTree>
    <p:extLst>
      <p:ext uri="{BB962C8B-B14F-4D97-AF65-F5344CB8AC3E}">
        <p14:creationId xmlns:p14="http://schemas.microsoft.com/office/powerpoint/2010/main" val="103964295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433FCA1-78FB-C941-A7DA-E2C6008F03E7}"/>
              </a:ext>
            </a:extLst>
          </p:cNvPr>
          <p:cNvPicPr>
            <a:picLocks noChangeAspect="1"/>
          </p:cNvPicPr>
          <p:nvPr/>
        </p:nvPicPr>
        <p:blipFill rotWithShape="1">
          <a:blip r:embed="rId3">
            <a:extLst>
              <a:ext uri="{28A0092B-C50C-407E-A947-70E740481C1C}">
                <a14:useLocalDpi xmlns:a14="http://schemas.microsoft.com/office/drawing/2010/main" val="0"/>
              </a:ext>
            </a:extLst>
          </a:blip>
          <a:srcRect t="2843" b="2843"/>
          <a:stretch/>
        </p:blipFill>
        <p:spPr>
          <a:xfrm>
            <a:off x="20" y="1282"/>
            <a:ext cx="9143980" cy="6856718"/>
          </a:xfrm>
          <a:prstGeom prst="rect">
            <a:avLst/>
          </a:prstGeom>
        </p:spPr>
      </p:pic>
      <p:sp>
        <p:nvSpPr>
          <p:cNvPr id="4" name="Oval 3">
            <a:extLst>
              <a:ext uri="{FF2B5EF4-FFF2-40B4-BE49-F238E27FC236}">
                <a16:creationId xmlns:a16="http://schemas.microsoft.com/office/drawing/2014/main" id="{BC24D0EE-6E23-0ED0-316C-30FCB27938AA}"/>
              </a:ext>
            </a:extLst>
          </p:cNvPr>
          <p:cNvSpPr/>
          <p:nvPr/>
        </p:nvSpPr>
        <p:spPr>
          <a:xfrm>
            <a:off x="304800" y="4876800"/>
            <a:ext cx="2895600" cy="9144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AE6CE686-93CE-815B-E4BE-D05D284F91D0}"/>
              </a:ext>
            </a:extLst>
          </p:cNvPr>
          <p:cNvSpPr/>
          <p:nvPr/>
        </p:nvSpPr>
        <p:spPr>
          <a:xfrm>
            <a:off x="304800" y="5989320"/>
            <a:ext cx="2895600" cy="716280"/>
          </a:xfrm>
          <a:prstGeom prst="roundRect">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349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8303CBC-FE30-783D-93AD-CD2C2C06379A}"/>
              </a:ext>
            </a:extLst>
          </p:cNvPr>
          <p:cNvPicPr>
            <a:picLocks noChangeAspect="1"/>
          </p:cNvPicPr>
          <p:nvPr/>
        </p:nvPicPr>
        <p:blipFill rotWithShape="1">
          <a:blip r:embed="rId3">
            <a:extLst>
              <a:ext uri="{28A0092B-C50C-407E-A947-70E740481C1C}">
                <a14:useLocalDpi xmlns:a14="http://schemas.microsoft.com/office/drawing/2010/main" val="0"/>
              </a:ext>
            </a:extLst>
          </a:blip>
          <a:srcRect t="2313" b="2313"/>
          <a:stretch/>
        </p:blipFill>
        <p:spPr>
          <a:xfrm>
            <a:off x="20" y="1282"/>
            <a:ext cx="9143980" cy="6856718"/>
          </a:xfrm>
          <a:prstGeom prst="rect">
            <a:avLst/>
          </a:prstGeom>
        </p:spPr>
      </p:pic>
      <p:sp>
        <p:nvSpPr>
          <p:cNvPr id="4" name="Oval 3">
            <a:extLst>
              <a:ext uri="{FF2B5EF4-FFF2-40B4-BE49-F238E27FC236}">
                <a16:creationId xmlns:a16="http://schemas.microsoft.com/office/drawing/2014/main" id="{8F8F5B55-8610-3C3A-9432-F1834E1459FC}"/>
              </a:ext>
            </a:extLst>
          </p:cNvPr>
          <p:cNvSpPr/>
          <p:nvPr/>
        </p:nvSpPr>
        <p:spPr>
          <a:xfrm>
            <a:off x="2438400" y="4267200"/>
            <a:ext cx="1066800" cy="4572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923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84FA51A-96DF-F6CC-1861-6E1E2B14312A}"/>
              </a:ext>
            </a:extLst>
          </p:cNvPr>
          <p:cNvPicPr>
            <a:picLocks noChangeAspect="1"/>
          </p:cNvPicPr>
          <p:nvPr/>
        </p:nvPicPr>
        <p:blipFill rotWithShape="1">
          <a:blip r:embed="rId3">
            <a:extLst>
              <a:ext uri="{28A0092B-C50C-407E-A947-70E740481C1C}">
                <a14:useLocalDpi xmlns:a14="http://schemas.microsoft.com/office/drawing/2010/main" val="0"/>
              </a:ext>
            </a:extLst>
          </a:blip>
          <a:srcRect t="2756" b="2756"/>
          <a:stretch/>
        </p:blipFill>
        <p:spPr>
          <a:xfrm>
            <a:off x="20" y="1282"/>
            <a:ext cx="9143980" cy="6856718"/>
          </a:xfrm>
          <a:prstGeom prst="rect">
            <a:avLst/>
          </a:prstGeom>
        </p:spPr>
      </p:pic>
      <p:cxnSp>
        <p:nvCxnSpPr>
          <p:cNvPr id="5" name="Straight Arrow Connector 4">
            <a:extLst>
              <a:ext uri="{FF2B5EF4-FFF2-40B4-BE49-F238E27FC236}">
                <a16:creationId xmlns:a16="http://schemas.microsoft.com/office/drawing/2014/main" id="{BAB841E6-B9B8-D094-3449-ABC989D31083}"/>
              </a:ext>
            </a:extLst>
          </p:cNvPr>
          <p:cNvCxnSpPr>
            <a:cxnSpLocks/>
          </p:cNvCxnSpPr>
          <p:nvPr/>
        </p:nvCxnSpPr>
        <p:spPr>
          <a:xfrm flipV="1">
            <a:off x="1676400" y="5562600"/>
            <a:ext cx="0" cy="609600"/>
          </a:xfrm>
          <a:prstGeom prst="straightConnector1">
            <a:avLst/>
          </a:prstGeom>
          <a:ln w="38100">
            <a:solidFill>
              <a:srgbClr val="00747A"/>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0C6F9E89-A7A0-898A-0BBD-11D36A8217D3}"/>
              </a:ext>
            </a:extLst>
          </p:cNvPr>
          <p:cNvSpPr/>
          <p:nvPr/>
        </p:nvSpPr>
        <p:spPr>
          <a:xfrm>
            <a:off x="381004" y="5181600"/>
            <a:ext cx="914396" cy="5334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243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Graphical user interface, website&#10;&#10;Description automatically generated">
            <a:extLst>
              <a:ext uri="{FF2B5EF4-FFF2-40B4-BE49-F238E27FC236}">
                <a16:creationId xmlns:a16="http://schemas.microsoft.com/office/drawing/2014/main" id="{598AD3AB-3172-2BDF-7004-B9D11A2A4E95}"/>
              </a:ext>
            </a:extLst>
          </p:cNvPr>
          <p:cNvPicPr>
            <a:picLocks noChangeAspect="1"/>
          </p:cNvPicPr>
          <p:nvPr/>
        </p:nvPicPr>
        <p:blipFill rotWithShape="1">
          <a:blip r:embed="rId3"/>
          <a:srcRect b="1009"/>
          <a:stretch/>
        </p:blipFill>
        <p:spPr>
          <a:xfrm>
            <a:off x="20" y="1282"/>
            <a:ext cx="9143980" cy="6856718"/>
          </a:xfrm>
          <a:prstGeom prst="rect">
            <a:avLst/>
          </a:prstGeom>
        </p:spPr>
      </p:pic>
      <p:sp>
        <p:nvSpPr>
          <p:cNvPr id="4" name="Oval 3">
            <a:extLst>
              <a:ext uri="{FF2B5EF4-FFF2-40B4-BE49-F238E27FC236}">
                <a16:creationId xmlns:a16="http://schemas.microsoft.com/office/drawing/2014/main" id="{4B03B89E-0A80-6128-F080-9D47A8B9C629}"/>
              </a:ext>
            </a:extLst>
          </p:cNvPr>
          <p:cNvSpPr/>
          <p:nvPr/>
        </p:nvSpPr>
        <p:spPr>
          <a:xfrm>
            <a:off x="3200400" y="4724400"/>
            <a:ext cx="3124200" cy="5334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Arrow Connector 5">
            <a:extLst>
              <a:ext uri="{FF2B5EF4-FFF2-40B4-BE49-F238E27FC236}">
                <a16:creationId xmlns:a16="http://schemas.microsoft.com/office/drawing/2014/main" id="{E316D663-E937-96CB-34A2-552DC768396F}"/>
              </a:ext>
            </a:extLst>
          </p:cNvPr>
          <p:cNvCxnSpPr/>
          <p:nvPr/>
        </p:nvCxnSpPr>
        <p:spPr>
          <a:xfrm>
            <a:off x="3352800" y="3429000"/>
            <a:ext cx="457200" cy="457200"/>
          </a:xfrm>
          <a:prstGeom prst="straightConnector1">
            <a:avLst/>
          </a:prstGeom>
          <a:ln w="38100">
            <a:solidFill>
              <a:srgbClr val="00747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801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7285DAB-6EA3-8D3D-ECE8-ABF3F4A3565B}"/>
              </a:ext>
            </a:extLst>
          </p:cNvPr>
          <p:cNvPicPr>
            <a:picLocks noChangeAspect="1"/>
          </p:cNvPicPr>
          <p:nvPr/>
        </p:nvPicPr>
        <p:blipFill rotWithShape="1">
          <a:blip r:embed="rId3"/>
          <a:srcRect b="681"/>
          <a:stretch/>
        </p:blipFill>
        <p:spPr>
          <a:xfrm>
            <a:off x="-1123" y="0"/>
            <a:ext cx="9143980" cy="6856718"/>
          </a:xfrm>
          <a:prstGeom prst="rect">
            <a:avLst/>
          </a:prstGeom>
        </p:spPr>
      </p:pic>
      <p:sp>
        <p:nvSpPr>
          <p:cNvPr id="4" name="Oval 3">
            <a:extLst>
              <a:ext uri="{FF2B5EF4-FFF2-40B4-BE49-F238E27FC236}">
                <a16:creationId xmlns:a16="http://schemas.microsoft.com/office/drawing/2014/main" id="{ADD4D81A-A1BD-8062-830E-91CC3B21340C}"/>
              </a:ext>
            </a:extLst>
          </p:cNvPr>
          <p:cNvSpPr/>
          <p:nvPr/>
        </p:nvSpPr>
        <p:spPr>
          <a:xfrm>
            <a:off x="7620000" y="3657600"/>
            <a:ext cx="1371600" cy="4572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8257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8846BF5-934B-7DAE-A9A9-78284773AE4A}"/>
              </a:ext>
            </a:extLst>
          </p:cNvPr>
          <p:cNvPicPr>
            <a:picLocks noChangeAspect="1"/>
          </p:cNvPicPr>
          <p:nvPr/>
        </p:nvPicPr>
        <p:blipFill rotWithShape="1">
          <a:blip r:embed="rId3"/>
          <a:srcRect l="928" r="6387" b="-2"/>
          <a:stretch/>
        </p:blipFill>
        <p:spPr>
          <a:xfrm>
            <a:off x="20" y="1282"/>
            <a:ext cx="9143980" cy="6856718"/>
          </a:xfrm>
          <a:prstGeom prst="rect">
            <a:avLst/>
          </a:prstGeom>
        </p:spPr>
      </p:pic>
    </p:spTree>
    <p:extLst>
      <p:ext uri="{BB962C8B-B14F-4D97-AF65-F5344CB8AC3E}">
        <p14:creationId xmlns:p14="http://schemas.microsoft.com/office/powerpoint/2010/main" val="2864148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Find Your Legislator screen showing results">
            <a:extLst>
              <a:ext uri="{FF2B5EF4-FFF2-40B4-BE49-F238E27FC236}">
                <a16:creationId xmlns:a16="http://schemas.microsoft.com/office/drawing/2014/main" id="{66D80129-1FB2-4589-8B9A-775D5087E4D5}"/>
              </a:ext>
            </a:extLst>
          </p:cNvPr>
          <p:cNvPicPr>
            <a:picLocks noChangeAspect="1"/>
          </p:cNvPicPr>
          <p:nvPr/>
        </p:nvPicPr>
        <p:blipFill>
          <a:blip r:embed="rId3"/>
          <a:stretch>
            <a:fillRect/>
          </a:stretch>
        </p:blipFill>
        <p:spPr>
          <a:xfrm>
            <a:off x="0" y="1154931"/>
            <a:ext cx="9144000" cy="4548138"/>
          </a:xfrm>
          <a:prstGeom prst="rect">
            <a:avLst/>
          </a:prstGeom>
        </p:spPr>
      </p:pic>
      <p:sp>
        <p:nvSpPr>
          <p:cNvPr id="2" name="Oval 1">
            <a:extLst>
              <a:ext uri="{FF2B5EF4-FFF2-40B4-BE49-F238E27FC236}">
                <a16:creationId xmlns:a16="http://schemas.microsoft.com/office/drawing/2014/main" id="{2827E66B-8FF0-E385-139A-257C5F82A39A}"/>
              </a:ext>
            </a:extLst>
          </p:cNvPr>
          <p:cNvSpPr/>
          <p:nvPr/>
        </p:nvSpPr>
        <p:spPr>
          <a:xfrm>
            <a:off x="7162800" y="2667000"/>
            <a:ext cx="1981200" cy="4572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713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C2ABC62-3D8B-B9EB-EC84-C76186A5277B}"/>
              </a:ext>
            </a:extLst>
          </p:cNvPr>
          <p:cNvPicPr>
            <a:picLocks noChangeAspect="1"/>
          </p:cNvPicPr>
          <p:nvPr/>
        </p:nvPicPr>
        <p:blipFill rotWithShape="1">
          <a:blip r:embed="rId3"/>
          <a:srcRect l="252" r="6396" b="-1"/>
          <a:stretch/>
        </p:blipFill>
        <p:spPr>
          <a:xfrm>
            <a:off x="20" y="1282"/>
            <a:ext cx="9143980" cy="6856718"/>
          </a:xfrm>
          <a:prstGeom prst="rect">
            <a:avLst/>
          </a:prstGeom>
        </p:spPr>
      </p:pic>
    </p:spTree>
    <p:extLst>
      <p:ext uri="{BB962C8B-B14F-4D97-AF65-F5344CB8AC3E}">
        <p14:creationId xmlns:p14="http://schemas.microsoft.com/office/powerpoint/2010/main" val="22308206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Graphical user interface&#10;&#10;Description automatically generated">
            <a:extLst>
              <a:ext uri="{FF2B5EF4-FFF2-40B4-BE49-F238E27FC236}">
                <a16:creationId xmlns:a16="http://schemas.microsoft.com/office/drawing/2014/main" id="{B36CFD9D-1B69-39F3-02C8-1A5A85C478FA}"/>
              </a:ext>
            </a:extLst>
          </p:cNvPr>
          <p:cNvPicPr>
            <a:picLocks noChangeAspect="1"/>
          </p:cNvPicPr>
          <p:nvPr/>
        </p:nvPicPr>
        <p:blipFill rotWithShape="1">
          <a:blip r:embed="rId3"/>
          <a:srcRect b="5380"/>
          <a:stretch/>
        </p:blipFill>
        <p:spPr>
          <a:xfrm>
            <a:off x="20" y="1282"/>
            <a:ext cx="9143980" cy="6856718"/>
          </a:xfrm>
          <a:prstGeom prst="rect">
            <a:avLst/>
          </a:prstGeom>
        </p:spPr>
      </p:pic>
      <p:sp>
        <p:nvSpPr>
          <p:cNvPr id="4" name="Oval 3">
            <a:extLst>
              <a:ext uri="{FF2B5EF4-FFF2-40B4-BE49-F238E27FC236}">
                <a16:creationId xmlns:a16="http://schemas.microsoft.com/office/drawing/2014/main" id="{5917E38D-ED07-CF82-7305-B17DBAD7200F}"/>
              </a:ext>
            </a:extLst>
          </p:cNvPr>
          <p:cNvSpPr/>
          <p:nvPr/>
        </p:nvSpPr>
        <p:spPr>
          <a:xfrm>
            <a:off x="3962400" y="4419600"/>
            <a:ext cx="762000" cy="6858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7537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0EBF987E-E90E-C415-0F84-A2F46F305CB9}"/>
              </a:ext>
            </a:extLst>
          </p:cNvPr>
          <p:cNvPicPr>
            <a:picLocks noChangeAspect="1"/>
          </p:cNvPicPr>
          <p:nvPr/>
        </p:nvPicPr>
        <p:blipFill rotWithShape="1">
          <a:blip r:embed="rId3"/>
          <a:srcRect b="4476"/>
          <a:stretch/>
        </p:blipFill>
        <p:spPr>
          <a:xfrm>
            <a:off x="20" y="1282"/>
            <a:ext cx="9143980" cy="6856718"/>
          </a:xfrm>
          <a:prstGeom prst="rect">
            <a:avLst/>
          </a:prstGeom>
        </p:spPr>
      </p:pic>
      <p:sp>
        <p:nvSpPr>
          <p:cNvPr id="4" name="Oval 3">
            <a:extLst>
              <a:ext uri="{FF2B5EF4-FFF2-40B4-BE49-F238E27FC236}">
                <a16:creationId xmlns:a16="http://schemas.microsoft.com/office/drawing/2014/main" id="{0F483185-D528-8857-C5F7-46E1EDC0B946}"/>
              </a:ext>
            </a:extLst>
          </p:cNvPr>
          <p:cNvSpPr/>
          <p:nvPr/>
        </p:nvSpPr>
        <p:spPr>
          <a:xfrm>
            <a:off x="4038600" y="4572000"/>
            <a:ext cx="533400" cy="3048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0265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F8D955-94B4-94CD-61D5-903A59DC49E0}"/>
              </a:ext>
            </a:extLst>
          </p:cNvPr>
          <p:cNvPicPr>
            <a:picLocks noChangeAspect="1"/>
          </p:cNvPicPr>
          <p:nvPr/>
        </p:nvPicPr>
        <p:blipFill>
          <a:blip r:embed="rId3"/>
          <a:stretch>
            <a:fillRect/>
          </a:stretch>
        </p:blipFill>
        <p:spPr>
          <a:xfrm>
            <a:off x="523310" y="51916"/>
            <a:ext cx="8097380" cy="6754168"/>
          </a:xfrm>
          <a:prstGeom prst="rect">
            <a:avLst/>
          </a:prstGeom>
        </p:spPr>
      </p:pic>
      <p:sp>
        <p:nvSpPr>
          <p:cNvPr id="4" name="Oval 3">
            <a:extLst>
              <a:ext uri="{FF2B5EF4-FFF2-40B4-BE49-F238E27FC236}">
                <a16:creationId xmlns:a16="http://schemas.microsoft.com/office/drawing/2014/main" id="{EE9E959F-FF2F-D196-991E-61B182464335}"/>
              </a:ext>
            </a:extLst>
          </p:cNvPr>
          <p:cNvSpPr/>
          <p:nvPr/>
        </p:nvSpPr>
        <p:spPr>
          <a:xfrm>
            <a:off x="3429000" y="2286000"/>
            <a:ext cx="1219200" cy="4572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12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BD3875-6A69-6B15-8A36-C3F0D5084BF4}"/>
              </a:ext>
            </a:extLst>
          </p:cNvPr>
          <p:cNvPicPr>
            <a:picLocks noChangeAspect="1"/>
          </p:cNvPicPr>
          <p:nvPr/>
        </p:nvPicPr>
        <p:blipFill>
          <a:blip r:embed="rId3"/>
          <a:stretch>
            <a:fillRect/>
          </a:stretch>
        </p:blipFill>
        <p:spPr>
          <a:xfrm>
            <a:off x="0" y="359685"/>
            <a:ext cx="9144000" cy="6498315"/>
          </a:xfrm>
          <a:prstGeom prst="rect">
            <a:avLst/>
          </a:prstGeom>
        </p:spPr>
      </p:pic>
      <p:sp>
        <p:nvSpPr>
          <p:cNvPr id="4" name="Oval 3">
            <a:extLst>
              <a:ext uri="{FF2B5EF4-FFF2-40B4-BE49-F238E27FC236}">
                <a16:creationId xmlns:a16="http://schemas.microsoft.com/office/drawing/2014/main" id="{CC89ADE7-04FC-BB80-D2E3-311A6D7EEE5E}"/>
              </a:ext>
            </a:extLst>
          </p:cNvPr>
          <p:cNvSpPr/>
          <p:nvPr/>
        </p:nvSpPr>
        <p:spPr>
          <a:xfrm>
            <a:off x="152400" y="1143000"/>
            <a:ext cx="762000" cy="3048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138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03524D-23CB-1756-C97B-67B2025CF725}"/>
              </a:ext>
            </a:extLst>
          </p:cNvPr>
          <p:cNvPicPr>
            <a:picLocks noChangeAspect="1"/>
          </p:cNvPicPr>
          <p:nvPr/>
        </p:nvPicPr>
        <p:blipFill>
          <a:blip r:embed="rId3"/>
          <a:stretch>
            <a:fillRect/>
          </a:stretch>
        </p:blipFill>
        <p:spPr>
          <a:xfrm>
            <a:off x="0" y="434340"/>
            <a:ext cx="9144000" cy="6423660"/>
          </a:xfrm>
          <a:prstGeom prst="rect">
            <a:avLst/>
          </a:prstGeom>
        </p:spPr>
      </p:pic>
      <p:sp>
        <p:nvSpPr>
          <p:cNvPr id="4" name="Oval 3">
            <a:extLst>
              <a:ext uri="{FF2B5EF4-FFF2-40B4-BE49-F238E27FC236}">
                <a16:creationId xmlns:a16="http://schemas.microsoft.com/office/drawing/2014/main" id="{9536C2FF-30C2-E0D2-ACB0-B066316ED9B5}"/>
              </a:ext>
            </a:extLst>
          </p:cNvPr>
          <p:cNvSpPr/>
          <p:nvPr/>
        </p:nvSpPr>
        <p:spPr>
          <a:xfrm>
            <a:off x="5181600" y="1143000"/>
            <a:ext cx="1219200" cy="3810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04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F4A6C2-94B0-AB2D-BBAB-8E68526D5DAC}"/>
              </a:ext>
            </a:extLst>
          </p:cNvPr>
          <p:cNvPicPr>
            <a:picLocks noChangeAspect="1"/>
          </p:cNvPicPr>
          <p:nvPr/>
        </p:nvPicPr>
        <p:blipFill>
          <a:blip r:embed="rId3"/>
          <a:stretch>
            <a:fillRect/>
          </a:stretch>
        </p:blipFill>
        <p:spPr>
          <a:xfrm>
            <a:off x="0" y="451988"/>
            <a:ext cx="9144000" cy="6406011"/>
          </a:xfrm>
          <a:prstGeom prst="rect">
            <a:avLst/>
          </a:prstGeom>
        </p:spPr>
      </p:pic>
    </p:spTree>
    <p:extLst>
      <p:ext uri="{BB962C8B-B14F-4D97-AF65-F5344CB8AC3E}">
        <p14:creationId xmlns:p14="http://schemas.microsoft.com/office/powerpoint/2010/main" val="2582204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results showing Senator Karl Rhoads' information and picture">
            <a:extLst>
              <a:ext uri="{FF2B5EF4-FFF2-40B4-BE49-F238E27FC236}">
                <a16:creationId xmlns:a16="http://schemas.microsoft.com/office/drawing/2014/main" id="{05EAB4CE-C343-4F9E-A419-F1DB149CBF59}"/>
              </a:ext>
            </a:extLst>
          </p:cNvPr>
          <p:cNvPicPr>
            <a:picLocks noChangeAspect="1"/>
          </p:cNvPicPr>
          <p:nvPr/>
        </p:nvPicPr>
        <p:blipFill>
          <a:blip r:embed="rId3"/>
          <a:stretch>
            <a:fillRect/>
          </a:stretch>
        </p:blipFill>
        <p:spPr>
          <a:xfrm>
            <a:off x="2666734" y="228600"/>
            <a:ext cx="3810532" cy="3820058"/>
          </a:xfrm>
          <a:prstGeom prst="rect">
            <a:avLst/>
          </a:prstGeom>
        </p:spPr>
      </p:pic>
      <p:pic>
        <p:nvPicPr>
          <p:cNvPr id="8" name="Picture 7" descr="Screenshot of results showing Senator Karl Rhoads' information and picture">
            <a:extLst>
              <a:ext uri="{FF2B5EF4-FFF2-40B4-BE49-F238E27FC236}">
                <a16:creationId xmlns:a16="http://schemas.microsoft.com/office/drawing/2014/main" id="{4B72CBD9-9EA0-4527-B723-BB667A3FA8AE}"/>
              </a:ext>
            </a:extLst>
          </p:cNvPr>
          <p:cNvPicPr>
            <a:picLocks noChangeAspect="1"/>
          </p:cNvPicPr>
          <p:nvPr/>
        </p:nvPicPr>
        <p:blipFill>
          <a:blip r:embed="rId4"/>
          <a:stretch>
            <a:fillRect/>
          </a:stretch>
        </p:blipFill>
        <p:spPr>
          <a:xfrm>
            <a:off x="2671497" y="3885998"/>
            <a:ext cx="3801005" cy="1448002"/>
          </a:xfrm>
          <a:prstGeom prst="rect">
            <a:avLst/>
          </a:prstGeom>
        </p:spPr>
      </p:pic>
      <p:pic>
        <p:nvPicPr>
          <p:cNvPr id="10" name="Picture 9" descr="Screenshot of results showing Senator Karl Rhoads' information and picture">
            <a:extLst>
              <a:ext uri="{FF2B5EF4-FFF2-40B4-BE49-F238E27FC236}">
                <a16:creationId xmlns:a16="http://schemas.microsoft.com/office/drawing/2014/main" id="{CDE0C692-C547-43F6-B1B5-38EC32C635E2}"/>
              </a:ext>
            </a:extLst>
          </p:cNvPr>
          <p:cNvPicPr>
            <a:picLocks noChangeAspect="1"/>
          </p:cNvPicPr>
          <p:nvPr/>
        </p:nvPicPr>
        <p:blipFill>
          <a:blip r:embed="rId5"/>
          <a:stretch>
            <a:fillRect/>
          </a:stretch>
        </p:blipFill>
        <p:spPr>
          <a:xfrm>
            <a:off x="2652444" y="5029200"/>
            <a:ext cx="3820058" cy="1486107"/>
          </a:xfrm>
          <a:prstGeom prst="rect">
            <a:avLst/>
          </a:prstGeom>
        </p:spPr>
      </p:pic>
    </p:spTree>
    <p:extLst>
      <p:ext uri="{BB962C8B-B14F-4D97-AF65-F5344CB8AC3E}">
        <p14:creationId xmlns:p14="http://schemas.microsoft.com/office/powerpoint/2010/main" val="1089563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06D99A-ECFC-E7A4-8862-FBC036434000}"/>
              </a:ext>
            </a:extLst>
          </p:cNvPr>
          <p:cNvPicPr>
            <a:picLocks noChangeAspect="1"/>
          </p:cNvPicPr>
          <p:nvPr/>
        </p:nvPicPr>
        <p:blipFill rotWithShape="1">
          <a:blip r:embed="rId3">
            <a:extLst>
              <a:ext uri="{28A0092B-C50C-407E-A947-70E740481C1C}">
                <a14:useLocalDpi xmlns:a14="http://schemas.microsoft.com/office/drawing/2010/main" val="0"/>
              </a:ext>
            </a:extLst>
          </a:blip>
          <a:srcRect t="-1820" r="2977" b="3471"/>
          <a:stretch/>
        </p:blipFill>
        <p:spPr>
          <a:xfrm>
            <a:off x="0" y="0"/>
            <a:ext cx="9144000" cy="6837888"/>
          </a:xfrm>
          <a:prstGeom prst="rect">
            <a:avLst/>
          </a:prstGeom>
        </p:spPr>
      </p:pic>
      <p:sp>
        <p:nvSpPr>
          <p:cNvPr id="2" name="TextBox 1">
            <a:extLst>
              <a:ext uri="{FF2B5EF4-FFF2-40B4-BE49-F238E27FC236}">
                <a16:creationId xmlns:a16="http://schemas.microsoft.com/office/drawing/2014/main" id="{DE9CF704-2A4B-2DD9-8ECE-83ABE471F375}"/>
              </a:ext>
            </a:extLst>
          </p:cNvPr>
          <p:cNvSpPr txBox="1"/>
          <p:nvPr/>
        </p:nvSpPr>
        <p:spPr>
          <a:xfrm>
            <a:off x="1143000" y="2057400"/>
            <a:ext cx="6858000" cy="1066800"/>
          </a:xfrm>
          <a:prstGeom prst="rect">
            <a:avLst/>
          </a:prstGeom>
          <a:solidFill>
            <a:schemeClr val="bg1"/>
          </a:solidFill>
        </p:spPr>
        <p:txBody>
          <a:bodyPr wrap="square" rtlCol="0">
            <a:noAutofit/>
          </a:bodyPr>
          <a:lstStyle/>
          <a:p>
            <a:pPr algn="ctr"/>
            <a:r>
              <a:rPr lang="en-US" sz="4400" b="1" dirty="0">
                <a:solidFill>
                  <a:srgbClr val="00747A"/>
                </a:solidFill>
              </a:rPr>
              <a:t>capitol.hawaii.gov</a:t>
            </a:r>
          </a:p>
        </p:txBody>
      </p:sp>
    </p:spTree>
    <p:extLst>
      <p:ext uri="{BB962C8B-B14F-4D97-AF65-F5344CB8AC3E}">
        <p14:creationId xmlns:p14="http://schemas.microsoft.com/office/powerpoint/2010/main" val="1887340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8634" y="520392"/>
            <a:ext cx="7010400" cy="461665"/>
          </a:xfrm>
          <a:prstGeom prst="rect">
            <a:avLst/>
          </a:prstGeom>
          <a:noFill/>
        </p:spPr>
        <p:txBody>
          <a:bodyPr wrap="square" rtlCol="0">
            <a:spAutoFit/>
          </a:bodyPr>
          <a:lstStyle/>
          <a:p>
            <a:pPr algn="ctr"/>
            <a:r>
              <a:rPr lang="en-US" sz="2400" dirty="0"/>
              <a:t>LEGISLATURE</a:t>
            </a:r>
          </a:p>
        </p:txBody>
      </p:sp>
      <p:pic>
        <p:nvPicPr>
          <p:cNvPr id="2" name="Picture 1" descr="screenshot of 9 buttons">
            <a:extLst>
              <a:ext uri="{FF2B5EF4-FFF2-40B4-BE49-F238E27FC236}">
                <a16:creationId xmlns:a16="http://schemas.microsoft.com/office/drawing/2014/main" id="{E73335B2-9777-4D5D-8CBA-76373C51481F}"/>
              </a:ext>
            </a:extLst>
          </p:cNvPr>
          <p:cNvPicPr>
            <a:picLocks noChangeAspect="1"/>
          </p:cNvPicPr>
          <p:nvPr/>
        </p:nvPicPr>
        <p:blipFill rotWithShape="1">
          <a:blip r:embed="rId3"/>
          <a:srcRect l="28333" t="52222" r="24723" b="7778"/>
          <a:stretch/>
        </p:blipFill>
        <p:spPr>
          <a:xfrm>
            <a:off x="1214967" y="1295400"/>
            <a:ext cx="6714067" cy="4648200"/>
          </a:xfrm>
          <a:prstGeom prst="rect">
            <a:avLst/>
          </a:prstGeom>
        </p:spPr>
      </p:pic>
      <p:sp>
        <p:nvSpPr>
          <p:cNvPr id="4" name="Oval 3" descr="oval highlighting Legislators button"/>
          <p:cNvSpPr/>
          <p:nvPr/>
        </p:nvSpPr>
        <p:spPr>
          <a:xfrm>
            <a:off x="1241092" y="2705100"/>
            <a:ext cx="1981200" cy="1828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AF2FFA9-8F3D-4FC3-FB29-C5F56E655A68}"/>
              </a:ext>
            </a:extLst>
          </p:cNvPr>
          <p:cNvPicPr>
            <a:picLocks noChangeAspect="1"/>
          </p:cNvPicPr>
          <p:nvPr/>
        </p:nvPicPr>
        <p:blipFill rotWithShape="1">
          <a:blip r:embed="rId4"/>
          <a:srcRect l="13833" t="9278" r="14739" b="9388"/>
          <a:stretch/>
        </p:blipFill>
        <p:spPr>
          <a:xfrm>
            <a:off x="45502" y="496360"/>
            <a:ext cx="9052996" cy="6442834"/>
          </a:xfrm>
          <a:prstGeom prst="rect">
            <a:avLst/>
          </a:prstGeom>
        </p:spPr>
      </p:pic>
      <p:sp>
        <p:nvSpPr>
          <p:cNvPr id="5" name="Oval 4">
            <a:extLst>
              <a:ext uri="{FF2B5EF4-FFF2-40B4-BE49-F238E27FC236}">
                <a16:creationId xmlns:a16="http://schemas.microsoft.com/office/drawing/2014/main" id="{4A3B482E-B368-E447-F8FC-916126846EEC}"/>
              </a:ext>
            </a:extLst>
          </p:cNvPr>
          <p:cNvSpPr/>
          <p:nvPr/>
        </p:nvSpPr>
        <p:spPr>
          <a:xfrm>
            <a:off x="228600" y="2057400"/>
            <a:ext cx="1012492" cy="3048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768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EBD70D-95D4-CEFF-C58C-98D30D2DFDB7}"/>
              </a:ext>
            </a:extLst>
          </p:cNvPr>
          <p:cNvPicPr>
            <a:picLocks noChangeAspect="1"/>
          </p:cNvPicPr>
          <p:nvPr/>
        </p:nvPicPr>
        <p:blipFill>
          <a:blip r:embed="rId3"/>
          <a:stretch>
            <a:fillRect/>
          </a:stretch>
        </p:blipFill>
        <p:spPr>
          <a:xfrm>
            <a:off x="603993" y="0"/>
            <a:ext cx="7936013" cy="6858000"/>
          </a:xfrm>
          <a:prstGeom prst="rect">
            <a:avLst/>
          </a:prstGeom>
        </p:spPr>
      </p:pic>
      <p:sp>
        <p:nvSpPr>
          <p:cNvPr id="7" name="Oval 6">
            <a:extLst>
              <a:ext uri="{FF2B5EF4-FFF2-40B4-BE49-F238E27FC236}">
                <a16:creationId xmlns:a16="http://schemas.microsoft.com/office/drawing/2014/main" id="{4FA28280-76FC-E88D-6C64-6EDAEDB67090}"/>
              </a:ext>
            </a:extLst>
          </p:cNvPr>
          <p:cNvSpPr/>
          <p:nvPr/>
        </p:nvSpPr>
        <p:spPr>
          <a:xfrm>
            <a:off x="5791200" y="3048000"/>
            <a:ext cx="1981200" cy="9144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944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D69FB-7E2B-AEDF-C2AB-93AFF3421CE4}"/>
              </a:ext>
            </a:extLst>
          </p:cNvPr>
          <p:cNvPicPr>
            <a:picLocks noChangeAspect="1"/>
          </p:cNvPicPr>
          <p:nvPr/>
        </p:nvPicPr>
        <p:blipFill>
          <a:blip r:embed="rId3"/>
          <a:stretch>
            <a:fillRect/>
          </a:stretch>
        </p:blipFill>
        <p:spPr>
          <a:xfrm>
            <a:off x="514482" y="0"/>
            <a:ext cx="8115035" cy="6858000"/>
          </a:xfrm>
          <a:prstGeom prst="rect">
            <a:avLst/>
          </a:prstGeom>
        </p:spPr>
      </p:pic>
      <p:sp>
        <p:nvSpPr>
          <p:cNvPr id="2" name="Oval 1">
            <a:extLst>
              <a:ext uri="{FF2B5EF4-FFF2-40B4-BE49-F238E27FC236}">
                <a16:creationId xmlns:a16="http://schemas.microsoft.com/office/drawing/2014/main" id="{95BA4F2F-C599-C19E-3DA6-10720DAA2B7D}"/>
              </a:ext>
            </a:extLst>
          </p:cNvPr>
          <p:cNvSpPr/>
          <p:nvPr/>
        </p:nvSpPr>
        <p:spPr>
          <a:xfrm>
            <a:off x="6400800" y="4114800"/>
            <a:ext cx="1752600" cy="3810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8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D2B046-C342-3ECC-1410-D57708E718F8}"/>
              </a:ext>
            </a:extLst>
          </p:cNvPr>
          <p:cNvPicPr>
            <a:picLocks noChangeAspect="1"/>
          </p:cNvPicPr>
          <p:nvPr/>
        </p:nvPicPr>
        <p:blipFill>
          <a:blip r:embed="rId3"/>
          <a:stretch>
            <a:fillRect/>
          </a:stretch>
        </p:blipFill>
        <p:spPr>
          <a:xfrm>
            <a:off x="11989" y="0"/>
            <a:ext cx="9120021" cy="6858000"/>
          </a:xfrm>
          <a:prstGeom prst="rect">
            <a:avLst/>
          </a:prstGeom>
        </p:spPr>
      </p:pic>
    </p:spTree>
    <p:extLst>
      <p:ext uri="{BB962C8B-B14F-4D97-AF65-F5344CB8AC3E}">
        <p14:creationId xmlns:p14="http://schemas.microsoft.com/office/powerpoint/2010/main" val="3763543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274638"/>
            <a:ext cx="4800600" cy="1143000"/>
          </a:xfrm>
        </p:spPr>
        <p:txBody>
          <a:bodyPr/>
          <a:lstStyle/>
          <a:p>
            <a:pPr eaLnBrk="1" hangingPunct="1"/>
            <a:r>
              <a:rPr lang="en-US" dirty="0"/>
              <a:t>Public Access Room</a:t>
            </a:r>
            <a:br>
              <a:rPr lang="en-US" dirty="0"/>
            </a:br>
            <a:r>
              <a:rPr lang="en-US" dirty="0"/>
              <a:t>Your Office</a:t>
            </a:r>
          </a:p>
        </p:txBody>
      </p:sp>
      <p:pic>
        <p:nvPicPr>
          <p:cNvPr id="16387" name="Content Placeholder 7" descr="Photo of Capitol"/>
          <p:cNvPicPr>
            <a:picLocks noGrp="1" noChangeAspect="1"/>
          </p:cNvPicPr>
          <p:nvPr>
            <p:ph sz="half" idx="1"/>
          </p:nvPr>
        </p:nvPicPr>
        <p:blipFill>
          <a:blip r:embed="rId3" cstate="screen"/>
          <a:srcRect/>
          <a:stretch>
            <a:fillRect/>
          </a:stretch>
        </p:blipFill>
        <p:spPr>
          <a:xfrm>
            <a:off x="4800600" y="3595687"/>
            <a:ext cx="4038600" cy="3033713"/>
          </a:xfrm>
        </p:spPr>
      </p:pic>
      <p:pic>
        <p:nvPicPr>
          <p:cNvPr id="16388" name="Content Placeholder 8" descr="photo of par office"/>
          <p:cNvPicPr>
            <a:picLocks noGrp="1" noChangeAspect="1"/>
          </p:cNvPicPr>
          <p:nvPr>
            <p:ph sz="half" idx="2"/>
          </p:nvPr>
        </p:nvPicPr>
        <p:blipFill>
          <a:blip r:embed="rId4" cstate="screen"/>
          <a:srcRect/>
          <a:stretch>
            <a:fillRect/>
          </a:stretch>
        </p:blipFill>
        <p:spPr>
          <a:xfrm>
            <a:off x="228600" y="1676400"/>
            <a:ext cx="4038600" cy="3033713"/>
          </a:xfrm>
        </p:spPr>
      </p:pic>
      <p:sp>
        <p:nvSpPr>
          <p:cNvPr id="10" name="Title 1"/>
          <p:cNvSpPr txBox="1">
            <a:spLocks/>
          </p:cNvSpPr>
          <p:nvPr/>
        </p:nvSpPr>
        <p:spPr>
          <a:xfrm>
            <a:off x="4800600" y="2438400"/>
            <a:ext cx="4038600" cy="1143000"/>
          </a:xfrm>
          <a:prstGeom prst="rect">
            <a:avLst/>
          </a:prstGeom>
        </p:spPr>
        <p:txBody>
          <a:bodyPr anchor="ctr">
            <a:normAutofit fontScale="92500" lnSpcReduction="20000"/>
          </a:bodyPr>
          <a:lstStyle/>
          <a:p>
            <a:pPr algn="ctr" fontAlgn="auto">
              <a:spcAft>
                <a:spcPts val="0"/>
              </a:spcAft>
              <a:defRPr/>
            </a:pPr>
            <a:r>
              <a:rPr lang="en-US" sz="4400" dirty="0">
                <a:latin typeface="+mj-lt"/>
                <a:ea typeface="+mj-ea"/>
                <a:cs typeface="+mj-cs"/>
              </a:rPr>
              <a:t>at the </a:t>
            </a:r>
          </a:p>
          <a:p>
            <a:pPr algn="ctr" fontAlgn="auto">
              <a:spcAft>
                <a:spcPts val="0"/>
              </a:spcAft>
              <a:defRPr/>
            </a:pPr>
            <a:r>
              <a:rPr lang="en-US" sz="4400" dirty="0">
                <a:latin typeface="+mj-lt"/>
                <a:ea typeface="+mj-ea"/>
                <a:cs typeface="+mj-cs"/>
              </a:rPr>
              <a:t>State Capitol</a:t>
            </a:r>
          </a:p>
        </p:txBody>
      </p:sp>
      <p:sp>
        <p:nvSpPr>
          <p:cNvPr id="11" name="Title 1"/>
          <p:cNvSpPr txBox="1">
            <a:spLocks/>
          </p:cNvSpPr>
          <p:nvPr/>
        </p:nvSpPr>
        <p:spPr>
          <a:xfrm>
            <a:off x="292308" y="5440362"/>
            <a:ext cx="4038600" cy="1143000"/>
          </a:xfrm>
          <a:prstGeom prst="rect">
            <a:avLst/>
          </a:prstGeom>
        </p:spPr>
        <p:txBody>
          <a:bodyPr anchor="ctr">
            <a:noAutofit/>
          </a:bodyPr>
          <a:lstStyle/>
          <a:p>
            <a:pPr algn="ctr" fontAlgn="auto">
              <a:spcAft>
                <a:spcPts val="0"/>
              </a:spcAft>
              <a:defRPr/>
            </a:pPr>
            <a:r>
              <a:rPr lang="en-US" sz="2800" dirty="0">
                <a:latin typeface="+mj-lt"/>
                <a:ea typeface="+mj-ea"/>
                <a:cs typeface="+mj-cs"/>
              </a:rPr>
              <a:t>4</a:t>
            </a:r>
            <a:r>
              <a:rPr lang="en-US" sz="2800" baseline="30000" dirty="0">
                <a:latin typeface="+mj-lt"/>
                <a:ea typeface="+mj-ea"/>
                <a:cs typeface="+mj-cs"/>
              </a:rPr>
              <a:t>th</a:t>
            </a:r>
            <a:r>
              <a:rPr lang="en-US" sz="2800" dirty="0">
                <a:latin typeface="+mj-lt"/>
                <a:ea typeface="+mj-ea"/>
                <a:cs typeface="+mj-cs"/>
              </a:rPr>
              <a:t> Floor, Room 401</a:t>
            </a:r>
          </a:p>
          <a:p>
            <a:pPr algn="ctr" fontAlgn="auto">
              <a:spcAft>
                <a:spcPts val="0"/>
              </a:spcAft>
              <a:defRPr/>
            </a:pPr>
            <a:endParaRPr lang="en-US" sz="2800" dirty="0">
              <a:latin typeface="+mj-lt"/>
              <a:ea typeface="+mj-ea"/>
              <a:cs typeface="+mj-cs"/>
            </a:endParaRPr>
          </a:p>
          <a:p>
            <a:pPr algn="ctr" fontAlgn="auto">
              <a:spcAft>
                <a:spcPts val="0"/>
              </a:spcAft>
              <a:defRPr/>
            </a:pPr>
            <a:r>
              <a:rPr lang="en-US" sz="2800" dirty="0">
                <a:latin typeface="+mj-lt"/>
                <a:ea typeface="+mj-ea"/>
                <a:cs typeface="+mj-cs"/>
              </a:rPr>
              <a:t>808/587-0478</a:t>
            </a:r>
          </a:p>
          <a:p>
            <a:pPr algn="ctr" fontAlgn="auto">
              <a:spcAft>
                <a:spcPts val="0"/>
              </a:spcAft>
              <a:defRPr/>
            </a:pPr>
            <a:r>
              <a:rPr lang="en-US" sz="2800" dirty="0">
                <a:latin typeface="+mj-lt"/>
                <a:ea typeface="+mj-ea"/>
                <a:cs typeface="+mj-cs"/>
              </a:rPr>
              <a:t>par@capitol.hawaii.gov</a:t>
            </a:r>
          </a:p>
          <a:p>
            <a:pPr algn="ctr" fontAlgn="auto">
              <a:spcAft>
                <a:spcPts val="0"/>
              </a:spcAft>
              <a:defRPr/>
            </a:pPr>
            <a:endParaRPr lang="en-US" sz="4400" dirty="0">
              <a:latin typeface="+mj-lt"/>
              <a:ea typeface="+mj-ea"/>
              <a:cs typeface="+mj-cs"/>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994450" y="223837"/>
            <a:ext cx="3697096" cy="2138363"/>
          </a:xfrm>
          <a:prstGeom prst="rect">
            <a:avLst/>
          </a:prstGeom>
        </p:spPr>
      </p:pic>
    </p:spTree>
    <p:extLst>
      <p:ext uri="{BB962C8B-B14F-4D97-AF65-F5344CB8AC3E}">
        <p14:creationId xmlns:p14="http://schemas.microsoft.com/office/powerpoint/2010/main" val="423864781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991" name="Rectangle 41990">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93" name="Rectangle 41992">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9144000"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95" name="Rectangle 41994">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1640" y="-1720"/>
            <a:ext cx="881253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97" name="Rectangle 41996">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4540" y="-1291"/>
            <a:ext cx="2706134"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99" name="Oval 41998">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3923854" y="1402819"/>
            <a:ext cx="4967533" cy="3741293"/>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986" name="Title 1"/>
          <p:cNvSpPr>
            <a:spLocks noGrp="1"/>
          </p:cNvSpPr>
          <p:nvPr>
            <p:ph type="title"/>
          </p:nvPr>
        </p:nvSpPr>
        <p:spPr>
          <a:xfrm>
            <a:off x="1040148" y="818984"/>
            <a:ext cx="4947184" cy="3268520"/>
          </a:xfrm>
        </p:spPr>
        <p:txBody>
          <a:bodyPr vert="horz" lIns="91440" tIns="45720" rIns="91440" bIns="45720" rtlCol="0" anchor="b">
            <a:normAutofit/>
          </a:bodyPr>
          <a:lstStyle/>
          <a:p>
            <a:pPr algn="r" eaLnBrk="1" hangingPunct="1">
              <a:lnSpc>
                <a:spcPct val="90000"/>
              </a:lnSpc>
            </a:pPr>
            <a:r>
              <a:rPr lang="en-US" sz="4200" kern="1200">
                <a:solidFill>
                  <a:srgbClr val="FFFFFF"/>
                </a:solidFill>
                <a:latin typeface="+mj-lt"/>
                <a:ea typeface="+mj-ea"/>
                <a:cs typeface="+mj-cs"/>
              </a:rPr>
              <a:t>Don’t forget the most important participants in State legislative government…</a:t>
            </a:r>
          </a:p>
        </p:txBody>
      </p:sp>
      <p:sp>
        <p:nvSpPr>
          <p:cNvPr id="42001" name="Rectangle 42000">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735" y="4480038"/>
            <a:ext cx="9134528"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03" name="Rectangle 42002">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68117" y="2081692"/>
            <a:ext cx="6857572" cy="2694194"/>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7" name="Freeform: Shape 43016">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3019" name="Group 43018">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43020"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43021"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en-US"/>
            </a:p>
          </p:txBody>
        </p:sp>
        <p:sp>
          <p:nvSpPr>
            <p:cNvPr id="43022"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en-US"/>
            </a:p>
          </p:txBody>
        </p:sp>
        <p:sp>
          <p:nvSpPr>
            <p:cNvPr id="43023"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43024"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3025"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en-US"/>
            </a:p>
          </p:txBody>
        </p:sp>
      </p:grpSp>
      <p:pic>
        <p:nvPicPr>
          <p:cNvPr id="15" name="Picture 14" descr="photo of woman in greenery"/>
          <p:cNvPicPr>
            <a:picLocks noChangeAspect="1"/>
          </p:cNvPicPr>
          <p:nvPr/>
        </p:nvPicPr>
        <p:blipFill>
          <a:blip r:embed="rId3" cstate="screen"/>
          <a:srcRect/>
          <a:stretch>
            <a:fillRect/>
          </a:stretch>
        </p:blipFill>
        <p:spPr>
          <a:xfrm>
            <a:off x="3800475" y="685800"/>
            <a:ext cx="1525588" cy="3165475"/>
          </a:xfrm>
          <a:prstGeom prst="rect">
            <a:avLst/>
          </a:prstGeom>
          <a:scene3d>
            <a:camera prst="orthographicFront"/>
            <a:lightRig rig="twoPt" dir="t">
              <a:rot lat="0" lon="0" rev="7800000"/>
            </a:lightRig>
          </a:scene3d>
        </p:spPr>
      </p:pic>
      <p:pic>
        <p:nvPicPr>
          <p:cNvPr id="17" name="Picture 16" descr="photo of people in office"/>
          <p:cNvPicPr>
            <a:picLocks noChangeAspect="1"/>
          </p:cNvPicPr>
          <p:nvPr/>
        </p:nvPicPr>
        <p:blipFill>
          <a:blip r:embed="rId4" cstate="screen"/>
          <a:srcRect l="-4351"/>
          <a:stretch>
            <a:fillRect/>
          </a:stretch>
        </p:blipFill>
        <p:spPr>
          <a:xfrm>
            <a:off x="3800475" y="3913188"/>
            <a:ext cx="1525588" cy="1878013"/>
          </a:xfrm>
          <a:prstGeom prst="rect">
            <a:avLst/>
          </a:prstGeom>
          <a:scene3d>
            <a:camera prst="orthographicFront"/>
            <a:lightRig rig="twoPt" dir="t">
              <a:rot lat="0" lon="0" rev="7800000"/>
            </a:lightRig>
          </a:scene3d>
        </p:spPr>
      </p:pic>
      <p:pic>
        <p:nvPicPr>
          <p:cNvPr id="9" name="Picture 8" descr="photo of abstract sculpture of 3 figures"/>
          <p:cNvPicPr>
            <a:picLocks noChangeAspect="1"/>
          </p:cNvPicPr>
          <p:nvPr/>
        </p:nvPicPr>
        <p:blipFill>
          <a:blip r:embed="rId5" cstate="screen"/>
          <a:stretch>
            <a:fillRect/>
          </a:stretch>
        </p:blipFill>
        <p:spPr>
          <a:xfrm>
            <a:off x="5389563" y="685800"/>
            <a:ext cx="1795463" cy="1331913"/>
          </a:xfrm>
          <a:prstGeom prst="rect">
            <a:avLst/>
          </a:prstGeom>
          <a:scene3d>
            <a:camera prst="orthographicFront"/>
            <a:lightRig rig="twoPt" dir="t">
              <a:rot lat="0" lon="0" rev="7800000"/>
            </a:lightRig>
          </a:scene3d>
        </p:spPr>
      </p:pic>
      <p:pic>
        <p:nvPicPr>
          <p:cNvPr id="18" name="Content Placeholder 3" descr="photo of crowd of people in capitol rotunda"/>
          <p:cNvPicPr>
            <a:picLocks noChangeAspect="1"/>
          </p:cNvPicPr>
          <p:nvPr/>
        </p:nvPicPr>
        <p:blipFill>
          <a:blip r:embed="rId6" cstate="screen"/>
          <a:srcRect/>
          <a:stretch>
            <a:fillRect/>
          </a:stretch>
        </p:blipFill>
        <p:spPr bwMode="auto">
          <a:xfrm>
            <a:off x="7246938" y="685800"/>
            <a:ext cx="1331913" cy="1331913"/>
          </a:xfrm>
          <a:prstGeom prst="rect">
            <a:avLst/>
          </a:prstGeom>
          <a:scene3d>
            <a:camera prst="orthographicFront"/>
            <a:lightRig rig="twoPt" dir="t">
              <a:rot lat="0" lon="0" rev="7800000"/>
            </a:lightRig>
          </a:scene3d>
        </p:spPr>
      </p:pic>
      <p:pic>
        <p:nvPicPr>
          <p:cNvPr id="19" name="Picture 18" descr="photo of fan dancer"/>
          <p:cNvPicPr>
            <a:picLocks noChangeAspect="1"/>
          </p:cNvPicPr>
          <p:nvPr/>
        </p:nvPicPr>
        <p:blipFill>
          <a:blip r:embed="rId7" cstate="screen"/>
          <a:srcRect/>
          <a:stretch>
            <a:fillRect/>
          </a:stretch>
        </p:blipFill>
        <p:spPr>
          <a:xfrm>
            <a:off x="5389563" y="2078038"/>
            <a:ext cx="1846263" cy="1612900"/>
          </a:xfrm>
          <a:prstGeom prst="rect">
            <a:avLst/>
          </a:prstGeom>
          <a:scene3d>
            <a:camera prst="orthographicFront"/>
            <a:lightRig rig="twoPt" dir="t">
              <a:rot lat="0" lon="0" rev="7800000"/>
            </a:lightRig>
          </a:scene3d>
        </p:spPr>
      </p:pic>
      <p:pic>
        <p:nvPicPr>
          <p:cNvPr id="13" name="Picture 12" descr="photo of man on beach"/>
          <p:cNvPicPr>
            <a:picLocks noChangeAspect="1"/>
          </p:cNvPicPr>
          <p:nvPr/>
        </p:nvPicPr>
        <p:blipFill>
          <a:blip r:embed="rId8" cstate="screen"/>
          <a:srcRect/>
          <a:stretch>
            <a:fillRect/>
          </a:stretch>
        </p:blipFill>
        <p:spPr>
          <a:xfrm>
            <a:off x="5389563" y="3752850"/>
            <a:ext cx="1846263" cy="2036763"/>
          </a:xfrm>
          <a:prstGeom prst="rect">
            <a:avLst/>
          </a:prstGeom>
          <a:scene3d>
            <a:camera prst="orthographicFront"/>
            <a:lightRig rig="twoPt" dir="t">
              <a:rot lat="0" lon="0" rev="7800000"/>
            </a:lightRig>
          </a:scene3d>
        </p:spPr>
      </p:pic>
      <p:pic>
        <p:nvPicPr>
          <p:cNvPr id="16" name="Picture 15" descr="photo of person at computer desk"/>
          <p:cNvPicPr>
            <a:picLocks noChangeAspect="1"/>
          </p:cNvPicPr>
          <p:nvPr/>
        </p:nvPicPr>
        <p:blipFill>
          <a:blip r:embed="rId9" cstate="screen"/>
          <a:stretch>
            <a:fillRect/>
          </a:stretch>
        </p:blipFill>
        <p:spPr>
          <a:xfrm>
            <a:off x="7299325" y="2078038"/>
            <a:ext cx="1281113" cy="3711575"/>
          </a:xfrm>
          <a:prstGeom prst="rect">
            <a:avLst/>
          </a:prstGeom>
          <a:scene3d>
            <a:camera prst="orthographicFront"/>
            <a:lightRig rig="twoPt" dir="t">
              <a:rot lat="0" lon="0" rev="7800000"/>
            </a:lightRig>
          </a:scene3d>
        </p:spPr>
      </p:pic>
      <p:sp>
        <p:nvSpPr>
          <p:cNvPr id="43012" name="Title 1"/>
          <p:cNvSpPr>
            <a:spLocks noGrp="1"/>
          </p:cNvSpPr>
          <p:nvPr>
            <p:ph type="title"/>
          </p:nvPr>
        </p:nvSpPr>
        <p:spPr>
          <a:xfrm>
            <a:off x="401265" y="685800"/>
            <a:ext cx="2085203" cy="5105400"/>
          </a:xfrm>
        </p:spPr>
        <p:txBody>
          <a:bodyPr>
            <a:normAutofit/>
          </a:bodyPr>
          <a:lstStyle/>
          <a:p>
            <a:pPr eaLnBrk="1" hangingPunct="1"/>
            <a:r>
              <a:rPr lang="en-US" sz="3500">
                <a:solidFill>
                  <a:srgbClr val="FFFFFF"/>
                </a:solidFill>
              </a:rPr>
              <a:t>People like you!</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4600" y="1443841"/>
            <a:ext cx="6629400" cy="3970318"/>
          </a:xfrm>
          <a:prstGeom prst="rect">
            <a:avLst/>
          </a:prstGeom>
          <a:solidFill>
            <a:schemeClr val="bg1"/>
          </a:solidFill>
        </p:spPr>
        <p:txBody>
          <a:bodyPr wrap="square">
            <a:noAutofit/>
          </a:bodyPr>
          <a:lstStyle/>
          <a:p>
            <a:pPr marL="231775" indent="-231775" eaLnBrk="0" hangingPunct="0">
              <a:spcAft>
                <a:spcPts val="1200"/>
              </a:spcAft>
              <a:buFont typeface="Arial" pitchFamily="34" charset="0"/>
              <a:buChar char="•"/>
              <a:defRPr/>
            </a:pPr>
            <a:r>
              <a:rPr lang="en-US" sz="2400" b="1" dirty="0">
                <a:latin typeface="Arial" pitchFamily="34" charset="0"/>
                <a:ea typeface="Calibri" pitchFamily="34" charset="0"/>
                <a:cs typeface="Times New Roman" pitchFamily="18" charset="0"/>
              </a:rPr>
              <a:t>Vote!</a:t>
            </a:r>
          </a:p>
          <a:p>
            <a:pPr marL="688975" lvl="1" indent="-231775" eaLnBrk="0" hangingPunct="0">
              <a:spcAft>
                <a:spcPts val="1200"/>
              </a:spcAft>
              <a:buFont typeface="Arial" pitchFamily="34" charset="0"/>
              <a:buChar char="•"/>
              <a:defRPr/>
            </a:pPr>
            <a:r>
              <a:rPr lang="en-US" sz="2400" dirty="0">
                <a:latin typeface="Arial" pitchFamily="34" charset="0"/>
                <a:ea typeface="Calibri" pitchFamily="34" charset="0"/>
                <a:cs typeface="Times New Roman" pitchFamily="18" charset="0"/>
              </a:rPr>
              <a:t>State Senator (every 4 years) </a:t>
            </a:r>
          </a:p>
          <a:p>
            <a:pPr marL="688975" lvl="1" indent="-231775" eaLnBrk="0" hangingPunct="0">
              <a:spcAft>
                <a:spcPts val="1200"/>
              </a:spcAft>
              <a:buFont typeface="Arial" pitchFamily="34" charset="0"/>
              <a:buChar char="•"/>
              <a:defRPr/>
            </a:pPr>
            <a:r>
              <a:rPr lang="en-US" sz="2400" dirty="0">
                <a:latin typeface="Arial" pitchFamily="34" charset="0"/>
                <a:ea typeface="Calibri" pitchFamily="34" charset="0"/>
                <a:cs typeface="Times New Roman" pitchFamily="18" charset="0"/>
              </a:rPr>
              <a:t>State Representative (every 2 years)</a:t>
            </a:r>
          </a:p>
          <a:p>
            <a:pPr marL="688975" lvl="1" indent="-231775" eaLnBrk="0" hangingPunct="0">
              <a:spcAft>
                <a:spcPts val="1200"/>
              </a:spcAft>
              <a:buFont typeface="Arial" pitchFamily="34" charset="0"/>
              <a:buChar char="•"/>
              <a:defRPr/>
            </a:pPr>
            <a:r>
              <a:rPr lang="en-US" sz="2400" dirty="0">
                <a:latin typeface="Arial" pitchFamily="34" charset="0"/>
                <a:ea typeface="Calibri" pitchFamily="34" charset="0"/>
                <a:cs typeface="Times New Roman" pitchFamily="18" charset="0"/>
              </a:rPr>
              <a:t>Proposed Amendments to the Hawaii State Constitution</a:t>
            </a:r>
          </a:p>
          <a:p>
            <a:pPr marL="231775" indent="-231775" eaLnBrk="0" hangingPunct="0">
              <a:spcAft>
                <a:spcPts val="1200"/>
              </a:spcAft>
              <a:buFontTx/>
              <a:buChar char="•"/>
              <a:defRPr/>
            </a:pPr>
            <a:r>
              <a:rPr lang="en-US" sz="2400" b="1" dirty="0">
                <a:latin typeface="Arial" pitchFamily="34" charset="0"/>
                <a:cs typeface="Times New Roman" pitchFamily="18" charset="0"/>
              </a:rPr>
              <a:t>Run for office </a:t>
            </a:r>
            <a:r>
              <a:rPr lang="en-US" sz="2400" dirty="0">
                <a:latin typeface="Arial" pitchFamily="34" charset="0"/>
                <a:cs typeface="Times New Roman" pitchFamily="18" charset="0"/>
              </a:rPr>
              <a:t>(or help someone else)</a:t>
            </a:r>
            <a:endParaRPr lang="en-US" sz="3200" dirty="0">
              <a:latin typeface="Arial" pitchFamily="34" charset="0"/>
            </a:endParaRPr>
          </a:p>
          <a:p>
            <a:pPr marL="231775" indent="-231775" eaLnBrk="0" hangingPunct="0">
              <a:spcAft>
                <a:spcPts val="1200"/>
              </a:spcAft>
              <a:buFontTx/>
              <a:buChar char="•"/>
              <a:defRPr/>
            </a:pPr>
            <a:r>
              <a:rPr lang="en-US" sz="2400" dirty="0">
                <a:latin typeface="Arial" pitchFamily="34" charset="0"/>
                <a:ea typeface="Calibri" pitchFamily="34" charset="0"/>
                <a:cs typeface="Times New Roman" pitchFamily="18" charset="0"/>
              </a:rPr>
              <a:t>Communicate with legislators</a:t>
            </a:r>
          </a:p>
          <a:p>
            <a:pPr marL="231775" indent="-231775" eaLnBrk="0" hangingPunct="0">
              <a:spcAft>
                <a:spcPts val="1200"/>
              </a:spcAft>
              <a:buFontTx/>
              <a:buChar char="•"/>
              <a:defRPr/>
            </a:pPr>
            <a:r>
              <a:rPr lang="en-US" sz="2400" dirty="0">
                <a:latin typeface="Arial" pitchFamily="34" charset="0"/>
                <a:ea typeface="Calibri" pitchFamily="34" charset="0"/>
                <a:cs typeface="Times New Roman" pitchFamily="18" charset="0"/>
              </a:rPr>
              <a:t>Offer testimony </a:t>
            </a:r>
            <a:endParaRPr lang="en-US" sz="1600" dirty="0">
              <a:latin typeface="Arial" pitchFamily="34" charset="0"/>
            </a:endParaRPr>
          </a:p>
          <a:p>
            <a:pPr marL="231775" indent="-231775" eaLnBrk="0" hangingPunct="0">
              <a:spcAft>
                <a:spcPts val="1200"/>
              </a:spcAft>
              <a:buFontTx/>
              <a:buChar char="•"/>
              <a:defRPr/>
            </a:pPr>
            <a:r>
              <a:rPr lang="en-US" sz="2400" dirty="0">
                <a:latin typeface="Arial" pitchFamily="34" charset="0"/>
                <a:ea typeface="Calibri" pitchFamily="34" charset="0"/>
                <a:cs typeface="Times New Roman" pitchFamily="18" charset="0"/>
              </a:rPr>
              <a:t>Join with others </a:t>
            </a:r>
          </a:p>
        </p:txBody>
      </p:sp>
      <p:sp>
        <p:nvSpPr>
          <p:cNvPr id="4" name="Title 3"/>
          <p:cNvSpPr>
            <a:spLocks noGrp="1"/>
          </p:cNvSpPr>
          <p:nvPr>
            <p:ph type="title"/>
          </p:nvPr>
        </p:nvSpPr>
        <p:spPr>
          <a:xfrm>
            <a:off x="457200" y="274638"/>
            <a:ext cx="8229600" cy="639762"/>
          </a:xfrm>
        </p:spPr>
        <p:txBody>
          <a:bodyPr rtlCol="0">
            <a:normAutofit fontScale="90000"/>
          </a:bodyPr>
          <a:lstStyle/>
          <a:p>
            <a:pPr eaLnBrk="1" fontAlgn="auto" hangingPunct="1">
              <a:spcAft>
                <a:spcPts val="0"/>
              </a:spcAft>
              <a:defRPr/>
            </a:pPr>
            <a:r>
              <a:rPr lang="en-US" dirty="0"/>
              <a:t>What can you do?</a:t>
            </a:r>
          </a:p>
        </p:txBody>
      </p:sp>
      <p:sp>
        <p:nvSpPr>
          <p:cNvPr id="5" name="Oval 4">
            <a:hlinkClick r:id="rId3" action="ppaction://hlinkpres?slideindex=1&amp;slidetitle="/>
            <a:extLst>
              <a:ext uri="{C183D7F6-B498-43B3-948B-1728B52AA6E4}">
                <adec:decorative xmlns:adec="http://schemas.microsoft.com/office/drawing/2017/decorative" val="1"/>
              </a:ext>
            </a:extLst>
          </p:cNvPr>
          <p:cNvSpPr/>
          <p:nvPr/>
        </p:nvSpPr>
        <p:spPr>
          <a:xfrm>
            <a:off x="1935346" y="4267200"/>
            <a:ext cx="5684654" cy="1916925"/>
          </a:xfrm>
          <a:prstGeom prst="ellipse">
            <a:avLst/>
          </a:prstGeom>
          <a:noFill/>
          <a:ln>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4034" name="Picture 4" descr="Photo of Voter Registration form"/>
          <p:cNvPicPr>
            <a:picLocks noChangeAspect="1" noChangeArrowheads="1"/>
          </p:cNvPicPr>
          <p:nvPr/>
        </p:nvPicPr>
        <p:blipFill>
          <a:blip r:embed="rId4" cstate="screen">
            <a:lum contrast="20000"/>
          </a:blip>
          <a:srcRect/>
          <a:stretch>
            <a:fillRect/>
          </a:stretch>
        </p:blipFill>
        <p:spPr bwMode="auto">
          <a:xfrm>
            <a:off x="293089" y="1425103"/>
            <a:ext cx="1666875" cy="3898125"/>
          </a:xfrm>
          <a:prstGeom prst="rect">
            <a:avLst/>
          </a:prstGeom>
          <a:noFill/>
          <a:ln w="317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broadcast icon"/>
          <p:cNvPicPr>
            <a:picLocks noChangeAspect="1" noChangeArrowheads="1"/>
          </p:cNvPicPr>
          <p:nvPr/>
        </p:nvPicPr>
        <p:blipFill>
          <a:blip r:embed="rId3" r:link="rId4">
            <a:extLst>
              <a:ext uri="{28A0092B-C50C-407E-A947-70E740481C1C}">
                <a14:useLocalDpi xmlns:a14="http://schemas.microsoft.com/office/drawing/2010/main" val="0"/>
              </a:ext>
            </a:extLst>
          </a:blip>
          <a:srcRect t="27831" r="67821" b="20284"/>
          <a:stretch>
            <a:fillRect/>
          </a:stretch>
        </p:blipFill>
        <p:spPr bwMode="auto">
          <a:xfrm rot="-2694387">
            <a:off x="6652954" y="301051"/>
            <a:ext cx="182880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outline of Hawaiian islands"/>
          <p:cNvPicPr>
            <a:picLocks noChangeAspect="1" noChangeArrowheads="1"/>
          </p:cNvPicPr>
          <p:nvPr/>
        </p:nvPicPr>
        <p:blipFill>
          <a:blip r:embed="rId5" cstate="screen">
            <a:lum bright="28000" contrast="-2000"/>
          </a:blip>
          <a:srcRect/>
          <a:stretch>
            <a:fillRect/>
          </a:stretch>
        </p:blipFill>
        <p:spPr bwMode="auto">
          <a:xfrm>
            <a:off x="76200" y="4194349"/>
            <a:ext cx="3870799" cy="2663651"/>
          </a:xfrm>
          <a:prstGeom prst="rect">
            <a:avLst/>
          </a:prstGeom>
          <a:noFill/>
          <a:ln w="9525">
            <a:noFill/>
            <a:miter lim="800000"/>
            <a:headEnd/>
            <a:tailEnd/>
          </a:ln>
        </p:spPr>
      </p:pic>
      <p:sp>
        <p:nvSpPr>
          <p:cNvPr id="5" name="TextBox 4"/>
          <p:cNvSpPr txBox="1"/>
          <p:nvPr/>
        </p:nvSpPr>
        <p:spPr>
          <a:xfrm>
            <a:off x="3200400" y="4194349"/>
            <a:ext cx="5914508" cy="2435050"/>
          </a:xfrm>
          <a:prstGeom prst="rect">
            <a:avLst/>
          </a:prstGeom>
          <a:noFill/>
        </p:spPr>
        <p:txBody>
          <a:bodyPr wrap="square" rtlCol="0">
            <a:noAutofit/>
          </a:bodyPr>
          <a:lstStyle/>
          <a:p>
            <a:endParaRPr lang="en-US" sz="3200" dirty="0">
              <a:latin typeface="+mn-lt"/>
            </a:endParaRPr>
          </a:p>
          <a:p>
            <a:r>
              <a:rPr lang="en-US" sz="3200" dirty="0">
                <a:latin typeface="+mn-lt"/>
              </a:rPr>
              <a:t>Appropriate any time!</a:t>
            </a:r>
          </a:p>
        </p:txBody>
      </p:sp>
      <p:sp>
        <p:nvSpPr>
          <p:cNvPr id="3" name="TextBox 2"/>
          <p:cNvSpPr txBox="1"/>
          <p:nvPr/>
        </p:nvSpPr>
        <p:spPr>
          <a:xfrm>
            <a:off x="1295400" y="838200"/>
            <a:ext cx="4724400" cy="1015663"/>
          </a:xfrm>
          <a:prstGeom prst="rect">
            <a:avLst/>
          </a:prstGeom>
          <a:noFill/>
        </p:spPr>
        <p:txBody>
          <a:bodyPr wrap="square" rtlCol="0">
            <a:spAutoFit/>
          </a:bodyPr>
          <a:lstStyle/>
          <a:p>
            <a:pPr algn="ctr"/>
            <a:r>
              <a:rPr lang="en-US" sz="6000" dirty="0">
                <a:latin typeface="Algerian" panose="04020705040A02060702" pitchFamily="82" charset="0"/>
              </a:rPr>
              <a:t>Your Voice</a:t>
            </a:r>
          </a:p>
        </p:txBody>
      </p:sp>
      <p:sp>
        <p:nvSpPr>
          <p:cNvPr id="2" name="TextBox 1"/>
          <p:cNvSpPr txBox="1"/>
          <p:nvPr/>
        </p:nvSpPr>
        <p:spPr>
          <a:xfrm>
            <a:off x="304800" y="2082463"/>
            <a:ext cx="7620000" cy="1727537"/>
          </a:xfrm>
          <a:prstGeom prst="rect">
            <a:avLst/>
          </a:prstGeom>
          <a:noFill/>
        </p:spPr>
        <p:txBody>
          <a:bodyPr wrap="square" rtlCol="0">
            <a:noAutofit/>
          </a:bodyPr>
          <a:lstStyle/>
          <a:p>
            <a:pPr algn="ctr"/>
            <a:r>
              <a:rPr lang="en-US" sz="4000" dirty="0">
                <a:latin typeface="+mn-lt"/>
              </a:rPr>
              <a:t>Communicate with </a:t>
            </a:r>
          </a:p>
          <a:p>
            <a:pPr algn="ctr"/>
            <a:r>
              <a:rPr lang="en-US" sz="4000" b="1" u="sng" dirty="0">
                <a:solidFill>
                  <a:srgbClr val="00747A"/>
                </a:solidFill>
                <a:latin typeface="+mn-lt"/>
              </a:rPr>
              <a:t>Your</a:t>
            </a:r>
            <a:r>
              <a:rPr lang="en-US" sz="4000" dirty="0">
                <a:solidFill>
                  <a:srgbClr val="00747A"/>
                </a:solidFill>
                <a:latin typeface="+mn-lt"/>
              </a:rPr>
              <a:t> </a:t>
            </a:r>
            <a:r>
              <a:rPr lang="en-US" sz="4000" dirty="0">
                <a:latin typeface="+mn-lt"/>
              </a:rPr>
              <a:t>Legislators</a:t>
            </a:r>
          </a:p>
        </p:txBody>
      </p:sp>
    </p:spTree>
    <p:extLst>
      <p:ext uri="{BB962C8B-B14F-4D97-AF65-F5344CB8AC3E}">
        <p14:creationId xmlns:p14="http://schemas.microsoft.com/office/powerpoint/2010/main" val="1312320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762000" y="1213892"/>
            <a:ext cx="7772400" cy="3231654"/>
          </a:xfrm>
          <a:prstGeom prst="rect">
            <a:avLst/>
          </a:prstGeom>
          <a:solidFill>
            <a:srgbClr val="FFFFFF"/>
          </a:solidFill>
          <a:ln w="31750">
            <a:solidFill>
              <a:srgbClr val="000000"/>
            </a:solidFill>
            <a:miter lim="800000"/>
            <a:headEnd/>
            <a:tailEnd/>
          </a:ln>
        </p:spPr>
        <p:txBody>
          <a:bodyPr anchor="ctr" anchorCtr="1">
            <a:spAutoFit/>
          </a:bodyPr>
          <a:lstStyle/>
          <a:p>
            <a:pPr algn="ctr">
              <a:spcBef>
                <a:spcPts val="1200"/>
              </a:spcBef>
              <a:spcAft>
                <a:spcPts val="300"/>
              </a:spcAft>
            </a:pPr>
            <a:endParaRPr lang="en-US" sz="3600" b="1" dirty="0">
              <a:latin typeface="Times New Roman" pitchFamily="18" charset="0"/>
            </a:endParaRPr>
          </a:p>
          <a:p>
            <a:pPr algn="ctr">
              <a:spcAft>
                <a:spcPts val="600"/>
              </a:spcAft>
            </a:pPr>
            <a:r>
              <a:rPr lang="en-US" sz="3600" b="1" dirty="0">
                <a:latin typeface="Times New Roman" pitchFamily="18" charset="0"/>
              </a:rPr>
              <a:t>COMMUNICATE YOUR POSITION</a:t>
            </a:r>
          </a:p>
          <a:p>
            <a:pPr algn="ctr">
              <a:spcBef>
                <a:spcPts val="600"/>
              </a:spcBef>
              <a:spcAft>
                <a:spcPts val="300"/>
              </a:spcAft>
            </a:pPr>
            <a:r>
              <a:rPr lang="en-US" sz="3200" b="1" i="1" dirty="0">
                <a:latin typeface="Times New Roman" pitchFamily="18" charset="0"/>
              </a:rPr>
              <a:t>Time for a Letter…</a:t>
            </a:r>
          </a:p>
          <a:p>
            <a:pPr algn="ctr">
              <a:spcBef>
                <a:spcPts val="600"/>
              </a:spcBef>
              <a:spcAft>
                <a:spcPts val="300"/>
              </a:spcAft>
            </a:pPr>
            <a:r>
              <a:rPr lang="en-US" sz="3200" b="1" i="1" dirty="0">
                <a:latin typeface="Times New Roman" pitchFamily="18" charset="0"/>
              </a:rPr>
              <a:t>Email…</a:t>
            </a:r>
          </a:p>
          <a:p>
            <a:pPr algn="ctr">
              <a:spcBef>
                <a:spcPts val="600"/>
              </a:spcBef>
              <a:spcAft>
                <a:spcPts val="300"/>
              </a:spcAft>
            </a:pPr>
            <a:r>
              <a:rPr lang="en-US" sz="3200" b="1" i="1" dirty="0">
                <a:latin typeface="Times New Roman" pitchFamily="18" charset="0"/>
              </a:rPr>
              <a:t>Phone call…</a:t>
            </a:r>
          </a:p>
          <a:p>
            <a:pPr marL="0" lvl="1" algn="ctr">
              <a:spcAft>
                <a:spcPts val="1200"/>
              </a:spcAft>
            </a:pPr>
            <a:endParaRPr lang="en-US" sz="600" dirty="0">
              <a:latin typeface="Calibri" pitchFamily="34" charset="0"/>
            </a:endParaRPr>
          </a:p>
        </p:txBody>
      </p:sp>
      <p:sp>
        <p:nvSpPr>
          <p:cNvPr id="8" name="Rectangle 7"/>
          <p:cNvSpPr>
            <a:spLocks noChangeArrowheads="1"/>
          </p:cNvSpPr>
          <p:nvPr/>
        </p:nvSpPr>
        <p:spPr bwMode="auto">
          <a:xfrm>
            <a:off x="685800" y="4800600"/>
            <a:ext cx="7772400" cy="1609725"/>
          </a:xfrm>
          <a:prstGeom prst="rect">
            <a:avLst/>
          </a:prstGeom>
          <a:noFill/>
          <a:ln w="9525">
            <a:noFill/>
            <a:miter lim="800000"/>
            <a:headEnd/>
            <a:tailEnd/>
          </a:ln>
        </p:spPr>
        <p:txBody>
          <a:bodyPr>
            <a:noAutofit/>
          </a:bodyPr>
          <a:lstStyle/>
          <a:p>
            <a:pPr marL="171450" indent="-171450"/>
            <a:r>
              <a:rPr lang="en-US" sz="2400" i="1" dirty="0">
                <a:latin typeface="Calibri" pitchFamily="34" charset="0"/>
              </a:rPr>
              <a:t>- “But they won’t listen to me!”</a:t>
            </a:r>
          </a:p>
          <a:p>
            <a:pPr marL="171450" indent="-171450"/>
            <a:r>
              <a:rPr lang="en-US" sz="2400" b="1" i="1" dirty="0">
                <a:solidFill>
                  <a:srgbClr val="002060"/>
                </a:solidFill>
                <a:latin typeface="Calibri" pitchFamily="34" charset="0"/>
              </a:rPr>
              <a:t>			- “Have you </a:t>
            </a:r>
            <a:r>
              <a:rPr lang="en-US" sz="2400" b="1" i="1" u="sng" dirty="0">
                <a:solidFill>
                  <a:srgbClr val="002060"/>
                </a:solidFill>
                <a:latin typeface="Calibri" pitchFamily="34" charset="0"/>
              </a:rPr>
              <a:t>contacted</a:t>
            </a:r>
            <a:r>
              <a:rPr lang="en-US" sz="2400" b="1" i="1" dirty="0">
                <a:solidFill>
                  <a:srgbClr val="002060"/>
                </a:solidFill>
                <a:latin typeface="Calibri" pitchFamily="34" charset="0"/>
              </a:rPr>
              <a:t> your senator and </a:t>
            </a:r>
          </a:p>
          <a:p>
            <a:pPr marL="171450" indent="-171450"/>
            <a:r>
              <a:rPr lang="en-US" sz="2400" b="1" i="1" dirty="0">
                <a:solidFill>
                  <a:srgbClr val="002060"/>
                </a:solidFill>
                <a:latin typeface="Calibri" pitchFamily="34" charset="0"/>
              </a:rPr>
              <a:t>                             representative to let them know what you </a:t>
            </a:r>
          </a:p>
          <a:p>
            <a:pPr marL="171450" indent="-171450"/>
            <a:r>
              <a:rPr lang="en-US" sz="2400" b="1" i="1" dirty="0">
                <a:solidFill>
                  <a:srgbClr val="002060"/>
                </a:solidFill>
                <a:latin typeface="Calibri" pitchFamily="34" charset="0"/>
              </a:rPr>
              <a:t>                             think?”</a:t>
            </a:r>
            <a:endParaRPr lang="en-US" sz="1050" b="1" i="1" dirty="0">
              <a:solidFill>
                <a:srgbClr val="002060"/>
              </a:solidFill>
              <a:latin typeface="Calibri" pitchFamily="34" charset="0"/>
            </a:endParaRPr>
          </a:p>
        </p:txBody>
      </p:sp>
    </p:spTree>
    <p:extLst>
      <p:ext uri="{BB962C8B-B14F-4D97-AF65-F5344CB8AC3E}">
        <p14:creationId xmlns:p14="http://schemas.microsoft.com/office/powerpoint/2010/main" val="6198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up)">
                                      <p:cBhvr>
                                        <p:cTn id="15" dur="500"/>
                                        <p:tgtEl>
                                          <p:spTgt spid="8">
                                            <p:txEl>
                                              <p:pRg st="2" end="2"/>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wipe(up)">
                                      <p:cBhvr>
                                        <p:cTn id="18"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0496" y="1143000"/>
            <a:ext cx="3429000" cy="3785652"/>
          </a:xfrm>
          <a:prstGeom prst="rect">
            <a:avLst/>
          </a:prstGeom>
          <a:noFill/>
        </p:spPr>
        <p:txBody>
          <a:bodyPr wrap="square" rtlCol="0">
            <a:spAutoFit/>
          </a:bodyPr>
          <a:lstStyle/>
          <a:p>
            <a:r>
              <a:rPr lang="en-US" sz="6000" b="1" dirty="0">
                <a:solidFill>
                  <a:srgbClr val="A81893"/>
                </a:solidFill>
                <a:latin typeface="+mn-lt"/>
              </a:rPr>
              <a:t>K</a:t>
            </a:r>
            <a:r>
              <a:rPr lang="en-US" sz="6000" dirty="0">
                <a:latin typeface="+mn-lt"/>
              </a:rPr>
              <a:t>eep</a:t>
            </a:r>
          </a:p>
          <a:p>
            <a:r>
              <a:rPr lang="en-US" sz="6000" b="1" dirty="0">
                <a:solidFill>
                  <a:srgbClr val="A81893"/>
                </a:solidFill>
                <a:latin typeface="+mn-lt"/>
              </a:rPr>
              <a:t>I</a:t>
            </a:r>
            <a:r>
              <a:rPr lang="en-US" sz="6000" dirty="0">
                <a:latin typeface="+mn-lt"/>
              </a:rPr>
              <a:t>t</a:t>
            </a:r>
          </a:p>
          <a:p>
            <a:r>
              <a:rPr lang="en-US" sz="6000" b="1" dirty="0">
                <a:solidFill>
                  <a:srgbClr val="A81893"/>
                </a:solidFill>
                <a:latin typeface="+mn-lt"/>
              </a:rPr>
              <a:t>S</a:t>
            </a:r>
            <a:r>
              <a:rPr lang="en-US" sz="6000" dirty="0">
                <a:latin typeface="+mn-lt"/>
              </a:rPr>
              <a:t>hort and</a:t>
            </a:r>
          </a:p>
          <a:p>
            <a:r>
              <a:rPr lang="en-US" sz="6000" b="1" dirty="0">
                <a:solidFill>
                  <a:srgbClr val="A81893"/>
                </a:solidFill>
                <a:latin typeface="+mn-lt"/>
              </a:rPr>
              <a:t>S</a:t>
            </a:r>
            <a:r>
              <a:rPr lang="en-US" sz="6000" dirty="0">
                <a:latin typeface="+mn-lt"/>
              </a:rPr>
              <a:t>imple</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84504" y="1511826"/>
            <a:ext cx="2200192" cy="1524000"/>
          </a:xfrm>
          <a:prstGeom prst="rect">
            <a:avLst/>
          </a:prstGeom>
        </p:spPr>
      </p:pic>
    </p:spTree>
    <p:extLst>
      <p:ext uri="{BB962C8B-B14F-4D97-AF65-F5344CB8AC3E}">
        <p14:creationId xmlns:p14="http://schemas.microsoft.com/office/powerpoint/2010/main" val="1538651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179513"/>
            <a:ext cx="6172200" cy="5170646"/>
          </a:xfrm>
          <a:prstGeom prst="rect">
            <a:avLst/>
          </a:prstGeom>
        </p:spPr>
        <p:txBody>
          <a:bodyPr>
            <a:spAutoFit/>
          </a:bodyPr>
          <a:lstStyle/>
          <a:p>
            <a:pPr marL="176213" algn="ctr" fontAlgn="auto">
              <a:spcBef>
                <a:spcPts val="0"/>
              </a:spcBef>
              <a:spcAft>
                <a:spcPts val="0"/>
              </a:spcAft>
              <a:tabLst>
                <a:tab pos="2454275" algn="l"/>
              </a:tabLst>
              <a:defRPr/>
            </a:pPr>
            <a:r>
              <a:rPr lang="en-US" sz="6600" dirty="0">
                <a:latin typeface="+mn-lt"/>
              </a:rPr>
              <a:t> PAR </a:t>
            </a:r>
          </a:p>
          <a:p>
            <a:pPr marL="176213" algn="ctr" fontAlgn="auto">
              <a:spcBef>
                <a:spcPts val="0"/>
              </a:spcBef>
              <a:spcAft>
                <a:spcPts val="0"/>
              </a:spcAft>
              <a:tabLst>
                <a:tab pos="2454275" algn="l"/>
              </a:tabLst>
              <a:defRPr/>
            </a:pPr>
            <a:r>
              <a:rPr lang="en-US" sz="6600" dirty="0">
                <a:latin typeface="+mn-lt"/>
              </a:rPr>
              <a:t>             can help</a:t>
            </a:r>
          </a:p>
          <a:p>
            <a:pPr marL="2519363" algn="ctr" fontAlgn="auto">
              <a:spcBef>
                <a:spcPts val="0"/>
              </a:spcBef>
              <a:spcAft>
                <a:spcPts val="0"/>
              </a:spcAft>
              <a:tabLst>
                <a:tab pos="2454275" algn="l"/>
              </a:tabLst>
              <a:defRPr/>
            </a:pPr>
            <a:r>
              <a:rPr lang="en-US" sz="6600" dirty="0">
                <a:latin typeface="+mn-lt"/>
              </a:rPr>
              <a:t>you!</a:t>
            </a:r>
          </a:p>
          <a:p>
            <a:pPr algn="r" fontAlgn="auto">
              <a:spcBef>
                <a:spcPts val="0"/>
              </a:spcBef>
              <a:spcAft>
                <a:spcPts val="0"/>
              </a:spcAft>
              <a:defRPr/>
            </a:pPr>
            <a:endParaRPr lang="en-US" sz="6600" dirty="0">
              <a:latin typeface="+mn-lt"/>
            </a:endParaRPr>
          </a:p>
          <a:p>
            <a:pPr algn="ctr" fontAlgn="auto">
              <a:spcBef>
                <a:spcPts val="0"/>
              </a:spcBef>
              <a:spcAft>
                <a:spcPts val="0"/>
              </a:spcAft>
              <a:defRPr/>
            </a:pPr>
            <a:endParaRPr lang="en-US" sz="6600" dirty="0">
              <a:latin typeface="+mn-lt"/>
            </a:endParaRPr>
          </a:p>
        </p:txBody>
      </p:sp>
      <p:pic>
        <p:nvPicPr>
          <p:cNvPr id="45061" name="Picture 2">
            <a:extLst>
              <a:ext uri="{C183D7F6-B498-43B3-948B-1728B52AA6E4}">
                <adec:decorative xmlns:adec="http://schemas.microsoft.com/office/drawing/2017/decorative" val="1"/>
              </a:ext>
            </a:extLst>
          </p:cNvPr>
          <p:cNvPicPr>
            <a:picLocks noChangeAspect="1" noChangeArrowheads="1"/>
          </p:cNvPicPr>
          <p:nvPr/>
        </p:nvPicPr>
        <p:blipFill>
          <a:blip r:embed="rId3" cstate="screen"/>
          <a:srcRect/>
          <a:stretch>
            <a:fillRect/>
          </a:stretch>
        </p:blipFill>
        <p:spPr bwMode="auto">
          <a:xfrm>
            <a:off x="533400" y="2438400"/>
            <a:ext cx="3554413" cy="2936875"/>
          </a:xfrm>
          <a:prstGeom prst="rect">
            <a:avLst/>
          </a:prstGeom>
          <a:noFill/>
          <a:ln w="9525">
            <a:noFill/>
            <a:miter lim="800000"/>
            <a:headEnd/>
            <a:tailEnd/>
          </a:ln>
        </p:spPr>
      </p:pic>
      <p:sp>
        <p:nvSpPr>
          <p:cNvPr id="45062" name="TextBox 5"/>
          <p:cNvSpPr txBox="1">
            <a:spLocks noChangeArrowheads="1"/>
          </p:cNvSpPr>
          <p:nvPr/>
        </p:nvSpPr>
        <p:spPr bwMode="auto">
          <a:xfrm>
            <a:off x="2133600" y="5540375"/>
            <a:ext cx="4876800" cy="708025"/>
          </a:xfrm>
          <a:prstGeom prst="rect">
            <a:avLst/>
          </a:prstGeom>
          <a:noFill/>
          <a:ln w="9525">
            <a:noFill/>
            <a:miter lim="800000"/>
            <a:headEnd/>
            <a:tailEnd/>
          </a:ln>
        </p:spPr>
        <p:txBody>
          <a:bodyPr>
            <a:spAutoFit/>
          </a:bodyPr>
          <a:lstStyle/>
          <a:p>
            <a:r>
              <a:rPr lang="en-US" sz="4000" i="1">
                <a:latin typeface="Calibri" pitchFamily="34" charset="0"/>
              </a:rPr>
              <a:t>Psst… tell your friends!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1000"/>
            <a:ext cx="6400800" cy="1295400"/>
          </a:xfrm>
        </p:spPr>
        <p:txBody>
          <a:bodyPr rtlCol="0">
            <a:noAutofit/>
          </a:bodyPr>
          <a:lstStyle/>
          <a:p>
            <a:pPr eaLnBrk="1" fontAlgn="auto" hangingPunct="1">
              <a:spcAft>
                <a:spcPts val="0"/>
              </a:spcAft>
              <a:buFont typeface="Arial" pitchFamily="34" charset="0"/>
              <a:buNone/>
              <a:defRPr/>
            </a:pPr>
            <a:r>
              <a:rPr lang="en-US" sz="3800" dirty="0">
                <a:solidFill>
                  <a:schemeClr val="tx1"/>
                </a:solidFill>
              </a:rPr>
              <a:t>When does all the </a:t>
            </a:r>
          </a:p>
          <a:p>
            <a:pPr eaLnBrk="1" fontAlgn="auto" hangingPunct="1">
              <a:spcAft>
                <a:spcPts val="0"/>
              </a:spcAft>
              <a:buFont typeface="Arial" pitchFamily="34" charset="0"/>
              <a:buNone/>
              <a:defRPr/>
            </a:pPr>
            <a:r>
              <a:rPr lang="en-US" sz="3800" dirty="0">
                <a:solidFill>
                  <a:schemeClr val="tx1"/>
                </a:solidFill>
              </a:rPr>
              <a:t>lawmaking happen?</a:t>
            </a:r>
          </a:p>
          <a:p>
            <a:pPr eaLnBrk="1" fontAlgn="auto" hangingPunct="1">
              <a:spcAft>
                <a:spcPts val="0"/>
              </a:spcAft>
              <a:buFont typeface="Arial" pitchFamily="34" charset="0"/>
              <a:buNone/>
              <a:defRPr/>
            </a:pPr>
            <a:br>
              <a:rPr lang="en-US" dirty="0"/>
            </a:br>
            <a:endParaRPr lang="en-US" dirty="0"/>
          </a:p>
        </p:txBody>
      </p:sp>
      <p:graphicFrame>
        <p:nvGraphicFramePr>
          <p:cNvPr id="3074" name="Chart 5" descr="Important Date! pinned to circle"/>
          <p:cNvGraphicFramePr>
            <a:graphicFrameLocks/>
          </p:cNvGraphicFramePr>
          <p:nvPr>
            <p:extLst>
              <p:ext uri="{D42A27DB-BD31-4B8C-83A1-F6EECF244321}">
                <p14:modId xmlns:p14="http://schemas.microsoft.com/office/powerpoint/2010/main" val="3425857148"/>
              </p:ext>
            </p:extLst>
          </p:nvPr>
        </p:nvGraphicFramePr>
        <p:xfrm>
          <a:off x="1828800" y="1676400"/>
          <a:ext cx="5486400" cy="5029200"/>
        </p:xfrm>
        <a:graphic>
          <a:graphicData uri="http://schemas.openxmlformats.org/presentationml/2006/ole">
            <mc:AlternateContent xmlns:mc="http://schemas.openxmlformats.org/markup-compatibility/2006">
              <mc:Choice xmlns:v="urn:schemas-microsoft-com:vml" Requires="v">
                <p:oleObj r:id="rId3" imgW="5486876" imgH="5029636" progId="Excel.Sheet.8">
                  <p:embed/>
                </p:oleObj>
              </mc:Choice>
              <mc:Fallback>
                <p:oleObj r:id="rId3" imgW="5486876" imgH="5029636" progId="Excel.Sheet.8">
                  <p:embed/>
                  <p:pic>
                    <p:nvPicPr>
                      <p:cNvPr id="0" name="Chart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676400"/>
                        <a:ext cx="5486400" cy="502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78" name="Picture 11">
            <a:extLst>
              <a:ext uri="{C183D7F6-B498-43B3-948B-1728B52AA6E4}">
                <adec:decorative xmlns:adec="http://schemas.microsoft.com/office/drawing/2017/decorative" val="1"/>
              </a:ext>
            </a:extLst>
          </p:cNvPr>
          <p:cNvPicPr>
            <a:picLocks noChangeAspect="1" noChangeArrowheads="1"/>
          </p:cNvPicPr>
          <p:nvPr/>
        </p:nvPicPr>
        <p:blipFill>
          <a:blip r:embed="rId5" cstate="screen"/>
          <a:srcRect/>
          <a:stretch>
            <a:fillRect/>
          </a:stretch>
        </p:blipFill>
        <p:spPr bwMode="auto">
          <a:xfrm>
            <a:off x="2834481" y="2743200"/>
            <a:ext cx="3475038" cy="30797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Content Placeholder 3" descr="pie graph showing division of year between session and interim, highlighting Hawaii as part-time legislature"/>
          <p:cNvPicPr>
            <a:picLocks noGrp="1" noChangeAspect="1"/>
          </p:cNvPicPr>
          <p:nvPr>
            <p:ph idx="1"/>
          </p:nvPr>
        </p:nvPicPr>
        <p:blipFill>
          <a:blip r:embed="rId3" cstate="screen"/>
          <a:srcRect/>
          <a:stretch>
            <a:fillRect/>
          </a:stretch>
        </p:blipFill>
        <p:spPr>
          <a:xfrm>
            <a:off x="2438400" y="1981200"/>
            <a:ext cx="5689600" cy="4068763"/>
          </a:xfrm>
        </p:spPr>
      </p:pic>
      <p:sp>
        <p:nvSpPr>
          <p:cNvPr id="46086" name="TextBox 6"/>
          <p:cNvSpPr txBox="1">
            <a:spLocks noChangeArrowheads="1"/>
          </p:cNvSpPr>
          <p:nvPr/>
        </p:nvSpPr>
        <p:spPr bwMode="auto">
          <a:xfrm>
            <a:off x="762000" y="5257800"/>
            <a:ext cx="1524000" cy="523875"/>
          </a:xfrm>
          <a:prstGeom prst="rect">
            <a:avLst/>
          </a:prstGeom>
          <a:noFill/>
          <a:ln w="28575">
            <a:solidFill>
              <a:srgbClr val="00747A"/>
            </a:solidFill>
            <a:miter lim="800000"/>
            <a:headEnd/>
            <a:tailEnd/>
          </a:ln>
        </p:spPr>
        <p:txBody>
          <a:bodyPr>
            <a:spAutoFit/>
          </a:bodyPr>
          <a:lstStyle/>
          <a:p>
            <a:pPr algn="ctr"/>
            <a:r>
              <a:rPr lang="en-US" sz="2800">
                <a:latin typeface="Calibri" pitchFamily="34" charset="0"/>
              </a:rPr>
              <a:t>Interim</a:t>
            </a:r>
          </a:p>
        </p:txBody>
      </p:sp>
      <p:sp>
        <p:nvSpPr>
          <p:cNvPr id="8" name="Arc 7">
            <a:extLst>
              <a:ext uri="{C183D7F6-B498-43B3-948B-1728B52AA6E4}">
                <adec:decorative xmlns:adec="http://schemas.microsoft.com/office/drawing/2017/decorative" val="1"/>
              </a:ext>
            </a:extLst>
          </p:cNvPr>
          <p:cNvSpPr/>
          <p:nvPr/>
        </p:nvSpPr>
        <p:spPr>
          <a:xfrm rot="16844621">
            <a:off x="2422526" y="2044700"/>
            <a:ext cx="3911600" cy="3946525"/>
          </a:xfrm>
          <a:prstGeom prst="arc">
            <a:avLst>
              <a:gd name="adj1" fmla="val 6952322"/>
              <a:gd name="adj2" fmla="val 0"/>
            </a:avLst>
          </a:prstGeom>
          <a:ln w="38100">
            <a:solidFill>
              <a:srgbClr val="00747A"/>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10" name="Straight Arrow Connector 9">
            <a:extLst>
              <a:ext uri="{C183D7F6-B498-43B3-948B-1728B52AA6E4}">
                <adec:decorative xmlns:adec="http://schemas.microsoft.com/office/drawing/2017/decorative" val="1"/>
              </a:ext>
            </a:extLst>
          </p:cNvPr>
          <p:cNvCxnSpPr>
            <a:stCxn id="46086" idx="3"/>
          </p:cNvCxnSpPr>
          <p:nvPr/>
        </p:nvCxnSpPr>
        <p:spPr>
          <a:xfrm flipV="1">
            <a:off x="2286000" y="5181600"/>
            <a:ext cx="457200" cy="338138"/>
          </a:xfrm>
          <a:prstGeom prst="straightConnector1">
            <a:avLst/>
          </a:prstGeom>
          <a:ln w="38100">
            <a:solidFill>
              <a:srgbClr val="00747A"/>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C183D7F6-B498-43B3-948B-1728B52AA6E4}">
                <adec:decorative xmlns:adec="http://schemas.microsoft.com/office/drawing/2017/decorative" val="1"/>
              </a:ext>
            </a:extLst>
          </p:cNvPr>
          <p:cNvCxnSpPr>
            <a:cxnSpLocks/>
            <a:stCxn id="46092" idx="1"/>
          </p:cNvCxnSpPr>
          <p:nvPr/>
        </p:nvCxnSpPr>
        <p:spPr>
          <a:xfrm flipH="1" flipV="1">
            <a:off x="5037635" y="2239629"/>
            <a:ext cx="1744165" cy="154444"/>
          </a:xfrm>
          <a:prstGeom prst="straightConnector1">
            <a:avLst/>
          </a:prstGeom>
          <a:ln w="38100">
            <a:solidFill>
              <a:srgbClr val="00747A"/>
            </a:solidFill>
            <a:tailEnd type="arrow"/>
          </a:ln>
        </p:spPr>
        <p:style>
          <a:lnRef idx="1">
            <a:schemeClr val="accent1"/>
          </a:lnRef>
          <a:fillRef idx="0">
            <a:schemeClr val="accent1"/>
          </a:fillRef>
          <a:effectRef idx="0">
            <a:schemeClr val="accent1"/>
          </a:effectRef>
          <a:fontRef idx="minor">
            <a:schemeClr val="tx1"/>
          </a:fontRef>
        </p:style>
      </p:cxnSp>
      <p:sp>
        <p:nvSpPr>
          <p:cNvPr id="46090" name="TextBox 18"/>
          <p:cNvSpPr txBox="1">
            <a:spLocks noChangeArrowheads="1"/>
          </p:cNvSpPr>
          <p:nvPr/>
        </p:nvSpPr>
        <p:spPr bwMode="auto">
          <a:xfrm>
            <a:off x="542181" y="458638"/>
            <a:ext cx="8059639" cy="1403261"/>
          </a:xfrm>
          <a:prstGeom prst="rect">
            <a:avLst/>
          </a:prstGeom>
          <a:noFill/>
          <a:ln w="28575">
            <a:noFill/>
            <a:miter lim="800000"/>
            <a:headEnd/>
            <a:tailEnd/>
          </a:ln>
        </p:spPr>
        <p:txBody>
          <a:bodyPr wrap="square">
            <a:noAutofit/>
          </a:bodyPr>
          <a:lstStyle/>
          <a:p>
            <a:pPr algn="ctr"/>
            <a:r>
              <a:rPr lang="en-US" sz="3200" dirty="0">
                <a:latin typeface="Calibri" pitchFamily="34" charset="0"/>
              </a:rPr>
              <a:t>Regular Session starts on </a:t>
            </a:r>
          </a:p>
          <a:p>
            <a:pPr algn="ctr"/>
            <a:r>
              <a:rPr lang="en-US" sz="3200" dirty="0">
                <a:latin typeface="Calibri" pitchFamily="34" charset="0"/>
              </a:rPr>
              <a:t>the 3</a:t>
            </a:r>
            <a:r>
              <a:rPr lang="en-US" sz="3200" baseline="30000" dirty="0">
                <a:latin typeface="Calibri" pitchFamily="34" charset="0"/>
              </a:rPr>
              <a:t>rd</a:t>
            </a:r>
            <a:r>
              <a:rPr lang="en-US" sz="3200" dirty="0">
                <a:latin typeface="Calibri" pitchFamily="34" charset="0"/>
              </a:rPr>
              <a:t> Wednesday in January…</a:t>
            </a:r>
          </a:p>
        </p:txBody>
      </p:sp>
      <p:cxnSp>
        <p:nvCxnSpPr>
          <p:cNvPr id="21" name="Straight Arrow Connector 20">
            <a:extLst>
              <a:ext uri="{C183D7F6-B498-43B3-948B-1728B52AA6E4}">
                <adec:decorative xmlns:adec="http://schemas.microsoft.com/office/drawing/2017/decorative" val="1"/>
              </a:ext>
            </a:extLst>
          </p:cNvPr>
          <p:cNvCxnSpPr>
            <a:stCxn id="46093" idx="1"/>
          </p:cNvCxnSpPr>
          <p:nvPr/>
        </p:nvCxnSpPr>
        <p:spPr>
          <a:xfrm rot="10800000" flipV="1">
            <a:off x="6019800" y="4013200"/>
            <a:ext cx="762000" cy="1016000"/>
          </a:xfrm>
          <a:prstGeom prst="straightConnector1">
            <a:avLst/>
          </a:prstGeom>
          <a:ln w="38100">
            <a:solidFill>
              <a:srgbClr val="00747A"/>
            </a:solidFill>
            <a:tailEnd type="arrow"/>
          </a:ln>
        </p:spPr>
        <p:style>
          <a:lnRef idx="1">
            <a:schemeClr val="accent1"/>
          </a:lnRef>
          <a:fillRef idx="0">
            <a:schemeClr val="accent1"/>
          </a:fillRef>
          <a:effectRef idx="0">
            <a:schemeClr val="accent1"/>
          </a:effectRef>
          <a:fontRef idx="minor">
            <a:schemeClr val="tx1"/>
          </a:fontRef>
        </p:style>
      </p:cxnSp>
      <p:sp>
        <p:nvSpPr>
          <p:cNvPr id="46092" name="TextBox 22"/>
          <p:cNvSpPr txBox="1">
            <a:spLocks noChangeArrowheads="1"/>
          </p:cNvSpPr>
          <p:nvPr/>
        </p:nvSpPr>
        <p:spPr bwMode="auto">
          <a:xfrm>
            <a:off x="6781800" y="1886073"/>
            <a:ext cx="1524000" cy="1016000"/>
          </a:xfrm>
          <a:prstGeom prst="rect">
            <a:avLst/>
          </a:prstGeom>
          <a:noFill/>
          <a:ln w="28575">
            <a:solidFill>
              <a:srgbClr val="00747A"/>
            </a:solidFill>
            <a:miter lim="800000"/>
            <a:headEnd/>
            <a:tailEnd/>
          </a:ln>
        </p:spPr>
        <p:txBody>
          <a:bodyPr>
            <a:spAutoFit/>
          </a:bodyPr>
          <a:lstStyle/>
          <a:p>
            <a:pPr algn="ctr"/>
            <a:r>
              <a:rPr lang="en-US" sz="2000" dirty="0">
                <a:latin typeface="Calibri" pitchFamily="34" charset="0"/>
              </a:rPr>
              <a:t>Session starts mid-January</a:t>
            </a:r>
          </a:p>
        </p:txBody>
      </p:sp>
      <p:sp>
        <p:nvSpPr>
          <p:cNvPr id="46093" name="TextBox 23"/>
          <p:cNvSpPr txBox="1">
            <a:spLocks noChangeArrowheads="1"/>
          </p:cNvSpPr>
          <p:nvPr/>
        </p:nvSpPr>
        <p:spPr bwMode="auto">
          <a:xfrm>
            <a:off x="6781800" y="3505200"/>
            <a:ext cx="1524000" cy="1016000"/>
          </a:xfrm>
          <a:prstGeom prst="rect">
            <a:avLst/>
          </a:prstGeom>
          <a:noFill/>
          <a:ln w="28575">
            <a:solidFill>
              <a:srgbClr val="00747A"/>
            </a:solidFill>
            <a:miter lim="800000"/>
            <a:headEnd/>
            <a:tailEnd/>
          </a:ln>
        </p:spPr>
        <p:txBody>
          <a:bodyPr>
            <a:spAutoFit/>
          </a:bodyPr>
          <a:lstStyle/>
          <a:p>
            <a:pPr algn="ctr"/>
            <a:r>
              <a:rPr lang="en-US" sz="2000">
                <a:latin typeface="Calibri" pitchFamily="34" charset="0"/>
              </a:rPr>
              <a:t>Ends late April or early May</a:t>
            </a:r>
          </a:p>
        </p:txBody>
      </p:sp>
      <p:grpSp>
        <p:nvGrpSpPr>
          <p:cNvPr id="13" name="Group 12">
            <a:extLst>
              <a:ext uri="{C183D7F6-B498-43B3-948B-1728B52AA6E4}">
                <adec:decorative xmlns:adec="http://schemas.microsoft.com/office/drawing/2017/decorative" val="1"/>
              </a:ext>
            </a:extLst>
          </p:cNvPr>
          <p:cNvGrpSpPr/>
          <p:nvPr/>
        </p:nvGrpSpPr>
        <p:grpSpPr>
          <a:xfrm>
            <a:off x="2518925" y="2141299"/>
            <a:ext cx="3805674" cy="3734365"/>
            <a:chOff x="2518925" y="2141299"/>
            <a:chExt cx="3805674" cy="3734365"/>
          </a:xfrm>
        </p:grpSpPr>
        <p:sp>
          <p:nvSpPr>
            <p:cNvPr id="14" name="TextBox 13"/>
            <p:cNvSpPr txBox="1"/>
            <p:nvPr/>
          </p:nvSpPr>
          <p:spPr>
            <a:xfrm>
              <a:off x="4114799" y="3454483"/>
              <a:ext cx="1600200" cy="1107996"/>
            </a:xfrm>
            <a:prstGeom prst="rect">
              <a:avLst/>
            </a:prstGeom>
            <a:noFill/>
          </p:spPr>
          <p:txBody>
            <a:bodyPr wrap="square" rtlCol="0">
              <a:spAutoFit/>
            </a:bodyPr>
            <a:lstStyle/>
            <a:p>
              <a:r>
                <a:rPr lang="en-US" sz="6600" dirty="0">
                  <a:solidFill>
                    <a:schemeClr val="bg1">
                      <a:lumMod val="50000"/>
                    </a:schemeClr>
                  </a:solidFill>
                  <a:latin typeface="Angsana New" panose="02020603050405020304" pitchFamily="18" charset="-34"/>
                  <a:cs typeface="Angsana New" panose="02020603050405020304" pitchFamily="18" charset="-34"/>
                </a:rPr>
                <a:t>+</a:t>
              </a:r>
            </a:p>
          </p:txBody>
        </p:sp>
        <p:sp>
          <p:nvSpPr>
            <p:cNvPr id="15" name="TextBox 14"/>
            <p:cNvSpPr txBox="1"/>
            <p:nvPr/>
          </p:nvSpPr>
          <p:spPr>
            <a:xfrm>
              <a:off x="4064696" y="2141299"/>
              <a:ext cx="609600" cy="369332"/>
            </a:xfrm>
            <a:prstGeom prst="rect">
              <a:avLst/>
            </a:prstGeom>
            <a:noFill/>
          </p:spPr>
          <p:txBody>
            <a:bodyPr wrap="square" rtlCol="0">
              <a:spAutoFit/>
            </a:bodyPr>
            <a:lstStyle/>
            <a:p>
              <a:r>
                <a:rPr lang="en-US" dirty="0">
                  <a:solidFill>
                    <a:schemeClr val="tx1">
                      <a:lumMod val="65000"/>
                      <a:lumOff val="35000"/>
                    </a:schemeClr>
                  </a:solidFill>
                </a:rPr>
                <a:t>Jan</a:t>
              </a:r>
            </a:p>
          </p:txBody>
        </p:sp>
        <p:sp>
          <p:nvSpPr>
            <p:cNvPr id="16" name="TextBox 15"/>
            <p:cNvSpPr txBox="1"/>
            <p:nvPr/>
          </p:nvSpPr>
          <p:spPr>
            <a:xfrm>
              <a:off x="5714999" y="3832213"/>
              <a:ext cx="609600" cy="369332"/>
            </a:xfrm>
            <a:prstGeom prst="rect">
              <a:avLst/>
            </a:prstGeom>
            <a:noFill/>
          </p:spPr>
          <p:txBody>
            <a:bodyPr wrap="square" rtlCol="0">
              <a:spAutoFit/>
            </a:bodyPr>
            <a:lstStyle/>
            <a:p>
              <a:r>
                <a:rPr lang="en-US" dirty="0">
                  <a:solidFill>
                    <a:schemeClr val="tx1">
                      <a:lumMod val="65000"/>
                      <a:lumOff val="35000"/>
                    </a:schemeClr>
                  </a:solidFill>
                </a:rPr>
                <a:t>Apr</a:t>
              </a:r>
            </a:p>
          </p:txBody>
        </p:sp>
        <p:sp>
          <p:nvSpPr>
            <p:cNvPr id="17" name="TextBox 16"/>
            <p:cNvSpPr txBox="1"/>
            <p:nvPr/>
          </p:nvSpPr>
          <p:spPr>
            <a:xfrm>
              <a:off x="2518925" y="3828534"/>
              <a:ext cx="609600" cy="369332"/>
            </a:xfrm>
            <a:prstGeom prst="rect">
              <a:avLst/>
            </a:prstGeom>
            <a:noFill/>
          </p:spPr>
          <p:txBody>
            <a:bodyPr wrap="square" rtlCol="0">
              <a:spAutoFit/>
            </a:bodyPr>
            <a:lstStyle/>
            <a:p>
              <a:r>
                <a:rPr lang="en-US" dirty="0">
                  <a:solidFill>
                    <a:schemeClr val="tx1">
                      <a:lumMod val="65000"/>
                      <a:lumOff val="35000"/>
                    </a:schemeClr>
                  </a:solidFill>
                </a:rPr>
                <a:t>Oct</a:t>
              </a:r>
            </a:p>
          </p:txBody>
        </p:sp>
        <p:sp>
          <p:nvSpPr>
            <p:cNvPr id="18" name="TextBox 17"/>
            <p:cNvSpPr txBox="1"/>
            <p:nvPr/>
          </p:nvSpPr>
          <p:spPr>
            <a:xfrm>
              <a:off x="4038600" y="5506332"/>
              <a:ext cx="609600" cy="369332"/>
            </a:xfrm>
            <a:prstGeom prst="rect">
              <a:avLst/>
            </a:prstGeom>
            <a:noFill/>
          </p:spPr>
          <p:txBody>
            <a:bodyPr wrap="square" rtlCol="0">
              <a:spAutoFit/>
            </a:bodyPr>
            <a:lstStyle/>
            <a:p>
              <a:r>
                <a:rPr lang="en-US" dirty="0">
                  <a:solidFill>
                    <a:schemeClr val="tx1">
                      <a:lumMod val="65000"/>
                      <a:lumOff val="35000"/>
                    </a:schemeClr>
                  </a:solidFill>
                </a:rPr>
                <a:t>Jul</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itle 1"/>
          <p:cNvSpPr>
            <a:spLocks noGrp="1"/>
          </p:cNvSpPr>
          <p:nvPr>
            <p:ph type="title"/>
          </p:nvPr>
        </p:nvSpPr>
        <p:spPr>
          <a:xfrm>
            <a:off x="457200" y="274638"/>
            <a:ext cx="8229600" cy="1143000"/>
          </a:xfrm>
        </p:spPr>
        <p:txBody>
          <a:bodyPr/>
          <a:lstStyle/>
          <a:p>
            <a:pPr eaLnBrk="1" hangingPunct="1"/>
            <a:r>
              <a:rPr lang="en-US" dirty="0"/>
              <a:t>The Legislative Calendar</a:t>
            </a:r>
          </a:p>
        </p:txBody>
      </p:sp>
      <p:sp>
        <p:nvSpPr>
          <p:cNvPr id="47108" name="Content Placeholder 2"/>
          <p:cNvSpPr>
            <a:spLocks noGrp="1"/>
          </p:cNvSpPr>
          <p:nvPr>
            <p:ph idx="1"/>
          </p:nvPr>
        </p:nvSpPr>
        <p:spPr>
          <a:xfrm>
            <a:off x="457200" y="1417638"/>
            <a:ext cx="8229600" cy="4708525"/>
          </a:xfrm>
        </p:spPr>
        <p:txBody>
          <a:bodyPr/>
          <a:lstStyle/>
          <a:p>
            <a:pPr algn="ctr" eaLnBrk="1" hangingPunct="1">
              <a:buFont typeface="Arial" charset="0"/>
              <a:buNone/>
            </a:pPr>
            <a:r>
              <a:rPr lang="en-US" dirty="0"/>
              <a:t>Usually in late December or early January</a:t>
            </a:r>
            <a:endParaRPr lang="en-US" sz="1600" dirty="0"/>
          </a:p>
          <a:p>
            <a:pPr algn="ctr" eaLnBrk="1" hangingPunct="1">
              <a:buFont typeface="Arial" charset="0"/>
              <a:buNone/>
            </a:pPr>
            <a:r>
              <a:rPr lang="en-US" dirty="0"/>
              <a:t>   </a:t>
            </a:r>
          </a:p>
          <a:p>
            <a:pPr eaLnBrk="1" hangingPunct="1">
              <a:buFont typeface="Arial" charset="0"/>
              <a:buNone/>
            </a:pPr>
            <a:endParaRPr lang="en-US" dirty="0"/>
          </a:p>
        </p:txBody>
      </p:sp>
      <p:pic>
        <p:nvPicPr>
          <p:cNvPr id="3" name="Picture 2" descr="small portion of session calendar guide to deadlines"/>
          <p:cNvPicPr>
            <a:picLocks noChangeAspect="1"/>
          </p:cNvPicPr>
          <p:nvPr/>
        </p:nvPicPr>
        <p:blipFill rotWithShape="1">
          <a:blip r:embed="rId3"/>
          <a:srcRect b="20306"/>
          <a:stretch/>
        </p:blipFill>
        <p:spPr>
          <a:xfrm>
            <a:off x="3236098" y="2620962"/>
            <a:ext cx="5755502" cy="4237038"/>
          </a:xfrm>
          <a:prstGeom prst="rect">
            <a:avLst/>
          </a:prstGeom>
          <a:ln>
            <a:solidFill>
              <a:schemeClr val="bg1">
                <a:lumMod val="75000"/>
              </a:schemeClr>
            </a:solidFill>
          </a:ln>
        </p:spPr>
      </p:pic>
      <p:pic>
        <p:nvPicPr>
          <p:cNvPr id="2" name="Picture 1" descr="small portion of 2015 session calendar"/>
          <p:cNvPicPr>
            <a:picLocks noChangeAspect="1"/>
          </p:cNvPicPr>
          <p:nvPr/>
        </p:nvPicPr>
        <p:blipFill rotWithShape="1">
          <a:blip r:embed="rId4"/>
          <a:srcRect t="1" b="22269"/>
          <a:stretch/>
        </p:blipFill>
        <p:spPr>
          <a:xfrm>
            <a:off x="111898" y="2221798"/>
            <a:ext cx="6248400" cy="4636202"/>
          </a:xfrm>
          <a:prstGeom prst="rect">
            <a:avLst/>
          </a:prstGeom>
          <a:ln>
            <a:solidFill>
              <a:schemeClr val="bg1">
                <a:lumMod val="75000"/>
              </a:schemeClr>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88922-A230-4570-A7DF-268281BC59DF}"/>
              </a:ext>
            </a:extLst>
          </p:cNvPr>
          <p:cNvSpPr>
            <a:spLocks noGrp="1"/>
          </p:cNvSpPr>
          <p:nvPr>
            <p:ph type="title"/>
          </p:nvPr>
        </p:nvSpPr>
        <p:spPr>
          <a:xfrm>
            <a:off x="457200" y="609600"/>
            <a:ext cx="8229600" cy="1143000"/>
          </a:xfrm>
        </p:spPr>
        <p:txBody>
          <a:bodyPr/>
          <a:lstStyle/>
          <a:p>
            <a:r>
              <a:rPr lang="en-US" b="1" dirty="0">
                <a:solidFill>
                  <a:srgbClr val="00747A"/>
                </a:solidFill>
              </a:rPr>
              <a:t>Add Your Voice </a:t>
            </a:r>
          </a:p>
        </p:txBody>
      </p:sp>
      <p:pic>
        <p:nvPicPr>
          <p:cNvPr id="5" name="Content Placeholder 4" descr="Shape&#10;&#10;Description automatically generated with medium confidence">
            <a:extLst>
              <a:ext uri="{FF2B5EF4-FFF2-40B4-BE49-F238E27FC236}">
                <a16:creationId xmlns:a16="http://schemas.microsoft.com/office/drawing/2014/main" id="{0CC38034-26D5-42BB-ACCF-C9AD4751264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7928" r="67923" b="19242"/>
          <a:stretch/>
        </p:blipFill>
        <p:spPr>
          <a:xfrm rot="-1800000">
            <a:off x="6437937" y="488230"/>
            <a:ext cx="656818" cy="934141"/>
          </a:xfrm>
        </p:spPr>
      </p:pic>
      <p:sp>
        <p:nvSpPr>
          <p:cNvPr id="6" name="TextBox 5">
            <a:extLst>
              <a:ext uri="{FF2B5EF4-FFF2-40B4-BE49-F238E27FC236}">
                <a16:creationId xmlns:a16="http://schemas.microsoft.com/office/drawing/2014/main" id="{C6DB49EA-8904-4537-A030-A0B35B9F5BF4}"/>
              </a:ext>
            </a:extLst>
          </p:cNvPr>
          <p:cNvSpPr txBox="1"/>
          <p:nvPr/>
        </p:nvSpPr>
        <p:spPr>
          <a:xfrm>
            <a:off x="719295" y="2554343"/>
            <a:ext cx="8382000" cy="646331"/>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rgbClr val="00747A"/>
                </a:solidFill>
                <a:latin typeface="+mn-lt"/>
              </a:rPr>
              <a:t>Suggest a bill</a:t>
            </a:r>
          </a:p>
        </p:txBody>
      </p:sp>
      <p:sp>
        <p:nvSpPr>
          <p:cNvPr id="7" name="TextBox 6">
            <a:extLst>
              <a:ext uri="{FF2B5EF4-FFF2-40B4-BE49-F238E27FC236}">
                <a16:creationId xmlns:a16="http://schemas.microsoft.com/office/drawing/2014/main" id="{E5FF63FB-A177-4110-A63A-4902870447FD}"/>
              </a:ext>
            </a:extLst>
          </p:cNvPr>
          <p:cNvSpPr txBox="1"/>
          <p:nvPr/>
        </p:nvSpPr>
        <p:spPr>
          <a:xfrm>
            <a:off x="699198" y="4908632"/>
            <a:ext cx="8382000" cy="646331"/>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rgbClr val="00747A"/>
                </a:solidFill>
                <a:latin typeface="+mn-lt"/>
              </a:rPr>
              <a:t>Contact the governor</a:t>
            </a:r>
          </a:p>
        </p:txBody>
      </p:sp>
      <p:sp>
        <p:nvSpPr>
          <p:cNvPr id="8" name="TextBox 7">
            <a:extLst>
              <a:ext uri="{FF2B5EF4-FFF2-40B4-BE49-F238E27FC236}">
                <a16:creationId xmlns:a16="http://schemas.microsoft.com/office/drawing/2014/main" id="{8893BE7C-3D5D-4B1E-9D7E-DC116869E30C}"/>
              </a:ext>
            </a:extLst>
          </p:cNvPr>
          <p:cNvSpPr txBox="1"/>
          <p:nvPr/>
        </p:nvSpPr>
        <p:spPr>
          <a:xfrm>
            <a:off x="724319" y="1933068"/>
            <a:ext cx="8382000" cy="646331"/>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mn-lt"/>
              </a:rPr>
              <a:t>Talk with legislators</a:t>
            </a:r>
          </a:p>
        </p:txBody>
      </p:sp>
      <p:sp>
        <p:nvSpPr>
          <p:cNvPr id="9" name="TextBox 8">
            <a:extLst>
              <a:ext uri="{FF2B5EF4-FFF2-40B4-BE49-F238E27FC236}">
                <a16:creationId xmlns:a16="http://schemas.microsoft.com/office/drawing/2014/main" id="{A45C3E94-43E7-41D6-8F22-F95D1A378F35}"/>
              </a:ext>
            </a:extLst>
          </p:cNvPr>
          <p:cNvSpPr txBox="1"/>
          <p:nvPr/>
        </p:nvSpPr>
        <p:spPr>
          <a:xfrm>
            <a:off x="714271" y="3133396"/>
            <a:ext cx="8382000" cy="646331"/>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mn-lt"/>
              </a:rPr>
              <a:t>Ask for a hearing</a:t>
            </a:r>
          </a:p>
        </p:txBody>
      </p:sp>
      <p:sp>
        <p:nvSpPr>
          <p:cNvPr id="10" name="TextBox 9">
            <a:extLst>
              <a:ext uri="{FF2B5EF4-FFF2-40B4-BE49-F238E27FC236}">
                <a16:creationId xmlns:a16="http://schemas.microsoft.com/office/drawing/2014/main" id="{C3AC7C2E-5D76-4BCC-983C-41821C68807C}"/>
              </a:ext>
            </a:extLst>
          </p:cNvPr>
          <p:cNvSpPr txBox="1"/>
          <p:nvPr/>
        </p:nvSpPr>
        <p:spPr>
          <a:xfrm>
            <a:off x="706735" y="3712449"/>
            <a:ext cx="8382000" cy="646331"/>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rgbClr val="00747A"/>
                </a:solidFill>
                <a:latin typeface="+mn-lt"/>
              </a:rPr>
              <a:t>Testify</a:t>
            </a:r>
          </a:p>
        </p:txBody>
      </p:sp>
      <p:sp>
        <p:nvSpPr>
          <p:cNvPr id="12" name="TextBox 11">
            <a:extLst>
              <a:ext uri="{FF2B5EF4-FFF2-40B4-BE49-F238E27FC236}">
                <a16:creationId xmlns:a16="http://schemas.microsoft.com/office/drawing/2014/main" id="{BED24777-9DC1-462A-8EF4-6211A574A878}"/>
              </a:ext>
            </a:extLst>
          </p:cNvPr>
          <p:cNvSpPr txBox="1"/>
          <p:nvPr/>
        </p:nvSpPr>
        <p:spPr>
          <a:xfrm>
            <a:off x="699198" y="4329579"/>
            <a:ext cx="8382000" cy="646331"/>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mn-lt"/>
              </a:rPr>
              <a:t>Lobby the chamber</a:t>
            </a:r>
          </a:p>
        </p:txBody>
      </p:sp>
      <p:sp>
        <p:nvSpPr>
          <p:cNvPr id="13" name="TextBox 12">
            <a:extLst>
              <a:ext uri="{FF2B5EF4-FFF2-40B4-BE49-F238E27FC236}">
                <a16:creationId xmlns:a16="http://schemas.microsoft.com/office/drawing/2014/main" id="{DE66A0EE-97F4-456E-AB4F-0E63B7FA9DE7}"/>
              </a:ext>
            </a:extLst>
          </p:cNvPr>
          <p:cNvSpPr txBox="1"/>
          <p:nvPr/>
        </p:nvSpPr>
        <p:spPr>
          <a:xfrm>
            <a:off x="685800" y="5449669"/>
            <a:ext cx="8382000" cy="646331"/>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mn-lt"/>
              </a:rPr>
              <a:t>Keep at it!</a:t>
            </a:r>
          </a:p>
        </p:txBody>
      </p:sp>
      <p:sp>
        <p:nvSpPr>
          <p:cNvPr id="11" name="Rectangle 10">
            <a:extLst>
              <a:ext uri="{FF2B5EF4-FFF2-40B4-BE49-F238E27FC236}">
                <a16:creationId xmlns:a16="http://schemas.microsoft.com/office/drawing/2014/main" id="{64A059F2-7374-4237-B57A-9B0613618A04}"/>
              </a:ext>
            </a:extLst>
          </p:cNvPr>
          <p:cNvSpPr/>
          <p:nvPr/>
        </p:nvSpPr>
        <p:spPr>
          <a:xfrm>
            <a:off x="0" y="0"/>
            <a:ext cx="9144000" cy="6858000"/>
          </a:xfrm>
          <a:prstGeom prst="rect">
            <a:avLst/>
          </a:prstGeom>
          <a:noFill/>
          <a:ln w="762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39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broadcast icon"/>
          <p:cNvPicPr>
            <a:picLocks noChangeAspect="1" noChangeArrowheads="1"/>
          </p:cNvPicPr>
          <p:nvPr/>
        </p:nvPicPr>
        <p:blipFill>
          <a:blip r:embed="rId3" r:link="rId4">
            <a:extLst>
              <a:ext uri="{28A0092B-C50C-407E-A947-70E740481C1C}">
                <a14:useLocalDpi xmlns:a14="http://schemas.microsoft.com/office/drawing/2010/main" val="0"/>
              </a:ext>
            </a:extLst>
          </a:blip>
          <a:srcRect t="27831" r="67821" b="20284"/>
          <a:stretch>
            <a:fillRect/>
          </a:stretch>
        </p:blipFill>
        <p:spPr bwMode="auto">
          <a:xfrm rot="-2694387">
            <a:off x="6652954" y="301051"/>
            <a:ext cx="182880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drawing: my idea on a wave">
            <a:extLst>
              <a:ext uri="{FF2B5EF4-FFF2-40B4-BE49-F238E27FC236}">
                <a16:creationId xmlns:a16="http://schemas.microsoft.com/office/drawing/2014/main" id="{36FE31FA-834C-42F2-A3A3-3467EF1563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6" y="2635653"/>
            <a:ext cx="3076575" cy="3009900"/>
          </a:xfrm>
          <a:prstGeom prst="rect">
            <a:avLst/>
          </a:prstGeom>
        </p:spPr>
      </p:pic>
      <p:sp>
        <p:nvSpPr>
          <p:cNvPr id="5" name="TextBox 4"/>
          <p:cNvSpPr txBox="1"/>
          <p:nvPr/>
        </p:nvSpPr>
        <p:spPr>
          <a:xfrm>
            <a:off x="2286000" y="1371600"/>
            <a:ext cx="6809314" cy="5542147"/>
          </a:xfrm>
          <a:prstGeom prst="rect">
            <a:avLst/>
          </a:prstGeom>
          <a:no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Public shares </a:t>
            </a:r>
            <a:r>
              <a:rPr kumimoji="0" lang="en-US" sz="4000" b="1" i="0" u="none" strike="noStrike" kern="1200" cap="none" spc="0" normalizeH="0" baseline="0" noProof="0" dirty="0">
                <a:ln>
                  <a:noFill/>
                </a:ln>
                <a:solidFill>
                  <a:srgbClr val="00747A"/>
                </a:solidFill>
                <a:effectLst/>
                <a:uLnTx/>
                <a:uFillTx/>
                <a:latin typeface="Calibri"/>
                <a:ea typeface="+mn-ea"/>
                <a:cs typeface="+mn-cs"/>
              </a:rPr>
              <a:t>ideas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for new laws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 well </a:t>
            </a:r>
            <a:r>
              <a:rPr kumimoji="0" lang="en-US" sz="3200" b="0" i="0" u="sng" strike="noStrike" kern="1200" cap="none" spc="0" normalizeH="0" baseline="0" noProof="0" dirty="0">
                <a:ln>
                  <a:noFill/>
                </a:ln>
                <a:solidFill>
                  <a:prstClr val="black"/>
                </a:solidFill>
                <a:effectLst/>
                <a:uLnTx/>
                <a:uFillTx/>
                <a:latin typeface="Calibri"/>
                <a:ea typeface="+mn-ea"/>
                <a:cs typeface="+mn-cs"/>
              </a:rPr>
              <a:t>before</a:t>
            </a:r>
            <a:r>
              <a:rPr kumimoji="0" lang="en-US" sz="3200" b="0" i="0" u="none" strike="noStrike" kern="1200" cap="none" spc="0" normalizeH="0" baseline="0" noProof="0" dirty="0">
                <a:ln>
                  <a:noFill/>
                </a:ln>
                <a:solidFill>
                  <a:prstClr val="black"/>
                </a:solidFill>
                <a:effectLst/>
                <a:uLnTx/>
                <a:uFillTx/>
                <a:latin typeface="Calibri"/>
                <a:ea typeface="+mn-ea"/>
                <a:cs typeface="+mn-cs"/>
              </a:rPr>
              <a:t> the start of session!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Legislators also hear from lobbyists, interest groups, and other legislators</a:t>
            </a:r>
          </a:p>
        </p:txBody>
      </p:sp>
    </p:spTree>
    <p:extLst>
      <p:ext uri="{BB962C8B-B14F-4D97-AF65-F5344CB8AC3E}">
        <p14:creationId xmlns:p14="http://schemas.microsoft.com/office/powerpoint/2010/main" val="50362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TextBox 6"/>
          <p:cNvSpPr txBox="1">
            <a:spLocks noChangeArrowheads="1"/>
          </p:cNvSpPr>
          <p:nvPr/>
        </p:nvSpPr>
        <p:spPr bwMode="auto">
          <a:xfrm>
            <a:off x="914400" y="1295400"/>
            <a:ext cx="7620000" cy="5447645"/>
          </a:xfrm>
          <a:prstGeom prst="rect">
            <a:avLst/>
          </a:prstGeom>
          <a:noFill/>
          <a:ln w="9525">
            <a:noFill/>
            <a:miter lim="800000"/>
            <a:headEnd/>
            <a:tailEnd/>
          </a:ln>
        </p:spPr>
        <p:txBody>
          <a:bodyPr wrap="square">
            <a:spAutoFit/>
          </a:bodyPr>
          <a:lstStyle/>
          <a:p>
            <a:pPr algn="ctr"/>
            <a:r>
              <a:rPr lang="en-US" sz="4400" b="1" dirty="0">
                <a:solidFill>
                  <a:srgbClr val="00747A"/>
                </a:solidFill>
                <a:latin typeface="+mj-lt"/>
                <a:ea typeface="Calibri" pitchFamily="34" charset="0"/>
                <a:cs typeface="Times New Roman" pitchFamily="18" charset="0"/>
              </a:rPr>
              <a:t>Summarize</a:t>
            </a:r>
            <a:r>
              <a:rPr lang="en-US" sz="4400" b="1" dirty="0">
                <a:latin typeface="+mj-lt"/>
                <a:ea typeface="Calibri" pitchFamily="34" charset="0"/>
                <a:cs typeface="Times New Roman" pitchFamily="18" charset="0"/>
              </a:rPr>
              <a:t> the problem </a:t>
            </a:r>
          </a:p>
          <a:p>
            <a:pPr algn="ctr"/>
            <a:r>
              <a:rPr lang="en-US" sz="4400" b="1" dirty="0">
                <a:latin typeface="+mj-lt"/>
                <a:ea typeface="Calibri" pitchFamily="34" charset="0"/>
                <a:cs typeface="Times New Roman" pitchFamily="18" charset="0"/>
              </a:rPr>
              <a:t>(or the opportunity)</a:t>
            </a:r>
          </a:p>
          <a:p>
            <a:pPr algn="ctr"/>
            <a:endParaRPr lang="en-US" sz="3100" dirty="0">
              <a:ea typeface="Calibri" pitchFamily="34" charset="0"/>
              <a:cs typeface="Times New Roman" pitchFamily="18" charset="0"/>
            </a:endParaRPr>
          </a:p>
          <a:p>
            <a:pPr marL="457200" indent="-457200">
              <a:spcAft>
                <a:spcPts val="600"/>
              </a:spcAft>
              <a:buFont typeface="Arial" panose="020B0604020202020204" pitchFamily="34" charset="0"/>
              <a:buChar char="•"/>
            </a:pPr>
            <a:r>
              <a:rPr lang="en-US" sz="3200" i="1" dirty="0">
                <a:latin typeface="+mn-lt"/>
                <a:ea typeface="Calibri" pitchFamily="34" charset="0"/>
                <a:cs typeface="Times New Roman" pitchFamily="18" charset="0"/>
              </a:rPr>
              <a:t>This law would make ___ mandatory…</a:t>
            </a:r>
          </a:p>
          <a:p>
            <a:pPr marL="457200" indent="-457200">
              <a:spcAft>
                <a:spcPts val="600"/>
              </a:spcAft>
              <a:buFont typeface="Arial" panose="020B0604020202020204" pitchFamily="34" charset="0"/>
              <a:buChar char="•"/>
            </a:pPr>
            <a:r>
              <a:rPr lang="en-US" sz="3200" i="1" dirty="0">
                <a:latin typeface="+mn-lt"/>
                <a:ea typeface="Calibri" pitchFamily="34" charset="0"/>
                <a:cs typeface="Times New Roman" pitchFamily="18" charset="0"/>
              </a:rPr>
              <a:t>It is needed because…</a:t>
            </a:r>
          </a:p>
          <a:p>
            <a:pPr marL="457200" indent="-457200">
              <a:spcAft>
                <a:spcPts val="600"/>
              </a:spcAft>
              <a:buFont typeface="Arial" panose="020B0604020202020204" pitchFamily="34" charset="0"/>
              <a:buChar char="•"/>
            </a:pPr>
            <a:r>
              <a:rPr lang="en-US" sz="3200" i="1" dirty="0">
                <a:latin typeface="+mn-lt"/>
                <a:ea typeface="Calibri" pitchFamily="34" charset="0"/>
                <a:cs typeface="Times New Roman" pitchFamily="18" charset="0"/>
              </a:rPr>
              <a:t>Other states that have instituted similar laws include…</a:t>
            </a:r>
          </a:p>
          <a:p>
            <a:pPr marL="457200" indent="-457200">
              <a:spcAft>
                <a:spcPts val="600"/>
              </a:spcAft>
              <a:buFont typeface="Arial" panose="020B0604020202020204" pitchFamily="34" charset="0"/>
              <a:buChar char="•"/>
            </a:pPr>
            <a:r>
              <a:rPr lang="en-US" sz="3200" i="1" dirty="0">
                <a:latin typeface="+mn-lt"/>
                <a:ea typeface="Calibri" pitchFamily="34" charset="0"/>
                <a:cs typeface="Times New Roman" pitchFamily="18" charset="0"/>
              </a:rPr>
              <a:t>Website with data on this subject: …</a:t>
            </a:r>
          </a:p>
          <a:p>
            <a:pPr algn="ctr"/>
            <a:endParaRPr lang="en-US" sz="3100" dirty="0">
              <a:ea typeface="Calibri" pitchFamily="34" charset="0"/>
              <a:cs typeface="Times New Roman" pitchFamily="18" charset="0"/>
            </a:endParaRPr>
          </a:p>
          <a:p>
            <a:pPr algn="ctr"/>
            <a:endParaRPr lang="en-US" dirty="0">
              <a:latin typeface="Calibri" pitchFamily="34" charset="0"/>
              <a:ea typeface="Calibri" pitchFamily="34" charset="0"/>
              <a:cs typeface="Times New Roman" pitchFamily="18" charset="0"/>
            </a:endParaRPr>
          </a:p>
        </p:txBody>
      </p:sp>
    </p:spTree>
    <p:extLst>
      <p:ext uri="{BB962C8B-B14F-4D97-AF65-F5344CB8AC3E}">
        <p14:creationId xmlns:p14="http://schemas.microsoft.com/office/powerpoint/2010/main" val="1965731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73362"/>
          </a:xfrm>
        </p:spPr>
        <p:txBody>
          <a:bodyPr rtlCol="0">
            <a:normAutofit/>
          </a:bodyPr>
          <a:lstStyle/>
          <a:p>
            <a:pPr eaLnBrk="1" fontAlgn="auto" hangingPunct="1">
              <a:spcAft>
                <a:spcPts val="0"/>
              </a:spcAft>
              <a:defRPr/>
            </a:pPr>
            <a:r>
              <a:rPr lang="en-US" b="1" dirty="0">
                <a:solidFill>
                  <a:srgbClr val="00747A"/>
                </a:solidFill>
              </a:rPr>
              <a:t>To get a bill introduced,</a:t>
            </a:r>
            <a:br>
              <a:rPr lang="en-US" b="1" dirty="0">
                <a:solidFill>
                  <a:srgbClr val="00747A"/>
                </a:solidFill>
              </a:rPr>
            </a:br>
            <a:r>
              <a:rPr lang="en-US" b="1" dirty="0">
                <a:solidFill>
                  <a:srgbClr val="00747A"/>
                </a:solidFill>
              </a:rPr>
              <a:t>must find a legislator</a:t>
            </a:r>
            <a:endParaRPr lang="en-US" dirty="0"/>
          </a:p>
        </p:txBody>
      </p:sp>
      <p:sp>
        <p:nvSpPr>
          <p:cNvPr id="3" name="Content Placeholder 2"/>
          <p:cNvSpPr>
            <a:spLocks noGrp="1"/>
          </p:cNvSpPr>
          <p:nvPr>
            <p:ph idx="1"/>
          </p:nvPr>
        </p:nvSpPr>
        <p:spPr>
          <a:xfrm>
            <a:off x="609600" y="2819400"/>
            <a:ext cx="7924800" cy="3306763"/>
          </a:xfrm>
        </p:spPr>
        <p:txBody>
          <a:bodyPr rtlCol="0">
            <a:normAutofit fontScale="25000" lnSpcReduction="20000"/>
          </a:bodyPr>
          <a:lstStyle/>
          <a:p>
            <a:pPr algn="ctr" eaLnBrk="1" fontAlgn="auto" hangingPunct="1">
              <a:spcAft>
                <a:spcPts val="0"/>
              </a:spcAft>
              <a:buFont typeface="Arial" pitchFamily="34" charset="0"/>
              <a:buNone/>
              <a:defRPr/>
            </a:pPr>
            <a:r>
              <a:rPr lang="en-US" sz="12800" u="sng" dirty="0"/>
              <a:t>Start with:</a:t>
            </a:r>
          </a:p>
          <a:p>
            <a:pPr eaLnBrk="1" fontAlgn="auto" hangingPunct="1">
              <a:spcAft>
                <a:spcPts val="0"/>
              </a:spcAft>
              <a:buFont typeface="Arial" pitchFamily="34" charset="0"/>
              <a:buNone/>
              <a:defRPr/>
            </a:pPr>
            <a:endParaRPr lang="en-US" sz="6400" dirty="0"/>
          </a:p>
          <a:p>
            <a:pPr eaLnBrk="1" fontAlgn="auto" hangingPunct="1">
              <a:lnSpc>
                <a:spcPct val="120000"/>
              </a:lnSpc>
              <a:spcBef>
                <a:spcPts val="0"/>
              </a:spcBef>
              <a:spcAft>
                <a:spcPts val="1200"/>
              </a:spcAft>
              <a:buFont typeface="Arial" pitchFamily="34" charset="0"/>
              <a:buChar char="•"/>
              <a:defRPr/>
            </a:pPr>
            <a:r>
              <a:rPr lang="en-US" sz="12800" dirty="0"/>
              <a:t>Your own</a:t>
            </a:r>
          </a:p>
          <a:p>
            <a:pPr eaLnBrk="1" fontAlgn="auto" hangingPunct="1">
              <a:lnSpc>
                <a:spcPct val="120000"/>
              </a:lnSpc>
              <a:spcBef>
                <a:spcPts val="0"/>
              </a:spcBef>
              <a:spcAft>
                <a:spcPts val="1200"/>
              </a:spcAft>
              <a:defRPr/>
            </a:pPr>
            <a:r>
              <a:rPr lang="en-US" sz="12800" dirty="0"/>
              <a:t>Subject matter committee chair</a:t>
            </a:r>
          </a:p>
          <a:p>
            <a:pPr eaLnBrk="1" fontAlgn="auto" hangingPunct="1">
              <a:lnSpc>
                <a:spcPct val="120000"/>
              </a:lnSpc>
              <a:spcBef>
                <a:spcPts val="0"/>
              </a:spcBef>
              <a:spcAft>
                <a:spcPts val="1200"/>
              </a:spcAft>
              <a:defRPr/>
            </a:pPr>
            <a:r>
              <a:rPr lang="en-US" sz="12800" dirty="0"/>
              <a:t>Members who have supported similar issues</a:t>
            </a:r>
            <a:endParaRPr lang="en-US" dirty="0"/>
          </a:p>
          <a:p>
            <a:pPr eaLnBrk="1" fontAlgn="auto" hangingPunct="1">
              <a:spcAft>
                <a:spcPts val="0"/>
              </a:spcAft>
              <a:buFont typeface="Arial" pitchFamily="34" charset="0"/>
              <a:buNone/>
              <a:defRPr/>
            </a:pPr>
            <a:r>
              <a:rPr lang="en-US" dirty="0"/>
              <a:t> </a:t>
            </a:r>
          </a:p>
          <a:p>
            <a:pPr eaLnBrk="1" fontAlgn="auto" hangingPunct="1">
              <a:spcAft>
                <a:spcPts val="0"/>
              </a:spcAft>
              <a:buFont typeface="Arial" pitchFamily="34" charset="0"/>
              <a:buNone/>
              <a:defRPr/>
            </a:pPr>
            <a:r>
              <a:rPr lang="en-US" dirty="0"/>
              <a:t> </a:t>
            </a:r>
          </a:p>
          <a:p>
            <a:pPr eaLnBrk="1" fontAlgn="auto" hangingPunct="1">
              <a:spcAft>
                <a:spcPts val="0"/>
              </a:spcAft>
              <a:buFont typeface="Arial" pitchFamily="34" charset="0"/>
              <a:buNone/>
              <a:defRPr/>
            </a:pPr>
            <a:r>
              <a:rPr lang="en-US" dirty="0"/>
              <a:t> </a:t>
            </a:r>
          </a:p>
          <a:p>
            <a:pPr eaLnBrk="1" fontAlgn="auto" hangingPunct="1">
              <a:spcAft>
                <a:spcPts val="0"/>
              </a:spcAft>
              <a:buFont typeface="Arial" pitchFamily="34" charset="0"/>
              <a:buNone/>
              <a:defRPr/>
            </a:pPr>
            <a:r>
              <a:rPr lang="en-US" dirty="0"/>
              <a:t> </a:t>
            </a:r>
          </a:p>
          <a:p>
            <a:pPr eaLnBrk="1" fontAlgn="auto" hangingPunct="1">
              <a:spcAft>
                <a:spcPts val="0"/>
              </a:spcAft>
              <a:buFont typeface="Arial" pitchFamily="34" charset="0"/>
              <a:buNone/>
              <a:defRPr/>
            </a:pPr>
            <a:r>
              <a:rPr lang="en-US" dirty="0"/>
              <a:t> </a:t>
            </a:r>
          </a:p>
          <a:p>
            <a:pPr eaLnBrk="1" fontAlgn="auto" hangingPunct="1">
              <a:spcAft>
                <a:spcPts val="0"/>
              </a:spcAft>
              <a:buFont typeface="Arial" pitchFamily="34" charset="0"/>
              <a:buNone/>
              <a:defRPr/>
            </a:pP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Content Placeholder 3" descr="pie graph showing division of year between session and interim, highlighting Hawaii as part-time legislature"/>
          <p:cNvPicPr>
            <a:picLocks noChangeAspect="1"/>
          </p:cNvPicPr>
          <p:nvPr/>
        </p:nvPicPr>
        <p:blipFill>
          <a:blip r:embed="rId3" cstate="print"/>
          <a:srcRect/>
          <a:stretch>
            <a:fillRect/>
          </a:stretch>
        </p:blipFill>
        <p:spPr bwMode="auto">
          <a:xfrm>
            <a:off x="2438400" y="1981200"/>
            <a:ext cx="5689600" cy="4068763"/>
          </a:xfrm>
          <a:prstGeom prst="rect">
            <a:avLst/>
          </a:prstGeom>
          <a:noFill/>
          <a:ln w="9525">
            <a:noFill/>
            <a:miter lim="800000"/>
            <a:headEnd/>
            <a:tailEnd/>
          </a:ln>
        </p:spPr>
      </p:pic>
      <p:grpSp>
        <p:nvGrpSpPr>
          <p:cNvPr id="2" name="Group 6">
            <a:extLst>
              <a:ext uri="{C183D7F6-B498-43B3-948B-1728B52AA6E4}">
                <adec:decorative xmlns:adec="http://schemas.microsoft.com/office/drawing/2017/decorative" val="1"/>
              </a:ext>
            </a:extLst>
          </p:cNvPr>
          <p:cNvGrpSpPr>
            <a:grpSpLocks/>
          </p:cNvGrpSpPr>
          <p:nvPr/>
        </p:nvGrpSpPr>
        <p:grpSpPr bwMode="auto">
          <a:xfrm>
            <a:off x="762000" y="2062163"/>
            <a:ext cx="7543800" cy="3911600"/>
            <a:chOff x="762000" y="2062016"/>
            <a:chExt cx="7543800" cy="3911140"/>
          </a:xfrm>
        </p:grpSpPr>
        <p:sp>
          <p:nvSpPr>
            <p:cNvPr id="54279" name="TextBox 7"/>
            <p:cNvSpPr txBox="1">
              <a:spLocks noChangeArrowheads="1"/>
            </p:cNvSpPr>
            <p:nvPr/>
          </p:nvSpPr>
          <p:spPr bwMode="auto">
            <a:xfrm>
              <a:off x="762000" y="5257800"/>
              <a:ext cx="1524000" cy="523220"/>
            </a:xfrm>
            <a:prstGeom prst="rect">
              <a:avLst/>
            </a:prstGeom>
            <a:noFill/>
            <a:ln w="28575">
              <a:solidFill>
                <a:srgbClr val="00747A"/>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itchFamily="34" charset="0"/>
                  <a:ea typeface="+mn-ea"/>
                  <a:cs typeface="+mn-cs"/>
                </a:rPr>
                <a:t>Interim</a:t>
              </a:r>
            </a:p>
          </p:txBody>
        </p:sp>
        <p:sp>
          <p:nvSpPr>
            <p:cNvPr id="9" name="Arc 8"/>
            <p:cNvSpPr/>
            <p:nvPr/>
          </p:nvSpPr>
          <p:spPr>
            <a:xfrm rot="16844621">
              <a:off x="2422756" y="2044323"/>
              <a:ext cx="3911140" cy="3946525"/>
            </a:xfrm>
            <a:prstGeom prst="arc">
              <a:avLst>
                <a:gd name="adj1" fmla="val 6952322"/>
                <a:gd name="adj2" fmla="val 0"/>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10" name="Straight Arrow Connector 9"/>
            <p:cNvCxnSpPr>
              <a:stCxn id="54279" idx="3"/>
            </p:cNvCxnSpPr>
            <p:nvPr/>
          </p:nvCxnSpPr>
          <p:spPr>
            <a:xfrm flipV="1">
              <a:off x="2286000" y="5181086"/>
              <a:ext cx="457200" cy="33809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54284" idx="1"/>
            </p:cNvCxnSpPr>
            <p:nvPr/>
          </p:nvCxnSpPr>
          <p:spPr>
            <a:xfrm rot="10800000">
              <a:off x="5029200" y="2285827"/>
              <a:ext cx="1752600" cy="431749"/>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4285" idx="1"/>
            </p:cNvCxnSpPr>
            <p:nvPr/>
          </p:nvCxnSpPr>
          <p:spPr>
            <a:xfrm rot="10800000" flipV="1">
              <a:off x="6019800" y="4012824"/>
              <a:ext cx="762000" cy="1015881"/>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4284" name="TextBox 12"/>
            <p:cNvSpPr txBox="1">
              <a:spLocks noChangeArrowheads="1"/>
            </p:cNvSpPr>
            <p:nvPr/>
          </p:nvSpPr>
          <p:spPr bwMode="auto">
            <a:xfrm>
              <a:off x="6781800" y="2209800"/>
              <a:ext cx="1524000" cy="1015663"/>
            </a:xfrm>
            <a:prstGeom prst="rect">
              <a:avLst/>
            </a:prstGeom>
            <a:noFill/>
            <a:ln w="28575">
              <a:solidFill>
                <a:srgbClr val="00747A"/>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itchFamily="34" charset="0"/>
                  <a:ea typeface="+mn-ea"/>
                  <a:cs typeface="+mn-cs"/>
                </a:rPr>
                <a:t>Session starts mid-January</a:t>
              </a:r>
            </a:p>
          </p:txBody>
        </p:sp>
        <p:sp>
          <p:nvSpPr>
            <p:cNvPr id="54285" name="TextBox 13"/>
            <p:cNvSpPr txBox="1">
              <a:spLocks noChangeArrowheads="1"/>
            </p:cNvSpPr>
            <p:nvPr/>
          </p:nvSpPr>
          <p:spPr bwMode="auto">
            <a:xfrm>
              <a:off x="6781800" y="3505200"/>
              <a:ext cx="1524000" cy="1015663"/>
            </a:xfrm>
            <a:prstGeom prst="rect">
              <a:avLst/>
            </a:prstGeom>
            <a:noFill/>
            <a:ln w="28575">
              <a:solidFill>
                <a:srgbClr val="00747A"/>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Ends late April or early May</a:t>
              </a:r>
            </a:p>
          </p:txBody>
        </p:sp>
      </p:grpSp>
      <p:sp>
        <p:nvSpPr>
          <p:cNvPr id="54278" name="TextBox 15"/>
          <p:cNvSpPr txBox="1">
            <a:spLocks noChangeArrowheads="1"/>
          </p:cNvSpPr>
          <p:nvPr/>
        </p:nvSpPr>
        <p:spPr bwMode="auto">
          <a:xfrm>
            <a:off x="1828801" y="533400"/>
            <a:ext cx="5486399" cy="830997"/>
          </a:xfrm>
          <a:prstGeom prst="rect">
            <a:avLst/>
          </a:prstGeom>
          <a:noFill/>
          <a:ln w="28575">
            <a:solidFill>
              <a:srgbClr val="00B050"/>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rPr>
              <a:t>This year, Regular </a:t>
            </a:r>
            <a:r>
              <a:rPr kumimoji="0" lang="en-US" sz="2400" b="0" i="0" u="none" strike="noStrike" kern="1200" cap="none" spc="0" normalizeH="0" baseline="0" noProof="0">
                <a:ln>
                  <a:noFill/>
                </a:ln>
                <a:solidFill>
                  <a:prstClr val="black"/>
                </a:solidFill>
                <a:effectLst/>
                <a:uLnTx/>
                <a:uFillTx/>
                <a:latin typeface="Calibri" pitchFamily="34" charset="0"/>
                <a:ea typeface="+mn-ea"/>
                <a:cs typeface="+mn-cs"/>
              </a:rPr>
              <a:t>Session started </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rPr>
              <a:t>on </a:t>
            </a:r>
            <a:r>
              <a:rPr kumimoji="0" lang="en-US" sz="2400" b="1" i="0" u="none" strike="noStrike" kern="1200" cap="none" spc="0" normalizeH="0" baseline="0" noProof="0" dirty="0">
                <a:ln>
                  <a:noFill/>
                </a:ln>
                <a:solidFill>
                  <a:srgbClr val="00747A"/>
                </a:solidFill>
                <a:effectLst/>
                <a:uLnTx/>
                <a:uFillTx/>
                <a:latin typeface="Calibri" pitchFamily="34" charset="0"/>
                <a:ea typeface="+mn-ea"/>
                <a:cs typeface="+mn-cs"/>
              </a:rPr>
              <a:t>January 18, 2023</a:t>
            </a:r>
            <a:r>
              <a:rPr kumimoji="0" lang="en-US" sz="2400" b="0" i="0" u="none" strike="noStrike" kern="1200" cap="none" spc="0" normalizeH="0" baseline="0" noProof="0" dirty="0">
                <a:ln>
                  <a:noFill/>
                </a:ln>
                <a:solidFill>
                  <a:srgbClr val="00747A"/>
                </a:solidFill>
                <a:effectLst/>
                <a:uLnTx/>
                <a:uFillTx/>
                <a:latin typeface="Calibri" pitchFamily="34" charset="0"/>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grpSp>
        <p:nvGrpSpPr>
          <p:cNvPr id="13" name="Group 12">
            <a:extLst>
              <a:ext uri="{C183D7F6-B498-43B3-948B-1728B52AA6E4}">
                <adec:decorative xmlns:adec="http://schemas.microsoft.com/office/drawing/2017/decorative" val="1"/>
              </a:ext>
            </a:extLst>
          </p:cNvPr>
          <p:cNvGrpSpPr/>
          <p:nvPr/>
        </p:nvGrpSpPr>
        <p:grpSpPr>
          <a:xfrm>
            <a:off x="2518925" y="2141299"/>
            <a:ext cx="3805674" cy="3734365"/>
            <a:chOff x="2518925" y="2141299"/>
            <a:chExt cx="3805674" cy="3734365"/>
          </a:xfrm>
        </p:grpSpPr>
        <p:sp>
          <p:nvSpPr>
            <p:cNvPr id="14" name="TextBox 13"/>
            <p:cNvSpPr txBox="1"/>
            <p:nvPr/>
          </p:nvSpPr>
          <p:spPr>
            <a:xfrm>
              <a:off x="4114799" y="3454483"/>
              <a:ext cx="1600200" cy="110799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prstClr val="white">
                      <a:lumMod val="50000"/>
                    </a:prstClr>
                  </a:solidFill>
                  <a:effectLst/>
                  <a:uLnTx/>
                  <a:uFillTx/>
                  <a:latin typeface="Angsana New" panose="02020603050405020304" pitchFamily="18" charset="-34"/>
                  <a:ea typeface="+mn-ea"/>
                  <a:cs typeface="Angsana New" panose="02020603050405020304" pitchFamily="18" charset="-34"/>
                </a:rPr>
                <a:t>+</a:t>
              </a:r>
            </a:p>
          </p:txBody>
        </p:sp>
        <p:sp>
          <p:nvSpPr>
            <p:cNvPr id="15" name="TextBox 14"/>
            <p:cNvSpPr txBox="1"/>
            <p:nvPr/>
          </p:nvSpPr>
          <p:spPr>
            <a:xfrm>
              <a:off x="4064696" y="2141299"/>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charset="0"/>
                  <a:ea typeface="+mn-ea"/>
                  <a:cs typeface="+mn-cs"/>
                </a:rPr>
                <a:t>Jan</a:t>
              </a:r>
            </a:p>
          </p:txBody>
        </p:sp>
        <p:sp>
          <p:nvSpPr>
            <p:cNvPr id="16" name="TextBox 15"/>
            <p:cNvSpPr txBox="1"/>
            <p:nvPr/>
          </p:nvSpPr>
          <p:spPr>
            <a:xfrm>
              <a:off x="5714999" y="3832213"/>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charset="0"/>
                  <a:ea typeface="+mn-ea"/>
                  <a:cs typeface="+mn-cs"/>
                </a:rPr>
                <a:t>Apr</a:t>
              </a:r>
            </a:p>
          </p:txBody>
        </p:sp>
        <p:sp>
          <p:nvSpPr>
            <p:cNvPr id="17" name="TextBox 16"/>
            <p:cNvSpPr txBox="1"/>
            <p:nvPr/>
          </p:nvSpPr>
          <p:spPr>
            <a:xfrm>
              <a:off x="2518925" y="3828534"/>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charset="0"/>
                  <a:ea typeface="+mn-ea"/>
                  <a:cs typeface="+mn-cs"/>
                </a:rPr>
                <a:t>Oct</a:t>
              </a:r>
            </a:p>
          </p:txBody>
        </p:sp>
        <p:sp>
          <p:nvSpPr>
            <p:cNvPr id="18" name="TextBox 17"/>
            <p:cNvSpPr txBox="1"/>
            <p:nvPr/>
          </p:nvSpPr>
          <p:spPr>
            <a:xfrm>
              <a:off x="4038600" y="5506332"/>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charset="0"/>
                  <a:ea typeface="+mn-ea"/>
                  <a:cs typeface="+mn-cs"/>
                </a:rPr>
                <a:t>Jul</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9988"/>
            <a:ext cx="8229600" cy="1143000"/>
          </a:xfrm>
        </p:spPr>
        <p:txBody>
          <a:bodyPr rtlCol="0">
            <a:normAutofit fontScale="90000"/>
          </a:bodyPr>
          <a:lstStyle/>
          <a:p>
            <a:pPr eaLnBrk="1" fontAlgn="auto" hangingPunct="1">
              <a:spcAft>
                <a:spcPts val="0"/>
              </a:spcAft>
              <a:defRPr/>
            </a:pPr>
            <a:r>
              <a:rPr lang="en-US" dirty="0"/>
              <a:t>Opening Day</a:t>
            </a:r>
            <a:br>
              <a:rPr lang="en-US" dirty="0"/>
            </a:br>
            <a:endParaRPr lang="en-US" dirty="0"/>
          </a:p>
        </p:txBody>
      </p:sp>
      <p:pic>
        <p:nvPicPr>
          <p:cNvPr id="48134" name="Picture 54">
            <a:extLst>
              <a:ext uri="{C183D7F6-B498-43B3-948B-1728B52AA6E4}">
                <adec:decorative xmlns:adec="http://schemas.microsoft.com/office/drawing/2017/decorative" val="1"/>
              </a:ext>
            </a:extLst>
          </p:cNvPr>
          <p:cNvPicPr>
            <a:picLocks noChangeAspect="1" noChangeArrowheads="1"/>
          </p:cNvPicPr>
          <p:nvPr/>
        </p:nvPicPr>
        <p:blipFill>
          <a:blip r:embed="rId3" cstate="screen"/>
          <a:srcRect/>
          <a:stretch>
            <a:fillRect/>
          </a:stretch>
        </p:blipFill>
        <p:spPr bwMode="auto">
          <a:xfrm rot="-728863">
            <a:off x="565518" y="606549"/>
            <a:ext cx="2666959" cy="2148384"/>
          </a:xfrm>
          <a:prstGeom prst="rect">
            <a:avLst/>
          </a:prstGeom>
          <a:noFill/>
          <a:ln w="9525">
            <a:noFill/>
            <a:miter lim="800000"/>
            <a:headEnd/>
            <a:tailEnd/>
          </a:ln>
        </p:spPr>
      </p:pic>
      <p:pic>
        <p:nvPicPr>
          <p:cNvPr id="48135" name="Picture 55" descr="balloons"/>
          <p:cNvPicPr>
            <a:picLocks noChangeAspect="1" noChangeArrowheads="1"/>
          </p:cNvPicPr>
          <p:nvPr/>
        </p:nvPicPr>
        <p:blipFill>
          <a:blip r:embed="rId4" cstate="screen"/>
          <a:srcRect/>
          <a:stretch>
            <a:fillRect/>
          </a:stretch>
        </p:blipFill>
        <p:spPr bwMode="auto">
          <a:xfrm rot="635658">
            <a:off x="5748181" y="573258"/>
            <a:ext cx="2782398" cy="1957385"/>
          </a:xfrm>
          <a:prstGeom prst="rect">
            <a:avLst/>
          </a:prstGeom>
          <a:noFill/>
          <a:ln w="9525">
            <a:noFill/>
            <a:miter lim="800000"/>
            <a:headEnd/>
            <a:tailEnd/>
          </a:ln>
        </p:spPr>
      </p:pic>
      <p:pic>
        <p:nvPicPr>
          <p:cNvPr id="6" name="Picture 5" descr="A picture containing outdoor, grass, sky, building&#10;&#10;Description automatically generated">
            <a:extLst>
              <a:ext uri="{FF2B5EF4-FFF2-40B4-BE49-F238E27FC236}">
                <a16:creationId xmlns:a16="http://schemas.microsoft.com/office/drawing/2014/main" id="{49F4769D-2AE4-DFEF-0FAF-0CBCFAE55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5712" y="3135297"/>
            <a:ext cx="4632577" cy="3480528"/>
          </a:xfrm>
          <a:prstGeom prst="rect">
            <a:avLst/>
          </a:prstGeom>
        </p:spPr>
      </p:pic>
      <p:sp>
        <p:nvSpPr>
          <p:cNvPr id="3" name="Rectangle 2">
            <a:extLst>
              <a:ext uri="{FF2B5EF4-FFF2-40B4-BE49-F238E27FC236}">
                <a16:creationId xmlns:a16="http://schemas.microsoft.com/office/drawing/2014/main" id="{51A0253E-F2E2-5F1B-C52B-1A05EB148024}"/>
              </a:ext>
            </a:extLst>
          </p:cNvPr>
          <p:cNvSpPr/>
          <p:nvPr/>
        </p:nvSpPr>
        <p:spPr>
          <a:xfrm>
            <a:off x="3552042" y="982684"/>
            <a:ext cx="2108269"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party!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rmAutofit fontScale="90000"/>
          </a:bodyPr>
          <a:lstStyle/>
          <a:p>
            <a:pPr eaLnBrk="1" fontAlgn="auto" hangingPunct="1">
              <a:spcAft>
                <a:spcPts val="0"/>
              </a:spcAft>
              <a:defRPr/>
            </a:pPr>
            <a:r>
              <a:rPr lang="en-US" dirty="0"/>
              <a:t>Here’s a brief glimpse of what’s to come in a bill’s life…</a:t>
            </a:r>
          </a:p>
        </p:txBody>
      </p:sp>
      <p:sp>
        <p:nvSpPr>
          <p:cNvPr id="5" name="Content Placeholder 4"/>
          <p:cNvSpPr>
            <a:spLocks noGrp="1"/>
          </p:cNvSpPr>
          <p:nvPr>
            <p:ph idx="1"/>
          </p:nvPr>
        </p:nvSpPr>
        <p:spPr>
          <a:xfrm>
            <a:off x="266700" y="1981200"/>
            <a:ext cx="8610600" cy="4144963"/>
          </a:xfrm>
        </p:spPr>
        <p:txBody>
          <a:bodyPr rtlCol="0">
            <a:normAutofit fontScale="92500" lnSpcReduction="10000"/>
          </a:bodyPr>
          <a:lstStyle/>
          <a:p>
            <a:pPr eaLnBrk="1" fontAlgn="auto" hangingPunct="1">
              <a:spcAft>
                <a:spcPts val="0"/>
              </a:spcAft>
              <a:buFont typeface="Arial" pitchFamily="34" charset="0"/>
              <a:buChar char="•"/>
              <a:defRPr/>
            </a:pPr>
            <a:r>
              <a:rPr lang="en-US" dirty="0"/>
              <a:t>Pass through all </a:t>
            </a:r>
            <a:r>
              <a:rPr lang="en-US" b="1" dirty="0">
                <a:solidFill>
                  <a:srgbClr val="C00000"/>
                </a:solidFill>
              </a:rPr>
              <a:t>committees</a:t>
            </a:r>
            <a:r>
              <a:rPr lang="en-US" b="1" dirty="0">
                <a:solidFill>
                  <a:srgbClr val="00B050"/>
                </a:solidFill>
              </a:rPr>
              <a:t> </a:t>
            </a:r>
            <a:r>
              <a:rPr lang="en-US" dirty="0"/>
              <a:t>it’s referred to</a:t>
            </a:r>
          </a:p>
          <a:p>
            <a:pPr eaLnBrk="1" fontAlgn="auto" hangingPunct="1">
              <a:spcAft>
                <a:spcPts val="0"/>
              </a:spcAft>
              <a:buFont typeface="Arial" pitchFamily="34" charset="0"/>
              <a:buNone/>
              <a:defRPr/>
            </a:pPr>
            <a:r>
              <a:rPr lang="en-US" i="1" dirty="0"/>
              <a:t>and</a:t>
            </a:r>
          </a:p>
          <a:p>
            <a:pPr eaLnBrk="1" fontAlgn="auto" hangingPunct="1">
              <a:spcAft>
                <a:spcPts val="0"/>
              </a:spcAft>
              <a:buFont typeface="Arial" pitchFamily="34" charset="0"/>
              <a:buChar char="•"/>
              <a:defRPr/>
            </a:pPr>
            <a:r>
              <a:rPr lang="en-US" dirty="0"/>
              <a:t>Pass </a:t>
            </a:r>
            <a:r>
              <a:rPr lang="en-US" b="1" dirty="0">
                <a:solidFill>
                  <a:srgbClr val="3E9260"/>
                </a:solidFill>
              </a:rPr>
              <a:t>three “readings” on floor of each chamber</a:t>
            </a:r>
            <a:endParaRPr lang="en-US" dirty="0">
              <a:solidFill>
                <a:srgbClr val="3E9260"/>
              </a:solidFill>
            </a:endParaRPr>
          </a:p>
          <a:p>
            <a:pPr eaLnBrk="1" fontAlgn="auto" hangingPunct="1">
              <a:spcAft>
                <a:spcPts val="0"/>
              </a:spcAft>
              <a:buFont typeface="Arial" pitchFamily="34" charset="0"/>
              <a:buNone/>
              <a:defRPr/>
            </a:pPr>
            <a:r>
              <a:rPr lang="en-US" i="1" dirty="0"/>
              <a:t>and</a:t>
            </a:r>
          </a:p>
          <a:p>
            <a:pPr eaLnBrk="1" fontAlgn="auto" hangingPunct="1">
              <a:spcAft>
                <a:spcPts val="0"/>
              </a:spcAft>
              <a:buFont typeface="Arial" pitchFamily="34" charset="0"/>
              <a:buChar char="•"/>
              <a:defRPr/>
            </a:pPr>
            <a:r>
              <a:rPr lang="en-US" dirty="0"/>
              <a:t>Agree on </a:t>
            </a:r>
            <a:r>
              <a:rPr lang="en-US" b="1" dirty="0">
                <a:solidFill>
                  <a:srgbClr val="0070C0"/>
                </a:solidFill>
              </a:rPr>
              <a:t>exact wording</a:t>
            </a:r>
          </a:p>
          <a:p>
            <a:pPr eaLnBrk="1" fontAlgn="auto" hangingPunct="1">
              <a:spcAft>
                <a:spcPts val="0"/>
              </a:spcAft>
              <a:buFont typeface="Arial" pitchFamily="34" charset="0"/>
              <a:buNone/>
              <a:defRPr/>
            </a:pPr>
            <a:r>
              <a:rPr lang="en-US" i="1" dirty="0"/>
              <a:t>and</a:t>
            </a:r>
          </a:p>
          <a:p>
            <a:pPr eaLnBrk="1" fontAlgn="auto" hangingPunct="1">
              <a:spcAft>
                <a:spcPts val="0"/>
              </a:spcAft>
              <a:buFont typeface="Arial" pitchFamily="34" charset="0"/>
              <a:buChar char="•"/>
              <a:defRPr/>
            </a:pPr>
            <a:r>
              <a:rPr lang="en-US" dirty="0"/>
              <a:t>Be signed or allowed to come into law by </a:t>
            </a:r>
            <a:r>
              <a:rPr lang="en-US" b="1" dirty="0">
                <a:solidFill>
                  <a:srgbClr val="7030A0"/>
                </a:solidFill>
              </a:rPr>
              <a:t>Governor</a:t>
            </a:r>
            <a:r>
              <a:rPr lang="en-US" dirty="0"/>
              <a:t>, or Legislature overrides veto</a:t>
            </a:r>
          </a:p>
        </p:txBody>
      </p:sp>
      <p:pic>
        <p:nvPicPr>
          <p:cNvPr id="8" name="Picture 2" descr="cartoon ear"/>
          <p:cNvPicPr>
            <a:picLocks noChangeAspect="1" noChangeArrowheads="1"/>
          </p:cNvPicPr>
          <p:nvPr/>
        </p:nvPicPr>
        <p:blipFill>
          <a:blip r:embed="rId3" cstate="screen"/>
          <a:srcRect/>
          <a:stretch>
            <a:fillRect/>
          </a:stretch>
        </p:blipFill>
        <p:spPr bwMode="auto">
          <a:xfrm>
            <a:off x="7624763" y="1796891"/>
            <a:ext cx="457200" cy="850900"/>
          </a:xfrm>
          <a:prstGeom prst="rect">
            <a:avLst/>
          </a:prstGeom>
          <a:noFill/>
          <a:ln w="9525">
            <a:noFill/>
            <a:miter lim="800000"/>
            <a:headEnd/>
            <a:tailEnd/>
          </a:ln>
        </p:spPr>
      </p:pic>
      <p:pic>
        <p:nvPicPr>
          <p:cNvPr id="10" name="Picture 2" descr="cartoon mirror"/>
          <p:cNvPicPr>
            <a:picLocks noChangeAspect="1" noChangeArrowheads="1"/>
          </p:cNvPicPr>
          <p:nvPr/>
        </p:nvPicPr>
        <p:blipFill>
          <a:blip r:embed="rId4" cstate="screen"/>
          <a:srcRect/>
          <a:stretch>
            <a:fillRect/>
          </a:stretch>
        </p:blipFill>
        <p:spPr bwMode="auto">
          <a:xfrm>
            <a:off x="4525960" y="3839369"/>
            <a:ext cx="527050" cy="684213"/>
          </a:xfrm>
          <a:prstGeom prst="rect">
            <a:avLst/>
          </a:prstGeom>
          <a:noFill/>
          <a:ln w="9525">
            <a:noFill/>
            <a:miter lim="800000"/>
            <a:headEnd/>
            <a:tailEnd/>
          </a:ln>
        </p:spPr>
      </p:pic>
      <p:pic>
        <p:nvPicPr>
          <p:cNvPr id="3" name="Picture 2" descr="Text&#10;&#10;Description automatically generated">
            <a:extLst>
              <a:ext uri="{FF2B5EF4-FFF2-40B4-BE49-F238E27FC236}">
                <a16:creationId xmlns:a16="http://schemas.microsoft.com/office/drawing/2014/main" id="{734D4A3B-5147-FDCA-17F5-3FC7B92492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5657556"/>
            <a:ext cx="785027" cy="822960"/>
          </a:xfrm>
          <a:prstGeom prst="rect">
            <a:avLst/>
          </a:prstGeom>
        </p:spPr>
      </p:pic>
      <p:grpSp>
        <p:nvGrpSpPr>
          <p:cNvPr id="2" name="Group 1">
            <a:extLst>
              <a:ext uri="{FF2B5EF4-FFF2-40B4-BE49-F238E27FC236}">
                <a16:creationId xmlns:a16="http://schemas.microsoft.com/office/drawing/2014/main" id="{7712BE37-809A-2579-253A-DF51D46DDCA1}"/>
              </a:ext>
            </a:extLst>
          </p:cNvPr>
          <p:cNvGrpSpPr/>
          <p:nvPr/>
        </p:nvGrpSpPr>
        <p:grpSpPr>
          <a:xfrm>
            <a:off x="6307145" y="3458970"/>
            <a:ext cx="2227255" cy="808230"/>
            <a:chOff x="6307145" y="3458970"/>
            <a:chExt cx="2227255" cy="808230"/>
          </a:xfrm>
        </p:grpSpPr>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6307145" y="3516412"/>
              <a:ext cx="995363" cy="750788"/>
            </a:xfrm>
            <a:prstGeom prst="rect">
              <a:avLst/>
            </a:prstGeom>
            <a:noFill/>
            <a:ln w="9525">
              <a:noFill/>
              <a:miter lim="800000"/>
              <a:headEnd/>
              <a:tailEnd/>
            </a:ln>
          </p:spPr>
        </p:pic>
        <p:pic>
          <p:nvPicPr>
            <p:cNvPr id="6" name="Picture 5" descr="A picture containing text, indoor, table&#10;&#10;Description automatically generated">
              <a:extLst>
                <a:ext uri="{FF2B5EF4-FFF2-40B4-BE49-F238E27FC236}">
                  <a16:creationId xmlns:a16="http://schemas.microsoft.com/office/drawing/2014/main" id="{5A6D9B67-0BFD-905B-7970-3B0EF9E4AF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7704" y="3458970"/>
              <a:ext cx="996696" cy="808230"/>
            </a:xfrm>
            <a:prstGeom prst="rect">
              <a:avLst/>
            </a:prstGeom>
          </p:spPr>
        </p:pic>
      </p:grpSp>
    </p:spTree>
    <p:extLst>
      <p:ext uri="{BB962C8B-B14F-4D97-AF65-F5344CB8AC3E}">
        <p14:creationId xmlns:p14="http://schemas.microsoft.com/office/powerpoint/2010/main" val="167960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additive="base">
                                        <p:cTn id="35"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5">
                                            <p:txEl>
                                              <p:pRg st="4" end="4"/>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 calcmode="lin" valueType="num">
                                      <p:cBhvr additive="base">
                                        <p:cTn id="45" dur="5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5">
                                            <p:txEl>
                                              <p:pRg st="5" end="5"/>
                                            </p:txEl>
                                          </p:spTgt>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additive="base">
                                        <p:cTn id="49" dur="500" fill="hold"/>
                                        <p:tgtEl>
                                          <p:spTgt spid="5">
                                            <p:txEl>
                                              <p:pRg st="6" end="6"/>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5">
                                            <p:txEl>
                                              <p:pRg st="6" end="6"/>
                                            </p:txEl>
                                          </p:spTgt>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1+#ppt_w/2"/>
                                          </p:val>
                                        </p:tav>
                                        <p:tav tm="100000">
                                          <p:val>
                                            <p:strVal val="#ppt_x"/>
                                          </p:val>
                                        </p:tav>
                                      </p:tavLst>
                                    </p:anim>
                                    <p:anim calcmode="lin" valueType="num">
                                      <p:cBhvr additive="base">
                                        <p:cTn id="5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2314FC-49EF-4173-A2FD-D121843BFDF2}"/>
              </a:ext>
            </a:extLst>
          </p:cNvPr>
          <p:cNvPicPr>
            <a:picLocks noChangeAspect="1"/>
          </p:cNvPicPr>
          <p:nvPr/>
        </p:nvPicPr>
        <p:blipFill>
          <a:blip r:embed="rId3"/>
          <a:stretch>
            <a:fillRect/>
          </a:stretch>
        </p:blipFill>
        <p:spPr>
          <a:xfrm>
            <a:off x="3657600" y="7536"/>
            <a:ext cx="5167312" cy="6858000"/>
          </a:xfrm>
          <a:prstGeom prst="rect">
            <a:avLst/>
          </a:prstGeom>
        </p:spPr>
      </p:pic>
      <p:sp>
        <p:nvSpPr>
          <p:cNvPr id="4" name="TextBox 3">
            <a:extLst>
              <a:ext uri="{FF2B5EF4-FFF2-40B4-BE49-F238E27FC236}">
                <a16:creationId xmlns:a16="http://schemas.microsoft.com/office/drawing/2014/main" id="{36804467-B716-43F0-90DA-C6109EFA500C}"/>
              </a:ext>
            </a:extLst>
          </p:cNvPr>
          <p:cNvSpPr txBox="1"/>
          <p:nvPr/>
        </p:nvSpPr>
        <p:spPr>
          <a:xfrm>
            <a:off x="685800" y="762000"/>
            <a:ext cx="2514600" cy="37856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This is what the legislative process in Hawaii looks like…</a:t>
            </a:r>
          </a:p>
        </p:txBody>
      </p:sp>
    </p:spTree>
    <p:extLst>
      <p:ext uri="{BB962C8B-B14F-4D97-AF65-F5344CB8AC3E}">
        <p14:creationId xmlns:p14="http://schemas.microsoft.com/office/powerpoint/2010/main" val="1134337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28650" y="171162"/>
            <a:ext cx="2130136" cy="2371148"/>
          </a:xfrm>
          <a:prstGeom prst="rect">
            <a:avLst/>
          </a:prstGeom>
        </p:spPr>
        <p:txBody>
          <a:bodyPr vert="horz" lIns="91440" tIns="45720" rIns="91440" bIns="45720" rtlCol="0" anchor="ctr">
            <a:normAutofit/>
          </a:bodyPr>
          <a:lstStyle/>
          <a:p>
            <a:pPr marL="0" marR="0" lvl="0" indent="0" fontAlgn="base">
              <a:lnSpc>
                <a:spcPct val="90000"/>
              </a:lnSpc>
              <a:spcAft>
                <a:spcPts val="600"/>
              </a:spcAft>
              <a:buClrTx/>
              <a:buSzTx/>
              <a:tabLst/>
              <a:defRPr/>
            </a:pPr>
            <a:r>
              <a:rPr kumimoji="0" lang="en-US" sz="2800" b="0" i="0" u="none" strike="noStrike" kern="1200" cap="none" spc="0" normalizeH="0" baseline="0" noProof="0">
                <a:ln>
                  <a:noFill/>
                </a:ln>
                <a:solidFill>
                  <a:srgbClr val="FFFFFF"/>
                </a:solidFill>
                <a:effectLst/>
                <a:uLnTx/>
                <a:uFillTx/>
                <a:latin typeface="+mj-lt"/>
                <a:ea typeface="+mj-ea"/>
                <a:cs typeface="+mj-cs"/>
              </a:rPr>
              <a:t>DEADLINES</a:t>
            </a:r>
          </a:p>
          <a:p>
            <a:pPr marL="0" marR="0" lvl="0" indent="0" fontAlgn="base">
              <a:lnSpc>
                <a:spcPct val="90000"/>
              </a:lnSpc>
              <a:spcAft>
                <a:spcPts val="600"/>
              </a:spcAft>
              <a:buClrTx/>
              <a:buSzTx/>
              <a:tabLst/>
              <a:defRPr/>
            </a:pPr>
            <a:endParaRPr kumimoji="0" lang="en-US" sz="2800" b="0" i="0" u="none" strike="noStrike" kern="1200" cap="none" spc="0" normalizeH="0" baseline="0" noProof="0">
              <a:ln>
                <a:noFill/>
              </a:ln>
              <a:solidFill>
                <a:srgbClr val="FFFFFF"/>
              </a:solidFill>
              <a:effectLst/>
              <a:uLnTx/>
              <a:uFillTx/>
              <a:latin typeface="+mj-lt"/>
              <a:ea typeface="+mj-ea"/>
              <a:cs typeface="+mj-cs"/>
            </a:endParaRPr>
          </a:p>
          <a:p>
            <a:pPr marL="0" marR="0" lvl="0" indent="0" fontAlgn="base">
              <a:lnSpc>
                <a:spcPct val="90000"/>
              </a:lnSpc>
              <a:spcAft>
                <a:spcPts val="600"/>
              </a:spcAft>
              <a:buClrTx/>
              <a:buSzTx/>
              <a:tabLst/>
              <a:defRPr/>
            </a:pPr>
            <a:endParaRPr kumimoji="0" lang="en-US" sz="2800" b="0" i="0" u="none" strike="noStrike" kern="1200" cap="none" spc="0" normalizeH="0" baseline="0" noProof="0">
              <a:ln>
                <a:noFill/>
              </a:ln>
              <a:solidFill>
                <a:srgbClr val="FFFFFF"/>
              </a:solidFill>
              <a:effectLst/>
              <a:uLnTx/>
              <a:uFillTx/>
              <a:latin typeface="+mj-lt"/>
              <a:ea typeface="+mj-ea"/>
              <a:cs typeface="+mj-cs"/>
            </a:endParaRPr>
          </a:p>
        </p:txBody>
      </p:sp>
      <p:pic>
        <p:nvPicPr>
          <p:cNvPr id="4" name="Picture 3">
            <a:extLst>
              <a:ext uri="{FF2B5EF4-FFF2-40B4-BE49-F238E27FC236}">
                <a16:creationId xmlns:a16="http://schemas.microsoft.com/office/drawing/2014/main" id="{1BAE412B-7F59-E489-8E27-07642A543AF4}"/>
              </a:ext>
            </a:extLst>
          </p:cNvPr>
          <p:cNvPicPr>
            <a:picLocks noChangeAspect="1"/>
          </p:cNvPicPr>
          <p:nvPr/>
        </p:nvPicPr>
        <p:blipFill rotWithShape="1">
          <a:blip r:embed="rId3"/>
          <a:srcRect l="1387" b="496"/>
          <a:stretch/>
        </p:blipFill>
        <p:spPr>
          <a:xfrm>
            <a:off x="4038600" y="33997"/>
            <a:ext cx="5105400" cy="6824003"/>
          </a:xfrm>
          <a:prstGeom prst="rect">
            <a:avLst/>
          </a:prstGeom>
          <a:ln>
            <a:noFill/>
          </a:ln>
        </p:spPr>
      </p:pic>
      <p:pic>
        <p:nvPicPr>
          <p:cNvPr id="3" name="Picture 2" descr="A picture containing clipart&#10;&#10;Description automatically generated">
            <a:extLst>
              <a:ext uri="{FF2B5EF4-FFF2-40B4-BE49-F238E27FC236}">
                <a16:creationId xmlns:a16="http://schemas.microsoft.com/office/drawing/2014/main" id="{7AD7A6E0-19A8-FF78-2933-1768F18C11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810000"/>
            <a:ext cx="4114800" cy="2703587"/>
          </a:xfrm>
          <a:prstGeom prst="rect">
            <a:avLst/>
          </a:prstGeom>
        </p:spPr>
      </p:pic>
    </p:spTree>
    <p:extLst>
      <p:ext uri="{BB962C8B-B14F-4D97-AF65-F5344CB8AC3E}">
        <p14:creationId xmlns:p14="http://schemas.microsoft.com/office/powerpoint/2010/main" val="11315922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1">
            <a:extLst>
              <a:ext uri="{FF2B5EF4-FFF2-40B4-BE49-F238E27FC236}">
                <a16:creationId xmlns:a16="http://schemas.microsoft.com/office/drawing/2014/main" id="{A18C25D7-67F2-B104-77D6-B9A5AC1C7705}"/>
              </a:ext>
            </a:extLst>
          </p:cNvPr>
          <p:cNvSpPr>
            <a:spLocks noGrp="1"/>
          </p:cNvSpPr>
          <p:nvPr>
            <p:ph type="title"/>
          </p:nvPr>
        </p:nvSpPr>
        <p:spPr>
          <a:xfrm>
            <a:off x="2675692" y="1820925"/>
            <a:ext cx="3792617" cy="720652"/>
          </a:xfrm>
          <a:solidFill>
            <a:schemeClr val="bg1"/>
          </a:solidFill>
          <a:ln w="38100">
            <a:solidFill>
              <a:srgbClr val="00747A"/>
            </a:solidFill>
          </a:ln>
        </p:spPr>
        <p:txBody>
          <a:bodyPr>
            <a:noAutofit/>
          </a:bodyPr>
          <a:lstStyle/>
          <a:p>
            <a:r>
              <a:rPr lang="en-US" sz="3300" dirty="0"/>
              <a:t>Bill introduction</a:t>
            </a:r>
          </a:p>
        </p:txBody>
      </p:sp>
      <p:pic>
        <p:nvPicPr>
          <p:cNvPr id="7" name="Picture 6" descr="Calendar">
            <a:extLst>
              <a:ext uri="{FF2B5EF4-FFF2-40B4-BE49-F238E27FC236}">
                <a16:creationId xmlns:a16="http://schemas.microsoft.com/office/drawing/2014/main" id="{68EE1152-8B24-51EB-F398-A7B42DADC6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6722" y="3049440"/>
            <a:ext cx="3376278" cy="164560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 name="TextBox 7">
            <a:extLst>
              <a:ext uri="{FF2B5EF4-FFF2-40B4-BE49-F238E27FC236}">
                <a16:creationId xmlns:a16="http://schemas.microsoft.com/office/drawing/2014/main" id="{F0FCD5CC-6081-CB80-56B0-BF1B84B87221}"/>
              </a:ext>
            </a:extLst>
          </p:cNvPr>
          <p:cNvSpPr txBox="1"/>
          <p:nvPr/>
        </p:nvSpPr>
        <p:spPr>
          <a:xfrm>
            <a:off x="1076826" y="4990120"/>
            <a:ext cx="6990348" cy="830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mj-lt"/>
                <a:ea typeface="+mn-ea"/>
                <a:cs typeface="+mn-cs"/>
              </a:rPr>
              <a:t>Bills are introduced in a one-week period at the start of session</a:t>
            </a:r>
          </a:p>
        </p:txBody>
      </p:sp>
      <p:pic>
        <p:nvPicPr>
          <p:cNvPr id="9" name="Picture 8" descr="Two people reviewing papers together">
            <a:extLst>
              <a:ext uri="{FF2B5EF4-FFF2-40B4-BE49-F238E27FC236}">
                <a16:creationId xmlns:a16="http://schemas.microsoft.com/office/drawing/2014/main" id="{1360FC6A-C074-E5C2-F63C-90577DB525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321" y="2710734"/>
            <a:ext cx="3500990" cy="218096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1" name="Arrow: Right 10">
            <a:extLst>
              <a:ext uri="{FF2B5EF4-FFF2-40B4-BE49-F238E27FC236}">
                <a16:creationId xmlns:a16="http://schemas.microsoft.com/office/drawing/2014/main" id="{94120D30-6A08-31C1-8800-2CCF40AFF54F}"/>
              </a:ext>
              <a:ext uri="{C183D7F6-B498-43B3-948B-1728B52AA6E4}">
                <adec:decorative xmlns:adec="http://schemas.microsoft.com/office/drawing/2017/decorative" val="1"/>
              </a:ext>
            </a:extLst>
          </p:cNvPr>
          <p:cNvSpPr/>
          <p:nvPr/>
        </p:nvSpPr>
        <p:spPr>
          <a:xfrm>
            <a:off x="4547508" y="3786941"/>
            <a:ext cx="479795" cy="221580"/>
          </a:xfrm>
          <a:prstGeom prst="rightArrow">
            <a:avLst/>
          </a:prstGeom>
          <a:solidFill>
            <a:schemeClr val="bg1"/>
          </a:solidFill>
          <a:ln>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680499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457200"/>
            <a:ext cx="6705600" cy="6400800"/>
          </a:xfrm>
        </p:spPr>
        <p:txBody>
          <a:bodyPr rtlCol="0">
            <a:normAutofit fontScale="92500" lnSpcReduction="10000"/>
          </a:bodyPr>
          <a:lstStyle/>
          <a:p>
            <a:pPr marL="0" indent="1588" algn="ctr" eaLnBrk="1" fontAlgn="auto" hangingPunct="1">
              <a:spcAft>
                <a:spcPts val="0"/>
              </a:spcAft>
              <a:buFont typeface="Arial" pitchFamily="34" charset="0"/>
              <a:buNone/>
              <a:defRPr/>
            </a:pPr>
            <a:r>
              <a:rPr lang="en-US" dirty="0"/>
              <a:t>The legislator will have the idea drafted into a </a:t>
            </a:r>
            <a:r>
              <a:rPr lang="en-US" b="1" dirty="0">
                <a:solidFill>
                  <a:srgbClr val="00747A"/>
                </a:solidFill>
              </a:rPr>
              <a:t>BILL</a:t>
            </a:r>
            <a:r>
              <a:rPr lang="en-US" dirty="0"/>
              <a:t> that will be </a:t>
            </a:r>
            <a:r>
              <a:rPr lang="en-US" b="1" dirty="0">
                <a:solidFill>
                  <a:srgbClr val="00747A"/>
                </a:solidFill>
              </a:rPr>
              <a:t>INTRODUCED</a:t>
            </a:r>
            <a:r>
              <a:rPr lang="en-US" dirty="0"/>
              <a:t> at the start of </a:t>
            </a:r>
            <a:r>
              <a:rPr lang="en-US" b="1" dirty="0"/>
              <a:t>Regular Session</a:t>
            </a:r>
            <a:r>
              <a:rPr lang="en-US" dirty="0"/>
              <a:t>. </a:t>
            </a:r>
          </a:p>
          <a:p>
            <a:pPr eaLnBrk="1" fontAlgn="auto" hangingPunct="1">
              <a:spcAft>
                <a:spcPts val="0"/>
              </a:spcAft>
              <a:buFont typeface="Arial" pitchFamily="34" charset="0"/>
              <a:buNone/>
              <a:defRPr/>
            </a:pPr>
            <a:r>
              <a:rPr lang="en-US" dirty="0"/>
              <a:t> </a:t>
            </a:r>
          </a:p>
          <a:p>
            <a:pPr eaLnBrk="1" fontAlgn="auto" hangingPunct="1">
              <a:spcAft>
                <a:spcPts val="0"/>
              </a:spcAft>
              <a:buFont typeface="Arial" pitchFamily="34" charset="0"/>
              <a:buNone/>
              <a:defRPr/>
            </a:pPr>
            <a:r>
              <a:rPr lang="en-US" dirty="0"/>
              <a:t> </a:t>
            </a:r>
          </a:p>
          <a:p>
            <a:pPr eaLnBrk="1" fontAlgn="auto" hangingPunct="1">
              <a:spcAft>
                <a:spcPts val="0"/>
              </a:spcAft>
              <a:buFont typeface="Arial" pitchFamily="34" charset="0"/>
              <a:buNone/>
              <a:defRPr/>
            </a:pPr>
            <a:br>
              <a:rPr lang="en-US" dirty="0"/>
            </a:br>
            <a:r>
              <a:rPr lang="en-US" dirty="0"/>
              <a:t>  </a:t>
            </a:r>
          </a:p>
          <a:p>
            <a:pPr eaLnBrk="1" fontAlgn="auto" hangingPunct="1">
              <a:spcAft>
                <a:spcPts val="0"/>
              </a:spcAft>
              <a:buFont typeface="Arial" pitchFamily="34" charset="0"/>
              <a:buNone/>
              <a:defRPr/>
            </a:pPr>
            <a:r>
              <a:rPr lang="en-US" dirty="0"/>
              <a:t> </a:t>
            </a:r>
          </a:p>
          <a:p>
            <a:pPr eaLnBrk="1" fontAlgn="auto" hangingPunct="1">
              <a:spcAft>
                <a:spcPts val="0"/>
              </a:spcAft>
              <a:buFont typeface="Arial" pitchFamily="34" charset="0"/>
              <a:buNone/>
              <a:defRPr/>
            </a:pPr>
            <a:r>
              <a:rPr lang="en-US" dirty="0"/>
              <a:t> </a:t>
            </a:r>
          </a:p>
          <a:p>
            <a:pPr eaLnBrk="1" fontAlgn="auto" hangingPunct="1">
              <a:spcAft>
                <a:spcPts val="0"/>
              </a:spcAft>
              <a:buFont typeface="Arial" pitchFamily="34" charset="0"/>
              <a:buNone/>
              <a:defRPr/>
            </a:pPr>
            <a:r>
              <a:rPr lang="en-US" dirty="0"/>
              <a:t> </a:t>
            </a:r>
          </a:p>
          <a:p>
            <a:pPr eaLnBrk="1" fontAlgn="auto" hangingPunct="1">
              <a:spcAft>
                <a:spcPts val="0"/>
              </a:spcAft>
              <a:buFont typeface="Arial" pitchFamily="34" charset="0"/>
              <a:buNone/>
              <a:defRPr/>
            </a:pPr>
            <a:endParaRPr lang="en-US" dirty="0"/>
          </a:p>
          <a:p>
            <a:pPr eaLnBrk="1" fontAlgn="auto" hangingPunct="1">
              <a:spcAft>
                <a:spcPts val="0"/>
              </a:spcAft>
              <a:buFont typeface="Arial" pitchFamily="34" charset="0"/>
              <a:buNone/>
              <a:defRPr/>
            </a:pPr>
            <a:endParaRPr lang="en-US" dirty="0"/>
          </a:p>
          <a:p>
            <a:pPr eaLnBrk="1" fontAlgn="auto" hangingPunct="1">
              <a:spcAft>
                <a:spcPts val="0"/>
              </a:spcAft>
              <a:buFont typeface="Arial" pitchFamily="34" charset="0"/>
              <a:buNone/>
              <a:defRPr/>
            </a:pPr>
            <a:r>
              <a:rPr lang="en-US" dirty="0"/>
              <a:t> </a:t>
            </a:r>
          </a:p>
          <a:p>
            <a:pPr eaLnBrk="1" fontAlgn="auto" hangingPunct="1">
              <a:spcAft>
                <a:spcPts val="0"/>
              </a:spcAft>
              <a:buFont typeface="Arial" pitchFamily="34" charset="0"/>
              <a:buNone/>
              <a:defRPr/>
            </a:pPr>
            <a:endParaRPr lang="en-US" dirty="0"/>
          </a:p>
        </p:txBody>
      </p:sp>
      <p:grpSp>
        <p:nvGrpSpPr>
          <p:cNvPr id="56323" name="Group 8" descr="scroll with A Bill for an Act language on it"/>
          <p:cNvGrpSpPr>
            <a:grpSpLocks/>
          </p:cNvGrpSpPr>
          <p:nvPr/>
        </p:nvGrpSpPr>
        <p:grpSpPr bwMode="auto">
          <a:xfrm>
            <a:off x="609600" y="1821251"/>
            <a:ext cx="8153400" cy="5036749"/>
            <a:chOff x="1160163" y="2070473"/>
            <a:chExt cx="6316962" cy="3543070"/>
          </a:xfrm>
        </p:grpSpPr>
        <p:pic>
          <p:nvPicPr>
            <p:cNvPr id="56326" name="Picture 3"/>
            <p:cNvPicPr>
              <a:picLocks noChangeAspect="1" noChangeArrowheads="1"/>
            </p:cNvPicPr>
            <p:nvPr/>
          </p:nvPicPr>
          <p:blipFill>
            <a:blip r:embed="rId3" cstate="screen"/>
            <a:srcRect/>
            <a:stretch>
              <a:fillRect/>
            </a:stretch>
          </p:blipFill>
          <p:spPr bwMode="auto">
            <a:xfrm>
              <a:off x="1160163" y="2070473"/>
              <a:ext cx="6162898" cy="2304904"/>
            </a:xfrm>
            <a:prstGeom prst="rect">
              <a:avLst/>
            </a:prstGeom>
            <a:noFill/>
            <a:ln w="9525">
              <a:noFill/>
              <a:miter lim="800000"/>
              <a:headEnd/>
              <a:tailEnd/>
            </a:ln>
          </p:spPr>
        </p:pic>
        <p:sp>
          <p:nvSpPr>
            <p:cNvPr id="56327" name="AutoShape 2"/>
            <p:cNvSpPr>
              <a:spLocks noChangeArrowheads="1"/>
            </p:cNvSpPr>
            <p:nvPr/>
          </p:nvSpPr>
          <p:spPr bwMode="auto">
            <a:xfrm>
              <a:off x="1219200" y="2133600"/>
              <a:ext cx="6257925" cy="3352800"/>
            </a:xfrm>
            <a:prstGeom prst="verticalScroll">
              <a:avLst>
                <a:gd name="adj" fmla="val 12500"/>
              </a:avLst>
            </a:prstGeom>
            <a:noFill/>
            <a:ln w="9525">
              <a:solidFill>
                <a:srgbClr val="000000"/>
              </a:solidFill>
              <a:round/>
              <a:headEnd/>
              <a:tailEnd/>
            </a:ln>
          </p:spPr>
          <p:txBody>
            <a:bodyPr/>
            <a:lstStyle/>
            <a:p>
              <a:endParaRPr lang="en-US">
                <a:latin typeface="Calibri" pitchFamily="34" charset="0"/>
              </a:endParaRPr>
            </a:p>
          </p:txBody>
        </p:sp>
        <p:sp>
          <p:nvSpPr>
            <p:cNvPr id="6" name="TextBox 5"/>
            <p:cNvSpPr txBox="1"/>
            <p:nvPr/>
          </p:nvSpPr>
          <p:spPr>
            <a:xfrm>
              <a:off x="1778315" y="4422774"/>
              <a:ext cx="5521699" cy="1190769"/>
            </a:xfrm>
            <a:prstGeom prst="rect">
              <a:avLst/>
            </a:prstGeom>
            <a:noFill/>
          </p:spPr>
          <p:txBody>
            <a:bodyPr wrap="square">
              <a:spAutoFit/>
            </a:bodyPr>
            <a:lstStyle/>
            <a:p>
              <a:pPr marL="342900" indent="-342900" fontAlgn="auto">
                <a:spcBef>
                  <a:spcPts val="0"/>
                </a:spcBef>
                <a:spcAft>
                  <a:spcPts val="600"/>
                </a:spcAft>
                <a:tabLst>
                  <a:tab pos="115888" algn="l"/>
                </a:tabLst>
                <a:defRPr/>
              </a:pPr>
              <a:r>
                <a:rPr lang="en-US" sz="1600" dirty="0">
                  <a:latin typeface="+mn-lt"/>
                </a:rPr>
                <a:t>1  SECTION 1.  The legislature finds that an increase in bicycling among the </a:t>
              </a:r>
            </a:p>
            <a:p>
              <a:pPr marL="342900" indent="-342900" fontAlgn="auto">
                <a:spcBef>
                  <a:spcPts val="0"/>
                </a:spcBef>
                <a:spcAft>
                  <a:spcPts val="600"/>
                </a:spcAft>
                <a:tabLst>
                  <a:tab pos="115888" algn="l"/>
                </a:tabLst>
                <a:defRPr/>
              </a:pPr>
              <a:r>
                <a:rPr lang="en-US" sz="1600" dirty="0">
                  <a:latin typeface="+mn-lt"/>
                </a:rPr>
                <a:t>2  state’s population would help to decrease the number of cars on our roads,</a:t>
              </a:r>
            </a:p>
            <a:p>
              <a:pPr fontAlgn="auto">
                <a:spcBef>
                  <a:spcPts val="0"/>
                </a:spcBef>
                <a:spcAft>
                  <a:spcPts val="600"/>
                </a:spcAft>
                <a:tabLst>
                  <a:tab pos="115888" algn="l"/>
                </a:tabLst>
                <a:defRPr/>
              </a:pPr>
              <a:r>
                <a:rPr lang="en-US" sz="1600" b="1" dirty="0">
                  <a:latin typeface="+mn-lt"/>
                </a:rPr>
                <a:t>3  </a:t>
              </a:r>
              <a:r>
                <a:rPr lang="en-US" sz="1600" dirty="0">
                  <a:latin typeface="+mn-lt"/>
                </a:rPr>
                <a:t>improve air and water quality, and encourage a healthier lifestyle among large </a:t>
              </a:r>
            </a:p>
            <a:p>
              <a:pPr marL="231775" indent="-231775" fontAlgn="auto">
                <a:spcBef>
                  <a:spcPts val="0"/>
                </a:spcBef>
                <a:spcAft>
                  <a:spcPts val="600"/>
                </a:spcAft>
                <a:tabLst>
                  <a:tab pos="115888" algn="l"/>
                </a:tabLst>
                <a:defRPr/>
              </a:pPr>
              <a:r>
                <a:rPr lang="en-US" sz="1600" b="1" dirty="0">
                  <a:latin typeface="+mn-lt"/>
                </a:rPr>
                <a:t>4</a:t>
              </a:r>
              <a:r>
                <a:rPr lang="en-US" sz="1600" dirty="0">
                  <a:latin typeface="+mn-lt"/>
                </a:rPr>
                <a:t>	  portions of Hawaii’s population.  Ownership of a bicycle greatly increases the </a:t>
              </a:r>
            </a:p>
            <a:p>
              <a:pPr fontAlgn="auto">
                <a:spcBef>
                  <a:spcPts val="0"/>
                </a:spcBef>
                <a:spcAft>
                  <a:spcPts val="0"/>
                </a:spcAft>
                <a:tabLst>
                  <a:tab pos="231775" algn="l"/>
                  <a:tab pos="404813" algn="l"/>
                </a:tabLst>
                <a:defRPr/>
              </a:pPr>
              <a:endParaRPr lang="en-US" sz="2000" dirty="0">
                <a:latin typeface="+mn-lt"/>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6" descr="branch1.jpg"/>
          <p:cNvPicPr>
            <a:picLocks noChangeAspect="1"/>
          </p:cNvPicPr>
          <p:nvPr/>
        </p:nvPicPr>
        <p:blipFill>
          <a:blip r:embed="rId3" cstate="screen"/>
          <a:srcRect/>
          <a:stretch>
            <a:fillRect/>
          </a:stretch>
        </p:blipFill>
        <p:spPr bwMode="auto">
          <a:xfrm rot="612266">
            <a:off x="801687" y="2076450"/>
            <a:ext cx="2746376" cy="3273425"/>
          </a:xfrm>
          <a:prstGeom prst="rect">
            <a:avLst/>
          </a:prstGeom>
          <a:noFill/>
          <a:ln w="9525">
            <a:noFill/>
            <a:miter lim="800000"/>
            <a:headEnd/>
            <a:tailEnd/>
          </a:ln>
        </p:spPr>
      </p:pic>
      <p:pic>
        <p:nvPicPr>
          <p:cNvPr id="22531" name="Picture 15" descr="branch1.jpg"/>
          <p:cNvPicPr>
            <a:picLocks noChangeAspect="1"/>
          </p:cNvPicPr>
          <p:nvPr/>
        </p:nvPicPr>
        <p:blipFill>
          <a:blip r:embed="rId3" cstate="screen"/>
          <a:srcRect/>
          <a:stretch>
            <a:fillRect/>
          </a:stretch>
        </p:blipFill>
        <p:spPr bwMode="auto">
          <a:xfrm rot="-7312519">
            <a:off x="2984499" y="3395662"/>
            <a:ext cx="2746376" cy="3273425"/>
          </a:xfrm>
          <a:prstGeom prst="rect">
            <a:avLst/>
          </a:prstGeom>
          <a:noFill/>
          <a:ln w="9525">
            <a:noFill/>
            <a:miter lim="800000"/>
            <a:headEnd/>
            <a:tailEnd/>
          </a:ln>
        </p:spPr>
      </p:pic>
      <p:pic>
        <p:nvPicPr>
          <p:cNvPr id="22532" name="Picture 13" descr="branch1.jpg"/>
          <p:cNvPicPr>
            <a:picLocks noChangeAspect="1"/>
          </p:cNvPicPr>
          <p:nvPr/>
        </p:nvPicPr>
        <p:blipFill>
          <a:blip r:embed="rId4" cstate="screen"/>
          <a:srcRect/>
          <a:stretch>
            <a:fillRect/>
          </a:stretch>
        </p:blipFill>
        <p:spPr bwMode="auto">
          <a:xfrm rot="4983242">
            <a:off x="5367338" y="1630362"/>
            <a:ext cx="2749550" cy="3276600"/>
          </a:xfrm>
          <a:prstGeom prst="rect">
            <a:avLst/>
          </a:prstGeom>
          <a:noFill/>
          <a:ln w="9525">
            <a:noFill/>
            <a:miter lim="800000"/>
            <a:headEnd/>
            <a:tailEnd/>
          </a:ln>
        </p:spPr>
      </p:pic>
      <p:sp>
        <p:nvSpPr>
          <p:cNvPr id="3" name="Title 2"/>
          <p:cNvSpPr>
            <a:spLocks noGrp="1"/>
          </p:cNvSpPr>
          <p:nvPr>
            <p:ph type="title"/>
          </p:nvPr>
        </p:nvSpPr>
        <p:spPr>
          <a:xfrm>
            <a:off x="1676400" y="457200"/>
            <a:ext cx="5791200" cy="1143000"/>
          </a:xfrm>
        </p:spPr>
        <p:txBody>
          <a:bodyPr rtlCol="0">
            <a:normAutofit fontScale="90000"/>
          </a:bodyPr>
          <a:lstStyle/>
          <a:p>
            <a:pPr eaLnBrk="1" fontAlgn="auto" hangingPunct="1">
              <a:spcAft>
                <a:spcPts val="0"/>
              </a:spcAft>
              <a:defRPr/>
            </a:pPr>
            <a:r>
              <a:rPr lang="en-US" dirty="0"/>
              <a:t>Hawaii Government</a:t>
            </a:r>
            <a:br>
              <a:rPr lang="en-US" dirty="0"/>
            </a:br>
            <a:r>
              <a:rPr lang="en-US" dirty="0"/>
              <a:t>3 equal branches</a:t>
            </a:r>
          </a:p>
        </p:txBody>
      </p:sp>
      <p:sp>
        <p:nvSpPr>
          <p:cNvPr id="22534" name="Rectangle 3"/>
          <p:cNvSpPr>
            <a:spLocks noChangeArrowheads="1"/>
          </p:cNvSpPr>
          <p:nvPr/>
        </p:nvSpPr>
        <p:spPr bwMode="auto">
          <a:xfrm>
            <a:off x="-304800" y="182562"/>
            <a:ext cx="9144000" cy="45720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2539" name="AutoShape 5"/>
          <p:cNvSpPr>
            <a:spLocks noChangeArrowheads="1"/>
          </p:cNvSpPr>
          <p:nvPr/>
        </p:nvSpPr>
        <p:spPr bwMode="auto">
          <a:xfrm>
            <a:off x="471505" y="4449792"/>
            <a:ext cx="2415945" cy="2133674"/>
          </a:xfrm>
          <a:prstGeom prst="flowChartAlternateProcess">
            <a:avLst/>
          </a:prstGeom>
          <a:solidFill>
            <a:srgbClr val="FFFFFF"/>
          </a:soli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itchFamily="34" charset="0"/>
                <a:ea typeface="+mn-ea"/>
                <a:cs typeface="+mn-cs"/>
              </a:rPr>
              <a:t>Executive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(Governor &amp; Departments)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rPr>
              <a:t>Implements laws</a:t>
            </a:r>
            <a:endParaRPr kumimoji="0" lang="en-US" sz="2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540" name="AutoShape 6"/>
          <p:cNvSpPr>
            <a:spLocks noChangeArrowheads="1"/>
          </p:cNvSpPr>
          <p:nvPr/>
        </p:nvSpPr>
        <p:spPr bwMode="auto">
          <a:xfrm>
            <a:off x="3365204" y="1858962"/>
            <a:ext cx="2413680" cy="2130294"/>
          </a:xfrm>
          <a:prstGeom prst="flowChartAlternateProcess">
            <a:avLst/>
          </a:prstGeom>
          <a:solidFill>
            <a:srgbClr val="00747A"/>
          </a:soli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itchFamily="34" charset="0"/>
                <a:ea typeface="+mn-ea"/>
                <a:cs typeface="+mn-cs"/>
              </a:rPr>
              <a:t>Legislative</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itchFamily="34" charset="0"/>
                <a:ea typeface="+mn-ea"/>
                <a:cs typeface="+mn-cs"/>
              </a:rPr>
              <a:t>Makes laws</a:t>
            </a:r>
            <a:endPar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ct val="0"/>
              </a:spcBef>
              <a:spcAft>
                <a:spcPts val="10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541" name="AutoShape 7"/>
          <p:cNvSpPr>
            <a:spLocks noChangeArrowheads="1"/>
          </p:cNvSpPr>
          <p:nvPr/>
        </p:nvSpPr>
        <p:spPr bwMode="auto">
          <a:xfrm>
            <a:off x="6172108" y="4465847"/>
            <a:ext cx="2413680" cy="2130294"/>
          </a:xfrm>
          <a:prstGeom prst="flowChartAlternateProcess">
            <a:avLst/>
          </a:prstGeom>
          <a:solidFill>
            <a:srgbClr val="FFFFFF"/>
          </a:soli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Judicial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(Courts)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rPr>
              <a:t>Interprets laws</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ct val="0"/>
              </a:spcBef>
              <a:spcAft>
                <a:spcPts val="10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1" name="Oval 17"/>
          <p:cNvSpPr>
            <a:spLocks noChangeArrowheads="1"/>
          </p:cNvSpPr>
          <p:nvPr/>
        </p:nvSpPr>
        <p:spPr bwMode="auto">
          <a:xfrm>
            <a:off x="3124200" y="1630362"/>
            <a:ext cx="2895600" cy="2667000"/>
          </a:xfrm>
          <a:prstGeom prst="ellipse">
            <a:avLst/>
          </a:prstGeom>
          <a:noFill/>
          <a:ln w="76200">
            <a:solidFill>
              <a:srgbClr val="00747A"/>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mn-cs"/>
            </a:endParaRPr>
          </a:p>
        </p:txBody>
      </p:sp>
      <p:pic>
        <p:nvPicPr>
          <p:cNvPr id="12" name="Content Placeholder 7" descr="capitol bldg.png"/>
          <p:cNvPicPr>
            <a:picLocks noGrp="1" noChangeAspect="1"/>
          </p:cNvPicPr>
          <p:nvPr>
            <p:ph sz="half" idx="1"/>
          </p:nvPr>
        </p:nvPicPr>
        <p:blipFill>
          <a:blip r:embed="rId5" cstate="screen"/>
          <a:srcRect/>
          <a:stretch>
            <a:fillRect/>
          </a:stretch>
        </p:blipFill>
        <p:spPr>
          <a:xfrm>
            <a:off x="4018911" y="2799934"/>
            <a:ext cx="1025507" cy="770340"/>
          </a:xfrm>
        </p:spPr>
      </p:pic>
    </p:spTree>
  </p:cSld>
  <p:clrMapOvr>
    <a:masterClrMapping/>
  </p:clrMapOvr>
  <mc:AlternateContent xmlns:mc="http://schemas.openxmlformats.org/markup-compatibility/2006" xmlns:p14="http://schemas.microsoft.com/office/powerpoint/2010/main">
    <mc:Choice Requires="p14">
      <p:transition spd="slow" p14:dur="2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5"/>
          <p:cNvSpPr>
            <a:spLocks noGrp="1"/>
          </p:cNvSpPr>
          <p:nvPr>
            <p:ph type="title"/>
          </p:nvPr>
        </p:nvSpPr>
        <p:spPr>
          <a:xfrm>
            <a:off x="457200" y="1066800"/>
            <a:ext cx="8229600" cy="1143000"/>
          </a:xfrm>
        </p:spPr>
        <p:txBody>
          <a:bodyPr/>
          <a:lstStyle/>
          <a:p>
            <a:pPr eaLnBrk="1" hangingPunct="1"/>
            <a:r>
              <a:rPr lang="en-US" dirty="0"/>
              <a:t>First Reading</a:t>
            </a:r>
          </a:p>
        </p:txBody>
      </p:sp>
      <p:sp>
        <p:nvSpPr>
          <p:cNvPr id="4" name="TextBox 3"/>
          <p:cNvSpPr txBox="1"/>
          <p:nvPr/>
        </p:nvSpPr>
        <p:spPr>
          <a:xfrm>
            <a:off x="1219200" y="4876800"/>
            <a:ext cx="67056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Constitutional requirement: Bills must pass 3 readings (votes) on the floor of each chamber</a:t>
            </a:r>
          </a:p>
        </p:txBody>
      </p:sp>
      <p:pic>
        <p:nvPicPr>
          <p:cNvPr id="2" name="Picture 1">
            <a:extLst>
              <a:ext uri="{FF2B5EF4-FFF2-40B4-BE49-F238E27FC236}">
                <a16:creationId xmlns:a16="http://schemas.microsoft.com/office/drawing/2014/main" id="{B33D11D4-4C95-5825-2608-BD7064C3A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812" y="2423160"/>
            <a:ext cx="2670376" cy="2011680"/>
          </a:xfrm>
          <a:prstGeom prst="rect">
            <a:avLst/>
          </a:prstGeom>
        </p:spPr>
      </p:pic>
    </p:spTree>
    <p:extLst>
      <p:ext uri="{BB962C8B-B14F-4D97-AF65-F5344CB8AC3E}">
        <p14:creationId xmlns:p14="http://schemas.microsoft.com/office/powerpoint/2010/main" val="740128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E715C68-960D-FCC9-57CE-D1CB558B27F5}"/>
              </a:ext>
            </a:extLst>
          </p:cNvPr>
          <p:cNvPicPr>
            <a:picLocks noChangeAspect="1"/>
          </p:cNvPicPr>
          <p:nvPr/>
        </p:nvPicPr>
        <p:blipFill>
          <a:blip r:embed="rId3"/>
          <a:stretch>
            <a:fillRect/>
          </a:stretch>
        </p:blipFill>
        <p:spPr>
          <a:xfrm>
            <a:off x="0" y="56148"/>
            <a:ext cx="9144000" cy="6801424"/>
          </a:xfrm>
          <a:prstGeom prst="rect">
            <a:avLst/>
          </a:prstGeom>
        </p:spPr>
      </p:pic>
      <p:sp>
        <p:nvSpPr>
          <p:cNvPr id="6" name="TextBox 5">
            <a:extLst>
              <a:ext uri="{FF2B5EF4-FFF2-40B4-BE49-F238E27FC236}">
                <a16:creationId xmlns:a16="http://schemas.microsoft.com/office/drawing/2014/main" id="{D70CF31B-9B66-BF82-E483-AC7C535A9A28}"/>
              </a:ext>
            </a:extLst>
          </p:cNvPr>
          <p:cNvSpPr txBox="1"/>
          <p:nvPr/>
        </p:nvSpPr>
        <p:spPr>
          <a:xfrm>
            <a:off x="381000" y="1986389"/>
            <a:ext cx="4857750" cy="1862048"/>
          </a:xfrm>
          <a:prstGeom prst="rect">
            <a:avLst/>
          </a:prstGeom>
          <a:solidFill>
            <a:schemeClr val="bg1"/>
          </a:solidFill>
          <a:ln w="28575">
            <a:solidFill>
              <a:srgbClr val="00747A"/>
            </a:solidFill>
          </a:ln>
        </p:spPr>
        <p:txBody>
          <a:bodyPr wrap="square" rtlCol="0">
            <a:spAutoFit/>
          </a:bodyPr>
          <a:lstStyle/>
          <a:p>
            <a:pPr algn="ctr"/>
            <a:endParaRPr lang="en-US" sz="900" dirty="0">
              <a:solidFill>
                <a:srgbClr val="FFFF99"/>
              </a:solidFill>
            </a:endParaRPr>
          </a:p>
          <a:p>
            <a:pPr algn="ctr"/>
            <a:r>
              <a:rPr lang="en-US" sz="4400" b="1" dirty="0">
                <a:solidFill>
                  <a:srgbClr val="00747A"/>
                </a:solidFill>
                <a:latin typeface="+mj-lt"/>
              </a:rPr>
              <a:t>To Find Bills </a:t>
            </a:r>
          </a:p>
          <a:p>
            <a:pPr algn="ctr"/>
            <a:r>
              <a:rPr lang="en-US" sz="4400" b="1" dirty="0">
                <a:solidFill>
                  <a:srgbClr val="00747A"/>
                </a:solidFill>
                <a:latin typeface="+mj-lt"/>
              </a:rPr>
              <a:t>&amp; Bill Numbers</a:t>
            </a:r>
          </a:p>
          <a:p>
            <a:pPr algn="ctr"/>
            <a:endParaRPr lang="en-US" dirty="0">
              <a:solidFill>
                <a:srgbClr val="FFFF99"/>
              </a:solidFill>
            </a:endParaRPr>
          </a:p>
        </p:txBody>
      </p:sp>
      <p:sp>
        <p:nvSpPr>
          <p:cNvPr id="11" name="Oval 10">
            <a:extLst>
              <a:ext uri="{FF2B5EF4-FFF2-40B4-BE49-F238E27FC236}">
                <a16:creationId xmlns:a16="http://schemas.microsoft.com/office/drawing/2014/main" id="{424547B0-64AC-62AC-DD66-F012F00AE1DF}"/>
              </a:ext>
            </a:extLst>
          </p:cNvPr>
          <p:cNvSpPr/>
          <p:nvPr/>
        </p:nvSpPr>
        <p:spPr>
          <a:xfrm>
            <a:off x="6553200" y="4495800"/>
            <a:ext cx="2819400" cy="2306052"/>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61C2B4CA-BF6D-5EAC-324F-B29B85646078}"/>
              </a:ext>
            </a:extLst>
          </p:cNvPr>
          <p:cNvSpPr/>
          <p:nvPr/>
        </p:nvSpPr>
        <p:spPr>
          <a:xfrm>
            <a:off x="5638800" y="838200"/>
            <a:ext cx="1447800" cy="6096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862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093ECC-8BEB-4546-A80D-0B4887662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4">
            <a:extLst>
              <a:ext uri="{FF2B5EF4-FFF2-40B4-BE49-F238E27FC236}">
                <a16:creationId xmlns:a16="http://schemas.microsoft.com/office/drawing/2014/main" id="{9EFC02A3-C2E1-2777-302D-81B45C7446E2}"/>
              </a:ext>
            </a:extLst>
          </p:cNvPr>
          <p:cNvSpPr>
            <a:spLocks noChangeArrowheads="1"/>
          </p:cNvSpPr>
          <p:nvPr/>
        </p:nvSpPr>
        <p:spPr bwMode="auto">
          <a:xfrm>
            <a:off x="1285875" y="318492"/>
            <a:ext cx="6572250" cy="646986"/>
          </a:xfrm>
          <a:prstGeom prst="roundRect">
            <a:avLst>
              <a:gd name="adj" fmla="val 16667"/>
            </a:avLst>
          </a:prstGeom>
          <a:solidFill>
            <a:schemeClr val="bg1"/>
          </a:solidFill>
          <a:ln w="28575">
            <a:solidFill>
              <a:srgbClr val="00747A"/>
            </a:solidFill>
            <a:round/>
            <a:headEnd/>
            <a:tailEnd/>
          </a:ln>
        </p:spPr>
        <p:txBody>
          <a:bodyPr>
            <a:spAutoFit/>
          </a:bodyPr>
          <a:lstStyle/>
          <a:p>
            <a:pPr algn="ctr"/>
            <a:r>
              <a:rPr lang="en-US" sz="3200" dirty="0">
                <a:latin typeface="Calibri" pitchFamily="34" charset="0"/>
              </a:rPr>
              <a:t>Click on a report title</a:t>
            </a:r>
          </a:p>
        </p:txBody>
      </p:sp>
      <p:pic>
        <p:nvPicPr>
          <p:cNvPr id="3" name="Picture 2">
            <a:extLst>
              <a:ext uri="{FF2B5EF4-FFF2-40B4-BE49-F238E27FC236}">
                <a16:creationId xmlns:a16="http://schemas.microsoft.com/office/drawing/2014/main" id="{42FE9EC8-86E0-03EC-B67C-838E3C130A8C}"/>
              </a:ext>
            </a:extLst>
          </p:cNvPr>
          <p:cNvPicPr>
            <a:picLocks noChangeAspect="1"/>
          </p:cNvPicPr>
          <p:nvPr/>
        </p:nvPicPr>
        <p:blipFill>
          <a:blip r:embed="rId3"/>
          <a:stretch>
            <a:fillRect/>
          </a:stretch>
        </p:blipFill>
        <p:spPr>
          <a:xfrm>
            <a:off x="262788" y="0"/>
            <a:ext cx="8618424" cy="6858000"/>
          </a:xfrm>
          <a:prstGeom prst="rect">
            <a:avLst/>
          </a:prstGeom>
        </p:spPr>
      </p:pic>
      <p:sp>
        <p:nvSpPr>
          <p:cNvPr id="4" name="Oval 3">
            <a:extLst>
              <a:ext uri="{FF2B5EF4-FFF2-40B4-BE49-F238E27FC236}">
                <a16:creationId xmlns:a16="http://schemas.microsoft.com/office/drawing/2014/main" id="{1BF03942-A7BD-61B9-17BC-F6CEE90E829E}"/>
              </a:ext>
            </a:extLst>
          </p:cNvPr>
          <p:cNvSpPr/>
          <p:nvPr/>
        </p:nvSpPr>
        <p:spPr>
          <a:xfrm>
            <a:off x="1905000" y="3061138"/>
            <a:ext cx="2260600" cy="567067"/>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35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5A4728-9663-49AE-EB56-723EC35B4BF4}"/>
              </a:ext>
            </a:extLst>
          </p:cNvPr>
          <p:cNvPicPr>
            <a:picLocks noChangeAspect="1"/>
          </p:cNvPicPr>
          <p:nvPr/>
        </p:nvPicPr>
        <p:blipFill>
          <a:blip r:embed="rId3"/>
          <a:stretch>
            <a:fillRect/>
          </a:stretch>
        </p:blipFill>
        <p:spPr>
          <a:xfrm>
            <a:off x="35859" y="0"/>
            <a:ext cx="9072282" cy="6858000"/>
          </a:xfrm>
          <a:prstGeom prst="rect">
            <a:avLst/>
          </a:prstGeom>
        </p:spPr>
      </p:pic>
      <p:sp>
        <p:nvSpPr>
          <p:cNvPr id="2" name="Oval 1">
            <a:extLst>
              <a:ext uri="{FF2B5EF4-FFF2-40B4-BE49-F238E27FC236}">
                <a16:creationId xmlns:a16="http://schemas.microsoft.com/office/drawing/2014/main" id="{BB7367D6-84A1-EA5C-5F6D-54275042B441}"/>
              </a:ext>
            </a:extLst>
          </p:cNvPr>
          <p:cNvSpPr/>
          <p:nvPr/>
        </p:nvSpPr>
        <p:spPr>
          <a:xfrm>
            <a:off x="381000" y="1066800"/>
            <a:ext cx="609600" cy="3810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206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D65F4-423A-37A6-3E51-35083EAF466F}"/>
              </a:ext>
            </a:extLst>
          </p:cNvPr>
          <p:cNvPicPr>
            <a:picLocks noChangeAspect="1"/>
          </p:cNvPicPr>
          <p:nvPr/>
        </p:nvPicPr>
        <p:blipFill>
          <a:blip r:embed="rId3"/>
          <a:stretch>
            <a:fillRect/>
          </a:stretch>
        </p:blipFill>
        <p:spPr>
          <a:xfrm>
            <a:off x="685552" y="0"/>
            <a:ext cx="7772895" cy="6858000"/>
          </a:xfrm>
          <a:prstGeom prst="rect">
            <a:avLst/>
          </a:prstGeom>
        </p:spPr>
      </p:pic>
      <p:sp>
        <p:nvSpPr>
          <p:cNvPr id="4" name="Oval 3">
            <a:extLst>
              <a:ext uri="{FF2B5EF4-FFF2-40B4-BE49-F238E27FC236}">
                <a16:creationId xmlns:a16="http://schemas.microsoft.com/office/drawing/2014/main" id="{FA5CE7D9-9656-1A59-5125-E147AFE8A03A}"/>
              </a:ext>
            </a:extLst>
          </p:cNvPr>
          <p:cNvSpPr/>
          <p:nvPr/>
        </p:nvSpPr>
        <p:spPr>
          <a:xfrm>
            <a:off x="685552" y="1828800"/>
            <a:ext cx="990848" cy="3810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910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64B694-3C0B-704D-2A56-27F1A6D1CE96}"/>
              </a:ext>
            </a:extLst>
          </p:cNvPr>
          <p:cNvPicPr>
            <a:picLocks noChangeAspect="1"/>
          </p:cNvPicPr>
          <p:nvPr/>
        </p:nvPicPr>
        <p:blipFill>
          <a:blip r:embed="rId3"/>
          <a:stretch>
            <a:fillRect/>
          </a:stretch>
        </p:blipFill>
        <p:spPr>
          <a:xfrm>
            <a:off x="523599" y="0"/>
            <a:ext cx="8096801" cy="6858000"/>
          </a:xfrm>
          <a:prstGeom prst="rect">
            <a:avLst/>
          </a:prstGeom>
          <a:ln>
            <a:solidFill>
              <a:schemeClr val="tx1"/>
            </a:solidFill>
          </a:ln>
        </p:spPr>
      </p:pic>
    </p:spTree>
    <p:extLst>
      <p:ext uri="{BB962C8B-B14F-4D97-AF65-F5344CB8AC3E}">
        <p14:creationId xmlns:p14="http://schemas.microsoft.com/office/powerpoint/2010/main" val="3961384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715C68-960D-FCC9-57CE-D1CB558B27F5}"/>
              </a:ext>
            </a:extLst>
          </p:cNvPr>
          <p:cNvPicPr>
            <a:picLocks noChangeAspect="1"/>
          </p:cNvPicPr>
          <p:nvPr/>
        </p:nvPicPr>
        <p:blipFill>
          <a:blip r:embed="rId3"/>
          <a:stretch>
            <a:fillRect/>
          </a:stretch>
        </p:blipFill>
        <p:spPr>
          <a:xfrm>
            <a:off x="0" y="56148"/>
            <a:ext cx="9144000" cy="6801424"/>
          </a:xfrm>
          <a:prstGeom prst="rect">
            <a:avLst/>
          </a:prstGeom>
        </p:spPr>
      </p:pic>
      <p:sp>
        <p:nvSpPr>
          <p:cNvPr id="11" name="Oval 10">
            <a:extLst>
              <a:ext uri="{FF2B5EF4-FFF2-40B4-BE49-F238E27FC236}">
                <a16:creationId xmlns:a16="http://schemas.microsoft.com/office/drawing/2014/main" id="{424547B0-64AC-62AC-DD66-F012F00AE1DF}"/>
              </a:ext>
            </a:extLst>
          </p:cNvPr>
          <p:cNvSpPr/>
          <p:nvPr/>
        </p:nvSpPr>
        <p:spPr>
          <a:xfrm>
            <a:off x="6553200" y="4495800"/>
            <a:ext cx="2819400" cy="2306052"/>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61C2B4CA-BF6D-5EAC-324F-B29B85646078}"/>
              </a:ext>
            </a:extLst>
          </p:cNvPr>
          <p:cNvSpPr/>
          <p:nvPr/>
        </p:nvSpPr>
        <p:spPr>
          <a:xfrm>
            <a:off x="5638800" y="838200"/>
            <a:ext cx="1447800" cy="6096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5028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55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4">
            <a:extLst>
              <a:ext uri="{FF2B5EF4-FFF2-40B4-BE49-F238E27FC236}">
                <a16:creationId xmlns:a16="http://schemas.microsoft.com/office/drawing/2014/main" id="{0284B106-88C1-4631-8C37-5E28160570EE}"/>
              </a:ext>
            </a:extLst>
          </p:cNvPr>
          <p:cNvSpPr>
            <a:spLocks noChangeArrowheads="1"/>
          </p:cNvSpPr>
          <p:nvPr/>
        </p:nvSpPr>
        <p:spPr bwMode="auto">
          <a:xfrm>
            <a:off x="1285874" y="767147"/>
            <a:ext cx="6572250" cy="646986"/>
          </a:xfrm>
          <a:prstGeom prst="roundRect">
            <a:avLst>
              <a:gd name="adj" fmla="val 16667"/>
            </a:avLst>
          </a:prstGeom>
          <a:solidFill>
            <a:schemeClr val="bg1"/>
          </a:solidFill>
          <a:ln w="28575">
            <a:solidFill>
              <a:srgbClr val="00747A"/>
            </a:solidFill>
            <a:round/>
            <a:headEnd/>
            <a:tailEnd/>
          </a:ln>
        </p:spPr>
        <p:txBody>
          <a:bodyPr>
            <a:spAutoFit/>
          </a:bodyPr>
          <a:lstStyle/>
          <a:p>
            <a:pPr algn="ctr"/>
            <a:r>
              <a:rPr lang="en-US" sz="3200" dirty="0">
                <a:latin typeface="Calibri" pitchFamily="34" charset="0"/>
              </a:rPr>
              <a:t>Or use “Subject Search” to find bills…</a:t>
            </a:r>
          </a:p>
        </p:txBody>
      </p:sp>
      <p:pic>
        <p:nvPicPr>
          <p:cNvPr id="3" name="Picture 2">
            <a:extLst>
              <a:ext uri="{FF2B5EF4-FFF2-40B4-BE49-F238E27FC236}">
                <a16:creationId xmlns:a16="http://schemas.microsoft.com/office/drawing/2014/main" id="{A4938991-4079-874A-E82F-9AC2EC39DB44}"/>
              </a:ext>
            </a:extLst>
          </p:cNvPr>
          <p:cNvPicPr>
            <a:picLocks noChangeAspect="1"/>
          </p:cNvPicPr>
          <p:nvPr/>
        </p:nvPicPr>
        <p:blipFill>
          <a:blip r:embed="rId3"/>
          <a:stretch>
            <a:fillRect/>
          </a:stretch>
        </p:blipFill>
        <p:spPr>
          <a:xfrm>
            <a:off x="262788" y="0"/>
            <a:ext cx="8618424" cy="6858000"/>
          </a:xfrm>
          <a:prstGeom prst="rect">
            <a:avLst/>
          </a:prstGeom>
        </p:spPr>
      </p:pic>
      <p:sp>
        <p:nvSpPr>
          <p:cNvPr id="7" name="Oval 6">
            <a:extLst>
              <a:ext uri="{FF2B5EF4-FFF2-40B4-BE49-F238E27FC236}">
                <a16:creationId xmlns:a16="http://schemas.microsoft.com/office/drawing/2014/main" id="{B5A50371-D175-60A0-F6F7-D6FFB9A4BBD1}"/>
              </a:ext>
            </a:extLst>
          </p:cNvPr>
          <p:cNvSpPr/>
          <p:nvPr/>
        </p:nvSpPr>
        <p:spPr>
          <a:xfrm>
            <a:off x="228600" y="5029200"/>
            <a:ext cx="2260600" cy="567067"/>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0343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8D19992-C606-83B1-B3D1-9AD16E542A29}"/>
              </a:ext>
            </a:extLst>
          </p:cNvPr>
          <p:cNvPicPr>
            <a:picLocks noChangeAspect="1"/>
          </p:cNvPicPr>
          <p:nvPr/>
        </p:nvPicPr>
        <p:blipFill>
          <a:blip r:embed="rId3"/>
          <a:stretch>
            <a:fillRect/>
          </a:stretch>
        </p:blipFill>
        <p:spPr>
          <a:xfrm>
            <a:off x="12031" y="0"/>
            <a:ext cx="9119937" cy="6858000"/>
          </a:xfrm>
          <a:prstGeom prst="rect">
            <a:avLst/>
          </a:prstGeom>
        </p:spPr>
      </p:pic>
    </p:spTree>
    <p:extLst>
      <p:ext uri="{BB962C8B-B14F-4D97-AF65-F5344CB8AC3E}">
        <p14:creationId xmlns:p14="http://schemas.microsoft.com/office/powerpoint/2010/main" val="33878409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5690CB-449D-C848-A45B-F02C0450242F}"/>
              </a:ext>
            </a:extLst>
          </p:cNvPr>
          <p:cNvPicPr>
            <a:picLocks noChangeAspect="1"/>
          </p:cNvPicPr>
          <p:nvPr/>
        </p:nvPicPr>
        <p:blipFill>
          <a:blip r:embed="rId3"/>
          <a:stretch>
            <a:fillRect/>
          </a:stretch>
        </p:blipFill>
        <p:spPr>
          <a:xfrm>
            <a:off x="0" y="21102"/>
            <a:ext cx="9144000" cy="4992965"/>
          </a:xfrm>
          <a:prstGeom prst="rect">
            <a:avLst/>
          </a:prstGeom>
        </p:spPr>
      </p:pic>
      <p:pic>
        <p:nvPicPr>
          <p:cNvPr id="4" name="Picture 3">
            <a:extLst>
              <a:ext uri="{FF2B5EF4-FFF2-40B4-BE49-F238E27FC236}">
                <a16:creationId xmlns:a16="http://schemas.microsoft.com/office/drawing/2014/main" id="{9A37432B-08E0-5CC6-215C-C57D088B8A08}"/>
              </a:ext>
            </a:extLst>
          </p:cNvPr>
          <p:cNvPicPr>
            <a:picLocks noChangeAspect="1"/>
          </p:cNvPicPr>
          <p:nvPr/>
        </p:nvPicPr>
        <p:blipFill rotWithShape="1">
          <a:blip r:embed="rId3"/>
          <a:srcRect l="1" t="280" r="47677" b="36374"/>
          <a:stretch/>
        </p:blipFill>
        <p:spPr>
          <a:xfrm>
            <a:off x="1567375" y="1853963"/>
            <a:ext cx="7569591" cy="5004037"/>
          </a:xfrm>
          <a:prstGeom prst="rect">
            <a:avLst/>
          </a:prstGeom>
        </p:spPr>
      </p:pic>
    </p:spTree>
    <p:extLst>
      <p:ext uri="{BB962C8B-B14F-4D97-AF65-F5344CB8AC3E}">
        <p14:creationId xmlns:p14="http://schemas.microsoft.com/office/powerpoint/2010/main" val="1112113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8" name="Text Box 13"/>
          <p:cNvSpPr txBox="1">
            <a:spLocks noChangeArrowheads="1"/>
          </p:cNvSpPr>
          <p:nvPr/>
        </p:nvSpPr>
        <p:spPr bwMode="auto">
          <a:xfrm>
            <a:off x="1447800" y="1752600"/>
            <a:ext cx="1600200" cy="369888"/>
          </a:xfrm>
          <a:prstGeom prst="rect">
            <a:avLst/>
          </a:prstGeom>
          <a:solidFill>
            <a:srgbClr val="D8D8D8"/>
          </a:solidFill>
          <a:ln w="9525">
            <a:solidFill>
              <a:srgbClr val="000000"/>
            </a:solidFill>
            <a:miter lim="800000"/>
            <a:headEnd/>
            <a:tailEnd/>
          </a:ln>
        </p:spPr>
        <p:txBody>
          <a:bodyPr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Bodoni MT Black" pitchFamily="18" charset="0"/>
                <a:ea typeface="+mn-ea"/>
                <a:cs typeface="+mn-cs"/>
              </a:rPr>
              <a:t>NATIONAL</a:t>
            </a: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569" name="Text Box 14"/>
          <p:cNvSpPr txBox="1">
            <a:spLocks noChangeArrowheads="1"/>
          </p:cNvSpPr>
          <p:nvPr/>
        </p:nvSpPr>
        <p:spPr bwMode="auto">
          <a:xfrm>
            <a:off x="3048000" y="3352800"/>
            <a:ext cx="1676400" cy="369888"/>
          </a:xfrm>
          <a:prstGeom prst="rect">
            <a:avLst/>
          </a:prstGeom>
          <a:solidFill>
            <a:srgbClr val="D8D8D8"/>
          </a:solidFill>
          <a:ln w="9525">
            <a:solidFill>
              <a:srgbClr val="000000"/>
            </a:solidFill>
            <a:miter lim="800000"/>
            <a:headEnd/>
            <a:tailEnd/>
          </a:ln>
        </p:spPr>
        <p:txBody>
          <a:bodyPr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Bodoni MT Black" pitchFamily="18" charset="0"/>
                <a:ea typeface="+mn-ea"/>
                <a:cs typeface="+mn-cs"/>
              </a:rPr>
              <a:t>STATE</a:t>
            </a: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23570" name="Picture 15" descr="map-of-hawaii"/>
          <p:cNvPicPr>
            <a:picLocks noChangeAspect="1" noChangeArrowheads="1"/>
          </p:cNvPicPr>
          <p:nvPr/>
        </p:nvPicPr>
        <p:blipFill>
          <a:blip r:embed="rId3" cstate="screen"/>
          <a:srcRect/>
          <a:stretch>
            <a:fillRect/>
          </a:stretch>
        </p:blipFill>
        <p:spPr bwMode="auto">
          <a:xfrm>
            <a:off x="4800600" y="3333750"/>
            <a:ext cx="1438275" cy="1162050"/>
          </a:xfrm>
          <a:prstGeom prst="rect">
            <a:avLst/>
          </a:prstGeom>
          <a:noFill/>
          <a:ln w="9525">
            <a:noFill/>
            <a:miter lim="800000"/>
            <a:headEnd/>
            <a:tailEnd/>
          </a:ln>
        </p:spPr>
      </p:pic>
      <p:sp>
        <p:nvSpPr>
          <p:cNvPr id="23573" name="Text Box 16"/>
          <p:cNvSpPr txBox="1">
            <a:spLocks noChangeArrowheads="1"/>
          </p:cNvSpPr>
          <p:nvPr/>
        </p:nvSpPr>
        <p:spPr bwMode="auto">
          <a:xfrm>
            <a:off x="4876800" y="5116513"/>
            <a:ext cx="1676400" cy="369887"/>
          </a:xfrm>
          <a:prstGeom prst="rect">
            <a:avLst/>
          </a:prstGeom>
          <a:solidFill>
            <a:srgbClr val="D8D8D8"/>
          </a:solidFill>
          <a:ln w="9525">
            <a:solidFill>
              <a:srgbClr val="000000"/>
            </a:solidFill>
            <a:miter lim="800000"/>
            <a:headEnd/>
            <a:tailEnd/>
          </a:ln>
        </p:spPr>
        <p:txBody>
          <a:bodyPr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Bodoni MT Black" pitchFamily="18" charset="0"/>
                <a:ea typeface="+mn-ea"/>
                <a:cs typeface="+mn-cs"/>
              </a:rPr>
              <a:t>COUNTY</a:t>
            </a: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575" name="Oval 17">
            <a:extLst>
              <a:ext uri="{C183D7F6-B498-43B3-948B-1728B52AA6E4}">
                <adec:decorative xmlns:adec="http://schemas.microsoft.com/office/drawing/2017/decorative" val="1"/>
              </a:ext>
            </a:extLst>
          </p:cNvPr>
          <p:cNvSpPr>
            <a:spLocks noChangeArrowheads="1"/>
          </p:cNvSpPr>
          <p:nvPr/>
        </p:nvSpPr>
        <p:spPr bwMode="auto">
          <a:xfrm>
            <a:off x="914400" y="3124200"/>
            <a:ext cx="7162800" cy="1524000"/>
          </a:xfrm>
          <a:prstGeom prst="ellipse">
            <a:avLst/>
          </a:prstGeom>
          <a:noFill/>
          <a:ln w="38100">
            <a:solidFill>
              <a:srgbClr val="00747A"/>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41841015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779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DDB5F82-FA6B-B6E0-24F3-F24D0078B66C}"/>
              </a:ext>
            </a:extLst>
          </p:cNvPr>
          <p:cNvPicPr>
            <a:picLocks noChangeAspect="1"/>
          </p:cNvPicPr>
          <p:nvPr/>
        </p:nvPicPr>
        <p:blipFill rotWithShape="1">
          <a:blip r:embed="rId3">
            <a:extLst>
              <a:ext uri="{28A0092B-C50C-407E-A947-70E740481C1C}">
                <a14:useLocalDpi xmlns:a14="http://schemas.microsoft.com/office/drawing/2010/main" val="0"/>
              </a:ext>
            </a:extLst>
          </a:blip>
          <a:srcRect t="2931" b="2931"/>
          <a:stretch/>
        </p:blipFill>
        <p:spPr>
          <a:xfrm>
            <a:off x="482600" y="1752600"/>
            <a:ext cx="8178799" cy="4600573"/>
          </a:xfrm>
          <a:prstGeom prst="rect">
            <a:avLst/>
          </a:prstGeom>
        </p:spPr>
      </p:pic>
      <p:sp>
        <p:nvSpPr>
          <p:cNvPr id="6" name="TextBox 5">
            <a:extLst>
              <a:ext uri="{FF2B5EF4-FFF2-40B4-BE49-F238E27FC236}">
                <a16:creationId xmlns:a16="http://schemas.microsoft.com/office/drawing/2014/main" id="{AC0F177E-C797-54C6-0106-2D351350A894}"/>
              </a:ext>
            </a:extLst>
          </p:cNvPr>
          <p:cNvSpPr txBox="1"/>
          <p:nvPr/>
        </p:nvSpPr>
        <p:spPr>
          <a:xfrm>
            <a:off x="1028699" y="657227"/>
            <a:ext cx="7086600" cy="1077218"/>
          </a:xfrm>
          <a:prstGeom prst="rect">
            <a:avLst/>
          </a:prstGeom>
          <a:noFill/>
        </p:spPr>
        <p:txBody>
          <a:bodyPr wrap="square" rtlCol="0">
            <a:spAutoFit/>
          </a:bodyPr>
          <a:lstStyle/>
          <a:p>
            <a:pPr algn="ctr"/>
            <a:r>
              <a:rPr lang="en-US" sz="3200" dirty="0">
                <a:latin typeface="+mj-lt"/>
              </a:rPr>
              <a:t>Or use the “Keyword” search type </a:t>
            </a:r>
          </a:p>
          <a:p>
            <a:pPr algn="ctr"/>
            <a:r>
              <a:rPr lang="en-US" sz="3200" dirty="0">
                <a:latin typeface="+mj-lt"/>
              </a:rPr>
              <a:t>in the search bar at top of screen</a:t>
            </a:r>
          </a:p>
        </p:txBody>
      </p:sp>
    </p:spTree>
    <p:extLst>
      <p:ext uri="{BB962C8B-B14F-4D97-AF65-F5344CB8AC3E}">
        <p14:creationId xmlns:p14="http://schemas.microsoft.com/office/powerpoint/2010/main" val="1794360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947F64-6781-0631-DD14-6E488479A8A0}"/>
              </a:ext>
            </a:extLst>
          </p:cNvPr>
          <p:cNvPicPr>
            <a:picLocks noChangeAspect="1"/>
          </p:cNvPicPr>
          <p:nvPr/>
        </p:nvPicPr>
        <p:blipFill>
          <a:blip r:embed="rId3"/>
          <a:stretch>
            <a:fillRect/>
          </a:stretch>
        </p:blipFill>
        <p:spPr>
          <a:xfrm>
            <a:off x="349684" y="25432"/>
            <a:ext cx="8413315" cy="6832568"/>
          </a:xfrm>
          <a:prstGeom prst="rect">
            <a:avLst/>
          </a:prstGeom>
        </p:spPr>
      </p:pic>
      <p:sp>
        <p:nvSpPr>
          <p:cNvPr id="4" name="Oval 3">
            <a:extLst>
              <a:ext uri="{FF2B5EF4-FFF2-40B4-BE49-F238E27FC236}">
                <a16:creationId xmlns:a16="http://schemas.microsoft.com/office/drawing/2014/main" id="{9CCF16BA-227E-64E4-74E4-19676358FB1A}"/>
              </a:ext>
            </a:extLst>
          </p:cNvPr>
          <p:cNvSpPr/>
          <p:nvPr/>
        </p:nvSpPr>
        <p:spPr>
          <a:xfrm>
            <a:off x="5867400" y="0"/>
            <a:ext cx="914400" cy="4572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18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E73091-B91A-D599-F922-10E759E7D54E}"/>
              </a:ext>
            </a:extLst>
          </p:cNvPr>
          <p:cNvPicPr>
            <a:picLocks noChangeAspect="1"/>
          </p:cNvPicPr>
          <p:nvPr/>
        </p:nvPicPr>
        <p:blipFill>
          <a:blip r:embed="rId3"/>
          <a:stretch>
            <a:fillRect/>
          </a:stretch>
        </p:blipFill>
        <p:spPr>
          <a:xfrm>
            <a:off x="344630" y="0"/>
            <a:ext cx="8454740" cy="6858000"/>
          </a:xfrm>
          <a:prstGeom prst="rect">
            <a:avLst/>
          </a:prstGeom>
        </p:spPr>
      </p:pic>
    </p:spTree>
    <p:extLst>
      <p:ext uri="{BB962C8B-B14F-4D97-AF65-F5344CB8AC3E}">
        <p14:creationId xmlns:p14="http://schemas.microsoft.com/office/powerpoint/2010/main" val="40072912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1B3AB-4049-B462-48A2-B449C6BFF2C5}"/>
              </a:ext>
            </a:extLst>
          </p:cNvPr>
          <p:cNvSpPr>
            <a:spLocks noGrp="1"/>
          </p:cNvSpPr>
          <p:nvPr>
            <p:ph type="title"/>
          </p:nvPr>
        </p:nvSpPr>
        <p:spPr>
          <a:xfrm>
            <a:off x="457200" y="1752600"/>
            <a:ext cx="8229600" cy="1143000"/>
          </a:xfrm>
        </p:spPr>
        <p:txBody>
          <a:bodyPr/>
          <a:lstStyle/>
          <a:p>
            <a:r>
              <a:rPr lang="en-US" dirty="0"/>
              <a:t>Once you’ve found the bills you’re interested in…</a:t>
            </a:r>
          </a:p>
        </p:txBody>
      </p:sp>
    </p:spTree>
    <p:extLst>
      <p:ext uri="{BB962C8B-B14F-4D97-AF65-F5344CB8AC3E}">
        <p14:creationId xmlns:p14="http://schemas.microsoft.com/office/powerpoint/2010/main" val="21236676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093ECC-8BEB-4546-A80D-0B4887662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54BBFFA-EFD3-3B4D-87F7-EC7BC70475D2}"/>
              </a:ext>
            </a:extLst>
          </p:cNvPr>
          <p:cNvPicPr>
            <a:picLocks noChangeAspect="1"/>
          </p:cNvPicPr>
          <p:nvPr/>
        </p:nvPicPr>
        <p:blipFill rotWithShape="1">
          <a:blip r:embed="rId3"/>
          <a:srcRect l="3463" t="16667" r="4936" b="8333"/>
          <a:stretch/>
        </p:blipFill>
        <p:spPr>
          <a:xfrm>
            <a:off x="104775" y="1600200"/>
            <a:ext cx="8934450" cy="4114800"/>
          </a:xfrm>
          <a:prstGeom prst="rect">
            <a:avLst/>
          </a:prstGeom>
        </p:spPr>
      </p:pic>
      <p:sp>
        <p:nvSpPr>
          <p:cNvPr id="4" name="TextBox 3">
            <a:extLst>
              <a:ext uri="{FF2B5EF4-FFF2-40B4-BE49-F238E27FC236}">
                <a16:creationId xmlns:a16="http://schemas.microsoft.com/office/drawing/2014/main" id="{9449509F-DE33-D3E6-623A-FC9C10EB5C0F}"/>
              </a:ext>
            </a:extLst>
          </p:cNvPr>
          <p:cNvSpPr txBox="1"/>
          <p:nvPr/>
        </p:nvSpPr>
        <p:spPr>
          <a:xfrm>
            <a:off x="798216" y="228600"/>
            <a:ext cx="7547568" cy="1334530"/>
          </a:xfrm>
          <a:prstGeom prst="rect">
            <a:avLst/>
          </a:prstGeom>
          <a:solidFill>
            <a:schemeClr val="bg1"/>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747A"/>
                </a:solidFill>
                <a:effectLst/>
                <a:uLnTx/>
                <a:uFillTx/>
                <a:latin typeface="Calibri"/>
                <a:ea typeface="+mn-ea"/>
                <a:cs typeface="+mn-cs"/>
              </a:rPr>
              <a:t>Sign up for hearing notices so  you know if one gets scheduled!</a:t>
            </a:r>
          </a:p>
        </p:txBody>
      </p:sp>
      <p:sp>
        <p:nvSpPr>
          <p:cNvPr id="5" name="Oval 4" descr="oval highlighting Sign In / Register feature">
            <a:extLst>
              <a:ext uri="{FF2B5EF4-FFF2-40B4-BE49-F238E27FC236}">
                <a16:creationId xmlns:a16="http://schemas.microsoft.com/office/drawing/2014/main" id="{9F70B4D2-1FB5-6A8E-0F33-48DE8FE8387A}"/>
              </a:ext>
            </a:extLst>
          </p:cNvPr>
          <p:cNvSpPr/>
          <p:nvPr/>
        </p:nvSpPr>
        <p:spPr>
          <a:xfrm>
            <a:off x="6577013" y="1525030"/>
            <a:ext cx="2514600" cy="6096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038191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C0579C-B42A-29BD-C7D9-C15200CE4C32}"/>
              </a:ext>
            </a:extLst>
          </p:cNvPr>
          <p:cNvPicPr>
            <a:picLocks noChangeAspect="1"/>
          </p:cNvPicPr>
          <p:nvPr/>
        </p:nvPicPr>
        <p:blipFill rotWithShape="1">
          <a:blip r:embed="rId3"/>
          <a:srcRect l="1667" t="18071" r="6666" b="8451"/>
          <a:stretch/>
        </p:blipFill>
        <p:spPr>
          <a:xfrm>
            <a:off x="533400" y="533400"/>
            <a:ext cx="8382000" cy="3810000"/>
          </a:xfrm>
          <a:prstGeom prst="rect">
            <a:avLst/>
          </a:prstGeom>
        </p:spPr>
      </p:pic>
      <p:sp>
        <p:nvSpPr>
          <p:cNvPr id="6" name="Oval 5">
            <a:extLst>
              <a:ext uri="{FF2B5EF4-FFF2-40B4-BE49-F238E27FC236}">
                <a16:creationId xmlns:a16="http://schemas.microsoft.com/office/drawing/2014/main" id="{98DB1E24-74AD-13E4-26DA-F4DFCF8BBF25}"/>
              </a:ext>
            </a:extLst>
          </p:cNvPr>
          <p:cNvSpPr/>
          <p:nvPr/>
        </p:nvSpPr>
        <p:spPr>
          <a:xfrm>
            <a:off x="6934200" y="368643"/>
            <a:ext cx="762000" cy="6858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8449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33B6DD8-DEB6-7738-0893-B68CE2DB1784}"/>
              </a:ext>
            </a:extLst>
          </p:cNvPr>
          <p:cNvPicPr>
            <a:picLocks noChangeAspect="1"/>
          </p:cNvPicPr>
          <p:nvPr/>
        </p:nvPicPr>
        <p:blipFill rotWithShape="1">
          <a:blip r:embed="rId3"/>
          <a:srcRect l="1666" t="11481" r="5000" b="11481"/>
          <a:stretch/>
        </p:blipFill>
        <p:spPr>
          <a:xfrm>
            <a:off x="342900" y="1050132"/>
            <a:ext cx="8458200" cy="4757736"/>
          </a:xfrm>
          <a:prstGeom prst="rect">
            <a:avLst/>
          </a:prstGeom>
        </p:spPr>
      </p:pic>
    </p:spTree>
    <p:extLst>
      <p:ext uri="{BB962C8B-B14F-4D97-AF65-F5344CB8AC3E}">
        <p14:creationId xmlns:p14="http://schemas.microsoft.com/office/powerpoint/2010/main" val="3340475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D3BE27-EF97-2B58-CB74-B181A3684BE2}"/>
              </a:ext>
            </a:extLst>
          </p:cNvPr>
          <p:cNvPicPr>
            <a:picLocks noChangeAspect="1"/>
          </p:cNvPicPr>
          <p:nvPr/>
        </p:nvPicPr>
        <p:blipFill rotWithShape="1">
          <a:blip r:embed="rId3"/>
          <a:srcRect t="17712" r="6666" b="9963"/>
          <a:stretch/>
        </p:blipFill>
        <p:spPr>
          <a:xfrm>
            <a:off x="304800" y="838200"/>
            <a:ext cx="8534400" cy="3733800"/>
          </a:xfrm>
          <a:prstGeom prst="rect">
            <a:avLst/>
          </a:prstGeom>
        </p:spPr>
      </p:pic>
    </p:spTree>
    <p:extLst>
      <p:ext uri="{BB962C8B-B14F-4D97-AF65-F5344CB8AC3E}">
        <p14:creationId xmlns:p14="http://schemas.microsoft.com/office/powerpoint/2010/main" val="41487365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27220F-CD85-0329-B066-F200A6F3FAA4}"/>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2000"/>
                    </a14:imgEffect>
                  </a14:imgLayer>
                </a14:imgProps>
              </a:ext>
              <a:ext uri="{28A0092B-C50C-407E-A947-70E740481C1C}">
                <a14:useLocalDpi xmlns:a14="http://schemas.microsoft.com/office/drawing/2010/main" val="0"/>
              </a:ext>
            </a:extLst>
          </a:blip>
          <a:stretch>
            <a:fillRect/>
          </a:stretch>
        </p:blipFill>
        <p:spPr>
          <a:xfrm>
            <a:off x="25971" y="114300"/>
            <a:ext cx="9092059" cy="6629400"/>
          </a:xfrm>
          <a:prstGeom prst="rect">
            <a:avLst/>
          </a:prstGeom>
          <a:ln>
            <a:solidFill>
              <a:srgbClr val="00747A"/>
            </a:solidFill>
          </a:ln>
        </p:spPr>
      </p:pic>
      <p:sp>
        <p:nvSpPr>
          <p:cNvPr id="6" name="TextBox 5">
            <a:extLst>
              <a:ext uri="{FF2B5EF4-FFF2-40B4-BE49-F238E27FC236}">
                <a16:creationId xmlns:a16="http://schemas.microsoft.com/office/drawing/2014/main" id="{9D2E8BCB-6A80-4530-A0C5-DAEEE59A6999}"/>
              </a:ext>
            </a:extLst>
          </p:cNvPr>
          <p:cNvSpPr txBox="1">
            <a:spLocks noChangeArrowheads="1"/>
          </p:cNvSpPr>
          <p:nvPr/>
        </p:nvSpPr>
        <p:spPr bwMode="auto">
          <a:xfrm>
            <a:off x="257816" y="1585070"/>
            <a:ext cx="2133600" cy="954107"/>
          </a:xfrm>
          <a:prstGeom prst="rect">
            <a:avLst/>
          </a:prstGeom>
          <a:noFill/>
          <a:ln w="38100">
            <a:solidFill>
              <a:srgbClr val="00747A"/>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47A"/>
                </a:solidFill>
                <a:effectLst/>
                <a:uLnTx/>
                <a:uFillTx/>
                <a:latin typeface="Calibri" pitchFamily="34" charset="0"/>
                <a:ea typeface="+mn-ea"/>
                <a:cs typeface="+mn-cs"/>
              </a:rPr>
              <a:t>Sign up by measure</a:t>
            </a:r>
          </a:p>
        </p:txBody>
      </p:sp>
      <p:sp>
        <p:nvSpPr>
          <p:cNvPr id="8" name="TextBox 8">
            <a:extLst>
              <a:ext uri="{FF2B5EF4-FFF2-40B4-BE49-F238E27FC236}">
                <a16:creationId xmlns:a16="http://schemas.microsoft.com/office/drawing/2014/main" id="{59783932-5EB0-4184-B497-4F191B2A0B35}"/>
              </a:ext>
            </a:extLst>
          </p:cNvPr>
          <p:cNvSpPr txBox="1">
            <a:spLocks noChangeArrowheads="1"/>
          </p:cNvSpPr>
          <p:nvPr/>
        </p:nvSpPr>
        <p:spPr bwMode="auto">
          <a:xfrm>
            <a:off x="6758447" y="1576864"/>
            <a:ext cx="2009518" cy="954107"/>
          </a:xfrm>
          <a:prstGeom prst="rect">
            <a:avLst/>
          </a:prstGeom>
          <a:noFill/>
          <a:ln w="38100">
            <a:solidFill>
              <a:srgbClr val="00747A"/>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47A"/>
                </a:solidFill>
                <a:effectLst/>
                <a:uLnTx/>
                <a:uFillTx/>
                <a:latin typeface="Calibri" pitchFamily="34" charset="0"/>
                <a:ea typeface="+mn-ea"/>
                <a:cs typeface="+mn-cs"/>
              </a:rPr>
              <a:t>Sign up by committee</a:t>
            </a:r>
          </a:p>
        </p:txBody>
      </p:sp>
      <p:cxnSp>
        <p:nvCxnSpPr>
          <p:cNvPr id="7" name="Straight Arrow Connector 6">
            <a:extLst>
              <a:ext uri="{FF2B5EF4-FFF2-40B4-BE49-F238E27FC236}">
                <a16:creationId xmlns:a16="http://schemas.microsoft.com/office/drawing/2014/main" id="{4B037373-F5BD-AE01-393E-644D5876FA78}"/>
              </a:ext>
            </a:extLst>
          </p:cNvPr>
          <p:cNvCxnSpPr/>
          <p:nvPr/>
        </p:nvCxnSpPr>
        <p:spPr>
          <a:xfrm>
            <a:off x="1324616" y="2539177"/>
            <a:ext cx="504184" cy="851723"/>
          </a:xfrm>
          <a:prstGeom prst="straightConnector1">
            <a:avLst/>
          </a:prstGeom>
          <a:ln w="38100">
            <a:solidFill>
              <a:srgbClr val="00747A"/>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678336F-8CDB-04E4-C736-92C4722EF793}"/>
              </a:ext>
            </a:extLst>
          </p:cNvPr>
          <p:cNvCxnSpPr/>
          <p:nvPr/>
        </p:nvCxnSpPr>
        <p:spPr>
          <a:xfrm flipH="1">
            <a:off x="7543800" y="2539177"/>
            <a:ext cx="381000" cy="851723"/>
          </a:xfrm>
          <a:prstGeom prst="straightConnector1">
            <a:avLst/>
          </a:prstGeom>
          <a:ln w="38100">
            <a:solidFill>
              <a:srgbClr val="00747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39490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4"/>
          <p:cNvSpPr>
            <a:spLocks noGrp="1"/>
          </p:cNvSpPr>
          <p:nvPr>
            <p:ph type="title"/>
          </p:nvPr>
        </p:nvSpPr>
        <p:spPr>
          <a:xfrm>
            <a:off x="457200" y="2651919"/>
            <a:ext cx="8229600" cy="1554162"/>
          </a:xfrm>
        </p:spPr>
        <p:txBody>
          <a:bodyPr/>
          <a:lstStyle/>
          <a:p>
            <a:pPr eaLnBrk="1" hangingPunct="1"/>
            <a:r>
              <a:rPr lang="en-US" b="1" dirty="0">
                <a:solidFill>
                  <a:srgbClr val="00747A"/>
                </a:solidFill>
              </a:rPr>
              <a:t>You’ll soon find out what committees the bill needs to go through…</a:t>
            </a:r>
            <a:endParaRPr lang="en-US" dirty="0">
              <a:solidFill>
                <a:srgbClr val="00747A"/>
              </a:solidFill>
            </a:endParaRPr>
          </a:p>
        </p:txBody>
      </p:sp>
    </p:spTree>
    <p:extLst>
      <p:ext uri="{BB962C8B-B14F-4D97-AF65-F5344CB8AC3E}">
        <p14:creationId xmlns:p14="http://schemas.microsoft.com/office/powerpoint/2010/main" val="1625643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3" name="Picture 2" descr="photo of capitol"/>
          <p:cNvPicPr>
            <a:picLocks noChangeAspect="1"/>
          </p:cNvPicPr>
          <p:nvPr/>
        </p:nvPicPr>
        <p:blipFill>
          <a:blip r:embed="rId3" cstate="screen"/>
          <a:srcRect/>
          <a:stretch>
            <a:fillRect/>
          </a:stretch>
        </p:blipFill>
        <p:spPr bwMode="auto">
          <a:xfrm>
            <a:off x="3124200" y="304800"/>
            <a:ext cx="2971800" cy="2232025"/>
          </a:xfrm>
          <a:prstGeom prst="rect">
            <a:avLst/>
          </a:prstGeom>
          <a:noFill/>
          <a:ln w="9525">
            <a:noFill/>
            <a:miter lim="800000"/>
            <a:headEnd/>
            <a:tailEnd/>
          </a:ln>
        </p:spPr>
      </p:pic>
      <p:sp>
        <p:nvSpPr>
          <p:cNvPr id="25614" name="Oval 17">
            <a:extLst>
              <a:ext uri="{C183D7F6-B498-43B3-948B-1728B52AA6E4}">
                <adec:decorative xmlns:adec="http://schemas.microsoft.com/office/drawing/2017/decorative" val="1"/>
              </a:ext>
            </a:extLst>
          </p:cNvPr>
          <p:cNvSpPr>
            <a:spLocks noChangeArrowheads="1"/>
          </p:cNvSpPr>
          <p:nvPr/>
        </p:nvSpPr>
        <p:spPr bwMode="auto">
          <a:xfrm>
            <a:off x="304800" y="0"/>
            <a:ext cx="8458200" cy="6858000"/>
          </a:xfrm>
          <a:prstGeom prst="ellipse">
            <a:avLst/>
          </a:prstGeom>
          <a:noFill/>
          <a:ln w="38100">
            <a:solidFill>
              <a:srgbClr val="00747A"/>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mn-cs"/>
            </a:endParaRPr>
          </a:p>
        </p:txBody>
      </p:sp>
      <p:graphicFrame>
        <p:nvGraphicFramePr>
          <p:cNvPr id="6" name="Table 5" descr="Hawaii State Legislature = two-chambered, lawmaking body. Senate: State Senators (25), 4 year terms. House of Representatives: State Representatives (51), 2 year terms."/>
          <p:cNvGraphicFramePr>
            <a:graphicFrameLocks noGrp="1"/>
          </p:cNvGraphicFramePr>
          <p:nvPr/>
        </p:nvGraphicFramePr>
        <p:xfrm>
          <a:off x="1028700" y="2667000"/>
          <a:ext cx="7010400" cy="2468880"/>
        </p:xfrm>
        <a:graphic>
          <a:graphicData uri="http://schemas.openxmlformats.org/drawingml/2006/table">
            <a:tbl>
              <a:tblPr firstRow="1"/>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99646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cap="none" normalizeH="0" baseline="0" dirty="0">
                          <a:ln>
                            <a:noFill/>
                          </a:ln>
                          <a:solidFill>
                            <a:schemeClr val="tx1"/>
                          </a:solidFill>
                          <a:effectLst/>
                          <a:latin typeface="+mn-lt"/>
                          <a:ea typeface="Calibri" pitchFamily="34" charset="0"/>
                          <a:cs typeface="Times New Roman" pitchFamily="18" charset="0"/>
                        </a:rPr>
                        <a:t>Hawaii State Legislature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cap="none" normalizeH="0" baseline="0" dirty="0">
                          <a:ln>
                            <a:noFill/>
                          </a:ln>
                          <a:solidFill>
                            <a:schemeClr val="tx1"/>
                          </a:solidFill>
                          <a:effectLst/>
                          <a:latin typeface="+mn-lt"/>
                          <a:ea typeface="Calibri" pitchFamily="34" charset="0"/>
                          <a:cs typeface="Times New Roman" pitchFamily="18" charset="0"/>
                        </a:rPr>
                        <a:t>= two chambers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cap="none" normalizeH="0" baseline="0" dirty="0">
                          <a:ln>
                            <a:noFill/>
                          </a:ln>
                          <a:solidFill>
                            <a:schemeClr val="tx1"/>
                          </a:solidFill>
                          <a:effectLst/>
                          <a:latin typeface="+mn-lt"/>
                          <a:ea typeface="Calibri" pitchFamily="34" charset="0"/>
                          <a:cs typeface="Times New Roman" pitchFamily="18" charset="0"/>
                        </a:rPr>
                        <a:t>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pct20">
                      <a:fgClr>
                        <a:srgbClr val="FFFFFF"/>
                      </a:fgClr>
                      <a:bgClr>
                        <a:srgbClr val="DFDFDF"/>
                      </a:bgClr>
                    </a:pattFill>
                  </a:tcPr>
                </a:tc>
                <a:tc hMerge="1">
                  <a:txBody>
                    <a:bodyPr/>
                    <a:lstStyle/>
                    <a:p>
                      <a:pPr marL="0" marR="0" algn="ctr">
                        <a:spcBef>
                          <a:spcPts val="0"/>
                        </a:spcBef>
                        <a:spcAft>
                          <a:spcPts val="0"/>
                        </a:spcAft>
                      </a:pPr>
                      <a:endParaRPr lang="en-US" sz="2000" dirty="0">
                        <a:solidFill>
                          <a:srgbClr val="000000"/>
                        </a:solidFill>
                        <a:latin typeface="Garamond"/>
                        <a:ea typeface="Times New Roman"/>
                        <a:cs typeface="Times New Roman"/>
                      </a:endParaRPr>
                    </a:p>
                  </a:txBody>
                  <a:tcPr marL="68580" marR="6858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57150" cap="flat" cmpd="dbl" algn="ctr">
                      <a:noFill/>
                      <a:prstDash val="solid"/>
                      <a:round/>
                      <a:headEnd type="none" w="med" len="med"/>
                      <a:tailEnd type="none" w="med" len="med"/>
                    </a:lnT>
                    <a:lnB w="12700" cap="flat" cmpd="sng" algn="ctr">
                      <a:noFill/>
                      <a:prstDash val="dot"/>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10000"/>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u="sng" dirty="0">
                          <a:solidFill>
                            <a:srgbClr val="000000"/>
                          </a:solidFill>
                          <a:latin typeface="+mn-lt"/>
                          <a:ea typeface="Times New Roman"/>
                          <a:cs typeface="Times New Roman"/>
                          <a:hlinkClick r:id="" action="ppaction://noaction"/>
                        </a:rPr>
                        <a:t>Senate</a:t>
                      </a:r>
                      <a:endParaRPr lang="en-US" sz="2400" b="1" u="sng" dirty="0">
                        <a:solidFill>
                          <a:srgbClr val="000000"/>
                        </a:solidFill>
                        <a:latin typeface="+mn-lt"/>
                        <a:ea typeface="Times New Roman"/>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pct20">
                      <a:fgClr>
                        <a:srgbClr val="FFFFFF"/>
                      </a:fgClr>
                      <a:bgClr>
                        <a:srgbClr val="DFDFDF"/>
                      </a:bgClr>
                    </a:patt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u="sng" dirty="0">
                          <a:solidFill>
                            <a:srgbClr val="000000"/>
                          </a:solidFill>
                          <a:latin typeface="+mn-lt"/>
                          <a:ea typeface="Times New Roman"/>
                          <a:cs typeface="Times New Roman"/>
                          <a:hlinkClick r:id="" action="ppaction://noaction"/>
                        </a:rPr>
                        <a:t>House of Representatives</a:t>
                      </a:r>
                      <a:endParaRPr lang="en-US" sz="2400" b="1" u="sng" dirty="0">
                        <a:solidFill>
                          <a:srgbClr val="000000"/>
                        </a:solidFill>
                        <a:latin typeface="+mn-lt"/>
                        <a:ea typeface="Times New Roman"/>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pct20">
                      <a:fgClr>
                        <a:srgbClr val="FFFFFF"/>
                      </a:fgClr>
                      <a:bgClr>
                        <a:srgbClr val="DFDFDF"/>
                      </a:bgClr>
                    </a:pattFill>
                  </a:tcPr>
                </a:tc>
                <a:extLst>
                  <a:ext uri="{0D108BD9-81ED-4DB2-BD59-A6C34878D82A}">
                    <a16:rowId xmlns:a16="http://schemas.microsoft.com/office/drawing/2014/main" val="10001"/>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mn-lt"/>
                          <a:ea typeface="Times New Roman"/>
                          <a:cs typeface="Times New Roman"/>
                        </a:rPr>
                        <a:t>State Senators (25)</a:t>
                      </a:r>
                      <a:endParaRPr lang="en-US" sz="2400" dirty="0">
                        <a:solidFill>
                          <a:srgbClr val="000000"/>
                        </a:solidFill>
                        <a:latin typeface="+mn-lt"/>
                        <a:ea typeface="Times New Roman"/>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pct20">
                      <a:fgClr>
                        <a:srgbClr val="FFFFFF"/>
                      </a:fgClr>
                      <a:bgClr>
                        <a:srgbClr val="DFDFDF"/>
                      </a:bgClr>
                    </a:patt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mn-lt"/>
                          <a:ea typeface="Times New Roman"/>
                          <a:cs typeface="Times New Roman"/>
                        </a:rPr>
                        <a:t>State Representatives (51)</a:t>
                      </a:r>
                      <a:endParaRPr lang="en-US" sz="2400" dirty="0">
                        <a:solidFill>
                          <a:srgbClr val="000000"/>
                        </a:solidFill>
                        <a:latin typeface="+mn-lt"/>
                        <a:ea typeface="Times New Roman"/>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pct20">
                      <a:fgClr>
                        <a:srgbClr val="FFFFFF"/>
                      </a:fgClr>
                      <a:bgClr>
                        <a:srgbClr val="DFDFDF"/>
                      </a:bgClr>
                    </a:pattFill>
                  </a:tcPr>
                </a:tc>
                <a:extLst>
                  <a:ext uri="{0D108BD9-81ED-4DB2-BD59-A6C34878D82A}">
                    <a16:rowId xmlns:a16="http://schemas.microsoft.com/office/drawing/2014/main" val="10002"/>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mn-lt"/>
                          <a:ea typeface="Times New Roman"/>
                          <a:cs typeface="Times New Roman"/>
                        </a:rPr>
                        <a:t>4-year terms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pct20">
                      <a:fgClr>
                        <a:srgbClr val="FFFFFF"/>
                      </a:fgClr>
                      <a:bgClr>
                        <a:srgbClr val="DFDFDF"/>
                      </a:bgClr>
                    </a:pattFill>
                  </a:tcPr>
                </a:tc>
                <a:tc>
                  <a:txBody>
                    <a:bodyPr/>
                    <a:lstStyle/>
                    <a:p>
                      <a:pPr marL="0" marR="0" algn="ctr">
                        <a:spcBef>
                          <a:spcPts val="0"/>
                        </a:spcBef>
                        <a:spcAft>
                          <a:spcPts val="0"/>
                        </a:spcAft>
                      </a:pPr>
                      <a:r>
                        <a:rPr lang="en-US" sz="2400" dirty="0">
                          <a:solidFill>
                            <a:srgbClr val="000000"/>
                          </a:solidFill>
                          <a:latin typeface="+mn-lt"/>
                          <a:ea typeface="Times New Roman"/>
                          <a:cs typeface="Times New Roman"/>
                        </a:rPr>
                        <a:t>2-year terms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pct20">
                      <a:fgClr>
                        <a:srgbClr val="FFFFFF"/>
                      </a:fgClr>
                      <a:bgClr>
                        <a:srgbClr val="DFDFDF"/>
                      </a:bgClr>
                    </a:patt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33865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broadcast icon"/>
          <p:cNvPicPr>
            <a:picLocks noChangeAspect="1" noChangeArrowheads="1"/>
          </p:cNvPicPr>
          <p:nvPr/>
        </p:nvPicPr>
        <p:blipFill>
          <a:blip r:embed="rId3" r:link="rId4">
            <a:extLst>
              <a:ext uri="{28A0092B-C50C-407E-A947-70E740481C1C}">
                <a14:useLocalDpi xmlns:a14="http://schemas.microsoft.com/office/drawing/2010/main" val="0"/>
              </a:ext>
            </a:extLst>
          </a:blip>
          <a:srcRect t="27831" r="67821" b="20284"/>
          <a:stretch>
            <a:fillRect/>
          </a:stretch>
        </p:blipFill>
        <p:spPr bwMode="auto">
          <a:xfrm rot="-2694387">
            <a:off x="6652954" y="301051"/>
            <a:ext cx="182880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95400" y="838200"/>
            <a:ext cx="4724400" cy="1015663"/>
          </a:xfrm>
          <a:prstGeom prst="rect">
            <a:avLst/>
          </a:prstGeom>
          <a:noFill/>
        </p:spPr>
        <p:txBody>
          <a:bodyPr wrap="square" rtlCol="0">
            <a:spAutoFit/>
          </a:bodyPr>
          <a:lstStyle/>
          <a:p>
            <a:pPr algn="ctr"/>
            <a:r>
              <a:rPr lang="en-US" sz="6000" dirty="0">
                <a:latin typeface="Algerian" panose="04020705040A02060702" pitchFamily="82" charset="0"/>
              </a:rPr>
              <a:t>Your Voice</a:t>
            </a:r>
          </a:p>
        </p:txBody>
      </p:sp>
      <p:sp>
        <p:nvSpPr>
          <p:cNvPr id="5" name="TextBox 4"/>
          <p:cNvSpPr txBox="1"/>
          <p:nvPr/>
        </p:nvSpPr>
        <p:spPr>
          <a:xfrm>
            <a:off x="533400" y="1981200"/>
            <a:ext cx="6096000" cy="1686818"/>
          </a:xfrm>
          <a:prstGeom prst="rect">
            <a:avLst/>
          </a:prstGeom>
          <a:noFill/>
        </p:spPr>
        <p:txBody>
          <a:bodyPr wrap="square" rtlCol="0">
            <a:noAutofit/>
          </a:bodyPr>
          <a:lstStyle/>
          <a:p>
            <a:pPr algn="ctr"/>
            <a:r>
              <a:rPr lang="en-US" sz="4000" b="1" dirty="0">
                <a:solidFill>
                  <a:srgbClr val="00747A"/>
                </a:solidFill>
                <a:latin typeface="+mn-lt"/>
              </a:rPr>
              <a:t>Ask for a Public Hearing</a:t>
            </a:r>
            <a:endParaRPr lang="en-US" sz="4000" dirty="0">
              <a:solidFill>
                <a:srgbClr val="00747A"/>
              </a:solidFill>
              <a:latin typeface="+mn-lt"/>
            </a:endParaRPr>
          </a:p>
        </p:txBody>
      </p:sp>
      <p:pic>
        <p:nvPicPr>
          <p:cNvPr id="18434" name="Picture 2" descr="line drawing of people with microphone and papers"/>
          <p:cNvPicPr>
            <a:picLocks noChangeAspect="1" noChangeArrowheads="1"/>
          </p:cNvPicPr>
          <p:nvPr/>
        </p:nvPicPr>
        <p:blipFill rotWithShape="1">
          <a:blip r:embed="rId5">
            <a:extLst>
              <a:ext uri="{28A0092B-C50C-407E-A947-70E740481C1C}">
                <a14:useLocalDpi xmlns:a14="http://schemas.microsoft.com/office/drawing/2010/main" val="0"/>
              </a:ext>
            </a:extLst>
          </a:blip>
          <a:srcRect t="12652"/>
          <a:stretch/>
        </p:blipFill>
        <p:spPr bwMode="auto">
          <a:xfrm flipH="1">
            <a:off x="0" y="3657600"/>
            <a:ext cx="4450150" cy="3200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450150" y="3124200"/>
            <a:ext cx="4664758" cy="1705928"/>
          </a:xfrm>
          <a:prstGeom prst="rect">
            <a:avLst/>
          </a:prstGeom>
          <a:noFill/>
        </p:spPr>
        <p:txBody>
          <a:bodyPr wrap="square" rtlCol="0">
            <a:noAutofit/>
          </a:bodyPr>
          <a:lstStyle/>
          <a:p>
            <a:pPr algn="ctr"/>
            <a:r>
              <a:rPr lang="en-US" sz="3200" b="1" dirty="0">
                <a:solidFill>
                  <a:srgbClr val="00747A"/>
                </a:solidFill>
                <a:latin typeface="+mn-lt"/>
              </a:rPr>
              <a:t>Chair</a:t>
            </a:r>
            <a:r>
              <a:rPr lang="en-US" sz="3200" dirty="0">
                <a:latin typeface="+mn-lt"/>
              </a:rPr>
              <a:t> decides which bills will get a hearing – </a:t>
            </a:r>
          </a:p>
          <a:p>
            <a:pPr algn="ctr"/>
            <a:r>
              <a:rPr lang="en-US" sz="3200" dirty="0">
                <a:latin typeface="+mn-lt"/>
              </a:rPr>
              <a:t>there is limited time!</a:t>
            </a:r>
          </a:p>
          <a:p>
            <a:endParaRPr lang="en-US" sz="3200" dirty="0">
              <a:latin typeface="+mn-lt"/>
            </a:endParaRPr>
          </a:p>
        </p:txBody>
      </p:sp>
    </p:spTree>
    <p:extLst>
      <p:ext uri="{BB962C8B-B14F-4D97-AF65-F5344CB8AC3E}">
        <p14:creationId xmlns:p14="http://schemas.microsoft.com/office/powerpoint/2010/main" val="5369777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4"/>
          <p:cNvSpPr>
            <a:spLocks noGrp="1"/>
          </p:cNvSpPr>
          <p:nvPr>
            <p:ph type="title"/>
          </p:nvPr>
        </p:nvSpPr>
        <p:spPr>
          <a:xfrm>
            <a:off x="457200" y="2651919"/>
            <a:ext cx="8229600" cy="1554162"/>
          </a:xfrm>
        </p:spPr>
        <p:txBody>
          <a:bodyPr/>
          <a:lstStyle/>
          <a:p>
            <a:pPr eaLnBrk="1" hangingPunct="1"/>
            <a:r>
              <a:rPr lang="en-US" dirty="0"/>
              <a:t>Go to the person with the power:</a:t>
            </a:r>
            <a:r>
              <a:rPr lang="en-US" b="1" dirty="0">
                <a:solidFill>
                  <a:srgbClr val="3E9260"/>
                </a:solidFill>
              </a:rPr>
              <a:t>  </a:t>
            </a:r>
            <a:br>
              <a:rPr lang="en-US" b="1" dirty="0">
                <a:solidFill>
                  <a:srgbClr val="3E9260"/>
                </a:solidFill>
              </a:rPr>
            </a:br>
            <a:r>
              <a:rPr lang="en-US" b="1" dirty="0">
                <a:solidFill>
                  <a:srgbClr val="00747A"/>
                </a:solidFill>
              </a:rPr>
              <a:t>chair of the committee</a:t>
            </a:r>
            <a:endParaRPr lang="en-US" dirty="0"/>
          </a:p>
        </p:txBody>
      </p:sp>
    </p:spTree>
    <p:extLst>
      <p:ext uri="{BB962C8B-B14F-4D97-AF65-F5344CB8AC3E}">
        <p14:creationId xmlns:p14="http://schemas.microsoft.com/office/powerpoint/2010/main" val="38718750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71" name="Rectangle 88070">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037869C-7655-6C48-A2B9-BBAFDE664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783" y="2018085"/>
            <a:ext cx="2842491" cy="2698769"/>
          </a:xfrm>
          <a:prstGeom prst="rect">
            <a:avLst/>
          </a:prstGeom>
        </p:spPr>
      </p:pic>
      <p:sp>
        <p:nvSpPr>
          <p:cNvPr id="88073" name="Freeform: Shape 88072">
            <a:extLst>
              <a:ext uri="{FF2B5EF4-FFF2-40B4-BE49-F238E27FC236}">
                <a16:creationId xmlns:a16="http://schemas.microsoft.com/office/drawing/2014/main" id="{AB8B8498-A488-40AF-99EB-F622ED9AD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672589"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075" name="Freeform: Shape 88074">
            <a:extLst>
              <a:ext uri="{FF2B5EF4-FFF2-40B4-BE49-F238E27FC236}">
                <a16:creationId xmlns:a16="http://schemas.microsoft.com/office/drawing/2014/main" id="{2F033D07-FE42-4E5C-A00A-FFE1D42C0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6072186"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066" name="Rectangle 2"/>
          <p:cNvSpPr>
            <a:spLocks noGrp="1" noChangeArrowheads="1"/>
          </p:cNvSpPr>
          <p:nvPr>
            <p:ph type="title" idx="4294967295"/>
          </p:nvPr>
        </p:nvSpPr>
        <p:spPr>
          <a:xfrm>
            <a:off x="603504" y="877824"/>
            <a:ext cx="3970782" cy="3072384"/>
          </a:xfrm>
        </p:spPr>
        <p:txBody>
          <a:bodyPr vert="horz" lIns="91440" tIns="45720" rIns="91440" bIns="45720" rtlCol="0" anchor="b">
            <a:normAutofit/>
          </a:bodyPr>
          <a:lstStyle/>
          <a:p>
            <a:pPr algn="l" eaLnBrk="1" hangingPunct="1">
              <a:lnSpc>
                <a:spcPct val="90000"/>
              </a:lnSpc>
            </a:pPr>
            <a:r>
              <a:rPr lang="en-US" sz="3600" b="1" kern="1200">
                <a:solidFill>
                  <a:schemeClr val="tx1"/>
                </a:solidFill>
                <a:latin typeface="+mj-lt"/>
                <a:ea typeface="+mj-ea"/>
                <a:cs typeface="+mj-cs"/>
              </a:rPr>
              <a:t>If it </a:t>
            </a:r>
            <a:r>
              <a:rPr lang="en-US" sz="3600" b="1" u="sng" kern="1200">
                <a:solidFill>
                  <a:schemeClr val="tx1"/>
                </a:solidFill>
                <a:latin typeface="+mj-lt"/>
                <a:ea typeface="+mj-ea"/>
                <a:cs typeface="+mj-cs"/>
              </a:rPr>
              <a:t>doesn’t</a:t>
            </a:r>
            <a:r>
              <a:rPr lang="en-US" sz="3600" b="1" kern="1200">
                <a:solidFill>
                  <a:schemeClr val="tx1"/>
                </a:solidFill>
                <a:latin typeface="+mj-lt"/>
                <a:ea typeface="+mj-ea"/>
                <a:cs typeface="+mj-cs"/>
              </a:rPr>
              <a:t> get heard</a:t>
            </a:r>
            <a:r>
              <a:rPr lang="en-US" sz="3600" kern="1200">
                <a:solidFill>
                  <a:schemeClr val="tx1"/>
                </a:solidFill>
                <a:latin typeface="+mj-lt"/>
                <a:ea typeface="+mj-ea"/>
                <a:cs typeface="+mj-cs"/>
              </a:rPr>
              <a:t>, it will miss deadlines and will </a:t>
            </a:r>
            <a:r>
              <a:rPr lang="en-US" sz="3600" b="1" kern="1200">
                <a:solidFill>
                  <a:schemeClr val="tx1"/>
                </a:solidFill>
                <a:latin typeface="+mj-lt"/>
                <a:ea typeface="+mj-ea"/>
                <a:cs typeface="+mj-cs"/>
              </a:rPr>
              <a:t>“die in committee”</a:t>
            </a:r>
            <a:r>
              <a:rPr lang="en-US" sz="3600" kern="1200">
                <a:solidFill>
                  <a:schemeClr val="tx1"/>
                </a:solidFill>
                <a:latin typeface="+mj-lt"/>
                <a:ea typeface="+mj-ea"/>
                <a:cs typeface="+mj-cs"/>
              </a:rPr>
              <a:t> (the fate of most bills)</a:t>
            </a:r>
          </a:p>
        </p:txBody>
      </p:sp>
    </p:spTree>
    <p:extLst>
      <p:ext uri="{BB962C8B-B14F-4D97-AF65-F5344CB8AC3E}">
        <p14:creationId xmlns:p14="http://schemas.microsoft.com/office/powerpoint/2010/main" val="3952218273"/>
      </p:ext>
    </p:extLst>
  </p:cSld>
  <p:clrMapOvr>
    <a:overrideClrMapping bg1="dk1" tx1="lt1" bg2="dk2" tx2="lt2" accent1="accent1" accent2="accent2" accent3="accent3" accent4="accent4" accent5="accent5" accent6="accent6" hlink="hlink" folHlink="folHlink"/>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4"/>
          <p:cNvSpPr>
            <a:spLocks noGrp="1"/>
          </p:cNvSpPr>
          <p:nvPr>
            <p:ph type="title"/>
          </p:nvPr>
        </p:nvSpPr>
        <p:spPr>
          <a:xfrm>
            <a:off x="457200" y="2651919"/>
            <a:ext cx="8229600" cy="1554162"/>
          </a:xfrm>
        </p:spPr>
        <p:txBody>
          <a:bodyPr/>
          <a:lstStyle/>
          <a:p>
            <a:pPr eaLnBrk="1" hangingPunct="1"/>
            <a:r>
              <a:rPr lang="en-US" dirty="0"/>
              <a:t>If your bill </a:t>
            </a:r>
            <a:r>
              <a:rPr lang="en-US" i="1" dirty="0"/>
              <a:t>does</a:t>
            </a:r>
            <a:r>
              <a:rPr lang="en-US" dirty="0"/>
              <a:t> get scheduled for a public hearing…</a:t>
            </a:r>
          </a:p>
        </p:txBody>
      </p:sp>
    </p:spTree>
    <p:extLst>
      <p:ext uri="{BB962C8B-B14F-4D97-AF65-F5344CB8AC3E}">
        <p14:creationId xmlns:p14="http://schemas.microsoft.com/office/powerpoint/2010/main" val="15885689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broadcast icon"/>
          <p:cNvPicPr>
            <a:picLocks noChangeAspect="1" noChangeArrowheads="1"/>
          </p:cNvPicPr>
          <p:nvPr/>
        </p:nvPicPr>
        <p:blipFill>
          <a:blip r:embed="rId3" r:link="rId4">
            <a:extLst>
              <a:ext uri="{28A0092B-C50C-407E-A947-70E740481C1C}">
                <a14:useLocalDpi xmlns:a14="http://schemas.microsoft.com/office/drawing/2010/main" val="0"/>
              </a:ext>
            </a:extLst>
          </a:blip>
          <a:srcRect t="27831" r="67821" b="20284"/>
          <a:stretch>
            <a:fillRect/>
          </a:stretch>
        </p:blipFill>
        <p:spPr bwMode="auto">
          <a:xfrm rot="-2694387">
            <a:off x="6652954" y="301051"/>
            <a:ext cx="182880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95400" y="838200"/>
            <a:ext cx="4724400"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Your Voice</a:t>
            </a:r>
          </a:p>
        </p:txBody>
      </p:sp>
      <p:sp>
        <p:nvSpPr>
          <p:cNvPr id="5" name="TextBox 4"/>
          <p:cNvSpPr txBox="1"/>
          <p:nvPr/>
        </p:nvSpPr>
        <p:spPr>
          <a:xfrm>
            <a:off x="723900" y="2590800"/>
            <a:ext cx="7696200" cy="39703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47A"/>
                </a:solidFill>
                <a:effectLst/>
                <a:uLnTx/>
                <a:uFillTx/>
                <a:latin typeface="Calibri"/>
                <a:ea typeface="+mn-ea"/>
                <a:cs typeface="+mn-cs"/>
              </a:rPr>
              <a:t>Testify!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00747A"/>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47A"/>
                </a:solidFill>
                <a:effectLst/>
                <a:uLnTx/>
                <a:uFillTx/>
                <a:latin typeface="Calibri"/>
                <a:ea typeface="+mn-ea"/>
                <a:cs typeface="+mn-cs"/>
              </a:rPr>
              <a:t>Who testifies?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Executive Departments, Interest Groups, Lobbyists, Public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97970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2A7223-A082-8ABC-4E77-215A91DFE812}"/>
              </a:ext>
            </a:extLst>
          </p:cNvPr>
          <p:cNvPicPr>
            <a:picLocks noChangeAspect="1"/>
          </p:cNvPicPr>
          <p:nvPr/>
        </p:nvPicPr>
        <p:blipFill>
          <a:blip r:embed="rId3"/>
          <a:stretch>
            <a:fillRect/>
          </a:stretch>
        </p:blipFill>
        <p:spPr>
          <a:xfrm>
            <a:off x="235948" y="999690"/>
            <a:ext cx="6393452" cy="6858000"/>
          </a:xfrm>
          <a:prstGeom prst="rect">
            <a:avLst/>
          </a:prstGeom>
          <a:ln>
            <a:solidFill>
              <a:srgbClr val="00747A"/>
            </a:solidFill>
          </a:ln>
        </p:spPr>
      </p:pic>
      <p:pic>
        <p:nvPicPr>
          <p:cNvPr id="3" name="Picture 2">
            <a:extLst>
              <a:ext uri="{FF2B5EF4-FFF2-40B4-BE49-F238E27FC236}">
                <a16:creationId xmlns:a16="http://schemas.microsoft.com/office/drawing/2014/main" id="{D2D15156-934A-CAB4-4645-92DA2B2AB3D0}"/>
              </a:ext>
            </a:extLst>
          </p:cNvPr>
          <p:cNvPicPr>
            <a:picLocks noChangeAspect="1"/>
          </p:cNvPicPr>
          <p:nvPr/>
        </p:nvPicPr>
        <p:blipFill>
          <a:blip r:embed="rId4"/>
          <a:stretch>
            <a:fillRect/>
          </a:stretch>
        </p:blipFill>
        <p:spPr>
          <a:xfrm>
            <a:off x="2137813" y="3276600"/>
            <a:ext cx="6701387" cy="6858000"/>
          </a:xfrm>
          <a:prstGeom prst="rect">
            <a:avLst/>
          </a:prstGeom>
          <a:ln>
            <a:solidFill>
              <a:srgbClr val="00747A"/>
            </a:solidFill>
          </a:ln>
        </p:spPr>
      </p:pic>
      <p:sp>
        <p:nvSpPr>
          <p:cNvPr id="124930" name="Title 1"/>
          <p:cNvSpPr>
            <a:spLocks noGrp="1"/>
          </p:cNvSpPr>
          <p:nvPr>
            <p:ph type="title"/>
          </p:nvPr>
        </p:nvSpPr>
        <p:spPr>
          <a:xfrm>
            <a:off x="457200" y="274638"/>
            <a:ext cx="8229600" cy="868362"/>
          </a:xfrm>
          <a:solidFill>
            <a:schemeClr val="bg1"/>
          </a:solidFill>
        </p:spPr>
        <p:txBody>
          <a:bodyPr/>
          <a:lstStyle/>
          <a:p>
            <a:pPr marL="231775" indent="-231775" eaLnBrk="1" fontAlgn="auto" hangingPunct="1">
              <a:spcAft>
                <a:spcPts val="0"/>
              </a:spcAft>
              <a:buFont typeface="Arial" pitchFamily="34" charset="0"/>
              <a:buNone/>
              <a:defRPr/>
            </a:pPr>
            <a:r>
              <a:rPr lang="en-US" sz="3200" dirty="0"/>
              <a:t>Testimony information appears at the end of the </a:t>
            </a:r>
            <a:r>
              <a:rPr lang="en-US" sz="3200" b="1" dirty="0">
                <a:solidFill>
                  <a:srgbClr val="00747A"/>
                </a:solidFill>
              </a:rPr>
              <a:t>hearing notice</a:t>
            </a:r>
            <a:r>
              <a:rPr lang="en-US" sz="3200" dirty="0"/>
              <a:t>.</a:t>
            </a:r>
          </a:p>
        </p:txBody>
      </p:sp>
    </p:spTree>
    <p:extLst>
      <p:ext uri="{BB962C8B-B14F-4D97-AF65-F5344CB8AC3E}">
        <p14:creationId xmlns:p14="http://schemas.microsoft.com/office/powerpoint/2010/main" val="26620201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5959" name="Rectangle 125958">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61"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3088" y="0"/>
            <a:ext cx="7177823"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125954" name="Title 8"/>
          <p:cNvSpPr>
            <a:spLocks noGrp="1"/>
          </p:cNvSpPr>
          <p:nvPr>
            <p:ph type="title"/>
          </p:nvPr>
        </p:nvSpPr>
        <p:spPr>
          <a:xfrm>
            <a:off x="1919037" y="955309"/>
            <a:ext cx="5305926" cy="2898975"/>
          </a:xfrm>
        </p:spPr>
        <p:txBody>
          <a:bodyPr vert="horz" lIns="91440" tIns="45720" rIns="91440" bIns="45720" rtlCol="0" anchor="b">
            <a:normAutofit/>
          </a:bodyPr>
          <a:lstStyle/>
          <a:p>
            <a:pPr eaLnBrk="1" hangingPunct="1">
              <a:lnSpc>
                <a:spcPct val="90000"/>
              </a:lnSpc>
            </a:pPr>
            <a:r>
              <a:rPr lang="en-US" sz="3100" b="1" kern="1200" dirty="0">
                <a:solidFill>
                  <a:srgbClr val="FFFFFF"/>
                </a:solidFill>
                <a:latin typeface="+mj-lt"/>
                <a:ea typeface="+mj-ea"/>
                <a:cs typeface="+mj-cs"/>
              </a:rPr>
              <a:t>No rules </a:t>
            </a:r>
            <a:br>
              <a:rPr lang="en-US" sz="3100" b="1" kern="1200" dirty="0">
                <a:solidFill>
                  <a:srgbClr val="FFFFFF"/>
                </a:solidFill>
                <a:latin typeface="+mj-lt"/>
                <a:ea typeface="+mj-ea"/>
                <a:cs typeface="+mj-cs"/>
              </a:rPr>
            </a:br>
            <a:r>
              <a:rPr lang="en-US" sz="3100" kern="1200" dirty="0">
                <a:solidFill>
                  <a:srgbClr val="FFFFFF"/>
                </a:solidFill>
                <a:latin typeface="+mj-lt"/>
                <a:ea typeface="+mj-ea"/>
                <a:cs typeface="+mj-cs"/>
              </a:rPr>
              <a:t>on what your written testimony</a:t>
            </a:r>
            <a:br>
              <a:rPr lang="en-US" sz="3100" kern="1200" dirty="0">
                <a:solidFill>
                  <a:srgbClr val="FFFFFF"/>
                </a:solidFill>
                <a:latin typeface="+mj-lt"/>
                <a:ea typeface="+mj-ea"/>
                <a:cs typeface="+mj-cs"/>
              </a:rPr>
            </a:br>
            <a:r>
              <a:rPr lang="en-US" sz="3100" kern="1200" dirty="0">
                <a:solidFill>
                  <a:srgbClr val="FFFFFF"/>
                </a:solidFill>
                <a:latin typeface="+mj-lt"/>
                <a:ea typeface="+mj-ea"/>
                <a:cs typeface="+mj-cs"/>
              </a:rPr>
              <a:t>looks or sounds like.</a:t>
            </a:r>
            <a:br>
              <a:rPr lang="en-US" sz="3100" kern="1200" dirty="0">
                <a:solidFill>
                  <a:srgbClr val="FFFFFF"/>
                </a:solidFill>
                <a:latin typeface="+mj-lt"/>
                <a:ea typeface="+mj-ea"/>
                <a:cs typeface="+mj-cs"/>
              </a:rPr>
            </a:br>
            <a:br>
              <a:rPr lang="en-US" sz="3100" kern="1200" dirty="0">
                <a:solidFill>
                  <a:srgbClr val="FFFFFF"/>
                </a:solidFill>
                <a:latin typeface="+mj-lt"/>
                <a:ea typeface="+mj-ea"/>
                <a:cs typeface="+mj-cs"/>
              </a:rPr>
            </a:br>
            <a:r>
              <a:rPr lang="en-US" sz="3100" kern="1200" dirty="0">
                <a:solidFill>
                  <a:srgbClr val="FFFFFF"/>
                </a:solidFill>
                <a:latin typeface="+mj-lt"/>
                <a:ea typeface="+mj-ea"/>
                <a:cs typeface="+mj-cs"/>
              </a:rPr>
              <a:t>That’s up to </a:t>
            </a:r>
            <a:r>
              <a:rPr lang="en-US" sz="3100" b="1" kern="1200" dirty="0">
                <a:solidFill>
                  <a:srgbClr val="FFFFFF"/>
                </a:solidFill>
                <a:latin typeface="+mj-lt"/>
                <a:ea typeface="+mj-ea"/>
                <a:cs typeface="+mj-cs"/>
              </a:rPr>
              <a:t>you</a:t>
            </a:r>
            <a:r>
              <a:rPr lang="en-US" sz="3100" kern="1200" dirty="0">
                <a:solidFill>
                  <a:srgbClr val="FFFFFF"/>
                </a:solidFill>
                <a:latin typeface="+mj-lt"/>
                <a:ea typeface="+mj-ea"/>
                <a:cs typeface="+mj-cs"/>
              </a:rPr>
              <a:t>.</a:t>
            </a:r>
          </a:p>
        </p:txBody>
      </p:sp>
      <p:sp>
        <p:nvSpPr>
          <p:cNvPr id="125963"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173498"/>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 name="connsiteX0" fmla="*/ 0 w 3182692"/>
              <a:gd name="connsiteY0" fmla="*/ 0 h 18288"/>
              <a:gd name="connsiteX1" fmla="*/ 604711 w 3182692"/>
              <a:gd name="connsiteY1" fmla="*/ 0 h 18288"/>
              <a:gd name="connsiteX2" fmla="*/ 1145769 w 3182692"/>
              <a:gd name="connsiteY2" fmla="*/ 0 h 18288"/>
              <a:gd name="connsiteX3" fmla="*/ 1845961 w 3182692"/>
              <a:gd name="connsiteY3" fmla="*/ 0 h 18288"/>
              <a:gd name="connsiteX4" fmla="*/ 2450673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68365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145195" y="-37571"/>
                  <a:pt x="472618" y="-13696"/>
                  <a:pt x="604711" y="0"/>
                </a:cubicBezTo>
                <a:cubicBezTo>
                  <a:pt x="706652" y="-3280"/>
                  <a:pt x="1039328" y="-8567"/>
                  <a:pt x="1241250" y="0"/>
                </a:cubicBezTo>
                <a:cubicBezTo>
                  <a:pt x="1405712" y="-7891"/>
                  <a:pt x="1711158" y="8053"/>
                  <a:pt x="1909615" y="0"/>
                </a:cubicBezTo>
                <a:cubicBezTo>
                  <a:pt x="2107436" y="-40150"/>
                  <a:pt x="2247192" y="19443"/>
                  <a:pt x="2577981" y="0"/>
                </a:cubicBezTo>
                <a:cubicBezTo>
                  <a:pt x="2894393" y="-5855"/>
                  <a:pt x="3041563" y="17846"/>
                  <a:pt x="3182692" y="0"/>
                </a:cubicBezTo>
                <a:cubicBezTo>
                  <a:pt x="3181973" y="8390"/>
                  <a:pt x="3182735" y="11854"/>
                  <a:pt x="3182692" y="18288"/>
                </a:cubicBezTo>
                <a:cubicBezTo>
                  <a:pt x="2975928" y="57450"/>
                  <a:pt x="2667693" y="19406"/>
                  <a:pt x="2482500" y="18288"/>
                </a:cubicBezTo>
                <a:cubicBezTo>
                  <a:pt x="2299734" y="36912"/>
                  <a:pt x="1925962" y="9303"/>
                  <a:pt x="1782308" y="18288"/>
                </a:cubicBezTo>
                <a:cubicBezTo>
                  <a:pt x="1635580" y="20546"/>
                  <a:pt x="1257854" y="-3663"/>
                  <a:pt x="1145769" y="18288"/>
                </a:cubicBezTo>
                <a:cubicBezTo>
                  <a:pt x="1025065" y="56574"/>
                  <a:pt x="247799" y="-11536"/>
                  <a:pt x="0" y="18288"/>
                </a:cubicBezTo>
                <a:cubicBezTo>
                  <a:pt x="-405" y="13204"/>
                  <a:pt x="-1092" y="5311"/>
                  <a:pt x="0" y="0"/>
                </a:cubicBezTo>
                <a:close/>
              </a:path>
              <a:path w="3182692" h="18288"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91264" y="15313"/>
                  <a:pt x="2307232" y="-97"/>
                  <a:pt x="2450673" y="0"/>
                </a:cubicBezTo>
                <a:cubicBezTo>
                  <a:pt x="2596405" y="-19465"/>
                  <a:pt x="3033067" y="-31048"/>
                  <a:pt x="3182692" y="0"/>
                </a:cubicBezTo>
                <a:cubicBezTo>
                  <a:pt x="3182066" y="4696"/>
                  <a:pt x="3183370" y="10269"/>
                  <a:pt x="3182692" y="18288"/>
                </a:cubicBezTo>
                <a:cubicBezTo>
                  <a:pt x="3091120" y="-23022"/>
                  <a:pt x="2811074" y="61693"/>
                  <a:pt x="2546154" y="18288"/>
                </a:cubicBezTo>
                <a:cubicBezTo>
                  <a:pt x="2285186" y="27529"/>
                  <a:pt x="2090205" y="-22321"/>
                  <a:pt x="1845961" y="18288"/>
                </a:cubicBezTo>
                <a:cubicBezTo>
                  <a:pt x="1599794" y="31493"/>
                  <a:pt x="1466284" y="37447"/>
                  <a:pt x="1304904" y="18288"/>
                </a:cubicBezTo>
                <a:cubicBezTo>
                  <a:pt x="1189365" y="43775"/>
                  <a:pt x="952251" y="23461"/>
                  <a:pt x="668365" y="18288"/>
                </a:cubicBezTo>
                <a:cubicBezTo>
                  <a:pt x="407868" y="43595"/>
                  <a:pt x="284672" y="-9405"/>
                  <a:pt x="0" y="18288"/>
                </a:cubicBezTo>
                <a:cubicBezTo>
                  <a:pt x="527" y="9891"/>
                  <a:pt x="870" y="7012"/>
                  <a:pt x="0" y="0"/>
                </a:cubicBezTo>
                <a:close/>
              </a:path>
              <a:path w="3182692" h="18288" fill="none" stroke="0" extrusionOk="0">
                <a:moveTo>
                  <a:pt x="0" y="0"/>
                </a:moveTo>
                <a:cubicBezTo>
                  <a:pt x="108839" y="-32375"/>
                  <a:pt x="447732" y="16552"/>
                  <a:pt x="604711" y="0"/>
                </a:cubicBezTo>
                <a:cubicBezTo>
                  <a:pt x="781899" y="-548"/>
                  <a:pt x="1052060" y="7118"/>
                  <a:pt x="1241250" y="0"/>
                </a:cubicBezTo>
                <a:cubicBezTo>
                  <a:pt x="1399482" y="14083"/>
                  <a:pt x="1706293" y="54730"/>
                  <a:pt x="1909615" y="0"/>
                </a:cubicBezTo>
                <a:cubicBezTo>
                  <a:pt x="2085313" y="-24404"/>
                  <a:pt x="2264415" y="16988"/>
                  <a:pt x="2577981" y="0"/>
                </a:cubicBezTo>
                <a:cubicBezTo>
                  <a:pt x="2926098" y="-10318"/>
                  <a:pt x="3036314" y="-14769"/>
                  <a:pt x="3182692" y="0"/>
                </a:cubicBezTo>
                <a:cubicBezTo>
                  <a:pt x="3181841" y="8135"/>
                  <a:pt x="3181636" y="12730"/>
                  <a:pt x="3182692" y="18288"/>
                </a:cubicBezTo>
                <a:cubicBezTo>
                  <a:pt x="2996012" y="-1231"/>
                  <a:pt x="2669008" y="27395"/>
                  <a:pt x="2482500" y="18288"/>
                </a:cubicBezTo>
                <a:cubicBezTo>
                  <a:pt x="2296543" y="21246"/>
                  <a:pt x="1935236" y="7938"/>
                  <a:pt x="1782308" y="18288"/>
                </a:cubicBezTo>
                <a:cubicBezTo>
                  <a:pt x="1607683" y="25490"/>
                  <a:pt x="1291498" y="1369"/>
                  <a:pt x="1145769" y="18288"/>
                </a:cubicBezTo>
                <a:cubicBezTo>
                  <a:pt x="1015407" y="55325"/>
                  <a:pt x="262557" y="26571"/>
                  <a:pt x="0" y="18288"/>
                </a:cubicBezTo>
                <a:cubicBezTo>
                  <a:pt x="508" y="13336"/>
                  <a:pt x="437" y="727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8569838"/>
      </p:ext>
    </p:extLst>
  </p:cSld>
  <p:clrMapOvr>
    <a:masterClrMapping/>
  </p:clrMapOvr>
  <p:transition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031" y="838200"/>
            <a:ext cx="8229600" cy="1143000"/>
          </a:xfrm>
        </p:spPr>
        <p:txBody>
          <a:bodyPr/>
          <a:lstStyle/>
          <a:p>
            <a:r>
              <a:rPr lang="en-US" b="1" dirty="0">
                <a:solidFill>
                  <a:srgbClr val="00747A"/>
                </a:solidFill>
              </a:rPr>
              <a:t>Written Testimony</a:t>
            </a:r>
          </a:p>
        </p:txBody>
      </p:sp>
      <p:sp>
        <p:nvSpPr>
          <p:cNvPr id="3" name="Content Placeholder 2"/>
          <p:cNvSpPr>
            <a:spLocks noGrp="1"/>
          </p:cNvSpPr>
          <p:nvPr>
            <p:ph idx="1"/>
          </p:nvPr>
        </p:nvSpPr>
        <p:spPr>
          <a:xfrm>
            <a:off x="457200" y="2286000"/>
            <a:ext cx="8229600" cy="3840163"/>
          </a:xfrm>
        </p:spPr>
        <p:txBody>
          <a:bodyPr/>
          <a:lstStyle/>
          <a:p>
            <a:r>
              <a:rPr lang="en-US" sz="3600" dirty="0"/>
              <a:t>Bill number</a:t>
            </a:r>
          </a:p>
          <a:p>
            <a:r>
              <a:rPr lang="en-US" sz="3600" dirty="0"/>
              <a:t>Your name</a:t>
            </a:r>
          </a:p>
          <a:p>
            <a:r>
              <a:rPr lang="en-US" sz="3600" dirty="0"/>
              <a:t>Are you </a:t>
            </a:r>
            <a:r>
              <a:rPr lang="en-US" sz="3600" b="1" dirty="0"/>
              <a:t>for</a:t>
            </a:r>
            <a:r>
              <a:rPr lang="en-US" sz="3600" dirty="0"/>
              <a:t> or </a:t>
            </a:r>
            <a:r>
              <a:rPr lang="en-US" sz="3600" b="1" dirty="0"/>
              <a:t>against</a:t>
            </a:r>
            <a:r>
              <a:rPr lang="en-US" sz="3600" dirty="0"/>
              <a:t> the bill?</a:t>
            </a:r>
          </a:p>
          <a:p>
            <a:r>
              <a:rPr lang="en-US" sz="3600" dirty="0"/>
              <a:t>Why?</a:t>
            </a:r>
          </a:p>
          <a:p>
            <a:pPr marL="0" indent="0">
              <a:buNone/>
            </a:pPr>
            <a:endParaRPr lang="en-US" dirty="0"/>
          </a:p>
        </p:txBody>
      </p:sp>
      <p:pic>
        <p:nvPicPr>
          <p:cNvPr id="1028" name="Picture 4" descr="Image result for up and down thum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206081"/>
            <a:ext cx="2560320" cy="1647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2974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lstStyle/>
          <a:p>
            <a:pPr marL="0" indent="0" algn="ctr">
              <a:buNone/>
            </a:pPr>
            <a:r>
              <a:rPr lang="en-US" sz="4400" b="1" dirty="0">
                <a:solidFill>
                  <a:srgbClr val="00747A"/>
                </a:solidFill>
              </a:rPr>
              <a:t>Remember…</a:t>
            </a:r>
          </a:p>
          <a:p>
            <a:pPr marL="0" indent="0" algn="ctr">
              <a:buNone/>
            </a:pPr>
            <a:endParaRPr lang="en-US" sz="4000" i="1" dirty="0">
              <a:solidFill>
                <a:srgbClr val="3E9260"/>
              </a:solidFill>
            </a:endParaRPr>
          </a:p>
          <a:p>
            <a:pPr lvl="2">
              <a:buFont typeface="Wingdings" panose="05000000000000000000" pitchFamily="2" charset="2"/>
              <a:buChar char="ü"/>
            </a:pPr>
            <a:r>
              <a:rPr lang="en-US" sz="3600" dirty="0"/>
              <a:t>   You don’t have to be an expert</a:t>
            </a:r>
          </a:p>
          <a:p>
            <a:pPr lvl="2">
              <a:buFont typeface="Wingdings" panose="05000000000000000000" pitchFamily="2" charset="2"/>
              <a:buChar char="ü"/>
            </a:pPr>
            <a:r>
              <a:rPr lang="en-US" sz="3600" dirty="0"/>
              <a:t>   Stories are great</a:t>
            </a:r>
          </a:p>
          <a:p>
            <a:pPr lvl="2">
              <a:buFont typeface="Wingdings" panose="05000000000000000000" pitchFamily="2" charset="2"/>
              <a:buChar char="ü"/>
            </a:pPr>
            <a:r>
              <a:rPr lang="en-US" sz="3600" dirty="0"/>
              <a:t>   Use your own words</a:t>
            </a:r>
          </a:p>
          <a:p>
            <a:pPr lvl="2">
              <a:buFont typeface="Wingdings" panose="05000000000000000000" pitchFamily="2" charset="2"/>
              <a:buChar char="ü"/>
            </a:pPr>
            <a:r>
              <a:rPr lang="en-US" sz="3600" dirty="0"/>
              <a:t>   Keep it short</a:t>
            </a:r>
          </a:p>
        </p:txBody>
      </p:sp>
    </p:spTree>
    <p:extLst>
      <p:ext uri="{BB962C8B-B14F-4D97-AF65-F5344CB8AC3E}">
        <p14:creationId xmlns:p14="http://schemas.microsoft.com/office/powerpoint/2010/main" val="31892146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8804" y="685800"/>
            <a:ext cx="8366393" cy="646331"/>
          </a:xfrm>
          <a:prstGeom prst="rect">
            <a:avLst/>
          </a:prstGeom>
        </p:spPr>
        <p:txBody>
          <a:bodyPr wrap="none">
            <a:spAutoFit/>
          </a:bodyPr>
          <a:lstStyle/>
          <a:p>
            <a:r>
              <a:rPr lang="en-US" sz="3600" dirty="0"/>
              <a:t>Use the web form to submit testimony…</a:t>
            </a:r>
          </a:p>
        </p:txBody>
      </p:sp>
      <p:sp>
        <p:nvSpPr>
          <p:cNvPr id="7" name="Rectangle 6">
            <a:extLst>
              <a:ext uri="{FF2B5EF4-FFF2-40B4-BE49-F238E27FC236}">
                <a16:creationId xmlns:a16="http://schemas.microsoft.com/office/drawing/2014/main" id="{73FAB052-1EDB-4816-93FF-EA1E77C0E33D}"/>
              </a:ext>
            </a:extLst>
          </p:cNvPr>
          <p:cNvSpPr/>
          <p:nvPr/>
        </p:nvSpPr>
        <p:spPr>
          <a:xfrm>
            <a:off x="914591" y="4763869"/>
            <a:ext cx="7314823" cy="1200329"/>
          </a:xfrm>
          <a:prstGeom prst="rect">
            <a:avLst/>
          </a:prstGeom>
        </p:spPr>
        <p:txBody>
          <a:bodyPr wrap="none">
            <a:spAutoFit/>
          </a:bodyPr>
          <a:lstStyle/>
          <a:p>
            <a:pPr algn="ctr"/>
            <a:r>
              <a:rPr lang="en-US" sz="3600" dirty="0"/>
              <a:t>And to sign up for oral testimony – </a:t>
            </a:r>
          </a:p>
          <a:p>
            <a:pPr algn="ctr"/>
            <a:r>
              <a:rPr lang="en-US" sz="3600" dirty="0"/>
              <a:t>in person or via Zoom</a:t>
            </a:r>
          </a:p>
        </p:txBody>
      </p:sp>
      <p:pic>
        <p:nvPicPr>
          <p:cNvPr id="4" name="Picture 3">
            <a:extLst>
              <a:ext uri="{FF2B5EF4-FFF2-40B4-BE49-F238E27FC236}">
                <a16:creationId xmlns:a16="http://schemas.microsoft.com/office/drawing/2014/main" id="{DDD61843-9620-287D-CDC1-65902BE9A35D}"/>
              </a:ext>
            </a:extLst>
          </p:cNvPr>
          <p:cNvPicPr>
            <a:picLocks noChangeAspect="1"/>
          </p:cNvPicPr>
          <p:nvPr/>
        </p:nvPicPr>
        <p:blipFill>
          <a:blip r:embed="rId3"/>
          <a:stretch>
            <a:fillRect/>
          </a:stretch>
        </p:blipFill>
        <p:spPr>
          <a:xfrm>
            <a:off x="2162105" y="2099010"/>
            <a:ext cx="4819791" cy="2659980"/>
          </a:xfrm>
          <a:prstGeom prst="rect">
            <a:avLst/>
          </a:prstGeom>
        </p:spPr>
      </p:pic>
    </p:spTree>
    <p:extLst>
      <p:ext uri="{BB962C8B-B14F-4D97-AF65-F5344CB8AC3E}">
        <p14:creationId xmlns:p14="http://schemas.microsoft.com/office/powerpoint/2010/main" val="3308413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8" name="Picture 5" descr="C:\Documents and Settings\beck\Local Settings\Temporary Internet Files\Content.IE5\NTXJE0DR\MCBD19894_0000[1].wmf"/>
          <p:cNvPicPr>
            <a:picLocks noChangeAspect="1" noChangeArrowheads="1"/>
          </p:cNvPicPr>
          <p:nvPr/>
        </p:nvPicPr>
        <p:blipFill>
          <a:blip r:embed="rId3" cstate="screen"/>
          <a:srcRect/>
          <a:stretch>
            <a:fillRect/>
          </a:stretch>
        </p:blipFill>
        <p:spPr bwMode="auto">
          <a:xfrm>
            <a:off x="69070" y="4822934"/>
            <a:ext cx="1698770" cy="1800006"/>
          </a:xfrm>
          <a:prstGeom prst="rect">
            <a:avLst/>
          </a:prstGeom>
          <a:noFill/>
          <a:ln w="9525">
            <a:noFill/>
            <a:miter lim="800000"/>
            <a:headEnd/>
            <a:tailEnd/>
          </a:ln>
        </p:spPr>
      </p:pic>
      <p:sp>
        <p:nvSpPr>
          <p:cNvPr id="8" name="Rectangle 7"/>
          <p:cNvSpPr/>
          <p:nvPr/>
        </p:nvSpPr>
        <p:spPr bwMode="auto">
          <a:xfrm>
            <a:off x="1371600" y="4791670"/>
            <a:ext cx="2468880" cy="92333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300" normalizeH="0" baseline="0" noProof="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uLnTx/>
                <a:uFillTx/>
                <a:latin typeface="Calibri"/>
                <a:ea typeface="+mn-ea"/>
                <a:cs typeface="+mn-cs"/>
              </a:rPr>
              <a:t>SERVE</a:t>
            </a:r>
          </a:p>
        </p:txBody>
      </p:sp>
      <p:sp>
        <p:nvSpPr>
          <p:cNvPr id="9" name="TextBox 8"/>
          <p:cNvSpPr txBox="1"/>
          <p:nvPr/>
        </p:nvSpPr>
        <p:spPr bwMode="auto">
          <a:xfrm>
            <a:off x="3810000" y="4968875"/>
            <a:ext cx="5638800" cy="1015663"/>
          </a:xfrm>
          <a:prstGeom prst="rect">
            <a:avLst/>
          </a:prstGeom>
          <a:noFill/>
        </p:spPr>
        <p:txBody>
          <a:bodyPr>
            <a:spAutoFit/>
          </a:bodyPr>
          <a:lstStyle/>
          <a:p>
            <a:pPr marL="231775" marR="0" lvl="0" indent="-231775" algn="l" defTabSz="914400" rtl="0" eaLnBrk="1" fontAlgn="base" latinLnBrk="0" hangingPunct="1">
              <a:lnSpc>
                <a:spcPct val="100000"/>
              </a:lnSpc>
              <a:spcBef>
                <a:spcPct val="0"/>
              </a:spcBef>
              <a:spcAft>
                <a:spcPts val="1200"/>
              </a:spcAft>
              <a:buClrTx/>
              <a:buSzTx/>
              <a:buFont typeface="Arial" pitchFamily="34" charset="0"/>
              <a:buChar char="•"/>
              <a:tabLst>
                <a:tab pos="231775" algn="l"/>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mn-ea"/>
                <a:cs typeface="+mn-cs"/>
              </a:rPr>
              <a:t>in leadership roles</a:t>
            </a:r>
            <a:endParaRPr kumimoji="0" lang="en-US" sz="28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627" name="Title 1"/>
          <p:cNvSpPr>
            <a:spLocks noGrp="1"/>
          </p:cNvSpPr>
          <p:nvPr>
            <p:ph type="title"/>
          </p:nvPr>
        </p:nvSpPr>
        <p:spPr/>
        <p:txBody>
          <a:bodyPr/>
          <a:lstStyle/>
          <a:p>
            <a:pPr eaLnBrk="1" hangingPunct="1"/>
            <a:r>
              <a:rPr lang="en-US"/>
              <a:t>What do these lawmakers do?</a:t>
            </a:r>
          </a:p>
        </p:txBody>
      </p:sp>
      <p:sp>
        <p:nvSpPr>
          <p:cNvPr id="5" name="TextBox 4"/>
          <p:cNvSpPr txBox="1"/>
          <p:nvPr/>
        </p:nvSpPr>
        <p:spPr bwMode="auto">
          <a:xfrm>
            <a:off x="3429000" y="3368675"/>
            <a:ext cx="5638800" cy="1508105"/>
          </a:xfrm>
          <a:prstGeom prst="rect">
            <a:avLst/>
          </a:prstGeom>
          <a:noFill/>
        </p:spPr>
        <p:txBody>
          <a:bodyPr>
            <a:spAutoFit/>
          </a:bodyPr>
          <a:lstStyle/>
          <a:p>
            <a:pPr marL="231775" marR="0" lvl="0" indent="-231775" algn="l" defTabSz="914400" rtl="0" eaLnBrk="1" fontAlgn="base" latinLnBrk="0" hangingPunct="1">
              <a:lnSpc>
                <a:spcPct val="100000"/>
              </a:lnSpc>
              <a:spcBef>
                <a:spcPct val="0"/>
              </a:spcBef>
              <a:spcAft>
                <a:spcPts val="1200"/>
              </a:spcAft>
              <a:buClrTx/>
              <a:buSzTx/>
              <a:buFont typeface="Arial" pitchFamily="34" charset="0"/>
              <a:buChar char="•"/>
              <a:tabLst>
                <a:tab pos="231775" algn="l"/>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mn-ea"/>
                <a:cs typeface="+mn-cs"/>
              </a:rPr>
              <a:t>on committees focused on particular subject matter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bwMode="auto">
          <a:xfrm>
            <a:off x="990600" y="3190875"/>
            <a:ext cx="2468880" cy="923656"/>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300" normalizeH="0" baseline="0" noProof="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uLnTx/>
                <a:uFillTx/>
                <a:latin typeface="Calibri"/>
                <a:ea typeface="+mn-ea"/>
                <a:cs typeface="+mn-cs"/>
              </a:rPr>
              <a:t>SERVE</a:t>
            </a:r>
          </a:p>
        </p:txBody>
      </p:sp>
      <p:sp>
        <p:nvSpPr>
          <p:cNvPr id="4" name="Rectangle 3"/>
          <p:cNvSpPr/>
          <p:nvPr/>
        </p:nvSpPr>
        <p:spPr bwMode="auto">
          <a:xfrm>
            <a:off x="533400" y="1666875"/>
            <a:ext cx="2468880" cy="92367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300" normalizeH="0" baseline="0" noProof="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uLnTx/>
                <a:uFillTx/>
                <a:latin typeface="Calibri"/>
                <a:ea typeface="+mn-ea"/>
                <a:cs typeface="+mn-cs"/>
              </a:rPr>
              <a:t>SERVE</a:t>
            </a:r>
          </a:p>
        </p:txBody>
      </p:sp>
      <p:sp>
        <p:nvSpPr>
          <p:cNvPr id="26634" name="TextBox 9"/>
          <p:cNvSpPr txBox="1">
            <a:spLocks noChangeArrowheads="1"/>
          </p:cNvSpPr>
          <p:nvPr/>
        </p:nvSpPr>
        <p:spPr bwMode="auto">
          <a:xfrm>
            <a:off x="2971800" y="1828264"/>
            <a:ext cx="5638800" cy="1508105"/>
          </a:xfrm>
          <a:prstGeom prst="rect">
            <a:avLst/>
          </a:prstGeom>
          <a:noFill/>
          <a:ln w="9525">
            <a:noFill/>
            <a:miter lim="800000"/>
            <a:headEnd/>
            <a:tailEnd/>
          </a:ln>
        </p:spPr>
        <p:txBody>
          <a:bodyPr>
            <a:spAutoFit/>
          </a:bodyPr>
          <a:lstStyle/>
          <a:p>
            <a:pPr marL="231775" marR="0" lvl="1" indent="-231775" algn="l" defTabSz="914400" rtl="0" eaLnBrk="1" fontAlgn="base" latinLnBrk="0" hangingPunct="1">
              <a:lnSpc>
                <a:spcPct val="100000"/>
              </a:lnSpc>
              <a:spcBef>
                <a:spcPct val="0"/>
              </a:spcBef>
              <a:spcAft>
                <a:spcPts val="1200"/>
              </a:spcAft>
              <a:buClrTx/>
              <a:buSzTx/>
              <a:buFont typeface="Arial" charset="0"/>
              <a:buChar char="•"/>
              <a:tabLst>
                <a:tab pos="231775" algn="l"/>
              </a:tabLst>
              <a:defRPr/>
            </a:pPr>
            <a:r>
              <a:rPr kumimoji="0" lang="en-US" sz="3200" b="0" i="0" u="none" strike="noStrike" kern="1200" cap="none" spc="0" normalizeH="0" baseline="0" noProof="0" dirty="0">
                <a:ln>
                  <a:noFill/>
                </a:ln>
                <a:solidFill>
                  <a:prstClr val="black"/>
                </a:solidFill>
                <a:effectLst/>
                <a:uLnTx/>
                <a:uFillTx/>
                <a:latin typeface="Arial" charset="0"/>
                <a:ea typeface="+mn-ea"/>
                <a:cs typeface="+mn-cs"/>
              </a:rPr>
              <a:t>as their constituents’ voice, vote on legislation</a:t>
            </a:r>
          </a:p>
          <a:p>
            <a:pPr marL="0" marR="0" lvl="0" indent="0" algn="l" defTabSz="914400" rtl="0" eaLnBrk="1" fontAlgn="base" latinLnBrk="0" hangingPunct="1">
              <a:lnSpc>
                <a:spcPct val="100000"/>
              </a:lnSpc>
              <a:spcBef>
                <a:spcPct val="0"/>
              </a:spcBef>
              <a:spcAft>
                <a:spcPct val="0"/>
              </a:spcAft>
              <a:buClrTx/>
              <a:buSzTx/>
              <a:buFontTx/>
              <a:buNone/>
              <a:tabLst>
                <a:tab pos="231775" algn="l"/>
              </a:tabLst>
              <a:defRPr/>
            </a:pPr>
            <a:endPar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C0579C-B42A-29BD-C7D9-C15200CE4C32}"/>
              </a:ext>
            </a:extLst>
          </p:cNvPr>
          <p:cNvPicPr>
            <a:picLocks noChangeAspect="1"/>
          </p:cNvPicPr>
          <p:nvPr/>
        </p:nvPicPr>
        <p:blipFill rotWithShape="1">
          <a:blip r:embed="rId3"/>
          <a:srcRect l="1667" t="18071" r="6666" b="8451"/>
          <a:stretch/>
        </p:blipFill>
        <p:spPr>
          <a:xfrm>
            <a:off x="533400" y="533400"/>
            <a:ext cx="8382000" cy="3810000"/>
          </a:xfrm>
          <a:prstGeom prst="rect">
            <a:avLst/>
          </a:prstGeom>
        </p:spPr>
      </p:pic>
      <p:sp>
        <p:nvSpPr>
          <p:cNvPr id="6" name="Oval 5">
            <a:extLst>
              <a:ext uri="{FF2B5EF4-FFF2-40B4-BE49-F238E27FC236}">
                <a16:creationId xmlns:a16="http://schemas.microsoft.com/office/drawing/2014/main" id="{98DB1E24-74AD-13E4-26DA-F4DFCF8BBF25}"/>
              </a:ext>
            </a:extLst>
          </p:cNvPr>
          <p:cNvSpPr/>
          <p:nvPr/>
        </p:nvSpPr>
        <p:spPr>
          <a:xfrm>
            <a:off x="6934200" y="368643"/>
            <a:ext cx="762000" cy="6858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01174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6DFF00-37BA-84E9-1412-E2AEA699082F}"/>
              </a:ext>
            </a:extLst>
          </p:cNvPr>
          <p:cNvPicPr>
            <a:picLocks noChangeAspect="1"/>
          </p:cNvPicPr>
          <p:nvPr/>
        </p:nvPicPr>
        <p:blipFill rotWithShape="1">
          <a:blip r:embed="rId3"/>
          <a:srcRect t="17407" r="5000" b="10000"/>
          <a:stretch/>
        </p:blipFill>
        <p:spPr>
          <a:xfrm>
            <a:off x="228600" y="1219200"/>
            <a:ext cx="8686800" cy="3733800"/>
          </a:xfrm>
          <a:prstGeom prst="rect">
            <a:avLst/>
          </a:prstGeom>
        </p:spPr>
      </p:pic>
    </p:spTree>
    <p:extLst>
      <p:ext uri="{BB962C8B-B14F-4D97-AF65-F5344CB8AC3E}">
        <p14:creationId xmlns:p14="http://schemas.microsoft.com/office/powerpoint/2010/main" val="18196198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F9D798-83DC-8E5A-B57E-783AB3C42A04}"/>
              </a:ext>
            </a:extLst>
          </p:cNvPr>
          <p:cNvPicPr>
            <a:picLocks noChangeAspect="1"/>
          </p:cNvPicPr>
          <p:nvPr/>
        </p:nvPicPr>
        <p:blipFill>
          <a:blip r:embed="rId3"/>
          <a:stretch>
            <a:fillRect/>
          </a:stretch>
        </p:blipFill>
        <p:spPr>
          <a:xfrm>
            <a:off x="102831" y="0"/>
            <a:ext cx="8938338" cy="6858000"/>
          </a:xfrm>
          <a:prstGeom prst="rect">
            <a:avLst/>
          </a:prstGeom>
        </p:spPr>
      </p:pic>
      <p:sp>
        <p:nvSpPr>
          <p:cNvPr id="6" name="Oval 5">
            <a:extLst>
              <a:ext uri="{C183D7F6-B498-43B3-948B-1728B52AA6E4}">
                <adec:decorative xmlns:adec="http://schemas.microsoft.com/office/drawing/2017/decorative" val="1"/>
              </a:ext>
            </a:extLst>
          </p:cNvPr>
          <p:cNvSpPr/>
          <p:nvPr/>
        </p:nvSpPr>
        <p:spPr>
          <a:xfrm>
            <a:off x="457200" y="4221480"/>
            <a:ext cx="2834640" cy="118872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19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7B55E259-C9C5-DF98-C331-759CC8BEE765}"/>
              </a:ext>
            </a:extLst>
          </p:cNvPr>
          <p:cNvPicPr>
            <a:picLocks noChangeAspect="1"/>
          </p:cNvPicPr>
          <p:nvPr/>
        </p:nvPicPr>
        <p:blipFill>
          <a:blip r:embed="rId3"/>
          <a:stretch>
            <a:fillRect/>
          </a:stretch>
        </p:blipFill>
        <p:spPr>
          <a:xfrm>
            <a:off x="782905" y="643466"/>
            <a:ext cx="7578190" cy="6138334"/>
          </a:xfrm>
          <a:prstGeom prst="rect">
            <a:avLst/>
          </a:prstGeom>
        </p:spPr>
      </p:pic>
    </p:spTree>
    <p:extLst>
      <p:ext uri="{BB962C8B-B14F-4D97-AF65-F5344CB8AC3E}">
        <p14:creationId xmlns:p14="http://schemas.microsoft.com/office/powerpoint/2010/main" val="25623581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B8EBE-60F0-F130-00D3-4E117200B1D3}"/>
              </a:ext>
            </a:extLst>
          </p:cNvPr>
          <p:cNvPicPr>
            <a:picLocks noChangeAspect="1"/>
          </p:cNvPicPr>
          <p:nvPr/>
        </p:nvPicPr>
        <p:blipFill>
          <a:blip r:embed="rId3"/>
          <a:stretch>
            <a:fillRect/>
          </a:stretch>
        </p:blipFill>
        <p:spPr>
          <a:xfrm>
            <a:off x="3590905" y="5410200"/>
            <a:ext cx="142895" cy="123842"/>
          </a:xfrm>
          <a:prstGeom prst="rect">
            <a:avLst/>
          </a:prstGeom>
        </p:spPr>
      </p:pic>
      <p:sp>
        <p:nvSpPr>
          <p:cNvPr id="5" name="Oval 4">
            <a:extLst>
              <a:ext uri="{FF2B5EF4-FFF2-40B4-BE49-F238E27FC236}">
                <a16:creationId xmlns:a16="http://schemas.microsoft.com/office/drawing/2014/main" id="{87F67797-5DE6-87B6-4AC8-B7025F2FDB44}"/>
              </a:ext>
            </a:extLst>
          </p:cNvPr>
          <p:cNvSpPr/>
          <p:nvPr/>
        </p:nvSpPr>
        <p:spPr>
          <a:xfrm>
            <a:off x="3581400" y="6053328"/>
            <a:ext cx="118872" cy="118872"/>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Graphical user interface, text, application, email&#10;&#10;Description automatically generated">
            <a:extLst>
              <a:ext uri="{FF2B5EF4-FFF2-40B4-BE49-F238E27FC236}">
                <a16:creationId xmlns:a16="http://schemas.microsoft.com/office/drawing/2014/main" id="{F2264D19-C73D-0596-2950-AFC34B56D656}"/>
              </a:ext>
            </a:extLst>
          </p:cNvPr>
          <p:cNvPicPr>
            <a:picLocks noChangeAspect="1"/>
          </p:cNvPicPr>
          <p:nvPr/>
        </p:nvPicPr>
        <p:blipFill>
          <a:blip r:embed="rId4"/>
          <a:stretch>
            <a:fillRect/>
          </a:stretch>
        </p:blipFill>
        <p:spPr>
          <a:xfrm>
            <a:off x="838200" y="62131"/>
            <a:ext cx="7391400" cy="6803879"/>
          </a:xfrm>
          <a:prstGeom prst="rect">
            <a:avLst/>
          </a:prstGeom>
        </p:spPr>
      </p:pic>
    </p:spTree>
    <p:extLst>
      <p:ext uri="{BB962C8B-B14F-4D97-AF65-F5344CB8AC3E}">
        <p14:creationId xmlns:p14="http://schemas.microsoft.com/office/powerpoint/2010/main" val="2102779820"/>
      </p:ext>
    </p:extLst>
  </p:cSld>
  <p:clrMapOvr>
    <a:masterClrMapping/>
  </p:clrMapOvr>
  <p:transition spd="slow">
    <p:cove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41BFE57C-60B1-79B0-A13B-27E0779BD6D4}"/>
              </a:ext>
            </a:extLst>
          </p:cNvPr>
          <p:cNvPicPr>
            <a:picLocks noChangeAspect="1"/>
          </p:cNvPicPr>
          <p:nvPr/>
        </p:nvPicPr>
        <p:blipFill>
          <a:blip r:embed="rId3"/>
          <a:stretch>
            <a:fillRect/>
          </a:stretch>
        </p:blipFill>
        <p:spPr>
          <a:xfrm>
            <a:off x="883921" y="0"/>
            <a:ext cx="7376159" cy="6858000"/>
          </a:xfrm>
          <a:prstGeom prst="rect">
            <a:avLst/>
          </a:prstGeom>
        </p:spPr>
      </p:pic>
      <p:sp>
        <p:nvSpPr>
          <p:cNvPr id="2" name="Rectangle 1">
            <a:extLst>
              <a:ext uri="{FF2B5EF4-FFF2-40B4-BE49-F238E27FC236}">
                <a16:creationId xmlns:a16="http://schemas.microsoft.com/office/drawing/2014/main" id="{12E87C9C-0427-D379-D59C-4C52A0DCDA1A}"/>
              </a:ext>
            </a:extLst>
          </p:cNvPr>
          <p:cNvSpPr/>
          <p:nvPr/>
        </p:nvSpPr>
        <p:spPr>
          <a:xfrm>
            <a:off x="4191000" y="4191000"/>
            <a:ext cx="1752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460A2F9-3CA8-FEB6-D6CE-7EB06BBAFD5B}"/>
              </a:ext>
            </a:extLst>
          </p:cNvPr>
          <p:cNvGrpSpPr/>
          <p:nvPr/>
        </p:nvGrpSpPr>
        <p:grpSpPr>
          <a:xfrm>
            <a:off x="381139" y="457200"/>
            <a:ext cx="4419461" cy="2219522"/>
            <a:chOff x="381139" y="523678"/>
            <a:chExt cx="4419461" cy="2219522"/>
          </a:xfrm>
        </p:grpSpPr>
        <p:sp>
          <p:nvSpPr>
            <p:cNvPr id="4" name="Title 1">
              <a:extLst>
                <a:ext uri="{FF2B5EF4-FFF2-40B4-BE49-F238E27FC236}">
                  <a16:creationId xmlns:a16="http://schemas.microsoft.com/office/drawing/2014/main" id="{F1119AAD-D259-43EA-8FEE-7EF0E1C22415}"/>
                </a:ext>
              </a:extLst>
            </p:cNvPr>
            <p:cNvSpPr txBox="1">
              <a:spLocks/>
            </p:cNvSpPr>
            <p:nvPr/>
          </p:nvSpPr>
          <p:spPr>
            <a:xfrm>
              <a:off x="381139" y="523678"/>
              <a:ext cx="2133461" cy="2219522"/>
            </a:xfrm>
            <a:prstGeom prst="rect">
              <a:avLst/>
            </a:prstGeom>
            <a:solidFill>
              <a:schemeClr val="bg1"/>
            </a:solidFill>
            <a:ln>
              <a:solidFill>
                <a:srgbClr val="00747A"/>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You can then “attach” your written testimony file.</a:t>
              </a:r>
            </a:p>
          </p:txBody>
        </p:sp>
        <p:sp>
          <p:nvSpPr>
            <p:cNvPr id="5" name="Oval 4">
              <a:extLst>
                <a:ext uri="{FF2B5EF4-FFF2-40B4-BE49-F238E27FC236}">
                  <a16:creationId xmlns:a16="http://schemas.microsoft.com/office/drawing/2014/main" id="{7839C4AD-54FA-42B7-BEBA-7B977D7062E3}"/>
                </a:ext>
                <a:ext uri="{C183D7F6-B498-43B3-948B-1728B52AA6E4}">
                  <adec:decorative xmlns:adec="http://schemas.microsoft.com/office/drawing/2017/decorative" val="1"/>
                </a:ext>
              </a:extLst>
            </p:cNvPr>
            <p:cNvSpPr/>
            <p:nvPr/>
          </p:nvSpPr>
          <p:spPr>
            <a:xfrm>
              <a:off x="3733800" y="1800079"/>
              <a:ext cx="1066800" cy="485921"/>
            </a:xfrm>
            <a:prstGeom prst="ellipse">
              <a:avLst/>
            </a:prstGeom>
            <a:noFill/>
            <a:ln w="28575">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54680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E03A0B98-03FF-D256-5B03-EBEA2521A28B}"/>
              </a:ext>
            </a:extLst>
          </p:cNvPr>
          <p:cNvPicPr>
            <a:picLocks noChangeAspect="1"/>
          </p:cNvPicPr>
          <p:nvPr/>
        </p:nvPicPr>
        <p:blipFill>
          <a:blip r:embed="rId3"/>
          <a:stretch>
            <a:fillRect/>
          </a:stretch>
        </p:blipFill>
        <p:spPr>
          <a:xfrm>
            <a:off x="883921" y="0"/>
            <a:ext cx="7376159" cy="6858000"/>
          </a:xfrm>
          <a:prstGeom prst="rect">
            <a:avLst/>
          </a:prstGeom>
        </p:spPr>
      </p:pic>
      <p:sp>
        <p:nvSpPr>
          <p:cNvPr id="2" name="TextBox 1">
            <a:extLst>
              <a:ext uri="{FF2B5EF4-FFF2-40B4-BE49-F238E27FC236}">
                <a16:creationId xmlns:a16="http://schemas.microsoft.com/office/drawing/2014/main" id="{B129D232-7AD4-4B65-A648-3BFFC6C7A5C9}"/>
              </a:ext>
            </a:extLst>
          </p:cNvPr>
          <p:cNvSpPr txBox="1"/>
          <p:nvPr/>
        </p:nvSpPr>
        <p:spPr>
          <a:xfrm>
            <a:off x="304800" y="228600"/>
            <a:ext cx="2446523" cy="2062103"/>
          </a:xfrm>
          <a:prstGeom prst="rect">
            <a:avLst/>
          </a:prstGeom>
          <a:noFill/>
          <a:ln w="28575">
            <a:solidFill>
              <a:srgbClr val="00747A"/>
            </a:solidFill>
          </a:ln>
        </p:spPr>
        <p:txBody>
          <a:bodyPr wrap="square" rtlCol="0">
            <a:spAutoFit/>
          </a:bodyPr>
          <a:lstStyle/>
          <a:p>
            <a:r>
              <a:rPr lang="en-US" sz="3200" dirty="0">
                <a:latin typeface="+mn-lt"/>
              </a:rPr>
              <a:t>The name of the file you uploaded will appear here</a:t>
            </a:r>
          </a:p>
        </p:txBody>
      </p:sp>
      <p:cxnSp>
        <p:nvCxnSpPr>
          <p:cNvPr id="17" name="Straight Arrow Connector 16">
            <a:extLst>
              <a:ext uri="{C183D7F6-B498-43B3-948B-1728B52AA6E4}">
                <adec:decorative xmlns:adec="http://schemas.microsoft.com/office/drawing/2017/decorative" val="1"/>
              </a:ext>
            </a:extLst>
          </p:cNvPr>
          <p:cNvCxnSpPr>
            <a:cxnSpLocks/>
            <a:stCxn id="2" idx="3"/>
          </p:cNvCxnSpPr>
          <p:nvPr/>
        </p:nvCxnSpPr>
        <p:spPr>
          <a:xfrm>
            <a:off x="2751323" y="1259652"/>
            <a:ext cx="2049277" cy="569148"/>
          </a:xfrm>
          <a:prstGeom prst="straightConnector1">
            <a:avLst/>
          </a:prstGeom>
          <a:ln w="28575">
            <a:solidFill>
              <a:srgbClr val="00747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4714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1AF450C8-F052-8476-362B-7EFE8F71BFA5}"/>
              </a:ext>
            </a:extLst>
          </p:cNvPr>
          <p:cNvPicPr>
            <a:picLocks noChangeAspect="1"/>
          </p:cNvPicPr>
          <p:nvPr/>
        </p:nvPicPr>
        <p:blipFill>
          <a:blip r:embed="rId3"/>
          <a:stretch>
            <a:fillRect/>
          </a:stretch>
        </p:blipFill>
        <p:spPr>
          <a:xfrm>
            <a:off x="1600200" y="48065"/>
            <a:ext cx="6553200" cy="6922867"/>
          </a:xfrm>
          <a:prstGeom prst="rect">
            <a:avLst/>
          </a:prstGeom>
        </p:spPr>
      </p:pic>
      <p:sp>
        <p:nvSpPr>
          <p:cNvPr id="459776" name="Rectangle 459775" descr="Or you can type your testimony here. This textbox enables formatting."/>
          <p:cNvSpPr/>
          <p:nvPr/>
        </p:nvSpPr>
        <p:spPr>
          <a:xfrm>
            <a:off x="16255" y="1901550"/>
            <a:ext cx="2462213" cy="1527450"/>
          </a:xfrm>
          <a:prstGeom prst="rect">
            <a:avLst/>
          </a:prstGeom>
          <a:noFill/>
          <a:ln>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777" name="Rectangle 459776"/>
          <p:cNvSpPr/>
          <p:nvPr/>
        </p:nvSpPr>
        <p:spPr>
          <a:xfrm>
            <a:off x="152400" y="2024549"/>
            <a:ext cx="2126620" cy="1328251"/>
          </a:xfrm>
          <a:prstGeom prst="rect">
            <a:avLst/>
          </a:prstGeom>
        </p:spPr>
        <p:txBody>
          <a:bodyPr wrap="square">
            <a:noAutofit/>
          </a:bodyPr>
          <a:lstStyle/>
          <a:p>
            <a:pPr algn="ctr"/>
            <a:r>
              <a:rPr lang="en-US" b="1" i="1" dirty="0"/>
              <a:t>OR</a:t>
            </a:r>
            <a:r>
              <a:rPr lang="en-US" dirty="0"/>
              <a:t> you can select “Comments” and type your testimony here.</a:t>
            </a:r>
          </a:p>
        </p:txBody>
      </p:sp>
      <p:sp>
        <p:nvSpPr>
          <p:cNvPr id="11" name="TextBox 10">
            <a:extLst>
              <a:ext uri="{FF2B5EF4-FFF2-40B4-BE49-F238E27FC236}">
                <a16:creationId xmlns:a16="http://schemas.microsoft.com/office/drawing/2014/main" id="{CC6FFF16-CB7D-437A-B69A-ABDC4481C2C8}"/>
              </a:ext>
            </a:extLst>
          </p:cNvPr>
          <p:cNvSpPr txBox="1"/>
          <p:nvPr/>
        </p:nvSpPr>
        <p:spPr>
          <a:xfrm>
            <a:off x="4572000" y="4113075"/>
            <a:ext cx="1447800" cy="230325"/>
          </a:xfrm>
          <a:prstGeom prst="rect">
            <a:avLst/>
          </a:prstGeom>
          <a:solidFill>
            <a:schemeClr val="bg1"/>
          </a:solidFill>
        </p:spPr>
        <p:txBody>
          <a:bodyPr wrap="square" rtlCol="0">
            <a:noAutofit/>
          </a:bodyPr>
          <a:lstStyle/>
          <a:p>
            <a:endParaRPr lang="en-US" dirty="0"/>
          </a:p>
        </p:txBody>
      </p:sp>
      <p:cxnSp>
        <p:nvCxnSpPr>
          <p:cNvPr id="6" name="Straight Arrow Connector 5">
            <a:extLst>
              <a:ext uri="{FF2B5EF4-FFF2-40B4-BE49-F238E27FC236}">
                <a16:creationId xmlns:a16="http://schemas.microsoft.com/office/drawing/2014/main" id="{5B16CDD4-031C-4109-F580-72DE32B65D82}"/>
              </a:ext>
            </a:extLst>
          </p:cNvPr>
          <p:cNvCxnSpPr>
            <a:cxnSpLocks/>
            <a:stCxn id="459776" idx="2"/>
          </p:cNvCxnSpPr>
          <p:nvPr/>
        </p:nvCxnSpPr>
        <p:spPr>
          <a:xfrm>
            <a:off x="1247362" y="3429000"/>
            <a:ext cx="1191038" cy="682350"/>
          </a:xfrm>
          <a:prstGeom prst="straightConnector1">
            <a:avLst/>
          </a:prstGeom>
          <a:ln w="38100">
            <a:solidFill>
              <a:srgbClr val="00747A"/>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026E059-2277-21E6-B8C2-788CD5D71E2D}"/>
              </a:ext>
            </a:extLst>
          </p:cNvPr>
          <p:cNvSpPr txBox="1"/>
          <p:nvPr/>
        </p:nvSpPr>
        <p:spPr>
          <a:xfrm>
            <a:off x="6781799" y="1045062"/>
            <a:ext cx="2345945" cy="1774338"/>
          </a:xfrm>
          <a:prstGeom prst="rect">
            <a:avLst/>
          </a:prstGeom>
          <a:noFill/>
          <a:ln w="38100">
            <a:solidFill>
              <a:srgbClr val="00747A"/>
            </a:solidFill>
          </a:ln>
        </p:spPr>
        <p:txBody>
          <a:bodyPr wrap="square" rtlCol="0">
            <a:noAutofit/>
          </a:bodyPr>
          <a:lstStyle/>
          <a:p>
            <a:pPr algn="ctr"/>
            <a:r>
              <a:rPr lang="en-US" dirty="0"/>
              <a:t>The system will not allow you to do both! </a:t>
            </a:r>
          </a:p>
          <a:p>
            <a:pPr algn="ctr"/>
            <a:r>
              <a:rPr lang="en-US" dirty="0"/>
              <a:t>Either upload a file </a:t>
            </a:r>
            <a:r>
              <a:rPr lang="en-US" b="1" dirty="0">
                <a:solidFill>
                  <a:srgbClr val="00747A"/>
                </a:solidFill>
              </a:rPr>
              <a:t>OR</a:t>
            </a:r>
            <a:r>
              <a:rPr lang="en-US" b="1" dirty="0"/>
              <a:t> </a:t>
            </a:r>
          </a:p>
          <a:p>
            <a:pPr algn="ctr"/>
            <a:r>
              <a:rPr lang="en-US" dirty="0"/>
              <a:t>type your testimony in the box  </a:t>
            </a:r>
          </a:p>
        </p:txBody>
      </p:sp>
      <p:sp>
        <p:nvSpPr>
          <p:cNvPr id="4" name="Oval 3">
            <a:extLst>
              <a:ext uri="{FF2B5EF4-FFF2-40B4-BE49-F238E27FC236}">
                <a16:creationId xmlns:a16="http://schemas.microsoft.com/office/drawing/2014/main" id="{B7F8B770-D770-4690-A989-19578ED40C08}"/>
              </a:ext>
              <a:ext uri="{C183D7F6-B498-43B3-948B-1728B52AA6E4}">
                <adec:decorative xmlns:adec="http://schemas.microsoft.com/office/drawing/2017/decorative" val="1"/>
              </a:ext>
            </a:extLst>
          </p:cNvPr>
          <p:cNvSpPr/>
          <p:nvPr/>
        </p:nvSpPr>
        <p:spPr>
          <a:xfrm>
            <a:off x="3276600" y="5562600"/>
            <a:ext cx="1143000" cy="5334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5960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 application&#10;&#10;Description automatically generated">
            <a:extLst>
              <a:ext uri="{FF2B5EF4-FFF2-40B4-BE49-F238E27FC236}">
                <a16:creationId xmlns:a16="http://schemas.microsoft.com/office/drawing/2014/main" id="{4E6C11CD-CD8C-C494-C14E-C27C53E4DFC9}"/>
              </a:ext>
            </a:extLst>
          </p:cNvPr>
          <p:cNvPicPr>
            <a:picLocks noChangeAspect="1"/>
          </p:cNvPicPr>
          <p:nvPr/>
        </p:nvPicPr>
        <p:blipFill>
          <a:blip r:embed="rId3"/>
          <a:stretch>
            <a:fillRect/>
          </a:stretch>
        </p:blipFill>
        <p:spPr>
          <a:xfrm>
            <a:off x="990600" y="-8644"/>
            <a:ext cx="7162800" cy="6866645"/>
          </a:xfrm>
          <a:prstGeom prst="rect">
            <a:avLst/>
          </a:prstGeom>
        </p:spPr>
      </p:pic>
    </p:spTree>
    <p:extLst>
      <p:ext uri="{BB962C8B-B14F-4D97-AF65-F5344CB8AC3E}">
        <p14:creationId xmlns:p14="http://schemas.microsoft.com/office/powerpoint/2010/main" val="4052175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showing green boxes with &quot;Zoom Requested&quot; notation and with &quot;Join&quot; button">
            <a:extLst>
              <a:ext uri="{FF2B5EF4-FFF2-40B4-BE49-F238E27FC236}">
                <a16:creationId xmlns:a16="http://schemas.microsoft.com/office/drawing/2014/main" id="{6F1097DF-2154-4834-A36C-0DCA183598D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1157153"/>
            <a:ext cx="9144000" cy="5664158"/>
          </a:xfrm>
          <a:prstGeom prst="rect">
            <a:avLst/>
          </a:prstGeom>
        </p:spPr>
      </p:pic>
      <p:sp>
        <p:nvSpPr>
          <p:cNvPr id="6" name="Title 1">
            <a:extLst>
              <a:ext uri="{FF2B5EF4-FFF2-40B4-BE49-F238E27FC236}">
                <a16:creationId xmlns:a16="http://schemas.microsoft.com/office/drawing/2014/main" id="{D5197701-D0D6-4350-81A8-77F4038AC19B}"/>
              </a:ext>
            </a:extLst>
          </p:cNvPr>
          <p:cNvSpPr txBox="1">
            <a:spLocks/>
          </p:cNvSpPr>
          <p:nvPr/>
        </p:nvSpPr>
        <p:spPr>
          <a:xfrm>
            <a:off x="457270" y="228601"/>
            <a:ext cx="8229461" cy="762000"/>
          </a:xfrm>
          <a:prstGeom prst="rect">
            <a:avLst/>
          </a:prstGeom>
          <a:solidFill>
            <a:schemeClr val="bg1"/>
          </a:solidFill>
          <a:ln>
            <a:solidFill>
              <a:schemeClr val="accent1">
                <a:lumMod val="75000"/>
              </a:schemeClr>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If you requested Zoom…</a:t>
            </a:r>
          </a:p>
        </p:txBody>
      </p:sp>
      <p:sp>
        <p:nvSpPr>
          <p:cNvPr id="7" name="TextBox 6">
            <a:extLst>
              <a:ext uri="{FF2B5EF4-FFF2-40B4-BE49-F238E27FC236}">
                <a16:creationId xmlns:a16="http://schemas.microsoft.com/office/drawing/2014/main" id="{B12150DE-D183-450C-8107-BCA39B045372}"/>
              </a:ext>
            </a:extLst>
          </p:cNvPr>
          <p:cNvSpPr txBox="1"/>
          <p:nvPr/>
        </p:nvSpPr>
        <p:spPr>
          <a:xfrm>
            <a:off x="4876800" y="4953000"/>
            <a:ext cx="3429000" cy="369332"/>
          </a:xfrm>
          <a:prstGeom prst="rect">
            <a:avLst/>
          </a:prstGeom>
          <a:noFill/>
        </p:spPr>
        <p:txBody>
          <a:bodyPr wrap="square" rtlCol="0">
            <a:spAutoFit/>
          </a:bodyPr>
          <a:lstStyle/>
          <a:p>
            <a:r>
              <a:rPr lang="en-US" i="1" dirty="0">
                <a:solidFill>
                  <a:schemeClr val="bg1"/>
                </a:solidFill>
              </a:rPr>
              <a:t>(If your request was accepted)</a:t>
            </a:r>
          </a:p>
        </p:txBody>
      </p:sp>
    </p:spTree>
    <p:extLst>
      <p:ext uri="{BB962C8B-B14F-4D97-AF65-F5344CB8AC3E}">
        <p14:creationId xmlns:p14="http://schemas.microsoft.com/office/powerpoint/2010/main" val="1347784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457200" y="49383"/>
            <a:ext cx="8229600" cy="1219200"/>
          </a:xfrm>
          <a:prstGeom prst="rect">
            <a:avLst/>
          </a:prstGeom>
        </p:spPr>
        <p:txBody>
          <a:bodyPr/>
          <a:lstStyle/>
          <a:p>
            <a:pPr fontAlgn="auto">
              <a:spcAft>
                <a:spcPts val="0"/>
              </a:spcAft>
              <a:defRPr/>
            </a:pPr>
            <a:r>
              <a:rPr lang="en-US" b="1" dirty="0">
                <a:solidFill>
                  <a:srgbClr val="00747A"/>
                </a:solidFill>
                <a:latin typeface="Calibri" pitchFamily="34" charset="0"/>
              </a:rPr>
              <a:t>Find</a:t>
            </a:r>
            <a:r>
              <a:rPr lang="en-US" b="1" dirty="0">
                <a:solidFill>
                  <a:srgbClr val="00747A"/>
                </a:solidFill>
              </a:rPr>
              <a:t> Who Represents You</a:t>
            </a:r>
            <a:endParaRPr lang="en-US" sz="4400" b="1" dirty="0">
              <a:solidFill>
                <a:srgbClr val="00747A"/>
              </a:solidFill>
              <a:latin typeface="+mj-lt"/>
              <a:ea typeface="+mj-ea"/>
              <a:cs typeface="+mj-cs"/>
            </a:endParaRPr>
          </a:p>
        </p:txBody>
      </p:sp>
      <p:pic>
        <p:nvPicPr>
          <p:cNvPr id="7" name="Picture 6">
            <a:extLst>
              <a:ext uri="{FF2B5EF4-FFF2-40B4-BE49-F238E27FC236}">
                <a16:creationId xmlns:a16="http://schemas.microsoft.com/office/drawing/2014/main" id="{C58859BD-B2F1-6E4B-F03E-E5296DB28E28}"/>
              </a:ext>
            </a:extLst>
          </p:cNvPr>
          <p:cNvPicPr>
            <a:picLocks noChangeAspect="1"/>
          </p:cNvPicPr>
          <p:nvPr/>
        </p:nvPicPr>
        <p:blipFill rotWithShape="1">
          <a:blip r:embed="rId3"/>
          <a:srcRect l="-641" t="10000" r="641" b="9488"/>
          <a:stretch/>
        </p:blipFill>
        <p:spPr bwMode="auto">
          <a:xfrm>
            <a:off x="-19929" y="1128346"/>
            <a:ext cx="9144000" cy="4601307"/>
          </a:xfrm>
          <a:prstGeom prst="rect">
            <a:avLst/>
          </a:prstGeom>
          <a:ln>
            <a:noFill/>
          </a:ln>
          <a:extLst>
            <a:ext uri="{53640926-AAD7-44D8-BBD7-CCE9431645EC}">
              <a14:shadowObscured xmlns:a14="http://schemas.microsoft.com/office/drawing/2010/main"/>
            </a:ext>
          </a:extLst>
        </p:spPr>
      </p:pic>
      <p:sp>
        <p:nvSpPr>
          <p:cNvPr id="8" name="TextBox 5">
            <a:extLst>
              <a:ext uri="{FF2B5EF4-FFF2-40B4-BE49-F238E27FC236}">
                <a16:creationId xmlns:a16="http://schemas.microsoft.com/office/drawing/2014/main" id="{6C7827DF-A1B7-3505-E4F3-2CE9A403258B}"/>
              </a:ext>
            </a:extLst>
          </p:cNvPr>
          <p:cNvSpPr txBox="1"/>
          <p:nvPr/>
        </p:nvSpPr>
        <p:spPr>
          <a:xfrm>
            <a:off x="952500" y="5899785"/>
            <a:ext cx="7239000" cy="918210"/>
          </a:xfrm>
          <a:prstGeom prst="rect">
            <a:avLst/>
          </a:prstGeom>
          <a:solidFill>
            <a:schemeClr val="bg1"/>
          </a:solidFill>
          <a:ln w="38100">
            <a:solidFill>
              <a:srgbClr val="00747A"/>
            </a:solidFill>
          </a:ln>
        </p:spPr>
        <p:txBody>
          <a:bodyPr wrap="square" rtlCol="0">
            <a:spAutoFit/>
          </a:bodyPr>
          <a:lstStyle/>
          <a:p>
            <a:pPr marL="0" marR="0" algn="ctr" fontAlgn="base">
              <a:spcBef>
                <a:spcPts val="0"/>
              </a:spcBef>
              <a:spcAft>
                <a:spcPts val="0"/>
              </a:spcAft>
            </a:pPr>
            <a:r>
              <a:rPr lang="en-US" sz="5400" u="sng"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4"/>
              </a:rPr>
              <a:t>capitol.hawaii.gov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31977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DA7376-47BA-4E38-9D4F-F214B135B871}"/>
              </a:ext>
            </a:extLst>
          </p:cNvPr>
          <p:cNvSpPr txBox="1"/>
          <p:nvPr/>
        </p:nvSpPr>
        <p:spPr>
          <a:xfrm>
            <a:off x="0" y="0"/>
            <a:ext cx="9144000" cy="4401205"/>
          </a:xfrm>
          <a:prstGeom prst="rect">
            <a:avLst/>
          </a:prstGeom>
          <a:noFill/>
        </p:spPr>
        <p:txBody>
          <a:bodyPr wrap="square" rtlCol="0">
            <a:spAutoFit/>
          </a:bodyPr>
          <a:lstStyle/>
          <a:p>
            <a:pPr marL="228600" marR="0" algn="ctr">
              <a:spcBef>
                <a:spcPts val="0"/>
              </a:spcBef>
              <a:spcAft>
                <a:spcPts val="0"/>
              </a:spcAft>
              <a:tabLst>
                <a:tab pos="228600" algn="l"/>
                <a:tab pos="457200" algn="l"/>
                <a:tab pos="2286000" algn="r"/>
                <a:tab pos="2971800" algn="l"/>
                <a:tab pos="3600450" algn="l"/>
              </a:tabLst>
            </a:pPr>
            <a:r>
              <a:rPr lang="en-US" sz="3600" b="1" dirty="0">
                <a:solidFill>
                  <a:srgbClr val="00747A"/>
                </a:solidFill>
                <a:effectLst/>
                <a:latin typeface="Calibri" panose="020F0502020204030204" pitchFamily="34" charset="0"/>
                <a:ea typeface="Times New Roman" panose="02020603050405020304" pitchFamily="18" charset="0"/>
                <a:cs typeface="Times New Roman" panose="02020603050405020304" pitchFamily="18" charset="0"/>
              </a:rPr>
              <a:t>So, if you’re Zooming…</a:t>
            </a:r>
          </a:p>
          <a:p>
            <a:pPr marL="228600" marR="0" algn="ctr">
              <a:spcBef>
                <a:spcPts val="0"/>
              </a:spcBef>
              <a:spcAft>
                <a:spcPts val="0"/>
              </a:spcAft>
              <a:tabLst>
                <a:tab pos="228600" algn="l"/>
                <a:tab pos="457200" algn="l"/>
                <a:tab pos="2286000" algn="r"/>
                <a:tab pos="2971800" algn="l"/>
                <a:tab pos="3600450" algn="l"/>
              </a:tabLst>
            </a:pPr>
            <a:r>
              <a:rPr lang="en-US" sz="3600" b="1" dirty="0">
                <a:solidFill>
                  <a:srgbClr val="00747A"/>
                </a:solidFill>
                <a:effectLst/>
                <a:latin typeface="Calibri" panose="020F0502020204030204" pitchFamily="34" charset="0"/>
                <a:ea typeface="Times New Roman" panose="02020603050405020304" pitchFamily="18" charset="0"/>
                <a:cs typeface="Times New Roman" panose="02020603050405020304" pitchFamily="18" charset="0"/>
              </a:rPr>
              <a:t>when hearing time rolls around…</a:t>
            </a:r>
          </a:p>
          <a:p>
            <a:pPr marL="685800" marR="0" indent="-457200" algn="ctr">
              <a:spcBef>
                <a:spcPts val="0"/>
              </a:spcBef>
              <a:spcAft>
                <a:spcPts val="0"/>
              </a:spcAft>
              <a:buFont typeface="Arial" panose="020B0604020202020204" pitchFamily="34" charset="0"/>
              <a:buChar char="•"/>
              <a:tabLst>
                <a:tab pos="228600" algn="l"/>
                <a:tab pos="457200" algn="l"/>
                <a:tab pos="2286000" algn="r"/>
                <a:tab pos="2971800" algn="l"/>
                <a:tab pos="3600450" algn="l"/>
              </a:tabLst>
            </a:pPr>
            <a:endParaRPr lang="en-US" sz="2800" dirty="0">
              <a:solidFill>
                <a:srgbClr val="00747A"/>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85800" marR="0" indent="-457200">
              <a:spcBef>
                <a:spcPts val="0"/>
              </a:spcBef>
              <a:spcAft>
                <a:spcPts val="1200"/>
              </a:spcAft>
              <a:buFont typeface="Arial" panose="020B0604020202020204" pitchFamily="34" charset="0"/>
              <a:buChar char="•"/>
              <a:tabLst>
                <a:tab pos="228600" algn="l"/>
                <a:tab pos="457200" algn="l"/>
                <a:tab pos="2286000" algn="r"/>
                <a:tab pos="2971800" algn="l"/>
                <a:tab pos="3600450" algn="l"/>
              </a:tabLst>
            </a:pPr>
            <a:r>
              <a:rPr lang="en-US" sz="2800" b="1" dirty="0">
                <a:solidFill>
                  <a:srgbClr val="00747A"/>
                </a:solidFill>
                <a:effectLst/>
                <a:latin typeface="Calibri" panose="020F0502020204030204" pitchFamily="34" charset="0"/>
                <a:ea typeface="Times New Roman" panose="02020603050405020304" pitchFamily="18" charset="0"/>
                <a:cs typeface="Times New Roman" panose="02020603050405020304" pitchFamily="18" charset="0"/>
              </a:rPr>
              <a:t>Sign into the website</a:t>
            </a:r>
          </a:p>
          <a:p>
            <a:pPr marL="685800" marR="0" indent="-457200">
              <a:spcBef>
                <a:spcPts val="0"/>
              </a:spcBef>
              <a:spcAft>
                <a:spcPts val="1200"/>
              </a:spcAft>
              <a:buFont typeface="Arial" panose="020B0604020202020204" pitchFamily="34" charset="0"/>
              <a:buChar char="•"/>
              <a:tabLst>
                <a:tab pos="228600" algn="l"/>
                <a:tab pos="457200" algn="l"/>
                <a:tab pos="2286000" algn="r"/>
                <a:tab pos="2971800" algn="l"/>
                <a:tab pos="3600450" algn="l"/>
              </a:tabLst>
            </a:pPr>
            <a:r>
              <a:rPr lang="en-US" sz="2800" b="1" dirty="0">
                <a:solidFill>
                  <a:srgbClr val="00747A"/>
                </a:solidFill>
                <a:latin typeface="Calibri" panose="020F0502020204030204" pitchFamily="34" charset="0"/>
                <a:ea typeface="Times New Roman" panose="02020603050405020304" pitchFamily="18" charset="0"/>
                <a:cs typeface="Times New Roman" panose="02020603050405020304" pitchFamily="18" charset="0"/>
              </a:rPr>
              <a:t>Click “Submit Testimony” button</a:t>
            </a:r>
          </a:p>
          <a:p>
            <a:pPr marL="685800" marR="0" indent="-457200">
              <a:spcBef>
                <a:spcPts val="0"/>
              </a:spcBef>
              <a:spcAft>
                <a:spcPts val="1200"/>
              </a:spcAft>
              <a:buFont typeface="Arial" panose="020B0604020202020204" pitchFamily="34" charset="0"/>
              <a:buChar char="•"/>
              <a:tabLst>
                <a:tab pos="228600" algn="l"/>
                <a:tab pos="457200" algn="l"/>
                <a:tab pos="2286000" algn="r"/>
                <a:tab pos="2971800" algn="l"/>
                <a:tab pos="3600450" algn="l"/>
              </a:tabLst>
            </a:pPr>
            <a:r>
              <a:rPr lang="en-US" sz="2800" b="1" dirty="0">
                <a:solidFill>
                  <a:srgbClr val="00747A"/>
                </a:solidFill>
                <a:effectLst/>
                <a:latin typeface="Calibri" panose="020F0502020204030204" pitchFamily="34" charset="0"/>
                <a:ea typeface="Times New Roman" panose="02020603050405020304" pitchFamily="18" charset="0"/>
                <a:cs typeface="Times New Roman" panose="02020603050405020304" pitchFamily="18" charset="0"/>
              </a:rPr>
              <a:t>Click “Join” button</a:t>
            </a:r>
          </a:p>
          <a:p>
            <a:pPr marL="685800" marR="0" indent="-457200">
              <a:spcBef>
                <a:spcPts val="0"/>
              </a:spcBef>
              <a:spcAft>
                <a:spcPts val="1200"/>
              </a:spcAft>
              <a:buFont typeface="Arial" panose="020B0604020202020204" pitchFamily="34" charset="0"/>
              <a:buChar char="•"/>
              <a:tabLst>
                <a:tab pos="228600" algn="l"/>
                <a:tab pos="457200" algn="l"/>
                <a:tab pos="2286000" algn="r"/>
                <a:tab pos="2971800" algn="l"/>
                <a:tab pos="3600450" algn="l"/>
              </a:tabLst>
            </a:pPr>
            <a:r>
              <a:rPr lang="en-US" sz="2800" b="1" dirty="0">
                <a:solidFill>
                  <a:srgbClr val="00747A"/>
                </a:solidFill>
                <a:latin typeface="Calibri" panose="020F0502020204030204" pitchFamily="34" charset="0"/>
                <a:ea typeface="Times New Roman" panose="02020603050405020304" pitchFamily="18" charset="0"/>
                <a:cs typeface="Times New Roman" panose="02020603050405020304" pitchFamily="18" charset="0"/>
              </a:rPr>
              <a:t>Keep the “Chat” panel open</a:t>
            </a:r>
            <a:endParaRPr lang="en-US" sz="2800" b="1" dirty="0">
              <a:solidFill>
                <a:srgbClr val="00747A"/>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85800" marR="0" indent="-457200">
              <a:spcBef>
                <a:spcPts val="0"/>
              </a:spcBef>
              <a:spcAft>
                <a:spcPts val="1200"/>
              </a:spcAft>
              <a:buFont typeface="Arial" panose="020B0604020202020204" pitchFamily="34" charset="0"/>
              <a:buChar char="•"/>
              <a:tabLst>
                <a:tab pos="228600" algn="l"/>
                <a:tab pos="457200" algn="l"/>
                <a:tab pos="2286000" algn="r"/>
                <a:tab pos="2971800" algn="l"/>
                <a:tab pos="3600450" algn="l"/>
              </a:tabLst>
            </a:pPr>
            <a:r>
              <a:rPr lang="en-US" sz="2800" b="1" dirty="0">
                <a:solidFill>
                  <a:srgbClr val="00747A"/>
                </a:solidFill>
                <a:latin typeface="Calibri" panose="020F0502020204030204" pitchFamily="34" charset="0"/>
                <a:ea typeface="Times New Roman" panose="02020603050405020304" pitchFamily="18" charset="0"/>
                <a:cs typeface="Times New Roman" panose="02020603050405020304" pitchFamily="18" charset="0"/>
              </a:rPr>
              <a:t>Wait for your turn…</a:t>
            </a:r>
            <a:endParaRPr lang="en-US" dirty="0"/>
          </a:p>
        </p:txBody>
      </p:sp>
      <p:pic>
        <p:nvPicPr>
          <p:cNvPr id="4" name="Picture 3" descr="A computer sits on a table&#10;&#10;Description automatically generated with medium confidence">
            <a:extLst>
              <a:ext uri="{FF2B5EF4-FFF2-40B4-BE49-F238E27FC236}">
                <a16:creationId xmlns:a16="http://schemas.microsoft.com/office/drawing/2014/main" id="{B24FB969-364F-4A92-828B-8E5C1CC67A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9182" y="4629477"/>
            <a:ext cx="3565636" cy="2228523"/>
          </a:xfrm>
          <a:prstGeom prst="rect">
            <a:avLst/>
          </a:prstGeom>
        </p:spPr>
      </p:pic>
      <p:pic>
        <p:nvPicPr>
          <p:cNvPr id="6" name="Picture 5">
            <a:extLst>
              <a:ext uri="{FF2B5EF4-FFF2-40B4-BE49-F238E27FC236}">
                <a16:creationId xmlns:a16="http://schemas.microsoft.com/office/drawing/2014/main" id="{269B59FD-6ABC-4B4F-A21B-D099C9F11DE1}"/>
              </a:ext>
            </a:extLst>
          </p:cNvPr>
          <p:cNvPicPr>
            <a:picLocks noChangeAspect="1"/>
          </p:cNvPicPr>
          <p:nvPr/>
        </p:nvPicPr>
        <p:blipFill>
          <a:blip r:embed="rId4"/>
          <a:stretch>
            <a:fillRect/>
          </a:stretch>
        </p:blipFill>
        <p:spPr>
          <a:xfrm>
            <a:off x="5943600" y="2124155"/>
            <a:ext cx="2995124" cy="1347806"/>
          </a:xfrm>
          <a:prstGeom prst="rect">
            <a:avLst/>
          </a:prstGeom>
        </p:spPr>
      </p:pic>
    </p:spTree>
    <p:extLst>
      <p:ext uri="{BB962C8B-B14F-4D97-AF65-F5344CB8AC3E}">
        <p14:creationId xmlns:p14="http://schemas.microsoft.com/office/powerpoint/2010/main" val="5661064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cartoon of woman at podium"/>
          <p:cNvPicPr>
            <a:picLocks noChangeAspect="1" noChangeArrowheads="1"/>
          </p:cNvPicPr>
          <p:nvPr/>
        </p:nvPicPr>
        <p:blipFill>
          <a:blip r:embed="rId3" cstate="screen">
            <a:lum bright="20000"/>
          </a:blip>
          <a:srcRect/>
          <a:stretch>
            <a:fillRect/>
          </a:stretch>
        </p:blipFill>
        <p:spPr bwMode="auto">
          <a:xfrm>
            <a:off x="467751" y="1905000"/>
            <a:ext cx="1824038" cy="1784350"/>
          </a:xfrm>
          <a:prstGeom prst="rect">
            <a:avLst/>
          </a:prstGeom>
          <a:noFill/>
          <a:ln w="9525">
            <a:noFill/>
            <a:miter lim="800000"/>
            <a:headEnd/>
            <a:tailEnd/>
          </a:ln>
        </p:spPr>
      </p:pic>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Oral Testimony</a:t>
            </a:r>
            <a:br>
              <a:rPr lang="en-US" dirty="0"/>
            </a:br>
            <a:r>
              <a:rPr lang="en-US" b="1" dirty="0">
                <a:solidFill>
                  <a:srgbClr val="00747A"/>
                </a:solidFill>
              </a:rPr>
              <a:t>Let them Hear your Voice!</a:t>
            </a:r>
          </a:p>
        </p:txBody>
      </p:sp>
      <p:sp>
        <p:nvSpPr>
          <p:cNvPr id="3" name="Content Placeholder 2"/>
          <p:cNvSpPr>
            <a:spLocks noGrp="1"/>
          </p:cNvSpPr>
          <p:nvPr>
            <p:ph idx="1"/>
          </p:nvPr>
        </p:nvSpPr>
        <p:spPr>
          <a:xfrm>
            <a:off x="2389164" y="1905000"/>
            <a:ext cx="6781800" cy="4297363"/>
          </a:xfrm>
        </p:spPr>
        <p:txBody>
          <a:bodyPr/>
          <a:lstStyle/>
          <a:p>
            <a:pPr lvl="1" eaLnBrk="1" hangingPunct="1">
              <a:spcBef>
                <a:spcPts val="600"/>
              </a:spcBef>
              <a:buFont typeface="Arial" charset="0"/>
              <a:buNone/>
            </a:pPr>
            <a:endParaRPr lang="en-US" sz="2000" dirty="0"/>
          </a:p>
          <a:p>
            <a:pPr eaLnBrk="1" hangingPunct="1">
              <a:spcBef>
                <a:spcPts val="600"/>
              </a:spcBef>
            </a:pPr>
            <a:r>
              <a:rPr lang="en-US" sz="2400" dirty="0"/>
              <a:t>“Chair ___, Vice Chair ___ and members of the committee…” </a:t>
            </a:r>
          </a:p>
          <a:p>
            <a:pPr eaLnBrk="1" hangingPunct="1">
              <a:spcBef>
                <a:spcPts val="600"/>
              </a:spcBef>
              <a:buFont typeface="Arial" charset="0"/>
              <a:buNone/>
            </a:pPr>
            <a:endParaRPr lang="en-US" sz="800" dirty="0"/>
          </a:p>
          <a:p>
            <a:pPr eaLnBrk="1" hangingPunct="1">
              <a:spcBef>
                <a:spcPts val="600"/>
              </a:spcBef>
            </a:pPr>
            <a:r>
              <a:rPr lang="en-US" sz="2400" dirty="0"/>
              <a:t>Short and simple (may be a time limit)</a:t>
            </a:r>
          </a:p>
          <a:p>
            <a:pPr lvl="1" eaLnBrk="1" hangingPunct="1">
              <a:spcBef>
                <a:spcPts val="600"/>
              </a:spcBef>
            </a:pPr>
            <a:r>
              <a:rPr lang="en-US" sz="2000" dirty="0"/>
              <a:t>Introduce yourself</a:t>
            </a:r>
          </a:p>
          <a:p>
            <a:pPr lvl="1" eaLnBrk="1" hangingPunct="1">
              <a:spcBef>
                <a:spcPts val="600"/>
              </a:spcBef>
            </a:pPr>
            <a:r>
              <a:rPr lang="en-US" sz="2000" dirty="0"/>
              <a:t>State your position</a:t>
            </a:r>
          </a:p>
          <a:p>
            <a:pPr lvl="1" eaLnBrk="1" hangingPunct="1">
              <a:spcBef>
                <a:spcPts val="600"/>
              </a:spcBef>
            </a:pPr>
            <a:r>
              <a:rPr lang="en-US" sz="2000" i="1" dirty="0"/>
              <a:t>Remember to </a:t>
            </a:r>
            <a:r>
              <a:rPr lang="en-US" sz="2000" b="1" i="1" dirty="0">
                <a:solidFill>
                  <a:srgbClr val="00747A"/>
                </a:solidFill>
              </a:rPr>
              <a:t>Breathe!</a:t>
            </a:r>
          </a:p>
          <a:p>
            <a:pPr eaLnBrk="1" hangingPunct="1">
              <a:spcBef>
                <a:spcPts val="600"/>
              </a:spcBef>
              <a:buFont typeface="Arial" charset="0"/>
              <a:buNone/>
            </a:pPr>
            <a:endParaRPr lang="en-US" sz="800" dirty="0"/>
          </a:p>
          <a:p>
            <a:pPr eaLnBrk="1" hangingPunct="1">
              <a:spcBef>
                <a:spcPts val="600"/>
              </a:spcBef>
            </a:pPr>
            <a:r>
              <a:rPr lang="en-US" sz="2400" b="1" i="1" dirty="0">
                <a:solidFill>
                  <a:srgbClr val="00747A"/>
                </a:solidFill>
              </a:rPr>
              <a:t>Become a trusted resource!</a:t>
            </a:r>
          </a:p>
        </p:txBody>
      </p:sp>
    </p:spTree>
    <p:extLst>
      <p:ext uri="{BB962C8B-B14F-4D97-AF65-F5344CB8AC3E}">
        <p14:creationId xmlns:p14="http://schemas.microsoft.com/office/powerpoint/2010/main" val="410652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457200" y="0"/>
            <a:ext cx="8229600" cy="2087563"/>
          </a:xfrm>
        </p:spPr>
        <p:txBody>
          <a:bodyPr/>
          <a:lstStyle/>
          <a:p>
            <a:pPr eaLnBrk="1" hangingPunct="1"/>
            <a:r>
              <a:rPr lang="en-US" dirty="0"/>
              <a:t>Find others who agree with you to amplify your voice</a:t>
            </a:r>
          </a:p>
        </p:txBody>
      </p:sp>
      <p:pic>
        <p:nvPicPr>
          <p:cNvPr id="133125" name="Picture 4" descr="cartoon of woman with megaphone"/>
          <p:cNvPicPr>
            <a:picLocks noGrp="1" noChangeAspect="1" noChangeArrowheads="1"/>
          </p:cNvPicPr>
          <p:nvPr>
            <p:ph idx="1"/>
          </p:nvPr>
        </p:nvPicPr>
        <p:blipFill>
          <a:blip r:embed="rId3" cstate="screen"/>
          <a:srcRect/>
          <a:stretch>
            <a:fillRect/>
          </a:stretch>
        </p:blipFill>
        <p:spPr>
          <a:xfrm flipH="1">
            <a:off x="2089944" y="1804988"/>
            <a:ext cx="4964112" cy="4748212"/>
          </a:xfrm>
        </p:spPr>
      </p:pic>
    </p:spTree>
    <p:extLst>
      <p:ext uri="{BB962C8B-B14F-4D97-AF65-F5344CB8AC3E}">
        <p14:creationId xmlns:p14="http://schemas.microsoft.com/office/powerpoint/2010/main" val="28143542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1600200"/>
            <a:ext cx="5715000" cy="1446550"/>
          </a:xfrm>
          <a:prstGeom prst="rect">
            <a:avLst/>
          </a:prstGeom>
          <a:noFill/>
        </p:spPr>
        <p:txBody>
          <a:bodyPr wrap="square" rtlCol="0">
            <a:spAutoFit/>
          </a:bodyPr>
          <a:lstStyle/>
          <a:p>
            <a:pPr algn="ctr"/>
            <a:r>
              <a:rPr lang="en-US" sz="4400" dirty="0">
                <a:latin typeface="+mn-lt"/>
              </a:rPr>
              <a:t>After all the testimony has been heard…</a:t>
            </a:r>
          </a:p>
        </p:txBody>
      </p:sp>
    </p:spTree>
    <p:extLst>
      <p:ext uri="{BB962C8B-B14F-4D97-AF65-F5344CB8AC3E}">
        <p14:creationId xmlns:p14="http://schemas.microsoft.com/office/powerpoint/2010/main" val="39130876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encrypted-tbn3.gstatic.com/images?q=tbn:ANd9GcRM-v6id0Yf4N_KZBxENKPFMUhEj5PrcavZ5mKOwsN_LpprWls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4419600"/>
            <a:ext cx="926701" cy="914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609601"/>
            <a:ext cx="8077200" cy="5078313"/>
          </a:xfrm>
          <a:prstGeom prst="rect">
            <a:avLst/>
          </a:prstGeom>
          <a:noFill/>
        </p:spPr>
        <p:txBody>
          <a:bodyPr wrap="square" rtlCol="0">
            <a:spAutoFit/>
          </a:bodyPr>
          <a:lstStyle/>
          <a:p>
            <a:pPr algn="ctr"/>
            <a:r>
              <a:rPr lang="en-US" sz="3600" dirty="0">
                <a:latin typeface="+mn-lt"/>
              </a:rPr>
              <a:t>The Committee may…</a:t>
            </a:r>
          </a:p>
          <a:p>
            <a:pPr algn="ctr"/>
            <a:endParaRPr lang="en-US" sz="3600" dirty="0">
              <a:latin typeface="+mn-lt"/>
            </a:endParaRPr>
          </a:p>
          <a:p>
            <a:endParaRPr lang="en-US" dirty="0">
              <a:latin typeface="+mn-lt"/>
            </a:endParaRPr>
          </a:p>
          <a:p>
            <a:pPr marL="463550" lvl="1" indent="-463550">
              <a:buFont typeface="Arial" pitchFamily="34" charset="0"/>
              <a:buChar char="•"/>
            </a:pPr>
            <a:r>
              <a:rPr lang="en-US" sz="3600" b="1" dirty="0">
                <a:latin typeface="+mn-lt"/>
              </a:rPr>
              <a:t>Vote</a:t>
            </a:r>
            <a:r>
              <a:rPr lang="en-US" sz="3600" dirty="0">
                <a:latin typeface="+mn-lt"/>
              </a:rPr>
              <a:t> </a:t>
            </a:r>
          </a:p>
          <a:p>
            <a:pPr marL="920750" lvl="2" indent="-463550">
              <a:buFont typeface="Arial" pitchFamily="34" charset="0"/>
              <a:buChar char="•"/>
            </a:pPr>
            <a:r>
              <a:rPr lang="en-US" sz="3600" b="1" dirty="0">
                <a:solidFill>
                  <a:srgbClr val="00747A"/>
                </a:solidFill>
                <a:latin typeface="+mn-lt"/>
              </a:rPr>
              <a:t>pass the bill </a:t>
            </a:r>
            <a:r>
              <a:rPr lang="en-US" sz="3600" b="1" u="sng" dirty="0">
                <a:solidFill>
                  <a:srgbClr val="00747A"/>
                </a:solidFill>
                <a:latin typeface="+mn-lt"/>
              </a:rPr>
              <a:t>without</a:t>
            </a:r>
            <a:r>
              <a:rPr lang="en-US" sz="3600" b="1" dirty="0">
                <a:solidFill>
                  <a:srgbClr val="00747A"/>
                </a:solidFill>
                <a:latin typeface="+mn-lt"/>
              </a:rPr>
              <a:t> changes </a:t>
            </a:r>
            <a:endParaRPr lang="en-US" sz="3600" dirty="0">
              <a:latin typeface="+mn-lt"/>
            </a:endParaRPr>
          </a:p>
          <a:p>
            <a:pPr marL="920750" lvl="2" indent="-463550">
              <a:buFont typeface="Arial" pitchFamily="34" charset="0"/>
              <a:buChar char="•"/>
            </a:pPr>
            <a:r>
              <a:rPr lang="en-US" sz="3600" b="1" dirty="0">
                <a:solidFill>
                  <a:srgbClr val="00747A"/>
                </a:solidFill>
                <a:latin typeface="+mn-lt"/>
              </a:rPr>
              <a:t>pass the bill </a:t>
            </a:r>
            <a:r>
              <a:rPr lang="en-US" sz="3600" b="1" u="sng" dirty="0">
                <a:solidFill>
                  <a:srgbClr val="00747A"/>
                </a:solidFill>
                <a:latin typeface="+mn-lt"/>
              </a:rPr>
              <a:t>with</a:t>
            </a:r>
            <a:r>
              <a:rPr lang="en-US" sz="3600" b="1" dirty="0">
                <a:solidFill>
                  <a:srgbClr val="00747A"/>
                </a:solidFill>
                <a:latin typeface="+mn-lt"/>
              </a:rPr>
              <a:t> changes </a:t>
            </a:r>
          </a:p>
          <a:p>
            <a:pPr marL="457200" lvl="2"/>
            <a:endParaRPr lang="en-US" sz="3600" dirty="0">
              <a:latin typeface="+mn-lt"/>
            </a:endParaRPr>
          </a:p>
          <a:p>
            <a:pPr marL="463550" lvl="1" indent="-463550">
              <a:buFont typeface="Arial" pitchFamily="34" charset="0"/>
              <a:buChar char="•"/>
            </a:pPr>
            <a:r>
              <a:rPr lang="en-US" sz="3600" b="1" u="sng" dirty="0">
                <a:latin typeface="+mn-lt"/>
              </a:rPr>
              <a:t>Not</a:t>
            </a:r>
            <a:r>
              <a:rPr lang="en-US" sz="3600" b="1" dirty="0">
                <a:latin typeface="+mn-lt"/>
              </a:rPr>
              <a:t> vote! </a:t>
            </a:r>
            <a:r>
              <a:rPr lang="en-US" sz="3600" b="1" dirty="0">
                <a:solidFill>
                  <a:srgbClr val="00747A"/>
                </a:solidFill>
                <a:latin typeface="+mn-lt"/>
              </a:rPr>
              <a:t>Defer or hold</a:t>
            </a:r>
            <a:r>
              <a:rPr lang="en-US" sz="3600" b="1" dirty="0">
                <a:solidFill>
                  <a:srgbClr val="0070C0"/>
                </a:solidFill>
                <a:latin typeface="+mn-lt"/>
              </a:rPr>
              <a:t> </a:t>
            </a:r>
          </a:p>
          <a:p>
            <a:pPr marL="463550" lvl="2"/>
            <a:endParaRPr lang="en-US" dirty="0"/>
          </a:p>
          <a:p>
            <a:endParaRPr lang="en-US" dirty="0"/>
          </a:p>
          <a:p>
            <a:endParaRPr lang="en-US" dirty="0"/>
          </a:p>
        </p:txBody>
      </p:sp>
    </p:spTree>
    <p:extLst>
      <p:ext uri="{BB962C8B-B14F-4D97-AF65-F5344CB8AC3E}">
        <p14:creationId xmlns:p14="http://schemas.microsoft.com/office/powerpoint/2010/main" val="11770293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r>
              <a:rPr lang="en-US" b="1" dirty="0">
                <a:solidFill>
                  <a:srgbClr val="00747A"/>
                </a:solidFill>
              </a:rPr>
              <a:t>If changes </a:t>
            </a:r>
            <a:r>
              <a:rPr lang="en-US" b="1" i="1" dirty="0">
                <a:solidFill>
                  <a:srgbClr val="00747A"/>
                </a:solidFill>
              </a:rPr>
              <a:t>have</a:t>
            </a:r>
            <a:r>
              <a:rPr lang="en-US" b="1" dirty="0">
                <a:solidFill>
                  <a:srgbClr val="00747A"/>
                </a:solidFill>
              </a:rPr>
              <a:t> occurred…</a:t>
            </a:r>
          </a:p>
        </p:txBody>
      </p:sp>
      <p:pic>
        <p:nvPicPr>
          <p:cNvPr id="84997" name="Picture 5" descr="Escher print of goose transforming to trout"/>
          <p:cNvPicPr>
            <a:picLocks noChangeAspect="1"/>
          </p:cNvPicPr>
          <p:nvPr/>
        </p:nvPicPr>
        <p:blipFill>
          <a:blip r:embed="rId3" cstate="screen"/>
          <a:srcRect/>
          <a:stretch>
            <a:fillRect/>
          </a:stretch>
        </p:blipFill>
        <p:spPr bwMode="auto">
          <a:xfrm>
            <a:off x="2257064" y="1371600"/>
            <a:ext cx="4629873" cy="4572000"/>
          </a:xfrm>
          <a:prstGeom prst="rect">
            <a:avLst/>
          </a:prstGeom>
          <a:noFill/>
          <a:ln w="9525">
            <a:noFill/>
            <a:miter lim="800000"/>
            <a:headEnd/>
            <a:tailEnd/>
          </a:ln>
        </p:spPr>
      </p:pic>
      <p:sp>
        <p:nvSpPr>
          <p:cNvPr id="2" name="Rectangle 1"/>
          <p:cNvSpPr/>
          <p:nvPr/>
        </p:nvSpPr>
        <p:spPr>
          <a:xfrm>
            <a:off x="2188238" y="6248400"/>
            <a:ext cx="4767524" cy="461665"/>
          </a:xfrm>
          <a:prstGeom prst="rect">
            <a:avLst/>
          </a:prstGeom>
        </p:spPr>
        <p:txBody>
          <a:bodyPr wrap="none">
            <a:spAutoFit/>
          </a:bodyPr>
          <a:lstStyle/>
          <a:p>
            <a:pPr>
              <a:spcAft>
                <a:spcPts val="1200"/>
              </a:spcAft>
            </a:pPr>
            <a:r>
              <a:rPr lang="en-US" sz="2400" dirty="0">
                <a:latin typeface="+mn-lt"/>
              </a:rPr>
              <a:t>Changes may be </a:t>
            </a:r>
            <a:r>
              <a:rPr lang="en-US" sz="2400" b="1" dirty="0">
                <a:solidFill>
                  <a:srgbClr val="00747A"/>
                </a:solidFill>
                <a:latin typeface="+mn-lt"/>
              </a:rPr>
              <a:t>minor or significant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457200" y="1295400"/>
            <a:ext cx="8229600" cy="1066800"/>
          </a:xfrm>
        </p:spPr>
        <p:txBody>
          <a:bodyPr/>
          <a:lstStyle/>
          <a:p>
            <a:pPr eaLnBrk="1" hangingPunct="1"/>
            <a:r>
              <a:rPr lang="en-US" sz="4400" b="1" dirty="0">
                <a:solidFill>
                  <a:srgbClr val="00747A"/>
                </a:solidFill>
              </a:rPr>
              <a:t>Bill must conform to its title</a:t>
            </a:r>
            <a:br>
              <a:rPr lang="en-US" sz="4400" b="1" dirty="0">
                <a:solidFill>
                  <a:srgbClr val="00747A"/>
                </a:solidFill>
              </a:rPr>
            </a:br>
            <a:endParaRPr lang="en-US" b="1" dirty="0">
              <a:solidFill>
                <a:srgbClr val="00747A"/>
              </a:solidFill>
            </a:endParaRPr>
          </a:p>
        </p:txBody>
      </p:sp>
      <p:sp>
        <p:nvSpPr>
          <p:cNvPr id="6" name="TextBox 5"/>
          <p:cNvSpPr txBox="1"/>
          <p:nvPr/>
        </p:nvSpPr>
        <p:spPr>
          <a:xfrm>
            <a:off x="457200" y="2219118"/>
            <a:ext cx="8229600" cy="3108543"/>
          </a:xfrm>
          <a:prstGeom prst="rect">
            <a:avLst/>
          </a:prstGeom>
          <a:noFill/>
        </p:spPr>
        <p:txBody>
          <a:bodyPr wrap="square" rtlCol="0">
            <a:spAutoFit/>
          </a:bodyPr>
          <a:lstStyle/>
          <a:p>
            <a:pPr>
              <a:spcAft>
                <a:spcPts val="2400"/>
              </a:spcAft>
            </a:pPr>
            <a:endParaRPr lang="en-US" sz="2800" dirty="0"/>
          </a:p>
          <a:p>
            <a:pPr algn="ctr">
              <a:spcAft>
                <a:spcPts val="2400"/>
              </a:spcAft>
            </a:pPr>
            <a:r>
              <a:rPr lang="en-US" sz="3600" u="sng" dirty="0">
                <a:latin typeface="+mn-lt"/>
              </a:rPr>
              <a:t>2 Common Changes</a:t>
            </a:r>
          </a:p>
          <a:p>
            <a:pPr algn="ctr">
              <a:spcAft>
                <a:spcPts val="2400"/>
              </a:spcAft>
            </a:pPr>
            <a:r>
              <a:rPr lang="en-US" sz="3600" dirty="0">
                <a:latin typeface="+mn-lt"/>
              </a:rPr>
              <a:t>Effective date: “1/1/2099” </a:t>
            </a:r>
          </a:p>
          <a:p>
            <a:pPr algn="ctr">
              <a:spcAft>
                <a:spcPts val="2400"/>
              </a:spcAft>
            </a:pPr>
            <a:r>
              <a:rPr lang="en-US" sz="3600" dirty="0">
                <a:latin typeface="+mn-lt"/>
              </a:rPr>
              <a:t>Appropriate/fund: $__________</a:t>
            </a:r>
            <a:endParaRPr lang="en-US" sz="3600" b="1" dirty="0">
              <a:solidFill>
                <a:srgbClr val="00747A"/>
              </a:solidFill>
              <a:latin typeface="+mn-lt"/>
            </a:endParaRPr>
          </a:p>
        </p:txBody>
      </p:sp>
      <p:sp>
        <p:nvSpPr>
          <p:cNvPr id="2" name="Rectangle 1">
            <a:extLst>
              <a:ext uri="{FF2B5EF4-FFF2-40B4-BE49-F238E27FC236}">
                <a16:creationId xmlns:a16="http://schemas.microsoft.com/office/drawing/2014/main" id="{0750F599-27D7-2249-D135-0F02B4F02625}"/>
              </a:ext>
            </a:extLst>
          </p:cNvPr>
          <p:cNvSpPr/>
          <p:nvPr/>
        </p:nvSpPr>
        <p:spPr>
          <a:xfrm>
            <a:off x="7391400" y="2105561"/>
            <a:ext cx="1177007" cy="2646878"/>
          </a:xfrm>
          <a:prstGeom prst="rect">
            <a:avLst/>
          </a:prstGeom>
          <a:noFill/>
        </p:spPr>
        <p:txBody>
          <a:bodyPr wrap="square" lIns="91440" tIns="45720" rIns="91440" bIns="45720">
            <a:spAutoFit/>
          </a:bodyPr>
          <a:lstStyle/>
          <a:p>
            <a:pPr algn="ctr"/>
            <a:r>
              <a:rPr lang="en-US" sz="1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Tree>
    <p:extLst>
      <p:ext uri="{BB962C8B-B14F-4D97-AF65-F5344CB8AC3E}">
        <p14:creationId xmlns:p14="http://schemas.microsoft.com/office/powerpoint/2010/main" val="28614853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3100" y="1143000"/>
            <a:ext cx="5257800" cy="2122714"/>
          </a:xfrm>
          <a:prstGeom prst="rect">
            <a:avLst/>
          </a:prstGeom>
          <a:noFill/>
        </p:spPr>
        <p:txBody>
          <a:bodyPr wrap="square" rtlCol="0">
            <a:noAutofit/>
          </a:bodyPr>
          <a:lstStyle/>
          <a:p>
            <a:pPr algn="ctr"/>
            <a:r>
              <a:rPr lang="en-US" sz="4400" dirty="0">
                <a:latin typeface="+mn-lt"/>
              </a:rPr>
              <a:t>If changed, it gets a </a:t>
            </a:r>
            <a:r>
              <a:rPr lang="en-US" sz="4400" b="1" dirty="0">
                <a:solidFill>
                  <a:srgbClr val="00747A"/>
                </a:solidFill>
                <a:latin typeface="+mn-lt"/>
              </a:rPr>
              <a:t>new draft number…</a:t>
            </a:r>
            <a:endParaRPr lang="en-US" sz="2000" b="1" dirty="0">
              <a:solidFill>
                <a:srgbClr val="00747A"/>
              </a:solidFill>
              <a:latin typeface="+mn-lt"/>
            </a:endParaRPr>
          </a:p>
          <a:p>
            <a:pPr algn="ctr"/>
            <a:endParaRPr lang="en-US" sz="2000" b="1" dirty="0">
              <a:solidFill>
                <a:srgbClr val="0070C0"/>
              </a:solidFill>
              <a:latin typeface="+mn-lt"/>
            </a:endParaRPr>
          </a:p>
        </p:txBody>
      </p:sp>
      <p:pic>
        <p:nvPicPr>
          <p:cNvPr id="3" name="Picture 2" descr="screenshot of top of status sheet page showing SB1 SD2 HD2 in large font"/>
          <p:cNvPicPr>
            <a:picLocks noChangeAspect="1" noChangeArrowheads="1"/>
          </p:cNvPicPr>
          <p:nvPr/>
        </p:nvPicPr>
        <p:blipFill rotWithShape="1">
          <a:blip r:embed="rId3" cstate="print"/>
          <a:srcRect l="1124" t="16781" r="53917" b="61136"/>
          <a:stretch/>
        </p:blipFill>
        <p:spPr bwMode="auto">
          <a:xfrm>
            <a:off x="0" y="3265714"/>
            <a:ext cx="9144000" cy="3581400"/>
          </a:xfrm>
          <a:prstGeom prst="rect">
            <a:avLst/>
          </a:prstGeom>
          <a:noFill/>
          <a:ln w="9525">
            <a:solidFill>
              <a:schemeClr val="tx1">
                <a:lumMod val="75000"/>
                <a:lumOff val="25000"/>
              </a:schemeClr>
            </a:solidFill>
            <a:miter lim="800000"/>
            <a:headEnd/>
            <a:tailEnd/>
          </a:ln>
        </p:spPr>
      </p:pic>
    </p:spTree>
    <p:extLst>
      <p:ext uri="{BB962C8B-B14F-4D97-AF65-F5344CB8AC3E}">
        <p14:creationId xmlns:p14="http://schemas.microsoft.com/office/powerpoint/2010/main" val="1708810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7B4E76-DD5B-B763-C30A-C7A6714ED706}"/>
              </a:ext>
            </a:extLst>
          </p:cNvPr>
          <p:cNvPicPr>
            <a:picLocks noChangeAspect="1"/>
          </p:cNvPicPr>
          <p:nvPr/>
        </p:nvPicPr>
        <p:blipFill>
          <a:blip r:embed="rId3"/>
          <a:stretch>
            <a:fillRect/>
          </a:stretch>
        </p:blipFill>
        <p:spPr>
          <a:xfrm>
            <a:off x="754110" y="0"/>
            <a:ext cx="7635781" cy="6858000"/>
          </a:xfrm>
          <a:prstGeom prst="rect">
            <a:avLst/>
          </a:prstGeom>
        </p:spPr>
      </p:pic>
      <p:pic>
        <p:nvPicPr>
          <p:cNvPr id="4" name="Picture 3">
            <a:extLst>
              <a:ext uri="{FF2B5EF4-FFF2-40B4-BE49-F238E27FC236}">
                <a16:creationId xmlns:a16="http://schemas.microsoft.com/office/drawing/2014/main" id="{2967F4D7-C564-2B72-0F1B-5D09D5C92210}"/>
              </a:ext>
            </a:extLst>
          </p:cNvPr>
          <p:cNvPicPr>
            <a:picLocks noChangeAspect="1"/>
          </p:cNvPicPr>
          <p:nvPr/>
        </p:nvPicPr>
        <p:blipFill rotWithShape="1">
          <a:blip r:embed="rId4"/>
          <a:srcRect b="46342"/>
          <a:stretch/>
        </p:blipFill>
        <p:spPr>
          <a:xfrm>
            <a:off x="754109" y="5181600"/>
            <a:ext cx="4903258" cy="1676400"/>
          </a:xfrm>
          <a:prstGeom prst="rect">
            <a:avLst/>
          </a:prstGeom>
        </p:spPr>
      </p:pic>
    </p:spTree>
    <p:extLst>
      <p:ext uri="{BB962C8B-B14F-4D97-AF65-F5344CB8AC3E}">
        <p14:creationId xmlns:p14="http://schemas.microsoft.com/office/powerpoint/2010/main" val="25283509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5"/>
          <p:cNvSpPr>
            <a:spLocks noGrp="1"/>
          </p:cNvSpPr>
          <p:nvPr>
            <p:ph type="title"/>
          </p:nvPr>
        </p:nvSpPr>
        <p:spPr>
          <a:xfrm>
            <a:off x="457200" y="1066800"/>
            <a:ext cx="8229600" cy="1143000"/>
          </a:xfrm>
        </p:spPr>
        <p:txBody>
          <a:bodyPr/>
          <a:lstStyle/>
          <a:p>
            <a:pPr eaLnBrk="1" hangingPunct="1"/>
            <a:r>
              <a:rPr lang="en-US" dirty="0"/>
              <a:t>Second Reading</a:t>
            </a:r>
          </a:p>
        </p:txBody>
      </p:sp>
      <p:sp>
        <p:nvSpPr>
          <p:cNvPr id="4" name="TextBox 3"/>
          <p:cNvSpPr txBox="1"/>
          <p:nvPr/>
        </p:nvSpPr>
        <p:spPr>
          <a:xfrm>
            <a:off x="1219200" y="4876800"/>
            <a:ext cx="6705600" cy="830997"/>
          </a:xfrm>
          <a:prstGeom prst="rect">
            <a:avLst/>
          </a:prstGeom>
          <a:noFill/>
        </p:spPr>
        <p:txBody>
          <a:bodyPr wrap="square" rtlCol="0">
            <a:spAutoFit/>
          </a:bodyPr>
          <a:lstStyle/>
          <a:p>
            <a:pPr algn="ctr"/>
            <a:r>
              <a:rPr lang="en-US" sz="2400" dirty="0"/>
              <a:t>Constitutional requirement: Bills must pass 3 readings (votes) on the floor of each chamber</a:t>
            </a:r>
          </a:p>
        </p:txBody>
      </p:sp>
      <p:pic>
        <p:nvPicPr>
          <p:cNvPr id="3" name="Picture 2">
            <a:extLst>
              <a:ext uri="{FF2B5EF4-FFF2-40B4-BE49-F238E27FC236}">
                <a16:creationId xmlns:a16="http://schemas.microsoft.com/office/drawing/2014/main" id="{11438BA8-33D4-86D7-54EF-A64FC979D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812" y="2423160"/>
            <a:ext cx="2670376" cy="2011680"/>
          </a:xfrm>
          <a:prstGeom prst="rect">
            <a:avLst/>
          </a:prstGeom>
        </p:spPr>
      </p:pic>
    </p:spTree>
    <p:extLst>
      <p:ext uri="{BB962C8B-B14F-4D97-AF65-F5344CB8AC3E}">
        <p14:creationId xmlns:p14="http://schemas.microsoft.com/office/powerpoint/2010/main" val="3793013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8BED-114C-2152-E9A1-CD3B459E2473}"/>
              </a:ext>
            </a:extLst>
          </p:cNvPr>
          <p:cNvPicPr>
            <a:picLocks noChangeAspect="1"/>
          </p:cNvPicPr>
          <p:nvPr/>
        </p:nvPicPr>
        <p:blipFill rotWithShape="1">
          <a:blip r:embed="rId3"/>
          <a:srcRect l="13167" t="9200" r="14334" b="12666"/>
          <a:stretch/>
        </p:blipFill>
        <p:spPr>
          <a:xfrm>
            <a:off x="0" y="349469"/>
            <a:ext cx="9144000" cy="6159062"/>
          </a:xfrm>
          <a:prstGeom prst="rect">
            <a:avLst/>
          </a:prstGeom>
        </p:spPr>
      </p:pic>
      <p:sp>
        <p:nvSpPr>
          <p:cNvPr id="4" name="Oval 3" descr="oval highlighting Find Your Legislator feature">
            <a:extLst>
              <a:ext uri="{FF2B5EF4-FFF2-40B4-BE49-F238E27FC236}">
                <a16:creationId xmlns:a16="http://schemas.microsoft.com/office/drawing/2014/main" id="{5ABA79EC-803E-4355-8730-F4F9FE057408}"/>
              </a:ext>
            </a:extLst>
          </p:cNvPr>
          <p:cNvSpPr/>
          <p:nvPr/>
        </p:nvSpPr>
        <p:spPr>
          <a:xfrm flipV="1">
            <a:off x="76200" y="2743200"/>
            <a:ext cx="2057400" cy="6858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47A"/>
              </a:solidFill>
            </a:endParaRPr>
          </a:p>
        </p:txBody>
      </p:sp>
      <p:sp>
        <p:nvSpPr>
          <p:cNvPr id="2" name="Oval 1">
            <a:extLst>
              <a:ext uri="{FF2B5EF4-FFF2-40B4-BE49-F238E27FC236}">
                <a16:creationId xmlns:a16="http://schemas.microsoft.com/office/drawing/2014/main" id="{0DF24794-A45C-610C-AF23-7E28D6E0571C}"/>
              </a:ext>
            </a:extLst>
          </p:cNvPr>
          <p:cNvSpPr/>
          <p:nvPr/>
        </p:nvSpPr>
        <p:spPr>
          <a:xfrm>
            <a:off x="304800" y="1295400"/>
            <a:ext cx="1219200" cy="381000"/>
          </a:xfrm>
          <a:prstGeom prst="ellipse">
            <a:avLst/>
          </a:prstGeom>
          <a:noFill/>
          <a:ln w="381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730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broadcast icon"/>
          <p:cNvPicPr>
            <a:picLocks noChangeAspect="1" noChangeArrowheads="1"/>
          </p:cNvPicPr>
          <p:nvPr/>
        </p:nvPicPr>
        <p:blipFill>
          <a:blip r:embed="rId3" r:link="rId4">
            <a:extLst>
              <a:ext uri="{28A0092B-C50C-407E-A947-70E740481C1C}">
                <a14:useLocalDpi xmlns:a14="http://schemas.microsoft.com/office/drawing/2010/main" val="0"/>
              </a:ext>
            </a:extLst>
          </a:blip>
          <a:srcRect t="27831" r="67821" b="20284"/>
          <a:stretch>
            <a:fillRect/>
          </a:stretch>
        </p:blipFill>
        <p:spPr bwMode="auto">
          <a:xfrm rot="-2694387">
            <a:off x="6652954" y="301051"/>
            <a:ext cx="182880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95400" y="838200"/>
            <a:ext cx="4724400" cy="1015663"/>
          </a:xfrm>
          <a:prstGeom prst="rect">
            <a:avLst/>
          </a:prstGeom>
          <a:noFill/>
        </p:spPr>
        <p:txBody>
          <a:bodyPr wrap="square" rtlCol="0">
            <a:spAutoFit/>
          </a:bodyPr>
          <a:lstStyle/>
          <a:p>
            <a:pPr algn="ctr"/>
            <a:r>
              <a:rPr lang="en-US" sz="6000" dirty="0">
                <a:latin typeface="Algerian" panose="04020705040A02060702" pitchFamily="82" charset="0"/>
              </a:rPr>
              <a:t>Your Voice</a:t>
            </a:r>
          </a:p>
        </p:txBody>
      </p:sp>
      <p:sp>
        <p:nvSpPr>
          <p:cNvPr id="5" name="TextBox 4"/>
          <p:cNvSpPr txBox="1"/>
          <p:nvPr/>
        </p:nvSpPr>
        <p:spPr>
          <a:xfrm>
            <a:off x="723900" y="2590800"/>
            <a:ext cx="7696200" cy="3416320"/>
          </a:xfrm>
          <a:prstGeom prst="rect">
            <a:avLst/>
          </a:prstGeom>
          <a:noFill/>
        </p:spPr>
        <p:txBody>
          <a:bodyPr wrap="square" rtlCol="0">
            <a:spAutoFit/>
          </a:bodyPr>
          <a:lstStyle/>
          <a:p>
            <a:pPr algn="ctr"/>
            <a:r>
              <a:rPr lang="en-US" sz="4400" b="1" dirty="0">
                <a:solidFill>
                  <a:srgbClr val="00747A"/>
                </a:solidFill>
                <a:latin typeface="+mn-lt"/>
              </a:rPr>
              <a:t>If your bill moves forward…</a:t>
            </a:r>
          </a:p>
          <a:p>
            <a:pPr algn="ctr"/>
            <a:r>
              <a:rPr lang="en-US" sz="4400" b="1" dirty="0">
                <a:solidFill>
                  <a:srgbClr val="00747A"/>
                </a:solidFill>
                <a:latin typeface="+mn-lt"/>
              </a:rPr>
              <a:t>do it again!</a:t>
            </a:r>
          </a:p>
          <a:p>
            <a:pPr algn="ctr"/>
            <a:endParaRPr lang="en-US" sz="3200" dirty="0">
              <a:latin typeface="+mn-lt"/>
            </a:endParaRPr>
          </a:p>
          <a:p>
            <a:pPr marL="285750" indent="-285750">
              <a:buFont typeface="Arial" panose="020B0604020202020204" pitchFamily="34" charset="0"/>
              <a:buChar char="•"/>
            </a:pPr>
            <a:r>
              <a:rPr lang="en-US" sz="3200" dirty="0">
                <a:latin typeface="+mn-lt"/>
              </a:rPr>
              <a:t>Ask to have it heard at the </a:t>
            </a:r>
            <a:r>
              <a:rPr lang="en-US" sz="3200" b="1" i="1" dirty="0">
                <a:latin typeface="+mn-lt"/>
              </a:rPr>
              <a:t>next</a:t>
            </a:r>
            <a:r>
              <a:rPr lang="en-US" sz="3200" dirty="0">
                <a:latin typeface="+mn-lt"/>
              </a:rPr>
              <a:t> committee</a:t>
            </a:r>
          </a:p>
          <a:p>
            <a:pPr marL="285750" indent="-285750">
              <a:buFont typeface="Arial" panose="020B0604020202020204" pitchFamily="34" charset="0"/>
              <a:buChar char="•"/>
            </a:pPr>
            <a:r>
              <a:rPr lang="en-US" sz="3200" dirty="0">
                <a:latin typeface="+mn-lt"/>
              </a:rPr>
              <a:t>Offer testimony at the </a:t>
            </a:r>
            <a:r>
              <a:rPr lang="en-US" sz="3200" b="1" i="1" dirty="0">
                <a:latin typeface="+mn-lt"/>
              </a:rPr>
              <a:t>next</a:t>
            </a:r>
            <a:r>
              <a:rPr lang="en-US" sz="3200" dirty="0">
                <a:latin typeface="+mn-lt"/>
              </a:rPr>
              <a:t> committee</a:t>
            </a:r>
          </a:p>
          <a:p>
            <a:pPr marL="285750" indent="-285750">
              <a:buFont typeface="Arial" panose="020B0604020202020204" pitchFamily="34" charset="0"/>
              <a:buChar char="•"/>
            </a:pPr>
            <a:r>
              <a:rPr lang="en-US" sz="3200" dirty="0">
                <a:latin typeface="+mn-lt"/>
              </a:rPr>
              <a:t>Repeat as necessary!</a:t>
            </a:r>
          </a:p>
        </p:txBody>
      </p:sp>
    </p:spTree>
    <p:extLst>
      <p:ext uri="{BB962C8B-B14F-4D97-AF65-F5344CB8AC3E}">
        <p14:creationId xmlns:p14="http://schemas.microsoft.com/office/powerpoint/2010/main" val="5504040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5"/>
          <p:cNvSpPr>
            <a:spLocks noGrp="1"/>
          </p:cNvSpPr>
          <p:nvPr>
            <p:ph type="title"/>
          </p:nvPr>
        </p:nvSpPr>
        <p:spPr>
          <a:xfrm>
            <a:off x="457200" y="1066800"/>
            <a:ext cx="8229600" cy="1143000"/>
          </a:xfrm>
        </p:spPr>
        <p:txBody>
          <a:bodyPr/>
          <a:lstStyle/>
          <a:p>
            <a:pPr eaLnBrk="1" hangingPunct="1"/>
            <a:r>
              <a:rPr lang="en-US" dirty="0"/>
              <a:t>Third Reading = by the </a:t>
            </a:r>
            <a:br>
              <a:rPr lang="en-US" dirty="0"/>
            </a:br>
            <a:r>
              <a:rPr lang="en-US" dirty="0"/>
              <a:t>Crossover Deadline</a:t>
            </a:r>
          </a:p>
        </p:txBody>
      </p:sp>
      <p:sp>
        <p:nvSpPr>
          <p:cNvPr id="4" name="TextBox 3"/>
          <p:cNvSpPr txBox="1"/>
          <p:nvPr/>
        </p:nvSpPr>
        <p:spPr>
          <a:xfrm>
            <a:off x="1219200" y="4876800"/>
            <a:ext cx="6705600" cy="830997"/>
          </a:xfrm>
          <a:prstGeom prst="rect">
            <a:avLst/>
          </a:prstGeom>
          <a:noFill/>
        </p:spPr>
        <p:txBody>
          <a:bodyPr wrap="square" rtlCol="0">
            <a:spAutoFit/>
          </a:bodyPr>
          <a:lstStyle/>
          <a:p>
            <a:pPr algn="ctr"/>
            <a:r>
              <a:rPr lang="en-US" sz="2400" dirty="0"/>
              <a:t>Constitutional requirement: Bills must pass 3 readings (votes) on the floor of each chamber</a:t>
            </a:r>
          </a:p>
        </p:txBody>
      </p:sp>
      <p:pic>
        <p:nvPicPr>
          <p:cNvPr id="2" name="Picture 1">
            <a:extLst>
              <a:ext uri="{FF2B5EF4-FFF2-40B4-BE49-F238E27FC236}">
                <a16:creationId xmlns:a16="http://schemas.microsoft.com/office/drawing/2014/main" id="{9A5729C2-5179-D133-E621-FE38A61D4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812" y="2423160"/>
            <a:ext cx="2670376" cy="2011680"/>
          </a:xfrm>
          <a:prstGeom prst="rect">
            <a:avLst/>
          </a:prstGeom>
        </p:spPr>
      </p:pic>
    </p:spTree>
    <p:extLst>
      <p:ext uri="{BB962C8B-B14F-4D97-AF65-F5344CB8AC3E}">
        <p14:creationId xmlns:p14="http://schemas.microsoft.com/office/powerpoint/2010/main" val="20317463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broadcast icon"/>
          <p:cNvPicPr>
            <a:picLocks noChangeAspect="1" noChangeArrowheads="1"/>
          </p:cNvPicPr>
          <p:nvPr/>
        </p:nvPicPr>
        <p:blipFill>
          <a:blip r:embed="rId3" r:link="rId4">
            <a:extLst>
              <a:ext uri="{28A0092B-C50C-407E-A947-70E740481C1C}">
                <a14:useLocalDpi xmlns:a14="http://schemas.microsoft.com/office/drawing/2010/main" val="0"/>
              </a:ext>
            </a:extLst>
          </a:blip>
          <a:srcRect t="27831" r="67821" b="20284"/>
          <a:stretch>
            <a:fillRect/>
          </a:stretch>
        </p:blipFill>
        <p:spPr bwMode="auto">
          <a:xfrm rot="-2694387">
            <a:off x="6652954" y="301051"/>
            <a:ext cx="182880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95400" y="838200"/>
            <a:ext cx="4724400" cy="1015663"/>
          </a:xfrm>
          <a:prstGeom prst="rect">
            <a:avLst/>
          </a:prstGeom>
          <a:noFill/>
        </p:spPr>
        <p:txBody>
          <a:bodyPr wrap="square" rtlCol="0">
            <a:spAutoFit/>
          </a:bodyPr>
          <a:lstStyle/>
          <a:p>
            <a:pPr algn="ctr"/>
            <a:r>
              <a:rPr lang="en-US" sz="6000" dirty="0">
                <a:latin typeface="Algerian" panose="04020705040A02060702" pitchFamily="82" charset="0"/>
              </a:rPr>
              <a:t>Your Voice</a:t>
            </a:r>
          </a:p>
        </p:txBody>
      </p:sp>
      <p:sp>
        <p:nvSpPr>
          <p:cNvPr id="5" name="TextBox 4"/>
          <p:cNvSpPr txBox="1"/>
          <p:nvPr/>
        </p:nvSpPr>
        <p:spPr>
          <a:xfrm>
            <a:off x="723900" y="2590800"/>
            <a:ext cx="7696200" cy="2923877"/>
          </a:xfrm>
          <a:prstGeom prst="rect">
            <a:avLst/>
          </a:prstGeom>
          <a:noFill/>
        </p:spPr>
        <p:txBody>
          <a:bodyPr wrap="square" rtlCol="0">
            <a:spAutoFit/>
          </a:bodyPr>
          <a:lstStyle/>
          <a:p>
            <a:pPr algn="ctr"/>
            <a:r>
              <a:rPr lang="en-US" sz="4400" b="1" dirty="0">
                <a:solidFill>
                  <a:srgbClr val="00747A"/>
                </a:solidFill>
                <a:latin typeface="+mn-lt"/>
              </a:rPr>
              <a:t>On Occasion,</a:t>
            </a:r>
          </a:p>
          <a:p>
            <a:pPr algn="ctr"/>
            <a:r>
              <a:rPr lang="en-US" sz="4400" b="1" dirty="0">
                <a:solidFill>
                  <a:srgbClr val="00747A"/>
                </a:solidFill>
                <a:latin typeface="+mn-lt"/>
              </a:rPr>
              <a:t>Advocate to Entire Chamber</a:t>
            </a:r>
          </a:p>
          <a:p>
            <a:pPr algn="ctr"/>
            <a:endParaRPr lang="en-US" sz="3200" dirty="0">
              <a:latin typeface="+mn-lt"/>
            </a:endParaRPr>
          </a:p>
          <a:p>
            <a:pPr marL="285750" indent="-285750">
              <a:buFont typeface="Arial" panose="020B0604020202020204" pitchFamily="34" charset="0"/>
              <a:buChar char="•"/>
            </a:pPr>
            <a:r>
              <a:rPr lang="en-US" sz="3200" dirty="0">
                <a:latin typeface="+mn-lt"/>
              </a:rPr>
              <a:t>Ask for their vote</a:t>
            </a:r>
          </a:p>
          <a:p>
            <a:pPr marL="285750" indent="-285750">
              <a:buFont typeface="Arial" panose="020B0604020202020204" pitchFamily="34" charset="0"/>
              <a:buChar char="•"/>
            </a:pPr>
            <a:r>
              <a:rPr lang="en-US" sz="3200" dirty="0">
                <a:latin typeface="+mn-lt"/>
              </a:rPr>
              <a:t>Get others to join you</a:t>
            </a:r>
          </a:p>
        </p:txBody>
      </p:sp>
    </p:spTree>
    <p:extLst>
      <p:ext uri="{BB962C8B-B14F-4D97-AF65-F5344CB8AC3E}">
        <p14:creationId xmlns:p14="http://schemas.microsoft.com/office/powerpoint/2010/main" val="38093835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51B4D-4C75-4CBD-901A-29773F57FD5F}"/>
              </a:ext>
            </a:extLst>
          </p:cNvPr>
          <p:cNvSpPr>
            <a:spLocks noGrp="1"/>
          </p:cNvSpPr>
          <p:nvPr>
            <p:ph type="ctrTitle"/>
          </p:nvPr>
        </p:nvSpPr>
        <p:spPr>
          <a:xfrm>
            <a:off x="685800" y="838201"/>
            <a:ext cx="8001000" cy="2762250"/>
          </a:xfrm>
        </p:spPr>
        <p:txBody>
          <a:bodyPr/>
          <a:lstStyle/>
          <a:p>
            <a:r>
              <a:rPr lang="en-US" dirty="0">
                <a:solidFill>
                  <a:srgbClr val="0070C0"/>
                </a:solidFill>
              </a:rPr>
              <a:t>House</a:t>
            </a:r>
            <a:r>
              <a:rPr lang="en-US" dirty="0"/>
              <a:t> bills go to the </a:t>
            </a:r>
            <a:r>
              <a:rPr lang="en-US" dirty="0">
                <a:solidFill>
                  <a:srgbClr val="C00000"/>
                </a:solidFill>
              </a:rPr>
              <a:t>Senate</a:t>
            </a:r>
            <a:br>
              <a:rPr lang="en-US" dirty="0"/>
            </a:br>
            <a:r>
              <a:rPr lang="en-US" dirty="0">
                <a:solidFill>
                  <a:srgbClr val="C00000"/>
                </a:solidFill>
              </a:rPr>
              <a:t>Senate</a:t>
            </a:r>
            <a:r>
              <a:rPr lang="en-US" dirty="0"/>
              <a:t> bills go to the </a:t>
            </a:r>
            <a:r>
              <a:rPr lang="en-US" dirty="0">
                <a:solidFill>
                  <a:srgbClr val="0070C0"/>
                </a:solidFill>
              </a:rPr>
              <a:t>House</a:t>
            </a:r>
          </a:p>
        </p:txBody>
      </p:sp>
      <mc:AlternateContent xmlns:mc="http://schemas.openxmlformats.org/markup-compatibility/2006" xmlns:p14="http://schemas.microsoft.com/office/powerpoint/2010/main">
        <mc:Choice Requires="p14">
          <p:contentPart p14:bwMode="auto" r:id="rId3">
            <p14:nvContentPartPr>
              <p14:cNvPr id="22" name="Ink 21">
                <a:extLst>
                  <a:ext uri="{FF2B5EF4-FFF2-40B4-BE49-F238E27FC236}">
                    <a16:creationId xmlns:a16="http://schemas.microsoft.com/office/drawing/2014/main" id="{65390EDB-7151-1E18-B5BD-867944E25B51}"/>
                  </a:ext>
                </a:extLst>
              </p14:cNvPr>
              <p14:cNvContentPartPr/>
              <p14:nvPr/>
            </p14:nvContentPartPr>
            <p14:xfrm>
              <a:off x="857520" y="3733800"/>
              <a:ext cx="7121160" cy="1169280"/>
            </p14:xfrm>
          </p:contentPart>
        </mc:Choice>
        <mc:Fallback xmlns="">
          <p:pic>
            <p:nvPicPr>
              <p:cNvPr id="22" name="Ink 21">
                <a:extLst>
                  <a:ext uri="{FF2B5EF4-FFF2-40B4-BE49-F238E27FC236}">
                    <a16:creationId xmlns:a16="http://schemas.microsoft.com/office/drawing/2014/main" id="{65390EDB-7151-1E18-B5BD-867944E25B51}"/>
                  </a:ext>
                </a:extLst>
              </p:cNvPr>
              <p:cNvPicPr/>
              <p:nvPr/>
            </p:nvPicPr>
            <p:blipFill>
              <a:blip r:embed="rId4"/>
              <a:stretch>
                <a:fillRect/>
              </a:stretch>
            </p:blipFill>
            <p:spPr>
              <a:xfrm>
                <a:off x="794880" y="3671160"/>
                <a:ext cx="7246800" cy="129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5" name="Ink 24">
                <a:extLst>
                  <a:ext uri="{FF2B5EF4-FFF2-40B4-BE49-F238E27FC236}">
                    <a16:creationId xmlns:a16="http://schemas.microsoft.com/office/drawing/2014/main" id="{103FD7B6-3AB4-A362-D289-D98850F9E5E2}"/>
                  </a:ext>
                </a:extLst>
              </p14:cNvPr>
              <p14:cNvContentPartPr/>
              <p14:nvPr/>
            </p14:nvContentPartPr>
            <p14:xfrm>
              <a:off x="1096920" y="3832080"/>
              <a:ext cx="6805080" cy="1028520"/>
            </p14:xfrm>
          </p:contentPart>
        </mc:Choice>
        <mc:Fallback xmlns="">
          <p:pic>
            <p:nvPicPr>
              <p:cNvPr id="25" name="Ink 24">
                <a:extLst>
                  <a:ext uri="{FF2B5EF4-FFF2-40B4-BE49-F238E27FC236}">
                    <a16:creationId xmlns:a16="http://schemas.microsoft.com/office/drawing/2014/main" id="{103FD7B6-3AB4-A362-D289-D98850F9E5E2}"/>
                  </a:ext>
                </a:extLst>
              </p:cNvPr>
              <p:cNvPicPr/>
              <p:nvPr/>
            </p:nvPicPr>
            <p:blipFill>
              <a:blip r:embed="rId6"/>
              <a:stretch>
                <a:fillRect/>
              </a:stretch>
            </p:blipFill>
            <p:spPr>
              <a:xfrm>
                <a:off x="1033920" y="3769440"/>
                <a:ext cx="6930720" cy="1154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7" name="Ink 26">
                <a:extLst>
                  <a:ext uri="{FF2B5EF4-FFF2-40B4-BE49-F238E27FC236}">
                    <a16:creationId xmlns:a16="http://schemas.microsoft.com/office/drawing/2014/main" id="{7668273E-C57A-0229-E44C-3083BAC3F9E5}"/>
                  </a:ext>
                </a:extLst>
              </p14:cNvPr>
              <p14:cNvContentPartPr/>
              <p14:nvPr/>
            </p14:nvContentPartPr>
            <p14:xfrm>
              <a:off x="7708320" y="4381080"/>
              <a:ext cx="325080" cy="767160"/>
            </p14:xfrm>
          </p:contentPart>
        </mc:Choice>
        <mc:Fallback xmlns="">
          <p:pic>
            <p:nvPicPr>
              <p:cNvPr id="27" name="Ink 26">
                <a:extLst>
                  <a:ext uri="{FF2B5EF4-FFF2-40B4-BE49-F238E27FC236}">
                    <a16:creationId xmlns:a16="http://schemas.microsoft.com/office/drawing/2014/main" id="{7668273E-C57A-0229-E44C-3083BAC3F9E5}"/>
                  </a:ext>
                </a:extLst>
              </p:cNvPr>
              <p:cNvPicPr/>
              <p:nvPr/>
            </p:nvPicPr>
            <p:blipFill>
              <a:blip r:embed="rId8"/>
              <a:stretch>
                <a:fillRect/>
              </a:stretch>
            </p:blipFill>
            <p:spPr>
              <a:xfrm>
                <a:off x="7645680" y="4318440"/>
                <a:ext cx="450720" cy="892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8" name="Ink 27">
                <a:extLst>
                  <a:ext uri="{FF2B5EF4-FFF2-40B4-BE49-F238E27FC236}">
                    <a16:creationId xmlns:a16="http://schemas.microsoft.com/office/drawing/2014/main" id="{3C6C7C96-1076-F051-FE57-E96CA344C262}"/>
                  </a:ext>
                </a:extLst>
              </p14:cNvPr>
              <p14:cNvContentPartPr/>
              <p14:nvPr/>
            </p14:nvContentPartPr>
            <p14:xfrm>
              <a:off x="941040" y="4282800"/>
              <a:ext cx="552600" cy="827280"/>
            </p14:xfrm>
          </p:contentPart>
        </mc:Choice>
        <mc:Fallback xmlns="">
          <p:pic>
            <p:nvPicPr>
              <p:cNvPr id="28" name="Ink 27">
                <a:extLst>
                  <a:ext uri="{FF2B5EF4-FFF2-40B4-BE49-F238E27FC236}">
                    <a16:creationId xmlns:a16="http://schemas.microsoft.com/office/drawing/2014/main" id="{3C6C7C96-1076-F051-FE57-E96CA344C262}"/>
                  </a:ext>
                </a:extLst>
              </p:cNvPr>
              <p:cNvPicPr/>
              <p:nvPr/>
            </p:nvPicPr>
            <p:blipFill>
              <a:blip r:embed="rId10"/>
              <a:stretch>
                <a:fillRect/>
              </a:stretch>
            </p:blipFill>
            <p:spPr>
              <a:xfrm>
                <a:off x="878400" y="4220160"/>
                <a:ext cx="678240" cy="952920"/>
              </a:xfrm>
              <a:prstGeom prst="rect">
                <a:avLst/>
              </a:prstGeom>
            </p:spPr>
          </p:pic>
        </mc:Fallback>
      </mc:AlternateContent>
    </p:spTree>
    <p:extLst>
      <p:ext uri="{BB962C8B-B14F-4D97-AF65-F5344CB8AC3E}">
        <p14:creationId xmlns:p14="http://schemas.microsoft.com/office/powerpoint/2010/main" val="41665190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2314FC-49EF-4173-A2FD-D121843BFDF2}"/>
              </a:ext>
            </a:extLst>
          </p:cNvPr>
          <p:cNvPicPr>
            <a:picLocks noChangeAspect="1"/>
          </p:cNvPicPr>
          <p:nvPr/>
        </p:nvPicPr>
        <p:blipFill>
          <a:blip r:embed="rId3"/>
          <a:stretch>
            <a:fillRect/>
          </a:stretch>
        </p:blipFill>
        <p:spPr>
          <a:xfrm>
            <a:off x="3657600" y="7536"/>
            <a:ext cx="5167312" cy="6858000"/>
          </a:xfrm>
          <a:prstGeom prst="rect">
            <a:avLst/>
          </a:prstGeom>
        </p:spPr>
      </p:pic>
      <p:sp>
        <p:nvSpPr>
          <p:cNvPr id="4" name="TextBox 3">
            <a:extLst>
              <a:ext uri="{FF2B5EF4-FFF2-40B4-BE49-F238E27FC236}">
                <a16:creationId xmlns:a16="http://schemas.microsoft.com/office/drawing/2014/main" id="{36804467-B716-43F0-90DA-C6109EFA500C}"/>
              </a:ext>
            </a:extLst>
          </p:cNvPr>
          <p:cNvSpPr txBox="1"/>
          <p:nvPr/>
        </p:nvSpPr>
        <p:spPr>
          <a:xfrm>
            <a:off x="685800" y="762000"/>
            <a:ext cx="3352800" cy="31700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And the bills go through the </a:t>
            </a:r>
            <a:r>
              <a:rPr kumimoji="0" lang="en-US" sz="4000" b="1" i="0" u="none" strike="noStrike" kern="1200" cap="none" spc="0" normalizeH="0" baseline="0" noProof="0" dirty="0">
                <a:ln>
                  <a:noFill/>
                </a:ln>
                <a:solidFill>
                  <a:srgbClr val="00747A"/>
                </a:solidFill>
                <a:effectLst/>
                <a:uLnTx/>
                <a:uFillTx/>
                <a:latin typeface="Calibri"/>
                <a:ea typeface="+mn-ea"/>
                <a:cs typeface="+mn-cs"/>
              </a:rPr>
              <a:t>same process in the other chamber</a:t>
            </a:r>
          </a:p>
        </p:txBody>
      </p:sp>
    </p:spTree>
    <p:extLst>
      <p:ext uri="{BB962C8B-B14F-4D97-AF65-F5344CB8AC3E}">
        <p14:creationId xmlns:p14="http://schemas.microsoft.com/office/powerpoint/2010/main" val="2983068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E0E91-155F-2F62-7BFD-CC4882BA5A11}"/>
              </a:ext>
            </a:extLst>
          </p:cNvPr>
          <p:cNvSpPr txBox="1">
            <a:spLocks/>
          </p:cNvSpPr>
          <p:nvPr/>
        </p:nvSpPr>
        <p:spPr>
          <a:xfrm>
            <a:off x="685800" y="838201"/>
            <a:ext cx="8001000" cy="276225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a:t>Session moves even faster after </a:t>
            </a:r>
            <a:r>
              <a:rPr lang="en-US" b="1" dirty="0">
                <a:solidFill>
                  <a:srgbClr val="00747A"/>
                </a:solidFill>
              </a:rPr>
              <a:t>First Crossover</a:t>
            </a:r>
            <a:r>
              <a:rPr lang="en-US" dirty="0"/>
              <a:t>…</a:t>
            </a:r>
          </a:p>
          <a:p>
            <a:endParaRPr lang="en-US" dirty="0"/>
          </a:p>
          <a:p>
            <a:endParaRPr lang="en-US" dirty="0"/>
          </a:p>
          <a:p>
            <a:endParaRPr lang="en-US" dirty="0"/>
          </a:p>
          <a:p>
            <a:r>
              <a:rPr lang="en-US" dirty="0"/>
              <a:t>Bills must get through their non-originating chamber by </a:t>
            </a:r>
          </a:p>
          <a:p>
            <a:r>
              <a:rPr lang="en-US" b="1" dirty="0">
                <a:solidFill>
                  <a:srgbClr val="00747A"/>
                </a:solidFill>
              </a:rPr>
              <a:t>Second Crossover</a:t>
            </a:r>
          </a:p>
        </p:txBody>
      </p:sp>
      <p:pic>
        <p:nvPicPr>
          <p:cNvPr id="4" name="Picture 3" descr="Shape&#10;&#10;Description automatically generated with medium confidence">
            <a:extLst>
              <a:ext uri="{FF2B5EF4-FFF2-40B4-BE49-F238E27FC236}">
                <a16:creationId xmlns:a16="http://schemas.microsoft.com/office/drawing/2014/main" id="{6043AC37-5732-70EC-EBA7-36F256503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875" y="2600325"/>
            <a:ext cx="2762250" cy="1657350"/>
          </a:xfrm>
          <a:prstGeom prst="rect">
            <a:avLst/>
          </a:prstGeom>
        </p:spPr>
      </p:pic>
    </p:spTree>
    <p:extLst>
      <p:ext uri="{BB962C8B-B14F-4D97-AF65-F5344CB8AC3E}">
        <p14:creationId xmlns:p14="http://schemas.microsoft.com/office/powerpoint/2010/main" val="22176141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713" y="1063228"/>
            <a:ext cx="8012574" cy="2365772"/>
          </a:xfrm>
        </p:spPr>
        <p:txBody>
          <a:bodyPr rtlCol="0">
            <a:normAutofit/>
          </a:bodyPr>
          <a:lstStyle/>
          <a:p>
            <a:pPr>
              <a:defRPr/>
            </a:pPr>
            <a:r>
              <a:rPr lang="en-US" sz="3300" dirty="0"/>
              <a:t>To find agreement, leadership appoints members to </a:t>
            </a:r>
            <a:r>
              <a:rPr lang="en-US" sz="3300" b="1" dirty="0">
                <a:solidFill>
                  <a:srgbClr val="00747A"/>
                </a:solidFill>
              </a:rPr>
              <a:t>Conference Committees</a:t>
            </a:r>
            <a:endParaRPr lang="en-US" sz="3300" dirty="0"/>
          </a:p>
        </p:txBody>
      </p:sp>
      <p:pic>
        <p:nvPicPr>
          <p:cNvPr id="6" name="Picture 5" descr="conference.jpg"/>
          <p:cNvPicPr>
            <a:picLocks noChangeAspect="1"/>
          </p:cNvPicPr>
          <p:nvPr/>
        </p:nvPicPr>
        <p:blipFill>
          <a:blip r:embed="rId3" cstate="print"/>
          <a:stretch>
            <a:fillRect/>
          </a:stretch>
        </p:blipFill>
        <p:spPr>
          <a:xfrm>
            <a:off x="3395498" y="4531323"/>
            <a:ext cx="2246586" cy="1469427"/>
          </a:xfrm>
          <a:prstGeom prst="rect">
            <a:avLst/>
          </a:prstGeom>
        </p:spPr>
      </p:pic>
      <p:sp>
        <p:nvSpPr>
          <p:cNvPr id="7" name="Pentagon 6"/>
          <p:cNvSpPr/>
          <p:nvPr/>
        </p:nvSpPr>
        <p:spPr>
          <a:xfrm>
            <a:off x="5778391" y="3314700"/>
            <a:ext cx="2527409" cy="1264024"/>
          </a:xfrm>
          <a:prstGeom prst="homePlate">
            <a:avLst/>
          </a:prstGeom>
          <a:noFill/>
        </p:spPr>
        <p:txBody>
          <a:bodyPr wrap="none" lIns="68580" tIns="34290" rIns="68580" bIns="34290" numCol="1">
            <a:prstTxWarp prst="textFadeLeft">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050" b="1" dirty="0">
                <a:ln/>
                <a:solidFill>
                  <a:schemeClr val="accent6">
                    <a:lumMod val="50000"/>
                  </a:schemeClr>
                </a:solidFill>
              </a:rPr>
              <a:t>Members from House</a:t>
            </a:r>
          </a:p>
        </p:txBody>
      </p:sp>
      <p:sp>
        <p:nvSpPr>
          <p:cNvPr id="8" name="Pentagon 7"/>
          <p:cNvSpPr/>
          <p:nvPr/>
        </p:nvSpPr>
        <p:spPr>
          <a:xfrm>
            <a:off x="1485900" y="3314700"/>
            <a:ext cx="2246586" cy="1264024"/>
          </a:xfrm>
          <a:prstGeom prst="homePlate">
            <a:avLst/>
          </a:prstGeom>
          <a:noFill/>
        </p:spPr>
        <p:txBody>
          <a:bodyPr wrap="none" lIns="68580" tIns="34290" rIns="68580" bIns="34290" numCol="1">
            <a:prstTxWarp prst="textFadeRight">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r"/>
            <a:r>
              <a:rPr lang="en-US" sz="4050" b="1" dirty="0">
                <a:ln/>
                <a:solidFill>
                  <a:schemeClr val="accent6">
                    <a:lumMod val="50000"/>
                  </a:schemeClr>
                </a:solidFill>
              </a:rPr>
              <a:t>Members from Senate</a:t>
            </a:r>
          </a:p>
        </p:txBody>
      </p:sp>
      <p:sp>
        <p:nvSpPr>
          <p:cNvPr id="9" name="TextBox 8"/>
          <p:cNvSpPr txBox="1"/>
          <p:nvPr/>
        </p:nvSpPr>
        <p:spPr>
          <a:xfrm>
            <a:off x="3653877" y="3387036"/>
            <a:ext cx="1836246" cy="1615549"/>
          </a:xfrm>
          <a:prstGeom prst="verticalScroll">
            <a:avLst/>
          </a:prstGeom>
          <a:noFill/>
          <a:ln w="19050">
            <a:solidFill>
              <a:schemeClr val="accent2">
                <a:lumMod val="50000"/>
              </a:schemeClr>
            </a:solidFill>
          </a:ln>
        </p:spPr>
        <p:txBody>
          <a:bodyPr wrap="square" rtlCol="0">
            <a:spAutoFit/>
          </a:bodyPr>
          <a:lstStyle/>
          <a:p>
            <a:pPr algn="ctr"/>
            <a:r>
              <a:rPr lang="en-US" dirty="0"/>
              <a:t>Bill #HB123 HD3 SD2</a:t>
            </a:r>
          </a:p>
          <a:p>
            <a:pPr algn="ctr"/>
            <a:endParaRPr lang="en-US" dirty="0"/>
          </a:p>
          <a:p>
            <a:pPr algn="ctr"/>
            <a:endParaRPr lang="en-US" dirty="0"/>
          </a:p>
          <a:p>
            <a:pPr algn="ctr"/>
            <a:endParaRPr lang="en-US" sz="788" dirty="0"/>
          </a:p>
        </p:txBody>
      </p:sp>
    </p:spTree>
    <p:extLst>
      <p:ext uri="{BB962C8B-B14F-4D97-AF65-F5344CB8AC3E}">
        <p14:creationId xmlns:p14="http://schemas.microsoft.com/office/powerpoint/2010/main" val="19298521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broadcast icon"/>
          <p:cNvPicPr>
            <a:picLocks noChangeAspect="1" noChangeArrowheads="1"/>
          </p:cNvPicPr>
          <p:nvPr/>
        </p:nvPicPr>
        <p:blipFill>
          <a:blip r:embed="rId3" r:link="rId4">
            <a:extLst>
              <a:ext uri="{28A0092B-C50C-407E-A947-70E740481C1C}">
                <a14:useLocalDpi xmlns:a14="http://schemas.microsoft.com/office/drawing/2010/main" val="0"/>
              </a:ext>
            </a:extLst>
          </a:blip>
          <a:srcRect t="27831" r="67821" b="20284"/>
          <a:stretch>
            <a:fillRect/>
          </a:stretch>
        </p:blipFill>
        <p:spPr bwMode="auto">
          <a:xfrm rot="-2694387">
            <a:off x="6652954" y="301051"/>
            <a:ext cx="182880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95400" y="838200"/>
            <a:ext cx="4724400" cy="1015663"/>
          </a:xfrm>
          <a:prstGeom prst="rect">
            <a:avLst/>
          </a:prstGeom>
          <a:noFill/>
        </p:spPr>
        <p:txBody>
          <a:bodyPr wrap="square" rtlCol="0">
            <a:spAutoFit/>
          </a:bodyPr>
          <a:lstStyle/>
          <a:p>
            <a:pPr algn="ctr"/>
            <a:r>
              <a:rPr lang="en-US" sz="6000" dirty="0">
                <a:latin typeface="Algerian" panose="04020705040A02060702" pitchFamily="82" charset="0"/>
              </a:rPr>
              <a:t>Your Voice</a:t>
            </a:r>
          </a:p>
        </p:txBody>
      </p:sp>
      <p:sp>
        <p:nvSpPr>
          <p:cNvPr id="5" name="TextBox 4"/>
          <p:cNvSpPr txBox="1"/>
          <p:nvPr/>
        </p:nvSpPr>
        <p:spPr>
          <a:xfrm>
            <a:off x="895350" y="2590800"/>
            <a:ext cx="7353300" cy="3477875"/>
          </a:xfrm>
          <a:prstGeom prst="rect">
            <a:avLst/>
          </a:prstGeom>
          <a:noFill/>
        </p:spPr>
        <p:txBody>
          <a:bodyPr wrap="square" rtlCol="0">
            <a:spAutoFit/>
          </a:bodyPr>
          <a:lstStyle/>
          <a:p>
            <a:pPr algn="ctr"/>
            <a:r>
              <a:rPr lang="en-US" sz="4400" b="1" dirty="0">
                <a:solidFill>
                  <a:srgbClr val="00747A"/>
                </a:solidFill>
                <a:latin typeface="+mn-lt"/>
              </a:rPr>
              <a:t>Advocate to Conferees</a:t>
            </a:r>
          </a:p>
          <a:p>
            <a:pPr algn="ctr"/>
            <a:endParaRPr lang="en-US" sz="4400" b="1" dirty="0">
              <a:solidFill>
                <a:srgbClr val="00747A"/>
              </a:solidFill>
              <a:latin typeface="+mn-lt"/>
            </a:endParaRPr>
          </a:p>
          <a:p>
            <a:pPr algn="ctr"/>
            <a:r>
              <a:rPr lang="en-US" sz="4400" b="1" dirty="0">
                <a:solidFill>
                  <a:srgbClr val="00747A"/>
                </a:solidFill>
                <a:latin typeface="+mn-lt"/>
              </a:rPr>
              <a:t>… and any other legislators you’ve developed a relationship with…</a:t>
            </a:r>
            <a:endParaRPr lang="en-US" sz="3200" dirty="0">
              <a:latin typeface="+mn-lt"/>
            </a:endParaRPr>
          </a:p>
        </p:txBody>
      </p:sp>
    </p:spTree>
    <p:extLst>
      <p:ext uri="{BB962C8B-B14F-4D97-AF65-F5344CB8AC3E}">
        <p14:creationId xmlns:p14="http://schemas.microsoft.com/office/powerpoint/2010/main" val="42882537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5"/>
          <p:cNvSpPr>
            <a:spLocks noGrp="1"/>
          </p:cNvSpPr>
          <p:nvPr>
            <p:ph type="title"/>
          </p:nvPr>
        </p:nvSpPr>
        <p:spPr>
          <a:xfrm>
            <a:off x="457200" y="1066800"/>
            <a:ext cx="8229600" cy="1143000"/>
          </a:xfrm>
        </p:spPr>
        <p:txBody>
          <a:bodyPr/>
          <a:lstStyle/>
          <a:p>
            <a:pPr eaLnBrk="1" hangingPunct="1"/>
            <a:r>
              <a:rPr lang="en-US" dirty="0"/>
              <a:t>Final Reading</a:t>
            </a:r>
          </a:p>
        </p:txBody>
      </p:sp>
      <p:pic>
        <p:nvPicPr>
          <p:cNvPr id="604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828800" y="2362200"/>
            <a:ext cx="2480771" cy="2011680"/>
          </a:xfrm>
          <a:prstGeom prst="rect">
            <a:avLst/>
          </a:prstGeom>
          <a:noFill/>
          <a:ln w="9525">
            <a:noFill/>
            <a:miter lim="800000"/>
            <a:headEnd/>
            <a:tailEnd/>
          </a:ln>
        </p:spPr>
      </p:pic>
      <p:sp>
        <p:nvSpPr>
          <p:cNvPr id="4" name="TextBox 3"/>
          <p:cNvSpPr txBox="1"/>
          <p:nvPr/>
        </p:nvSpPr>
        <p:spPr>
          <a:xfrm>
            <a:off x="1219200" y="4876800"/>
            <a:ext cx="6705600" cy="830997"/>
          </a:xfrm>
          <a:prstGeom prst="rect">
            <a:avLst/>
          </a:prstGeom>
          <a:noFill/>
        </p:spPr>
        <p:txBody>
          <a:bodyPr wrap="square" rtlCol="0">
            <a:spAutoFit/>
          </a:bodyPr>
          <a:lstStyle/>
          <a:p>
            <a:pPr algn="ctr"/>
            <a:r>
              <a:rPr lang="en-US" sz="2400" dirty="0"/>
              <a:t>Both chambers must vote on final version of bill</a:t>
            </a:r>
          </a:p>
          <a:p>
            <a:pPr algn="ctr"/>
            <a:r>
              <a:rPr lang="en-US" sz="2400" dirty="0"/>
              <a:t>by the end of session</a:t>
            </a:r>
          </a:p>
        </p:txBody>
      </p:sp>
      <p:pic>
        <p:nvPicPr>
          <p:cNvPr id="2" name="Picture 1">
            <a:extLst>
              <a:ext uri="{FF2B5EF4-FFF2-40B4-BE49-F238E27FC236}">
                <a16:creationId xmlns:a16="http://schemas.microsoft.com/office/drawing/2014/main" id="{83487C05-68EF-0175-6BEA-346DD0039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9624" y="2362200"/>
            <a:ext cx="2670376" cy="2011680"/>
          </a:xfrm>
          <a:prstGeom prst="rect">
            <a:avLst/>
          </a:prstGeom>
        </p:spPr>
      </p:pic>
    </p:spTree>
    <p:extLst>
      <p:ext uri="{BB962C8B-B14F-4D97-AF65-F5344CB8AC3E}">
        <p14:creationId xmlns:p14="http://schemas.microsoft.com/office/powerpoint/2010/main" val="10118548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broadcast icon"/>
          <p:cNvPicPr>
            <a:picLocks noChangeAspect="1" noChangeArrowheads="1"/>
          </p:cNvPicPr>
          <p:nvPr/>
        </p:nvPicPr>
        <p:blipFill>
          <a:blip r:embed="rId3" r:link="rId4">
            <a:extLst>
              <a:ext uri="{28A0092B-C50C-407E-A947-70E740481C1C}">
                <a14:useLocalDpi xmlns:a14="http://schemas.microsoft.com/office/drawing/2010/main" val="0"/>
              </a:ext>
            </a:extLst>
          </a:blip>
          <a:srcRect t="27831" r="67821" b="20284"/>
          <a:stretch>
            <a:fillRect/>
          </a:stretch>
        </p:blipFill>
        <p:spPr bwMode="auto">
          <a:xfrm rot="-2694387">
            <a:off x="6652954" y="301051"/>
            <a:ext cx="182880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95400" y="838200"/>
            <a:ext cx="4724400" cy="1015663"/>
          </a:xfrm>
          <a:prstGeom prst="rect">
            <a:avLst/>
          </a:prstGeom>
          <a:noFill/>
        </p:spPr>
        <p:txBody>
          <a:bodyPr wrap="square" rtlCol="0">
            <a:spAutoFit/>
          </a:bodyPr>
          <a:lstStyle/>
          <a:p>
            <a:pPr algn="ctr"/>
            <a:r>
              <a:rPr lang="en-US" sz="6000" dirty="0">
                <a:latin typeface="Algerian" panose="04020705040A02060702" pitchFamily="82" charset="0"/>
              </a:rPr>
              <a:t>Your Voice</a:t>
            </a:r>
          </a:p>
        </p:txBody>
      </p:sp>
      <p:pic>
        <p:nvPicPr>
          <p:cNvPr id="8" name="Picture 7" descr="cartoon line drawing of proud personified &quot;Act&quot;"/>
          <p:cNvPicPr/>
          <p:nvPr/>
        </p:nvPicPr>
        <p:blipFill>
          <a:blip r:embed="rId5" r:link="rId6" cstate="print"/>
          <a:srcRect/>
          <a:stretch>
            <a:fillRect/>
          </a:stretch>
        </p:blipFill>
        <p:spPr bwMode="auto">
          <a:xfrm>
            <a:off x="556670" y="3098074"/>
            <a:ext cx="2657475" cy="2895600"/>
          </a:xfrm>
          <a:prstGeom prst="rect">
            <a:avLst/>
          </a:prstGeom>
          <a:noFill/>
          <a:ln w="9525">
            <a:noFill/>
            <a:miter lim="800000"/>
            <a:headEnd/>
            <a:tailEnd/>
          </a:ln>
        </p:spPr>
      </p:pic>
      <p:sp>
        <p:nvSpPr>
          <p:cNvPr id="9" name="TextBox 8"/>
          <p:cNvSpPr txBox="1"/>
          <p:nvPr/>
        </p:nvSpPr>
        <p:spPr>
          <a:xfrm>
            <a:off x="1494342" y="3195935"/>
            <a:ext cx="1782258" cy="461665"/>
          </a:xfrm>
          <a:prstGeom prst="rect">
            <a:avLst/>
          </a:prstGeom>
          <a:noFill/>
        </p:spPr>
        <p:txBody>
          <a:bodyPr wrap="square" rtlCol="0">
            <a:spAutoFit/>
          </a:bodyPr>
          <a:lstStyle/>
          <a:p>
            <a:r>
              <a:rPr lang="en-US" sz="2400" b="1" dirty="0"/>
              <a:t>ACT</a:t>
            </a:r>
          </a:p>
        </p:txBody>
      </p:sp>
      <p:sp>
        <p:nvSpPr>
          <p:cNvPr id="2" name="TextBox 1"/>
          <p:cNvSpPr txBox="1"/>
          <p:nvPr/>
        </p:nvSpPr>
        <p:spPr>
          <a:xfrm>
            <a:off x="3276600" y="3195935"/>
            <a:ext cx="5715000" cy="3948470"/>
          </a:xfrm>
          <a:prstGeom prst="rect">
            <a:avLst/>
          </a:prstGeom>
          <a:noFill/>
        </p:spPr>
        <p:txBody>
          <a:bodyPr wrap="square" rtlCol="0">
            <a:noAutofit/>
          </a:bodyPr>
          <a:lstStyle/>
          <a:p>
            <a:pPr algn="ctr"/>
            <a:r>
              <a:rPr lang="en-US" sz="4400" b="1" dirty="0">
                <a:solidFill>
                  <a:srgbClr val="00747A"/>
                </a:solidFill>
                <a:latin typeface="+mn-lt"/>
              </a:rPr>
              <a:t>Let the Governor know your view</a:t>
            </a:r>
          </a:p>
        </p:txBody>
      </p:sp>
    </p:spTree>
    <p:extLst>
      <p:ext uri="{BB962C8B-B14F-4D97-AF65-F5344CB8AC3E}">
        <p14:creationId xmlns:p14="http://schemas.microsoft.com/office/powerpoint/2010/main" val="9683278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59936</TotalTime>
  <Words>11918</Words>
  <Application>Microsoft Office PowerPoint</Application>
  <PresentationFormat>On-screen Show (4:3)</PresentationFormat>
  <Paragraphs>848</Paragraphs>
  <Slides>136</Slides>
  <Notes>135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136</vt:i4>
      </vt:variant>
    </vt:vector>
  </HeadingPairs>
  <TitlesOfParts>
    <vt:vector size="146" baseType="lpstr">
      <vt:lpstr>Algerian</vt:lpstr>
      <vt:lpstr>Angsana New</vt:lpstr>
      <vt:lpstr>Arial</vt:lpstr>
      <vt:lpstr>Bodoni MT Black</vt:lpstr>
      <vt:lpstr>Calibri</vt:lpstr>
      <vt:lpstr>Rockwell</vt:lpstr>
      <vt:lpstr>Times New Roman</vt:lpstr>
      <vt:lpstr>Wingdings</vt:lpstr>
      <vt:lpstr>Office Theme</vt:lpstr>
      <vt:lpstr>Microsoft Excel 97-2003 Worksheet</vt:lpstr>
      <vt:lpstr>Your Voice: Participating at the Hawaii State Legislature</vt:lpstr>
      <vt:lpstr>Public Access Room Your Office</vt:lpstr>
      <vt:lpstr>Add Your Voice </vt:lpstr>
      <vt:lpstr>Hawaii Government 3 equal branches</vt:lpstr>
      <vt:lpstr>PowerPoint Presentation</vt:lpstr>
      <vt:lpstr>PowerPoint Presentation</vt:lpstr>
      <vt:lpstr>What do these lawmakers do?</vt:lpstr>
      <vt:lpstr>Find Who Represents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Don’t forget the most important participants in State legislative government…</vt:lpstr>
      <vt:lpstr>People like you!</vt:lpstr>
      <vt:lpstr>What can you do?</vt:lpstr>
      <vt:lpstr>PowerPoint Presentation</vt:lpstr>
      <vt:lpstr>PowerPoint Presentation</vt:lpstr>
      <vt:lpstr>PowerPoint Presentation</vt:lpstr>
      <vt:lpstr>PowerPoint Presentation</vt:lpstr>
      <vt:lpstr>PowerPoint Presentation</vt:lpstr>
      <vt:lpstr>PowerPoint Presentation</vt:lpstr>
      <vt:lpstr>The Legislative Calendar</vt:lpstr>
      <vt:lpstr>PowerPoint Presentation</vt:lpstr>
      <vt:lpstr>PowerPoint Presentation</vt:lpstr>
      <vt:lpstr>To get a bill introduced, must find a legislator</vt:lpstr>
      <vt:lpstr>PowerPoint Presentation</vt:lpstr>
      <vt:lpstr>Opening Day </vt:lpstr>
      <vt:lpstr>Here’s a brief glimpse of what’s to come in a bill’s life…</vt:lpstr>
      <vt:lpstr>PowerPoint Presentation</vt:lpstr>
      <vt:lpstr>PowerPoint Presentation</vt:lpstr>
      <vt:lpstr>Bill introduction</vt:lpstr>
      <vt:lpstr>PowerPoint Presentation</vt:lpstr>
      <vt:lpstr>First Reading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Once you’ve found the bills you’re interested in…</vt:lpstr>
      <vt:lpstr>PowerPoint Presentation</vt:lpstr>
      <vt:lpstr>PowerPoint Presentation</vt:lpstr>
      <vt:lpstr>PowerPoint Presentation</vt:lpstr>
      <vt:lpstr>PowerPoint Presentation</vt:lpstr>
      <vt:lpstr>PowerPoint Presentation</vt:lpstr>
      <vt:lpstr>You’ll soon find out what committees the bill needs to go through…</vt:lpstr>
      <vt:lpstr>PowerPoint Presentation</vt:lpstr>
      <vt:lpstr>Go to the person with the power:   chair of the committee</vt:lpstr>
      <vt:lpstr>If it doesn’t get heard, it will miss deadlines and will “die in committee” (the fate of most bills)</vt:lpstr>
      <vt:lpstr>If your bill does get scheduled for a public hearing…</vt:lpstr>
      <vt:lpstr>PowerPoint Presentation</vt:lpstr>
      <vt:lpstr>Testimony information appears at the end of the hearing notice.</vt:lpstr>
      <vt:lpstr>No rules  on what your written testimony looks or sounds like.  That’s up to you.</vt:lpstr>
      <vt:lpstr>Written Testimony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Oral Testimony Let them Hear your Voice!</vt:lpstr>
      <vt:lpstr>Find others who agree with you to amplify your voice</vt:lpstr>
      <vt:lpstr>PowerPoint Presentation</vt:lpstr>
      <vt:lpstr>PowerPoint Presentation</vt:lpstr>
      <vt:lpstr>If changes have occurred…</vt:lpstr>
      <vt:lpstr>Bill must conform to its title </vt:lpstr>
      <vt:lpstr>PowerPoint Presentation</vt:lpstr>
      <vt:lpstr>PowerPoint Presentation</vt:lpstr>
      <vt:lpstr>Second Reading</vt:lpstr>
      <vt:lpstr>PowerPoint Presentation</vt:lpstr>
      <vt:lpstr>Third Reading = by the  Crossover Deadline</vt:lpstr>
      <vt:lpstr>PowerPoint Presentation</vt:lpstr>
      <vt:lpstr>House bills go to the Senate Senate bills go to the House</vt:lpstr>
      <vt:lpstr>PowerPoint Presentation</vt:lpstr>
      <vt:lpstr>PowerPoint Presentation</vt:lpstr>
      <vt:lpstr>To find agreement, leadership appoints members to Conference Committees</vt:lpstr>
      <vt:lpstr>PowerPoint Presentation</vt:lpstr>
      <vt:lpstr>Final Reading</vt:lpstr>
      <vt:lpstr>PowerPoint Presentation</vt:lpstr>
      <vt:lpstr>PowerPoint Presentation</vt:lpstr>
      <vt:lpstr>PowerPoint Presentation</vt:lpstr>
      <vt:lpstr>Don’t give up –  </vt:lpstr>
      <vt:lpstr>“The Interim” </vt:lpstr>
      <vt:lpstr>Before you know it…</vt:lpstr>
      <vt:lpstr>Add Your Voice </vt:lpstr>
      <vt:lpstr>Confused?  Not to worry! </vt:lpstr>
      <vt:lpstr>PowerPoint Presentation</vt:lpstr>
      <vt:lpstr>For helpful handouts,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Keep it up!</vt:lpstr>
      <vt:lpstr>However, treatment is available…</vt:lpstr>
      <vt:lpstr>Of course, we live in the real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Virginia Beck</dc:creator>
  <cp:lastModifiedBy>Virginia Beck</cp:lastModifiedBy>
  <cp:revision>3806</cp:revision>
  <cp:lastPrinted>2023-01-04T22:03:44Z</cp:lastPrinted>
  <dcterms:created xsi:type="dcterms:W3CDTF">2009-09-17T00:13:05Z</dcterms:created>
  <dcterms:modified xsi:type="dcterms:W3CDTF">2023-01-26T00:39:22Z</dcterms:modified>
</cp:coreProperties>
</file>