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300" r:id="rId5"/>
    <p:sldId id="259" r:id="rId6"/>
    <p:sldId id="263" r:id="rId7"/>
    <p:sldId id="276" r:id="rId8"/>
    <p:sldId id="260" r:id="rId9"/>
    <p:sldId id="270" r:id="rId10"/>
    <p:sldId id="261" r:id="rId11"/>
    <p:sldId id="271" r:id="rId12"/>
    <p:sldId id="267" r:id="rId13"/>
    <p:sldId id="272" r:id="rId14"/>
    <p:sldId id="264" r:id="rId15"/>
    <p:sldId id="273" r:id="rId16"/>
    <p:sldId id="265" r:id="rId17"/>
    <p:sldId id="274" r:id="rId18"/>
    <p:sldId id="266" r:id="rId19"/>
    <p:sldId id="275" r:id="rId20"/>
    <p:sldId id="269" r:id="rId21"/>
    <p:sldId id="268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72771" autoAdjust="0"/>
  </p:normalViewPr>
  <p:slideViewPr>
    <p:cSldViewPr snapToGrid="0">
      <p:cViewPr varScale="1">
        <p:scale>
          <a:sx n="80" d="100"/>
          <a:sy n="80" d="100"/>
        </p:scale>
        <p:origin x="1104" y="84"/>
      </p:cViewPr>
      <p:guideLst/>
    </p:cSldViewPr>
  </p:slideViewPr>
  <p:outlineViewPr>
    <p:cViewPr>
      <p:scale>
        <a:sx n="33" d="100"/>
        <a:sy n="33" d="100"/>
      </p:scale>
      <p:origin x="0" y="-143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4040-C8C0-4873-AD1F-D36C5E849A3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59BF-9AF2-40EE-981B-EC17C27FA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ol.hawaii.gov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r@capitol.hawaii.gov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rb.hawaii.gov/par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Advocating at the Capitol, presented by the Public Access Room (PAR)</a:t>
            </a:r>
          </a:p>
          <a:p>
            <a:r>
              <a:rPr lang="en-US" dirty="0"/>
              <a:t>(808) 587-0478</a:t>
            </a:r>
          </a:p>
          <a:p>
            <a:r>
              <a:rPr lang="en-US" dirty="0"/>
              <a:t>par@capitol.hawaii.gov</a:t>
            </a:r>
          </a:p>
          <a:p>
            <a:r>
              <a:rPr lang="en-US" dirty="0"/>
              <a:t>https://lrb.hawaii.gov/par/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and Informed</a:t>
            </a:r>
          </a:p>
          <a:p>
            <a:r>
              <a:rPr lang="en-US" sz="1200" b="0" dirty="0"/>
              <a:t>Don’t get caught off guard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sign up for hearing notices, create tracking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draft testimony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know committee schedules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monitor media to keep larger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monitor subject matter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Handout:  How to register for an account on the Legislature’s website</a:t>
            </a:r>
          </a:p>
          <a:p>
            <a:r>
              <a:rPr lang="en-US" dirty="0"/>
              <a:t>Handout:  Receive hearing notices by email</a:t>
            </a:r>
          </a:p>
          <a:p>
            <a:r>
              <a:rPr lang="en-US" dirty="0"/>
              <a:t>Handout:  How to create a measure tracking list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Prepared and Informed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Use the </a:t>
            </a:r>
            <a:r>
              <a:rPr lang="en-US" sz="1200" b="0" dirty="0">
                <a:hlinkClick r:id="rId3"/>
              </a:rPr>
              <a:t>capitol.hawaii.gov</a:t>
            </a:r>
            <a:r>
              <a:rPr lang="en-US" sz="1200" b="0" dirty="0"/>
              <a:t> website to find bills, sign up for hearing notices, set up bill tracking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Sign up to be on PAR’s newsletter/alert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Someone in your coalition should be receiving hearing notices for subject matter committee(s)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Monitor the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ready with core draft testimony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Knowledgeable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Know your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a trusted source of information for your bills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Know your opposition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Don’t be afraid to tell a story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dirty="0"/>
              <a:t>how this legislation affects your life, or the life of your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 Knowledgeable</a:t>
            </a:r>
            <a:endParaRPr lang="en-US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How does this legislation affect </a:t>
            </a:r>
            <a:r>
              <a:rPr lang="en-US" sz="1200" b="0" u="sng" dirty="0"/>
              <a:t>you</a:t>
            </a:r>
            <a:r>
              <a:rPr lang="en-US" sz="1200" b="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Who are the other stakeholders and what are they saying? Give the legislator the heads up on expected criticism so they won’t be caught off guard.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Know what you </a:t>
            </a:r>
            <a:r>
              <a:rPr lang="en-US" sz="1200" b="0" u="sng" dirty="0"/>
              <a:t>don’t</a:t>
            </a:r>
            <a:r>
              <a:rPr lang="en-US" sz="1200" b="0" dirty="0"/>
              <a:t> know! And don’t be afraid to say so.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Engaged and Proactive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Clearly communicate your “ask”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Get others involved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dirty="0"/>
              <a:t>to testify, offer support, track bills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Use media and social media to publicize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Show up and testify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Schedule visits with legislators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Handout:  Tips on communicating with legislators</a:t>
            </a:r>
          </a:p>
          <a:p>
            <a:endParaRPr lang="en-US" dirty="0"/>
          </a:p>
          <a:p>
            <a:r>
              <a:rPr lang="en-US" dirty="0"/>
              <a:t>Be Engaged and Proactive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Make use of advocacy groups and their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Use interim to check in, keep issue fresh on mind of legislators and their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Make your “ask” and </a:t>
            </a:r>
            <a:r>
              <a:rPr lang="en-US" sz="1200" b="0" u="sng" dirty="0"/>
              <a:t>follow up</a:t>
            </a:r>
            <a:r>
              <a:rPr lang="en-US" sz="1200" b="0" dirty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ready to communicate your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96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Flexible and Open to Compromise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prepared to negotiate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Work with legislators’ schedules and work with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Attempt to bring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constructive with criticism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Find common 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Have a backup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7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 Flexible and Open to Compromise</a:t>
            </a:r>
            <a:endParaRPr lang="en-US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Sometimes having “something” is better than “nothing” (sometimes, not)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Listen to those you disagree with – they may be your best teachers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Try to meet with your opposition to discuss your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Can you turn opponents into allies by finding “win-win” alternatives?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3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Persistent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Marathon, not a sprint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May take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Resolutions as way to further an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Debrief after session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dirty="0"/>
              <a:t>use notes to sketch new game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Be Persistent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ready to ask for another hearing, offer more testimony, schedule another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Continue to communicate with legislators and stakeholders… keep the issue fresh in their minds, keep looking for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Network – you don’t have to do it alone!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 is your office at the State Capitol. We’re located on the 4</a:t>
            </a:r>
            <a:r>
              <a:rPr lang="en-US" baseline="30000" dirty="0"/>
              <a:t>th</a:t>
            </a:r>
            <a:r>
              <a:rPr lang="en-US" dirty="0"/>
              <a:t> floor, in room 401.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finally, remember…you’ve got an office at the Capitol! We’re here to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1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Public Access Room</a:t>
            </a:r>
          </a:p>
          <a:p>
            <a:r>
              <a:rPr lang="en-US" sz="1200" b="0" dirty="0"/>
              <a:t>Room 401 </a:t>
            </a:r>
          </a:p>
          <a:p>
            <a:r>
              <a:rPr lang="en-US" sz="1200" b="0" dirty="0"/>
              <a:t>(808) 587-0478</a:t>
            </a:r>
          </a:p>
          <a:p>
            <a:r>
              <a:rPr lang="en-US" sz="1200" b="0" dirty="0">
                <a:hlinkClick r:id="rId3"/>
              </a:rPr>
              <a:t>par@capitol.hawaii.gov</a:t>
            </a:r>
            <a:endParaRPr lang="en-US" sz="1200" b="0" dirty="0"/>
          </a:p>
          <a:p>
            <a:r>
              <a:rPr lang="en-US" dirty="0">
                <a:hlinkClick r:id="rId4"/>
              </a:rPr>
              <a:t>https://lrb.hawaii.gov/par/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1" hangingPunct="1">
              <a:spcBef>
                <a:spcPct val="0"/>
              </a:spcBef>
              <a:defRPr/>
            </a:pPr>
            <a:r>
              <a:rPr lang="en-US" dirty="0"/>
              <a:t>Handout</a:t>
            </a:r>
            <a:r>
              <a:rPr lang="en-US"/>
              <a:t>:  https://lrb.hawaii.gov/par/wp-content/uploads/sites/2/2020/01/PARTrifold.pdf</a:t>
            </a:r>
          </a:p>
          <a:p>
            <a:pPr defTabSz="933237" eaLnBrk="1" hangingPunct="1">
              <a:spcBef>
                <a:spcPct val="0"/>
              </a:spcBef>
              <a:defRPr/>
            </a:pPr>
            <a:r>
              <a:rPr lang="en-US"/>
              <a:t>PAR </a:t>
            </a:r>
            <a:r>
              <a:rPr lang="en-US" dirty="0"/>
              <a:t>offers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latin typeface="Calibri" pitchFamily="34" charset="0"/>
              </a:rPr>
              <a:t>Help, information and training at 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</a:rPr>
              <a:t>no charge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chemeClr val="bg2"/>
                </a:solidFill>
                <a:latin typeface="Calibri" pitchFamily="34" charset="0"/>
              </a:rPr>
              <a:t>Non-partisan assistance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Lots of resources!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Guidance on process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Computers with internet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Wireless access &amp; recharge station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Copies of testimony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Helpful handouts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Workshops and tutorials</a:t>
            </a:r>
          </a:p>
          <a:p>
            <a:pPr lvl="1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to our topic – tips on advocating at the Capitol.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Advocating at the Capitol: We’ll discuss these advocacy tips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Organized and Ready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Aware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Prepared and Informed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Knowledgeable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Engaged and Proactive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Flexible and Open to Compromise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Be Persistent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Organized and Ready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interim to connect with legislators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relationship with staff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bill and resolution drafts early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with allies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plan of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Organized and Ready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Coordinate with others to share the workload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If meeting with legislator as a group, designate key spokesperson and/or talking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Consider a “leave behind” that emphasizes your key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Staff have the trust and ear of their legislators; may be an internal advocate for your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/>
              <a:t>Handout:  Most recent session calendar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Aware</a:t>
            </a:r>
          </a:p>
          <a:p>
            <a:r>
              <a:rPr lang="en-US" sz="1200" b="0" dirty="0"/>
              <a:t>Of the legislative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identify bills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know your deadlines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keep your eye on issues, not just bills</a:t>
            </a:r>
          </a:p>
          <a:p>
            <a:r>
              <a:rPr lang="en-US" sz="1200" b="0" dirty="0"/>
              <a:t>Of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who has power over your bills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potential allies and opponents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/>
              <a:t>Be aware of deadlines: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Vary depending on committee referrals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Committees have their own schedules – 48 or 72 hour notice</a:t>
            </a:r>
          </a:p>
          <a:p>
            <a:r>
              <a:rPr lang="en-US" sz="2800" b="0" dirty="0"/>
              <a:t>Be aware of the process: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Chairs decide if something will be heard, and when – approach them when the bill is in their wheelhouse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Leadership sometimes weighs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Don’t freak out if $ is blanked out, or defective date appears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59BF-9AF2-40EE-981B-EC17C27FA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7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57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55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7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96E2F4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DB5ED4-1754-407B-ABD2-D06CD69DC1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B139CA-64DC-4EFE-8FC9-9AEC351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6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r@capitol.hawaii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rb.hawaii.gov/pa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ol.hawaii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r@capitol.hawaii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hyperlink" Target="https://lrb.hawaii.gov/p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Advocating </a:t>
            </a:r>
            <a:r>
              <a:rPr lang="en-US" dirty="0"/>
              <a:t>at the Capitol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791533"/>
          </a:xfr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800" b="1" dirty="0"/>
              <a:t>Public Access Room (PAR)</a:t>
            </a:r>
          </a:p>
          <a:p>
            <a:r>
              <a:rPr lang="en-US" sz="2800" b="1" dirty="0"/>
              <a:t>(808) 587-0478</a:t>
            </a:r>
          </a:p>
          <a:p>
            <a:r>
              <a:rPr lang="en-US" sz="2800" b="1" dirty="0">
                <a:hlinkClick r:id="rId3"/>
              </a:rPr>
              <a:t>par@capitol.hawaii.gov</a:t>
            </a:r>
            <a:endParaRPr lang="en-US" sz="2800" b="1" dirty="0"/>
          </a:p>
          <a:p>
            <a:r>
              <a:rPr lang="en-US" sz="2800" b="1" dirty="0">
                <a:hlinkClick r:id="rId4"/>
              </a:rPr>
              <a:t>https://lrb.hawaii.gov/par/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164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 and informed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2250" t="-2263" r="255" b="2263"/>
          <a:stretch/>
        </p:blipFill>
        <p:spPr>
          <a:xfrm>
            <a:off x="65314" y="914400"/>
            <a:ext cx="4652990" cy="32327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2590462"/>
          </a:xfrm>
        </p:spPr>
        <p:txBody>
          <a:bodyPr>
            <a:noAutofit/>
          </a:bodyPr>
          <a:lstStyle/>
          <a:p>
            <a:r>
              <a:rPr lang="en-US" sz="2800" b="1" dirty="0"/>
              <a:t>Don’t get caught off guard</a:t>
            </a:r>
          </a:p>
          <a:p>
            <a:r>
              <a:rPr lang="en-US" sz="2800" b="1" dirty="0"/>
              <a:t>	-	sign up for hearing notices, create 		tracking lists</a:t>
            </a:r>
          </a:p>
          <a:p>
            <a:r>
              <a:rPr lang="en-US" sz="2800" b="1" dirty="0"/>
              <a:t>	-	draft testimony</a:t>
            </a:r>
          </a:p>
          <a:p>
            <a:r>
              <a:rPr lang="en-US" sz="2800" b="1" dirty="0"/>
              <a:t>	-	know committee schedules</a:t>
            </a:r>
          </a:p>
          <a:p>
            <a:r>
              <a:rPr lang="en-US" sz="2800" b="1" dirty="0"/>
              <a:t>	-	monitor media to keep larger focus</a:t>
            </a:r>
          </a:p>
          <a:p>
            <a:r>
              <a:rPr lang="en-US" sz="2800" b="1" dirty="0"/>
              <a:t>	-	monitor subject matter committees</a:t>
            </a:r>
          </a:p>
        </p:txBody>
      </p:sp>
    </p:spTree>
    <p:extLst>
      <p:ext uri="{BB962C8B-B14F-4D97-AF65-F5344CB8AC3E}">
        <p14:creationId xmlns:p14="http://schemas.microsoft.com/office/powerpoint/2010/main" val="83226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 and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641900" cy="3615267"/>
          </a:xfrm>
        </p:spPr>
        <p:txBody>
          <a:bodyPr>
            <a:noAutofit/>
          </a:bodyPr>
          <a:lstStyle/>
          <a:p>
            <a:r>
              <a:rPr lang="en-US" sz="2800" b="1" dirty="0"/>
              <a:t>Use the </a:t>
            </a:r>
            <a:r>
              <a:rPr lang="en-US" sz="2800" b="1" dirty="0">
                <a:hlinkClick r:id="rId3"/>
              </a:rPr>
              <a:t>capitol.hawaii.gov</a:t>
            </a:r>
            <a:r>
              <a:rPr lang="en-US" sz="2800" b="1" dirty="0"/>
              <a:t> website to find bills, sign up for hearing notices, set up bill tracking lists</a:t>
            </a:r>
          </a:p>
          <a:p>
            <a:r>
              <a:rPr lang="en-US" sz="2800" b="1" dirty="0"/>
              <a:t>Sign up to be on </a:t>
            </a:r>
            <a:r>
              <a:rPr lang="en-US" sz="2800" b="1" dirty="0" err="1"/>
              <a:t>PAR’s</a:t>
            </a:r>
            <a:r>
              <a:rPr lang="en-US" sz="2800" b="1" dirty="0"/>
              <a:t> newsletter/alert list</a:t>
            </a:r>
          </a:p>
          <a:p>
            <a:r>
              <a:rPr lang="en-US" sz="2800" b="1" dirty="0"/>
              <a:t>Someone in your coalition should be receiving hearing notices for subject matter committee(s)</a:t>
            </a:r>
          </a:p>
          <a:p>
            <a:r>
              <a:rPr lang="en-US" sz="2800" b="1" dirty="0"/>
              <a:t>Monitor the media</a:t>
            </a:r>
          </a:p>
          <a:p>
            <a:r>
              <a:rPr lang="en-US" sz="2800" b="1" dirty="0"/>
              <a:t>Be ready with core draft testimony</a:t>
            </a:r>
          </a:p>
        </p:txBody>
      </p:sp>
    </p:spTree>
    <p:extLst>
      <p:ext uri="{BB962C8B-B14F-4D97-AF65-F5344CB8AC3E}">
        <p14:creationId xmlns:p14="http://schemas.microsoft.com/office/powerpoint/2010/main" val="306188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knowledgeable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2048933"/>
          </a:xfrm>
        </p:spPr>
        <p:txBody>
          <a:bodyPr>
            <a:noAutofit/>
          </a:bodyPr>
          <a:lstStyle/>
          <a:p>
            <a:r>
              <a:rPr lang="en-US" sz="2800" b="1" dirty="0"/>
              <a:t>Know your issue</a:t>
            </a:r>
          </a:p>
          <a:p>
            <a:r>
              <a:rPr lang="en-US" sz="2800" b="1" dirty="0"/>
              <a:t>Be a trusted source of information for your bills</a:t>
            </a:r>
          </a:p>
          <a:p>
            <a:r>
              <a:rPr lang="en-US" sz="2800" b="1" dirty="0"/>
              <a:t>Know your opposition</a:t>
            </a:r>
          </a:p>
          <a:p>
            <a:r>
              <a:rPr lang="en-US" sz="2800" b="1" dirty="0"/>
              <a:t>Don’t be afraid to tell a story </a:t>
            </a:r>
          </a:p>
          <a:p>
            <a:r>
              <a:rPr lang="en-US" sz="2800" b="1" dirty="0"/>
              <a:t>	-	how this legislation affects your life, 		or the life of your clients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888" r="208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0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knowledgeable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562908" cy="3615267"/>
          </a:xfrm>
        </p:spPr>
        <p:txBody>
          <a:bodyPr>
            <a:normAutofit/>
          </a:bodyPr>
          <a:lstStyle/>
          <a:p>
            <a:r>
              <a:rPr lang="en-US" sz="2800" b="1" dirty="0"/>
              <a:t>How does this legislation affect </a:t>
            </a:r>
            <a:r>
              <a:rPr lang="en-US" sz="2800" b="1" u="sng" dirty="0"/>
              <a:t>you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Who are the other stakeholders and what are they saying? Give the legislator the heads up on expected criticism so they won’t be caught off guard.</a:t>
            </a:r>
          </a:p>
          <a:p>
            <a:r>
              <a:rPr lang="en-US" sz="2800" b="1" dirty="0"/>
              <a:t>Know what you </a:t>
            </a:r>
            <a:r>
              <a:rPr lang="en-US" sz="2800" b="1" u="sng" dirty="0"/>
              <a:t>don’t</a:t>
            </a:r>
            <a:r>
              <a:rPr lang="en-US" sz="2800" b="1" dirty="0"/>
              <a:t> know! And don’t be afraid to say so. </a:t>
            </a:r>
          </a:p>
        </p:txBody>
      </p:sp>
    </p:spTree>
    <p:extLst>
      <p:ext uri="{BB962C8B-B14F-4D97-AF65-F5344CB8AC3E}">
        <p14:creationId xmlns:p14="http://schemas.microsoft.com/office/powerpoint/2010/main" val="183876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engaged and proactive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2873926"/>
          </a:xfrm>
        </p:spPr>
        <p:txBody>
          <a:bodyPr>
            <a:noAutofit/>
          </a:bodyPr>
          <a:lstStyle/>
          <a:p>
            <a:r>
              <a:rPr lang="en-US" sz="2800" b="1" dirty="0"/>
              <a:t>Clearly communicate your “ask”</a:t>
            </a:r>
          </a:p>
          <a:p>
            <a:r>
              <a:rPr lang="en-US" sz="2800" b="1" dirty="0"/>
              <a:t>Get others involved</a:t>
            </a:r>
          </a:p>
          <a:p>
            <a:r>
              <a:rPr lang="en-US" sz="2800" b="1" dirty="0"/>
              <a:t>	-	to testify, offer support, track bills</a:t>
            </a:r>
          </a:p>
          <a:p>
            <a:r>
              <a:rPr lang="en-US" sz="2800" b="1" dirty="0"/>
              <a:t>Use media and social media to publicize issue</a:t>
            </a:r>
          </a:p>
          <a:p>
            <a:r>
              <a:rPr lang="en-US" sz="2800" b="1" dirty="0"/>
              <a:t>Show up and testify</a:t>
            </a:r>
          </a:p>
          <a:p>
            <a:r>
              <a:rPr lang="en-US" sz="2800" b="1" dirty="0"/>
              <a:t>Schedule visits with legislators</a:t>
            </a:r>
          </a:p>
        </p:txBody>
      </p:sp>
      <p:pic>
        <p:nvPicPr>
          <p:cNvPr id="2050" name="Picture 2" descr="Image result for become proactiv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444" r="150" b="227"/>
          <a:stretch/>
        </p:blipFill>
        <p:spPr bwMode="auto">
          <a:xfrm>
            <a:off x="410548" y="1007707"/>
            <a:ext cx="4236098" cy="21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3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engaged and proactive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21276" cy="3615267"/>
          </a:xfrm>
        </p:spPr>
        <p:txBody>
          <a:bodyPr>
            <a:normAutofit/>
          </a:bodyPr>
          <a:lstStyle/>
          <a:p>
            <a:r>
              <a:rPr lang="en-US" sz="2800" b="1" dirty="0"/>
              <a:t>Make use of advocacy groups and their resources</a:t>
            </a:r>
          </a:p>
          <a:p>
            <a:r>
              <a:rPr lang="en-US" sz="2800" b="1" dirty="0"/>
              <a:t>Use interim to check in, keep issue fresh on mind of legislators and their staff</a:t>
            </a:r>
          </a:p>
          <a:p>
            <a:r>
              <a:rPr lang="en-US" sz="2800" b="1" dirty="0"/>
              <a:t>Make your “ask” and </a:t>
            </a:r>
            <a:r>
              <a:rPr lang="en-US" sz="2800" b="1" u="sng" dirty="0"/>
              <a:t>follow up</a:t>
            </a:r>
            <a:r>
              <a:rPr lang="en-US" sz="2800" b="1" dirty="0"/>
              <a:t>!</a:t>
            </a:r>
          </a:p>
          <a:p>
            <a:r>
              <a:rPr lang="en-US" sz="2800" b="1" dirty="0"/>
              <a:t>Be ready to communicate your vision</a:t>
            </a:r>
          </a:p>
        </p:txBody>
      </p:sp>
    </p:spTree>
    <p:extLst>
      <p:ext uri="{BB962C8B-B14F-4D97-AF65-F5344CB8AC3E}">
        <p14:creationId xmlns:p14="http://schemas.microsoft.com/office/powerpoint/2010/main" val="198127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flexible and open to compromise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4333494"/>
          </a:xfrm>
        </p:spPr>
        <p:txBody>
          <a:bodyPr wrap="square">
            <a:spAutoFit/>
          </a:bodyPr>
          <a:lstStyle/>
          <a:p>
            <a:r>
              <a:rPr lang="en-US" sz="2800" b="1" dirty="0"/>
              <a:t>Be prepared to negotiate</a:t>
            </a:r>
          </a:p>
          <a:p>
            <a:r>
              <a:rPr lang="en-US" sz="2800" b="1" dirty="0"/>
              <a:t>Work with legislators’ schedules and work with staff</a:t>
            </a:r>
          </a:p>
          <a:p>
            <a:r>
              <a:rPr lang="en-US" sz="2800" b="1" dirty="0"/>
              <a:t>Attempt to bring solutions</a:t>
            </a:r>
          </a:p>
          <a:p>
            <a:r>
              <a:rPr lang="en-US" sz="2800" b="1" dirty="0"/>
              <a:t>Be constructive with criticism</a:t>
            </a:r>
          </a:p>
          <a:p>
            <a:r>
              <a:rPr lang="en-US" sz="2800" b="1" dirty="0"/>
              <a:t>Find common ground</a:t>
            </a:r>
          </a:p>
          <a:p>
            <a:r>
              <a:rPr lang="en-US" sz="2800" b="1" dirty="0"/>
              <a:t>Have a backup plan</a:t>
            </a:r>
          </a:p>
          <a:p>
            <a:endParaRPr lang="en-US" dirty="0"/>
          </a:p>
        </p:txBody>
      </p:sp>
      <p:pic>
        <p:nvPicPr>
          <p:cNvPr id="3076" name="Picture 4" descr="Image result for compromis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5200"/>
          <a:stretch/>
        </p:blipFill>
        <p:spPr bwMode="auto">
          <a:xfrm>
            <a:off x="755780" y="774441"/>
            <a:ext cx="3857103" cy="23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flexible and open to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111548" cy="3615267"/>
          </a:xfrm>
        </p:spPr>
        <p:txBody>
          <a:bodyPr>
            <a:noAutofit/>
          </a:bodyPr>
          <a:lstStyle/>
          <a:p>
            <a:r>
              <a:rPr lang="en-US" sz="2800" b="1" dirty="0"/>
              <a:t>Sometimes having “something” is better than “nothing” (sometimes, not)</a:t>
            </a:r>
          </a:p>
          <a:p>
            <a:r>
              <a:rPr lang="en-US" sz="2800" b="1" dirty="0"/>
              <a:t>Listen to those you disagree with – they may be your best teachers</a:t>
            </a:r>
          </a:p>
          <a:p>
            <a:r>
              <a:rPr lang="en-US" sz="2800" b="1" dirty="0"/>
              <a:t>Try to meet with your opposition to discuss your differences</a:t>
            </a:r>
          </a:p>
          <a:p>
            <a:r>
              <a:rPr lang="en-US" sz="2800" b="1" dirty="0"/>
              <a:t>Can you turn opponents into allies by finding “win-win” alternatives?</a:t>
            </a:r>
          </a:p>
        </p:txBody>
      </p:sp>
    </p:spTree>
    <p:extLst>
      <p:ext uri="{BB962C8B-B14F-4D97-AF65-F5344CB8AC3E}">
        <p14:creationId xmlns:p14="http://schemas.microsoft.com/office/powerpoint/2010/main" val="188626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persistent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2048933"/>
          </a:xfrm>
        </p:spPr>
        <p:txBody>
          <a:bodyPr>
            <a:noAutofit/>
          </a:bodyPr>
          <a:lstStyle/>
          <a:p>
            <a:r>
              <a:rPr lang="en-US" sz="2800" b="1" dirty="0"/>
              <a:t>Marathon, not a sprint</a:t>
            </a:r>
          </a:p>
          <a:p>
            <a:r>
              <a:rPr lang="en-US" sz="2800" b="1" dirty="0"/>
              <a:t>May take years</a:t>
            </a:r>
          </a:p>
          <a:p>
            <a:r>
              <a:rPr lang="en-US" sz="2800" b="1" dirty="0"/>
              <a:t>Resolutions as way to further an issue</a:t>
            </a:r>
          </a:p>
          <a:p>
            <a:r>
              <a:rPr lang="en-US" sz="2800" b="1" dirty="0"/>
              <a:t>Debrief after session</a:t>
            </a:r>
          </a:p>
          <a:p>
            <a:r>
              <a:rPr lang="en-US" sz="2800" b="1" dirty="0"/>
              <a:t>	-	use notes to sketch new game plan</a:t>
            </a:r>
          </a:p>
        </p:txBody>
      </p:sp>
      <p:pic>
        <p:nvPicPr>
          <p:cNvPr id="4098" name="Picture 2" descr="Image result for persistent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6049"/>
          <a:stretch/>
        </p:blipFill>
        <p:spPr bwMode="auto">
          <a:xfrm>
            <a:off x="438540" y="914400"/>
            <a:ext cx="4010030" cy="40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persistent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349292" cy="3615267"/>
          </a:xfrm>
        </p:spPr>
        <p:txBody>
          <a:bodyPr>
            <a:normAutofit/>
          </a:bodyPr>
          <a:lstStyle/>
          <a:p>
            <a:r>
              <a:rPr lang="en-US" sz="2800" b="1" dirty="0"/>
              <a:t>Be ready to ask for another hearing, offer more testimony, schedule another meeting</a:t>
            </a:r>
          </a:p>
          <a:p>
            <a:r>
              <a:rPr lang="en-US" sz="2800" b="1" dirty="0"/>
              <a:t>Continue to communicate with legislators and stakeholders… keep the issue fresh in their minds, keep looking for solutions</a:t>
            </a:r>
          </a:p>
          <a:p>
            <a:r>
              <a:rPr lang="en-US" sz="2800" b="1" dirty="0"/>
              <a:t>Network – you don’t have to do it alone! </a:t>
            </a:r>
          </a:p>
        </p:txBody>
      </p:sp>
    </p:spTree>
    <p:extLst>
      <p:ext uri="{BB962C8B-B14F-4D97-AF65-F5344CB8AC3E}">
        <p14:creationId xmlns:p14="http://schemas.microsoft.com/office/powerpoint/2010/main" val="342752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0700" y="274638"/>
            <a:ext cx="456878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Your OFFICE</a:t>
            </a:r>
          </a:p>
        </p:txBody>
      </p:sp>
      <p:pic>
        <p:nvPicPr>
          <p:cNvPr id="3" name="Content Placeholder 7" descr="capitol bld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30380" y="1293018"/>
            <a:ext cx="3886200" cy="2919046"/>
          </a:xfrm>
          <a:prstGeom prst="rect">
            <a:avLst/>
          </a:prstGeom>
        </p:spPr>
      </p:pic>
      <p:pic>
        <p:nvPicPr>
          <p:cNvPr id="4" name="Content Placeholder 8" descr="par office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59480" y="3565301"/>
            <a:ext cx="4038600" cy="30337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62700" y="2438400"/>
            <a:ext cx="4038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at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State Capitol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0700" y="4267200"/>
            <a:ext cx="456556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4</a:t>
            </a:r>
            <a:r>
              <a:rPr lang="en-US" sz="44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4400" dirty="0">
                <a:latin typeface="+mj-lt"/>
                <a:ea typeface="+mj-ea"/>
                <a:cs typeface="+mj-cs"/>
              </a:rPr>
              <a:t> Floor,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Room 401</a:t>
            </a:r>
          </a:p>
        </p:txBody>
      </p:sp>
      <p:pic>
        <p:nvPicPr>
          <p:cNvPr id="7" name="Picture 6" descr="2015 par 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15100" y="223837"/>
            <a:ext cx="3779996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8760577" cy="1507067"/>
          </a:xfrm>
        </p:spPr>
        <p:txBody>
          <a:bodyPr/>
          <a:lstStyle/>
          <a:p>
            <a:r>
              <a:rPr lang="en-US" dirty="0"/>
              <a:t>remember…you’ve got an office at the capitol </a:t>
            </a:r>
          </a:p>
        </p:txBody>
      </p:sp>
    </p:spTree>
    <p:extLst>
      <p:ext uri="{BB962C8B-B14F-4D97-AF65-F5344CB8AC3E}">
        <p14:creationId xmlns:p14="http://schemas.microsoft.com/office/powerpoint/2010/main" val="353742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Public access Room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018084" cy="3587875"/>
          </a:xfrm>
        </p:spPr>
        <p:txBody>
          <a:bodyPr>
            <a:noAutofit/>
          </a:bodyPr>
          <a:lstStyle/>
          <a:p>
            <a:r>
              <a:rPr lang="en-US" sz="2800" b="1" dirty="0"/>
              <a:t>Your office at the Capitol</a:t>
            </a:r>
          </a:p>
          <a:p>
            <a:r>
              <a:rPr lang="en-US" sz="2800" b="1" dirty="0"/>
              <a:t>Room 401 </a:t>
            </a:r>
          </a:p>
          <a:p>
            <a:r>
              <a:rPr lang="en-US" sz="2800" b="1" dirty="0"/>
              <a:t>(808) 587-0478</a:t>
            </a:r>
          </a:p>
          <a:p>
            <a:r>
              <a:rPr lang="en-US" sz="2800" b="1" dirty="0">
                <a:hlinkClick r:id="rId3"/>
              </a:rPr>
              <a:t>par@capitol.hawaii.gov</a:t>
            </a:r>
            <a:endParaRPr lang="en-US" sz="2800" b="1" dirty="0"/>
          </a:p>
          <a:p>
            <a:r>
              <a:rPr lang="en-US" sz="2800" b="1" dirty="0">
                <a:hlinkClick r:id="rId4"/>
              </a:rPr>
              <a:t>LRB.hawaii.gov/PAR/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3" y="1537382"/>
            <a:ext cx="4219378" cy="31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533400"/>
            <a:ext cx="8229600" cy="5592763"/>
            <a:chOff x="457200" y="533400"/>
            <a:chExt cx="8229600" cy="5592763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457200" y="533400"/>
              <a:ext cx="8229600" cy="1143000"/>
            </a:xfrm>
            <a:prstGeom prst="rect">
              <a:avLst/>
            </a:prstGeom>
          </p:spPr>
          <p:txBody>
            <a:bodyPr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400" b="1" dirty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Public Access Room (PAR)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457200" y="1600200"/>
              <a:ext cx="8229600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3200" dirty="0">
                  <a:latin typeface="Calibri" pitchFamily="34" charset="0"/>
                </a:rPr>
                <a:t>Help, information and training at </a:t>
              </a:r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no charge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Non-partisan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3200" dirty="0">
                  <a:latin typeface="Calibri" pitchFamily="34" charset="0"/>
                </a:rPr>
                <a:t>Lots of resources!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Guidance on process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Computers with internet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Wireless access &amp; recharge </a:t>
              </a:r>
            </a:p>
            <a:p>
              <a:pPr lvl="1">
                <a:spcBef>
                  <a:spcPct val="20000"/>
                </a:spcBef>
              </a:pPr>
              <a:r>
                <a:rPr lang="en-US" sz="2400" dirty="0">
                  <a:latin typeface="Calibri" pitchFamily="34" charset="0"/>
                </a:rPr>
                <a:t>	station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Copies of testimony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Helpful handouts</a:t>
              </a:r>
            </a:p>
            <a:p>
              <a:pPr marL="800100" lvl="1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400" dirty="0">
                  <a:latin typeface="Calibri" pitchFamily="34" charset="0"/>
                </a:rPr>
                <a:t>Workshops and tutorials</a:t>
              </a:r>
            </a:p>
            <a:p>
              <a:pPr lvl="1">
                <a:spcBef>
                  <a:spcPct val="20000"/>
                </a:spcBef>
              </a:pPr>
              <a:endParaRPr lang="en-US" sz="2400" dirty="0">
                <a:latin typeface="Calibri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3200" dirty="0">
                <a:latin typeface="Calibri" pitchFamily="34" charset="0"/>
              </a:endParaRPr>
            </a:p>
          </p:txBody>
        </p:sp>
        <p:pic>
          <p:nvPicPr>
            <p:cNvPr id="4" name="Picture 3" descr="2015 par logo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876800" y="3576637"/>
              <a:ext cx="3779996" cy="213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29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Advocating at the capitol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D45693B-94B5-4A3C-8249-226F52A35B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3997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7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Advocating at the capitol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71211"/>
          </a:xfrm>
        </p:spPr>
        <p:txBody>
          <a:bodyPr>
            <a:normAutofit/>
          </a:bodyPr>
          <a:lstStyle/>
          <a:p>
            <a:r>
              <a:rPr lang="en-US" sz="2800" b="1" dirty="0"/>
              <a:t>Be Organized and Ready</a:t>
            </a:r>
          </a:p>
          <a:p>
            <a:r>
              <a:rPr lang="en-US" sz="2800" b="1" dirty="0"/>
              <a:t>Be Aware</a:t>
            </a:r>
          </a:p>
          <a:p>
            <a:r>
              <a:rPr lang="en-US" sz="2800" b="1" dirty="0"/>
              <a:t>Be Prepared and Informed</a:t>
            </a:r>
          </a:p>
          <a:p>
            <a:r>
              <a:rPr lang="en-US" sz="2800" b="1" dirty="0"/>
              <a:t>Be Knowledgeable</a:t>
            </a:r>
          </a:p>
          <a:p>
            <a:r>
              <a:rPr lang="en-US" sz="2800" b="1" dirty="0"/>
              <a:t>Be Engaged and Proactive</a:t>
            </a:r>
          </a:p>
          <a:p>
            <a:r>
              <a:rPr lang="en-US" sz="2800" b="1" dirty="0"/>
              <a:t>Be Flexible and Open to Compromise</a:t>
            </a:r>
          </a:p>
          <a:p>
            <a:r>
              <a:rPr lang="en-US" sz="2800" b="1" dirty="0"/>
              <a:t>Be Persistent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organized and ready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7469188" cy="2048933"/>
          </a:xfrm>
        </p:spPr>
        <p:txBody>
          <a:bodyPr>
            <a:noAutofit/>
          </a:bodyPr>
          <a:lstStyle/>
          <a:p>
            <a:r>
              <a:rPr lang="en-US" sz="2800" b="1" dirty="0"/>
              <a:t>Use the interim to connect with legislators</a:t>
            </a:r>
          </a:p>
          <a:p>
            <a:r>
              <a:rPr lang="en-US" sz="2800" b="1" dirty="0"/>
              <a:t>Build a relationship with staff</a:t>
            </a:r>
          </a:p>
          <a:p>
            <a:r>
              <a:rPr lang="en-US" sz="2800" b="1" dirty="0"/>
              <a:t>Request bill and resolution drafts early</a:t>
            </a:r>
          </a:p>
          <a:p>
            <a:r>
              <a:rPr lang="en-US" sz="2800" b="1" dirty="0"/>
              <a:t>Coordinate with allies</a:t>
            </a:r>
          </a:p>
          <a:p>
            <a:r>
              <a:rPr lang="en-US" sz="2800" b="1" dirty="0"/>
              <a:t>Have a plan of action</a:t>
            </a:r>
          </a:p>
        </p:txBody>
      </p:sp>
      <p:pic>
        <p:nvPicPr>
          <p:cNvPr id="1026" name="Picture 2" descr="Image result for organize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r="198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9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organized and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Coordinate with others to share the workload</a:t>
            </a:r>
          </a:p>
          <a:p>
            <a:r>
              <a:rPr lang="en-US" sz="2800" b="1" dirty="0"/>
              <a:t>If meeting with legislator as a group, designate key spokesperson and/or talking points</a:t>
            </a:r>
          </a:p>
          <a:p>
            <a:r>
              <a:rPr lang="en-US" sz="2800" b="1" dirty="0"/>
              <a:t>Consider a “leave behind” that emphasizes your key points</a:t>
            </a:r>
          </a:p>
          <a:p>
            <a:r>
              <a:rPr lang="en-US" sz="2800" b="1" dirty="0"/>
              <a:t>Staff have the trust and ear of their legislators; may be an internal advocate for your issue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3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590800"/>
            <a:ext cx="7469188" cy="2895600"/>
          </a:xfrm>
        </p:spPr>
        <p:txBody>
          <a:bodyPr>
            <a:noAutofit/>
          </a:bodyPr>
          <a:lstStyle/>
          <a:p>
            <a:r>
              <a:rPr lang="en-US" sz="2800" b="1" dirty="0"/>
              <a:t>Of the legislative calendar</a:t>
            </a:r>
          </a:p>
          <a:p>
            <a:r>
              <a:rPr lang="en-US" sz="2800" b="1" dirty="0"/>
              <a:t>	-	identify bills early</a:t>
            </a:r>
          </a:p>
          <a:p>
            <a:r>
              <a:rPr lang="en-US" sz="2800" b="1" dirty="0"/>
              <a:t>	-	know your deadlines</a:t>
            </a:r>
          </a:p>
          <a:p>
            <a:r>
              <a:rPr lang="en-US" sz="2800" b="1" dirty="0"/>
              <a:t>	-	keep your eye on issues, not just bills</a:t>
            </a:r>
          </a:p>
          <a:p>
            <a:r>
              <a:rPr lang="en-US" sz="2800" b="1" dirty="0"/>
              <a:t>Of the process</a:t>
            </a:r>
          </a:p>
          <a:p>
            <a:r>
              <a:rPr lang="en-US" sz="2800" b="1" dirty="0"/>
              <a:t>	-	who has power over your bills</a:t>
            </a:r>
          </a:p>
          <a:p>
            <a:r>
              <a:rPr lang="en-US" sz="2800" b="1" dirty="0"/>
              <a:t>	-	potential allies and opponents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-85" b="329"/>
          <a:stretch/>
        </p:blipFill>
        <p:spPr bwMode="auto">
          <a:xfrm>
            <a:off x="27432" y="914401"/>
            <a:ext cx="4389120" cy="38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8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507788" cy="4119465"/>
          </a:xfrm>
        </p:spPr>
        <p:txBody>
          <a:bodyPr>
            <a:noAutofit/>
          </a:bodyPr>
          <a:lstStyle/>
          <a:p>
            <a:r>
              <a:rPr lang="en-US" sz="2800" b="1" dirty="0"/>
              <a:t>Deadlines: </a:t>
            </a:r>
          </a:p>
          <a:p>
            <a:pPr lvl="1"/>
            <a:r>
              <a:rPr lang="en-US" sz="2800" b="1" dirty="0"/>
              <a:t>Vary depending on committee referrals</a:t>
            </a:r>
          </a:p>
          <a:p>
            <a:pPr lvl="1"/>
            <a:r>
              <a:rPr lang="en-US" sz="2800" b="1" dirty="0"/>
              <a:t>Committees have their own schedules – 48 or 72 hour notice</a:t>
            </a:r>
          </a:p>
          <a:p>
            <a:r>
              <a:rPr lang="en-US" sz="2800" b="1" dirty="0"/>
              <a:t>Process:  </a:t>
            </a:r>
          </a:p>
          <a:p>
            <a:pPr lvl="1"/>
            <a:r>
              <a:rPr lang="en-US" sz="2800" b="1" dirty="0"/>
              <a:t>Chairs decide if something will be heard, and when – approach them when the bill is in their wheelhouse</a:t>
            </a:r>
          </a:p>
          <a:p>
            <a:pPr lvl="1"/>
            <a:r>
              <a:rPr lang="en-US" sz="2800" b="1" dirty="0"/>
              <a:t>Leadership sometimes weighs in</a:t>
            </a:r>
          </a:p>
          <a:p>
            <a:pPr lvl="1"/>
            <a:r>
              <a:rPr lang="en-US" sz="2800" b="1" dirty="0"/>
              <a:t>Don’t freak out if $ is blanked out, or defective date appears</a:t>
            </a:r>
          </a:p>
        </p:txBody>
      </p:sp>
    </p:spTree>
    <p:extLst>
      <p:ext uri="{BB962C8B-B14F-4D97-AF65-F5344CB8AC3E}">
        <p14:creationId xmlns:p14="http://schemas.microsoft.com/office/powerpoint/2010/main" val="23248744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1683</Words>
  <Application>Microsoft Office PowerPoint</Application>
  <PresentationFormat>Widescreen</PresentationFormat>
  <Paragraphs>264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Slice</vt:lpstr>
      <vt:lpstr>Advocating at the Capitol</vt:lpstr>
      <vt:lpstr>PowerPoint Presentation</vt:lpstr>
      <vt:lpstr>PowerPoint Presentation</vt:lpstr>
      <vt:lpstr>Advocating at the capitol</vt:lpstr>
      <vt:lpstr>Advocating at the capitol</vt:lpstr>
      <vt:lpstr>Be organized and ready</vt:lpstr>
      <vt:lpstr>Be organized and ready</vt:lpstr>
      <vt:lpstr>Be aware </vt:lpstr>
      <vt:lpstr>Be aware</vt:lpstr>
      <vt:lpstr>Be prepared and informed</vt:lpstr>
      <vt:lpstr>Be prepared and informed</vt:lpstr>
      <vt:lpstr>Be knowledgeable</vt:lpstr>
      <vt:lpstr>Be knowledgeable</vt:lpstr>
      <vt:lpstr>Be engaged and proactive</vt:lpstr>
      <vt:lpstr>Be engaged and proactive</vt:lpstr>
      <vt:lpstr>Be flexible and open to compromise</vt:lpstr>
      <vt:lpstr>Be flexible and open to compromise</vt:lpstr>
      <vt:lpstr>Be persistent</vt:lpstr>
      <vt:lpstr>Be persistent</vt:lpstr>
      <vt:lpstr>remember…you’ve got an office at the capitol </vt:lpstr>
      <vt:lpstr>Public access Room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Advocating at the Capitol</dc:title>
  <dc:creator>Virginia Beck</dc:creator>
  <cp:lastModifiedBy>Virginia Beck</cp:lastModifiedBy>
  <cp:revision>6</cp:revision>
  <dcterms:created xsi:type="dcterms:W3CDTF">2019-12-11T03:48:23Z</dcterms:created>
  <dcterms:modified xsi:type="dcterms:W3CDTF">2020-01-07T21:47:32Z</dcterms:modified>
</cp:coreProperties>
</file>